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3" name="Shape 21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4" name="Shape 23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Shape 25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3" name="Shape 14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Shape 2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Shape 29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Shape 2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9" name="Shape 169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8" name="Shape 17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Sp="0" type="title">
  <p:cSld name="標題投影片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2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1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1" name="Shape 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cxnSp>
        <p:nvCxnSpPr>
          <p:cNvPr id="23" name="Shape 23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" name="Shape 24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" name="Shape 25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Shape 26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Shape 27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cap="flat" cmpd="sng" w="317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全景圖片 (含標題)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1" name="Shape 81"/>
          <p:cNvSpPr/>
          <p:nvPr>
            <p:ph idx="2" type="pic"/>
          </p:nvPr>
        </p:nvSpPr>
        <p:spPr>
          <a:xfrm>
            <a:off x="685800" y="533400"/>
            <a:ext cx="10818812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3" name="Shape 8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標題與說明文字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0" name="Shape 9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1" name="Shape 9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引述 (含標題)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6" name="Shape 9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99" name="Shape 99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zh-TW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zh-TW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名片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6" name="Shape 10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引述名片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/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2" type="body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3" name="Shape 113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  <p:sp>
        <p:nvSpPr>
          <p:cNvPr id="114" name="Shape 11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zh-TW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</a:p>
        </p:txBody>
      </p:sp>
      <p:sp>
        <p:nvSpPr>
          <p:cNvPr id="115" name="Shape 115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r>
              <a:rPr lang="zh-TW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是非題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-285750" lvl="0" marL="285750" marR="0" rtl="0" algn="l">
              <a:spcBef>
                <a:spcPts val="48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Shape 119"/>
          <p:cNvSpPr txBox="1"/>
          <p:nvPr>
            <p:ph idx="2" type="body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Shape 12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1" name="Shape 12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x">
  <p:cSld name="標題及直排文字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" name="Shape 125"/>
          <p:cNvSpPr txBox="1"/>
          <p:nvPr>
            <p:ph idx="1" type="body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6" name="Shape 12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7" name="Shape 12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8" name="Shape 12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vertTitleAndTx">
  <p:cSld name="直排標題及文字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2" name="Shape 13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3" name="Shape 13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只有標題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1" name="Shape 3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Shape 3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空白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Shape 3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">
  <p:cSld name="標題及物件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章節標題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Obj">
  <p:cSld name="兩項物件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2" type="body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TxTwoObj">
  <p:cSld name="比對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2" type="body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3" type="body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56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None/>
              <a:defRPr b="1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1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1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4" type="body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2" name="Shape 62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3" name="Shape 63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4" name="Shape 64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objTx">
  <p:cSld name="含標題的內容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9" name="Shape 69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0" name="Shape 70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picTx">
  <p:cSld name="含標題的圖片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4" name="Shape 74"/>
          <p:cNvSpPr/>
          <p:nvPr>
            <p:ph idx="2" type="pic"/>
          </p:nvPr>
        </p:nvSpPr>
        <p:spPr>
          <a:xfrm>
            <a:off x="989012" y="914400"/>
            <a:ext cx="3280974" cy="45720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wrap="square" tIns="91425"/>
          <a:lstStyle>
            <a:lvl1pPr indent="0" lvl="0" marL="0" marR="0" rtl="0" algn="ctr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None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24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None/>
              <a:defRPr b="0" i="0" sz="12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20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None/>
              <a:defRPr b="0" i="0" sz="1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1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None/>
              <a:defRPr b="0" i="0" sz="9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6" name="Shape 76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gradFill>
          <a:gsLst>
            <a:gs pos="0">
              <a:srgbClr val="ABE347"/>
            </a:gs>
            <a:gs pos="10000">
              <a:srgbClr val="ABE347"/>
            </a:gs>
            <a:gs pos="100000">
              <a:srgbClr val="4B7700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Shape 6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7" name="Shape 7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" name="Shape 8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" name="Shape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" name="Shape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Shape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" name="Shape 12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0" lvl="0" marL="0" marR="0" rtl="0" algn="l">
              <a:spcBef>
                <a:spcPts val="0"/>
              </a:spcBef>
              <a:buClr>
                <a:schemeClr val="lt1"/>
              </a:buClr>
              <a:buSzPts val="1400"/>
              <a:buFont typeface="Century Gothic"/>
              <a:buNone/>
              <a:defRPr b="0" i="0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indent="0" lvl="2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indent="0" lvl="3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indent="0" lvl="4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indent="0" lvl="5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indent="0" lvl="6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indent="0" lvl="7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indent="0" lvl="8" marL="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Shape 13"/>
          <p:cNvSpPr txBox="1"/>
          <p:nvPr>
            <p:ph idx="1" type="body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/>
          <a:lstStyle>
            <a:lvl1pPr indent="-184150" lvl="0" marL="285750" marR="0" rtl="0" algn="l">
              <a:spcBef>
                <a:spcPts val="400"/>
              </a:spcBef>
              <a:spcAft>
                <a:spcPts val="60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194309" lvl="1" marL="742950" marR="0" rtl="0" algn="l">
              <a:spcBef>
                <a:spcPts val="360"/>
              </a:spcBef>
              <a:spcAft>
                <a:spcPts val="60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04469" lvl="2" marL="1200150" marR="0" rtl="0" algn="l">
              <a:spcBef>
                <a:spcPts val="320"/>
              </a:spcBef>
              <a:spcAft>
                <a:spcPts val="60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100330" lvl="3" marL="15430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100329" lvl="4" marL="200025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157479" lvl="5" marL="25146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157479" lvl="6" marL="29718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157479" lvl="7" marL="34290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157479" lvl="8" marL="3886200" marR="0" rtl="0" algn="l">
              <a:spcBef>
                <a:spcPts val="28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0" type="dt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r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1" type="ftr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indent="0" lvl="0" marL="0" marR="0" rtl="0" algn="l">
              <a:spcBef>
                <a:spcPts val="0"/>
              </a:spcBef>
              <a:buSzPts val="1400"/>
              <a:buNone/>
              <a:defRPr b="0" i="0" sz="10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457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914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1371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18288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22860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27432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32004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3657600" marR="0" rtl="0" algn="l">
              <a:spcBef>
                <a:spcPts val="0"/>
              </a:spcBef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None/>
            </a:pPr>
            <a:fld id="{00000000-1234-1234-1234-123412341234}" type="slidenum">
              <a:rPr b="0" i="0" lang="zh-TW" sz="3200" u="none" cap="none" strike="noStrike">
                <a:solidFill>
                  <a:srgbClr val="293E0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0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webpagefx.com/tools/emoji-cheat-sheet/" TargetMode="External"/><Relationship Id="rId4" Type="http://schemas.openxmlformats.org/officeDocument/2006/relationships/hyperlink" Target="https://kingofamani.gitbooks.io/git-teach/content/chapter_6_gitbook/markdown.html" TargetMode="External"/><Relationship Id="rId9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20.png"/><Relationship Id="rId7" Type="http://schemas.openxmlformats.org/officeDocument/2006/relationships/image" Target="../media/image25.png"/><Relationship Id="rId8" Type="http://schemas.openxmlformats.org/officeDocument/2006/relationships/image" Target="../media/image2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Relationship Id="rId4" Type="http://schemas.openxmlformats.org/officeDocument/2006/relationships/hyperlink" Target="https://www.webpagefx.com/tools/emoji-cheat-sheet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hyperlink" Target="https://support.codebasehq.com/articles/tips-tricks/syntax-highlighting-in-markdow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</a:pPr>
            <a:r>
              <a:rPr b="0" i="0" lang="zh-TW" sz="4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如何使用GITHUB</a:t>
            </a:r>
          </a:p>
        </p:txBody>
      </p:sp>
      <p:sp>
        <p:nvSpPr>
          <p:cNvPr id="140" name="Shape 140"/>
          <p:cNvSpPr txBox="1"/>
          <p:nvPr>
            <p:ph idx="1" type="subTitle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b="0" i="0" lang="zh-TW" sz="21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國立高雄第一科技大學</a:t>
            </a: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b="0" i="0" lang="zh-TW" sz="21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資訊管理系</a:t>
            </a:r>
          </a:p>
          <a:p>
            <a:pPr indent="0" lvl="0" marL="0" marR="0" rtl="0" algn="l">
              <a:spcBef>
                <a:spcPts val="10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</a:pPr>
            <a:r>
              <a:rPr b="0" i="0" lang="zh-TW" sz="2100" u="none" cap="none" strike="noStrike">
                <a:solidFill>
                  <a:srgbClr val="3E5D0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黃文楨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Shape 2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4412" y="1733550"/>
            <a:ext cx="10163175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Shape 207"/>
          <p:cNvSpPr/>
          <p:nvPr/>
        </p:nvSpPr>
        <p:spPr>
          <a:xfrm>
            <a:off x="5887616" y="2407298"/>
            <a:ext cx="5215813" cy="2146041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Shape 208"/>
          <p:cNvSpPr/>
          <p:nvPr/>
        </p:nvSpPr>
        <p:spPr>
          <a:xfrm>
            <a:off x="5359400" y="2407298"/>
            <a:ext cx="528216" cy="437502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9" name="Shape 209"/>
          <p:cNvCxnSpPr/>
          <p:nvPr/>
        </p:nvCxnSpPr>
        <p:spPr>
          <a:xfrm flipH="1">
            <a:off x="5740400" y="1003300"/>
            <a:ext cx="330200" cy="1403998"/>
          </a:xfrm>
          <a:prstGeom prst="straightConnector1">
            <a:avLst/>
          </a:prstGeom>
          <a:noFill/>
          <a:ln cap="flat" cmpd="sng" w="76200">
            <a:solidFill>
              <a:srgbClr val="FF0000">
                <a:alpha val="60000"/>
              </a:srgbClr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10" name="Shape 210"/>
          <p:cNvSpPr txBox="1"/>
          <p:nvPr/>
        </p:nvSpPr>
        <p:spPr>
          <a:xfrm>
            <a:off x="5887616" y="404816"/>
            <a:ext cx="100219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zh-TW" sz="2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按下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Shape 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1087" y="1914525"/>
            <a:ext cx="1002982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Shape 216"/>
          <p:cNvSpPr/>
          <p:nvPr/>
        </p:nvSpPr>
        <p:spPr>
          <a:xfrm>
            <a:off x="3079102" y="2873829"/>
            <a:ext cx="2715208" cy="1614195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17" name="Shape 217"/>
          <p:cNvCxnSpPr/>
          <p:nvPr/>
        </p:nvCxnSpPr>
        <p:spPr>
          <a:xfrm>
            <a:off x="2379306" y="4189445"/>
            <a:ext cx="1212980" cy="9331"/>
          </a:xfrm>
          <a:prstGeom prst="straightConnector1">
            <a:avLst/>
          </a:prstGeom>
          <a:noFill/>
          <a:ln cap="flat" cmpd="sng" w="76200">
            <a:solidFill>
              <a:srgbClr val="FF0000">
                <a:alpha val="60000"/>
              </a:srgbClr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Shape 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5850" y="1690687"/>
            <a:ext cx="10020300" cy="34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Shape 223"/>
          <p:cNvSpPr/>
          <p:nvPr/>
        </p:nvSpPr>
        <p:spPr>
          <a:xfrm>
            <a:off x="9881118" y="1828799"/>
            <a:ext cx="830425" cy="382555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Shape 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3950" y="1771650"/>
            <a:ext cx="9944100" cy="33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/>
          <p:nvPr/>
        </p:nvSpPr>
        <p:spPr>
          <a:xfrm>
            <a:off x="10039739" y="1856792"/>
            <a:ext cx="662473" cy="345232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0" name="Shape 230"/>
          <p:cNvCxnSpPr>
            <a:endCxn id="229" idx="0"/>
          </p:cNvCxnSpPr>
          <p:nvPr/>
        </p:nvCxnSpPr>
        <p:spPr>
          <a:xfrm>
            <a:off x="10244976" y="1072892"/>
            <a:ext cx="126000" cy="783900"/>
          </a:xfrm>
          <a:prstGeom prst="straightConnector1">
            <a:avLst/>
          </a:prstGeom>
          <a:noFill/>
          <a:ln cap="flat" cmpd="sng" w="76200">
            <a:solidFill>
              <a:srgbClr val="FF0000">
                <a:alpha val="60000"/>
              </a:srgbClr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231" name="Shape 231"/>
          <p:cNvSpPr txBox="1"/>
          <p:nvPr/>
        </p:nvSpPr>
        <p:spPr>
          <a:xfrm>
            <a:off x="8957388" y="661117"/>
            <a:ext cx="2372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與SERVER端進行同步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Shape 2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128" y="1647533"/>
            <a:ext cx="966787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Shape 237"/>
          <p:cNvSpPr/>
          <p:nvPr/>
        </p:nvSpPr>
        <p:spPr>
          <a:xfrm>
            <a:off x="2416629" y="1810139"/>
            <a:ext cx="1259632" cy="270588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Shape 238"/>
          <p:cNvSpPr/>
          <p:nvPr/>
        </p:nvSpPr>
        <p:spPr>
          <a:xfrm>
            <a:off x="1231641" y="4338735"/>
            <a:ext cx="1259632" cy="270588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 txBox="1"/>
          <p:nvPr/>
        </p:nvSpPr>
        <p:spPr>
          <a:xfrm>
            <a:off x="7102025" y="6071275"/>
            <a:ext cx="47577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3"/>
              </a:rPr>
              <a:t>https://www.webpagefx.com/tools/emoji-cheat-sheet/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4" name="Shape 244"/>
          <p:cNvSpPr txBox="1"/>
          <p:nvPr/>
        </p:nvSpPr>
        <p:spPr>
          <a:xfrm>
            <a:off x="302100" y="157825"/>
            <a:ext cx="7140600" cy="109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https://kingofamani.gitbooks.io/git-teach/content/chapter_6_gitbook/markdown.html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zh-TW"/>
              <a:t>markdown README.md</a:t>
            </a:r>
          </a:p>
        </p:txBody>
      </p:sp>
      <p:pic>
        <p:nvPicPr>
          <p:cNvPr id="245" name="Shape 2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1403725"/>
            <a:ext cx="2371725" cy="33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Shape 2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76525" y="1403725"/>
            <a:ext cx="1781175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Shape 2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0100" y="1403725"/>
            <a:ext cx="1628775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Shape 2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86450" y="1451350"/>
            <a:ext cx="16859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Shape 24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24850" y="1484688"/>
            <a:ext cx="18097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0287075" y="1537075"/>
            <a:ext cx="1809750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hape 2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580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Shape 2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2900" y="2535275"/>
            <a:ext cx="731520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Shape 2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152650" cy="535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Shape 2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7450" y="152400"/>
            <a:ext cx="1114425" cy="441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Shape 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4275" y="152400"/>
            <a:ext cx="1047750" cy="20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Shape 26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4425" y="152400"/>
            <a:ext cx="7115175" cy="2294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Shape 26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24275" y="2598815"/>
            <a:ext cx="2695575" cy="2314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Shape 26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72250" y="2598815"/>
            <a:ext cx="29908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Shape 26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715500" y="2598815"/>
            <a:ext cx="1162050" cy="32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Shape 2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400925" cy="4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Shape 273"/>
          <p:cNvSpPr txBox="1"/>
          <p:nvPr/>
        </p:nvSpPr>
        <p:spPr>
          <a:xfrm>
            <a:off x="152400" y="5264175"/>
            <a:ext cx="10433400" cy="7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4"/>
              </a:rPr>
              <a:t>https://www.webpagefx.com/tools/emoji-cheat-sheet/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Shape 2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829050" cy="323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Shape 2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3850" y="152400"/>
            <a:ext cx="1676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2650" y="152400"/>
            <a:ext cx="2962275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Shape 281"/>
          <p:cNvSpPr txBox="1"/>
          <p:nvPr/>
        </p:nvSpPr>
        <p:spPr>
          <a:xfrm>
            <a:off x="4650475" y="2835425"/>
            <a:ext cx="7279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TW" u="sng">
                <a:solidFill>
                  <a:schemeClr val="hlink"/>
                </a:solidFill>
                <a:hlinkClick r:id="rId6"/>
              </a:rPr>
              <a:t>https://support.codebasehq.com/articles/tips-tricks/syntax-highlighting-in-markdown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69850" lvl="0" marL="0" rtl="0">
              <a:lnSpc>
                <a:spcPct val="11875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2400">
                <a:solidFill>
                  <a:srgbClr val="60606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Syntax highlighting in markdown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Clr>
                <a:schemeClr val="lt1"/>
              </a:buClr>
              <a:buFont typeface="Century Gothic"/>
              <a:buNone/>
            </a:pPr>
            <a:r>
              <a:rPr b="0" i="0" lang="zh-TW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1.註冊並下載</a:t>
            </a:r>
            <a:br>
              <a:rPr b="0" i="0" lang="zh-TW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0" i="0" lang="zh-TW" sz="3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2.安裝</a:t>
            </a:r>
          </a:p>
        </p:txBody>
      </p:sp>
      <p:sp>
        <p:nvSpPr>
          <p:cNvPr id="146" name="Shape 146"/>
          <p:cNvSpPr/>
          <p:nvPr/>
        </p:nvSpPr>
        <p:spPr>
          <a:xfrm>
            <a:off x="1809162" y="641094"/>
            <a:ext cx="688696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b="0" i="0" lang="zh-TW" sz="4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https://github.com/</a:t>
            </a:r>
          </a:p>
        </p:txBody>
      </p:sp>
      <p:pic>
        <p:nvPicPr>
          <p:cNvPr descr="畫面剪輯" id="147" name="Shape 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061" y="2036395"/>
            <a:ext cx="8478433" cy="214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Shape 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382531" cy="655319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Shape 287"/>
          <p:cNvSpPr txBox="1"/>
          <p:nvPr/>
        </p:nvSpPr>
        <p:spPr>
          <a:xfrm>
            <a:off x="7799875" y="549425"/>
            <a:ext cx="3000000" cy="686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>
                <a:solidFill>
                  <a:schemeClr val="dk1"/>
                </a:solidFill>
              </a:rPr>
              <a:t>![NKFUST](nkfust.jpg "第一科大")</a:t>
            </a:r>
          </a:p>
        </p:txBody>
      </p:sp>
      <p:sp>
        <p:nvSpPr>
          <p:cNvPr id="288" name="Shape 288"/>
          <p:cNvSpPr/>
          <p:nvPr/>
        </p:nvSpPr>
        <p:spPr>
          <a:xfrm>
            <a:off x="4493500" y="716225"/>
            <a:ext cx="1373700" cy="206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 txBox="1"/>
          <p:nvPr/>
        </p:nvSpPr>
        <p:spPr>
          <a:xfrm>
            <a:off x="0" y="2185525"/>
            <a:ext cx="12192000" cy="36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152400" marR="152400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zh-TW" sz="3000">
                <a:solidFill>
                  <a:srgbClr val="242729"/>
                </a:solidFill>
                <a:highlight>
                  <a:srgbClr val="EFF0F1"/>
                </a:highlight>
                <a:latin typeface="Courier New"/>
                <a:ea typeface="Courier New"/>
                <a:cs typeface="Courier New"/>
                <a:sym typeface="Courier New"/>
              </a:rPr>
              <a:t>[![Everything Is AWESOME](https://img.youtube.com/vi/StTqXEQ2l-Y/0.jpg)](https://www.youtube.com/watch?v=StTqXEQ2l-Y "Everything Is AWESOME")</a:t>
            </a:r>
          </a:p>
        </p:txBody>
      </p:sp>
      <p:sp>
        <p:nvSpPr>
          <p:cNvPr id="294" name="Shape 294"/>
          <p:cNvSpPr txBox="1"/>
          <p:nvPr/>
        </p:nvSpPr>
        <p:spPr>
          <a:xfrm>
            <a:off x="647575" y="2747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zh-TW" sz="1200">
                <a:solidFill>
                  <a:srgbClr val="858585"/>
                </a:solidFill>
                <a:highlight>
                  <a:srgbClr val="FFFFFF"/>
                </a:highlight>
              </a:rPr>
              <a:t>嵌入影片：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Shape 2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50" y="1594650"/>
            <a:ext cx="10353675" cy="471487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Shape 300"/>
          <p:cNvSpPr txBox="1"/>
          <p:nvPr/>
        </p:nvSpPr>
        <p:spPr>
          <a:xfrm>
            <a:off x="765275" y="304150"/>
            <a:ext cx="3777300" cy="6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zh-TW" sz="3000">
                <a:latin typeface="DFKai-SB"/>
                <a:ea typeface="DFKai-SB"/>
                <a:cs typeface="DFKai-SB"/>
                <a:sym typeface="DFKai-SB"/>
              </a:rPr>
              <a:t>加入共同作者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Shape 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1750" y="332496"/>
            <a:ext cx="3409950" cy="607624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/>
        </p:nvSpPr>
        <p:spPr>
          <a:xfrm>
            <a:off x="355600" y="3787914"/>
            <a:ext cx="12105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zh-TW" sz="4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開啟</a:t>
            </a:r>
          </a:p>
        </p:txBody>
      </p:sp>
      <p:cxnSp>
        <p:nvCxnSpPr>
          <p:cNvPr id="154" name="Shape 154"/>
          <p:cNvCxnSpPr/>
          <p:nvPr/>
        </p:nvCxnSpPr>
        <p:spPr>
          <a:xfrm>
            <a:off x="1231900" y="4495800"/>
            <a:ext cx="1689100" cy="635000"/>
          </a:xfrm>
          <a:prstGeom prst="straightConnector1">
            <a:avLst/>
          </a:prstGeom>
          <a:noFill/>
          <a:ln cap="flat" cmpd="sng" w="76200">
            <a:solidFill>
              <a:srgbClr val="FF0000">
                <a:alpha val="60000"/>
              </a:srgbClr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1750711" y="244771"/>
            <a:ext cx="62632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zh-TW"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登入 https://github.com/</a:t>
            </a:r>
          </a:p>
        </p:txBody>
      </p:sp>
      <p:pic>
        <p:nvPicPr>
          <p:cNvPr descr="畫面剪輯" id="160" name="Shape 1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233" y="1094398"/>
            <a:ext cx="9735909" cy="5639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Shape 161"/>
          <p:cNvSpPr/>
          <p:nvPr/>
        </p:nvSpPr>
        <p:spPr>
          <a:xfrm>
            <a:off x="8714792" y="1959429"/>
            <a:ext cx="307910" cy="279918"/>
          </a:xfrm>
          <a:prstGeom prst="ellipse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Shape 162"/>
          <p:cNvSpPr/>
          <p:nvPr/>
        </p:nvSpPr>
        <p:spPr>
          <a:xfrm>
            <a:off x="8126963" y="2332653"/>
            <a:ext cx="1492898" cy="317241"/>
          </a:xfrm>
          <a:prstGeom prst="rect">
            <a:avLst/>
          </a:prstGeom>
          <a:noFill/>
          <a:ln cap="rnd" cmpd="sng" w="15875">
            <a:solidFill>
              <a:srgbClr val="00B0F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3" name="Shape 163"/>
          <p:cNvCxnSpPr/>
          <p:nvPr/>
        </p:nvCxnSpPr>
        <p:spPr>
          <a:xfrm flipH="1">
            <a:off x="8887408" y="606490"/>
            <a:ext cx="270588" cy="1352939"/>
          </a:xfrm>
          <a:prstGeom prst="straightConnector1">
            <a:avLst/>
          </a:prstGeom>
          <a:noFill/>
          <a:ln cap="flat" cmpd="sng" w="76200">
            <a:solidFill>
              <a:srgbClr val="FF0000">
                <a:alpha val="60000"/>
              </a:srgbClr>
            </a:solidFill>
            <a:prstDash val="solid"/>
            <a:round/>
            <a:headEnd len="med" w="med" type="none"/>
            <a:tailEnd len="lg" w="lg" type="triangle"/>
          </a:ln>
        </p:spPr>
      </p:cxnSp>
      <p:cxnSp>
        <p:nvCxnSpPr>
          <p:cNvPr id="164" name="Shape 164"/>
          <p:cNvCxnSpPr/>
          <p:nvPr/>
        </p:nvCxnSpPr>
        <p:spPr>
          <a:xfrm rot="10800000">
            <a:off x="9487142" y="2491273"/>
            <a:ext cx="1162146" cy="0"/>
          </a:xfrm>
          <a:prstGeom prst="straightConnector1">
            <a:avLst/>
          </a:prstGeom>
          <a:noFill/>
          <a:ln cap="flat" cmpd="sng" w="76200">
            <a:solidFill>
              <a:srgbClr val="FF0000">
                <a:alpha val="60000"/>
              </a:srgbClr>
            </a:solidFill>
            <a:prstDash val="solid"/>
            <a:round/>
            <a:headEnd len="med" w="med" type="none"/>
            <a:tailEnd len="lg" w="lg" type="triangle"/>
          </a:ln>
        </p:spPr>
      </p:cxnSp>
      <p:sp>
        <p:nvSpPr>
          <p:cNvPr id="165" name="Shape 165"/>
          <p:cNvSpPr txBox="1"/>
          <p:nvPr/>
        </p:nvSpPr>
        <p:spPr>
          <a:xfrm>
            <a:off x="9055029" y="226110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</a:p>
        </p:txBody>
      </p:sp>
      <p:sp>
        <p:nvSpPr>
          <p:cNvPr id="166" name="Shape 166"/>
          <p:cNvSpPr txBox="1"/>
          <p:nvPr/>
        </p:nvSpPr>
        <p:spPr>
          <a:xfrm>
            <a:off x="10812409" y="2239347"/>
            <a:ext cx="3129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Shape 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9825" y="947737"/>
            <a:ext cx="7372350" cy="4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Shape 172"/>
          <p:cNvSpPr/>
          <p:nvPr/>
        </p:nvSpPr>
        <p:spPr>
          <a:xfrm>
            <a:off x="4460033" y="1362269"/>
            <a:ext cx="1240971" cy="382555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Shape 173"/>
          <p:cNvSpPr/>
          <p:nvPr/>
        </p:nvSpPr>
        <p:spPr>
          <a:xfrm>
            <a:off x="3125755" y="5066522"/>
            <a:ext cx="1436914" cy="531845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Shape 174"/>
          <p:cNvSpPr txBox="1"/>
          <p:nvPr/>
        </p:nvSpPr>
        <p:spPr>
          <a:xfrm>
            <a:off x="6494106" y="643812"/>
            <a:ext cx="15696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輸入專案名稱</a:t>
            </a:r>
          </a:p>
        </p:txBody>
      </p:sp>
      <p:cxnSp>
        <p:nvCxnSpPr>
          <p:cNvPr id="175" name="Shape 175"/>
          <p:cNvCxnSpPr>
            <a:endCxn id="172" idx="3"/>
          </p:cNvCxnSpPr>
          <p:nvPr/>
        </p:nvCxnSpPr>
        <p:spPr>
          <a:xfrm flipH="1">
            <a:off x="5701004" y="1013247"/>
            <a:ext cx="1128900" cy="540300"/>
          </a:xfrm>
          <a:prstGeom prst="straightConnector1">
            <a:avLst/>
          </a:prstGeom>
          <a:noFill/>
          <a:ln cap="flat" cmpd="sng" w="76200">
            <a:solidFill>
              <a:srgbClr val="FF0000">
                <a:alpha val="60000"/>
              </a:srgbClr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畫面剪輯" id="180" name="Shape 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6286" y="417033"/>
            <a:ext cx="6732753" cy="6133144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Shape 181"/>
          <p:cNvSpPr/>
          <p:nvPr/>
        </p:nvSpPr>
        <p:spPr>
          <a:xfrm>
            <a:off x="1492898" y="1502229"/>
            <a:ext cx="1436914" cy="298579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Shape 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3840" y="1804890"/>
            <a:ext cx="376237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Shape 187"/>
          <p:cNvSpPr txBox="1"/>
          <p:nvPr/>
        </p:nvSpPr>
        <p:spPr>
          <a:xfrm>
            <a:off x="1810139" y="615820"/>
            <a:ext cx="7624203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zh-TW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選擇local端的硬碟目錄(專案存放的位置)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Shape 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075" y="252412"/>
            <a:ext cx="9467850" cy="635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Shape 193"/>
          <p:cNvSpPr/>
          <p:nvPr/>
        </p:nvSpPr>
        <p:spPr>
          <a:xfrm>
            <a:off x="1380931" y="1194318"/>
            <a:ext cx="1800808" cy="279919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kfust_ionic" id="198" name="Shape 1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5206" y="380574"/>
            <a:ext cx="6001588" cy="60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/>
          <p:nvPr/>
        </p:nvSpPr>
        <p:spPr>
          <a:xfrm>
            <a:off x="4814596" y="3452327"/>
            <a:ext cx="1017037" cy="167951"/>
          </a:xfrm>
          <a:prstGeom prst="rect">
            <a:avLst/>
          </a:prstGeom>
          <a:noFill/>
          <a:ln cap="rnd" cmpd="sng" w="158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7504050" y="2565918"/>
            <a:ext cx="318548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將專案的所有程式移到此目錄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rPr lang="zh-TW" sz="18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(加一server.js)</a:t>
            </a:r>
          </a:p>
        </p:txBody>
      </p:sp>
      <p:cxnSp>
        <p:nvCxnSpPr>
          <p:cNvPr id="201" name="Shape 201"/>
          <p:cNvCxnSpPr/>
          <p:nvPr/>
        </p:nvCxnSpPr>
        <p:spPr>
          <a:xfrm flipH="1">
            <a:off x="5831633" y="2883159"/>
            <a:ext cx="1586204" cy="653143"/>
          </a:xfrm>
          <a:prstGeom prst="straightConnector1">
            <a:avLst/>
          </a:prstGeom>
          <a:noFill/>
          <a:ln cap="flat" cmpd="sng" w="76200">
            <a:solidFill>
              <a:srgbClr val="FF0000">
                <a:alpha val="60000"/>
              </a:srgbClr>
            </a:solidFill>
            <a:prstDash val="solid"/>
            <a:round/>
            <a:headEnd len="med" w="med" type="none"/>
            <a:tailEnd len="lg" w="lg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切割線">
  <a:themeElements>
    <a:clrScheme name="Slice">
      <a:dk1>
        <a:srgbClr val="000000"/>
      </a:dk1>
      <a:lt1>
        <a:srgbClr val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