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59" r:id="rId5"/>
    <p:sldId id="258" r:id="rId6"/>
    <p:sldId id="263" r:id="rId7"/>
    <p:sldId id="265" r:id="rId8"/>
    <p:sldId id="262" r:id="rId9"/>
    <p:sldId id="264" r:id="rId10"/>
    <p:sldId id="266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213" autoAdjust="0"/>
  </p:normalViewPr>
  <p:slideViewPr>
    <p:cSldViewPr snapToGrid="0">
      <p:cViewPr varScale="1">
        <p:scale>
          <a:sx n="93" d="100"/>
          <a:sy n="93" d="100"/>
        </p:scale>
        <p:origin x="12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8CA5B-AA35-4495-9DC0-ADF646295B84}" type="datetimeFigureOut">
              <a:rPr lang="zh-CN" altLang="en-US" smtClean="0"/>
              <a:t>2025/5/31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95603-9706-4C11-A0C7-BC730BFB7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921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用户认证系统  </a:t>
            </a:r>
          </a:p>
          <a:p>
            <a:r>
              <a:rPr lang="zh-CN" altLang="en-US"/>
              <a:t>   </a:t>
            </a:r>
            <a:r>
              <a:rPr lang="en-US" altLang="zh-CN"/>
              <a:t>- </a:t>
            </a:r>
            <a:r>
              <a:rPr lang="zh-CN" altLang="en-US"/>
              <a:t>用户注册和登录  </a:t>
            </a:r>
          </a:p>
          <a:p>
            <a:r>
              <a:rPr lang="zh-CN" altLang="en-US"/>
              <a:t>   </a:t>
            </a:r>
            <a:r>
              <a:rPr lang="en-US" altLang="zh-CN"/>
              <a:t>- </a:t>
            </a:r>
            <a:r>
              <a:rPr lang="zh-CN" altLang="en-US"/>
              <a:t>基于 </a:t>
            </a:r>
            <a:r>
              <a:rPr lang="en-US" altLang="zh-CN"/>
              <a:t>Session </a:t>
            </a:r>
            <a:r>
              <a:rPr lang="zh-CN" altLang="en-US"/>
              <a:t>的用户状态管理  </a:t>
            </a:r>
          </a:p>
          <a:p>
            <a:r>
              <a:rPr lang="zh-CN" altLang="en-US"/>
              <a:t>   </a:t>
            </a:r>
            <a:r>
              <a:rPr lang="en-US" altLang="zh-CN"/>
              <a:t>- </a:t>
            </a:r>
            <a:r>
              <a:rPr lang="zh-CN" altLang="en-US"/>
              <a:t>用户权限控制</a:t>
            </a:r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文件管理功能  </a:t>
            </a:r>
          </a:p>
          <a:p>
            <a:r>
              <a:rPr lang="zh-CN" altLang="en-US"/>
              <a:t>   </a:t>
            </a:r>
            <a:r>
              <a:rPr lang="en-US" altLang="zh-CN"/>
              <a:t>- </a:t>
            </a:r>
            <a:r>
              <a:rPr lang="zh-CN" altLang="en-US"/>
              <a:t>文件上传（支持多种格式，最大 </a:t>
            </a:r>
            <a:r>
              <a:rPr lang="en-US" altLang="zh-CN"/>
              <a:t>100MB</a:t>
            </a:r>
            <a:r>
              <a:rPr lang="zh-CN" altLang="en-US"/>
              <a:t>）  </a:t>
            </a:r>
          </a:p>
          <a:p>
            <a:r>
              <a:rPr lang="zh-CN" altLang="en-US"/>
              <a:t>   </a:t>
            </a:r>
            <a:r>
              <a:rPr lang="en-US" altLang="zh-CN"/>
              <a:t>- </a:t>
            </a:r>
            <a:r>
              <a:rPr lang="zh-CN" altLang="en-US"/>
              <a:t>文件下载  </a:t>
            </a:r>
          </a:p>
          <a:p>
            <a:r>
              <a:rPr lang="zh-CN" altLang="en-US"/>
              <a:t>   </a:t>
            </a:r>
            <a:r>
              <a:rPr lang="en-US" altLang="zh-CN"/>
              <a:t>- </a:t>
            </a:r>
            <a:r>
              <a:rPr lang="zh-CN" altLang="en-US"/>
              <a:t>文件搜索（支持文件名、课程名、描述等多字段搜索）  </a:t>
            </a:r>
          </a:p>
          <a:p>
            <a:r>
              <a:rPr lang="zh-CN" altLang="en-US"/>
              <a:t>   </a:t>
            </a:r>
            <a:r>
              <a:rPr lang="en-US" altLang="zh-CN"/>
              <a:t>- </a:t>
            </a:r>
            <a:r>
              <a:rPr lang="zh-CN" altLang="en-US"/>
              <a:t>文件详情展示（包含课程信息、上传时间、文件大小等）</a:t>
            </a:r>
          </a:p>
          <a:p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课程信息管理  </a:t>
            </a:r>
          </a:p>
          <a:p>
            <a:r>
              <a:rPr lang="zh-CN" altLang="en-US"/>
              <a:t>   </a:t>
            </a:r>
            <a:r>
              <a:rPr lang="en-US" altLang="zh-CN"/>
              <a:t>- </a:t>
            </a:r>
            <a:r>
              <a:rPr lang="zh-CN" altLang="en-US"/>
              <a:t>课程全称</a:t>
            </a:r>
            <a:r>
              <a:rPr lang="en-US" altLang="zh-CN"/>
              <a:t>/</a:t>
            </a:r>
            <a:r>
              <a:rPr lang="zh-CN" altLang="en-US"/>
              <a:t>简称管理  </a:t>
            </a:r>
          </a:p>
          <a:p>
            <a:r>
              <a:rPr lang="zh-CN" altLang="en-US"/>
              <a:t>   </a:t>
            </a:r>
            <a:r>
              <a:rPr lang="en-US" altLang="zh-CN"/>
              <a:t>- </a:t>
            </a:r>
            <a:r>
              <a:rPr lang="zh-CN" altLang="en-US"/>
              <a:t>授课教师信息  </a:t>
            </a:r>
          </a:p>
          <a:p>
            <a:r>
              <a:rPr lang="zh-CN" altLang="en-US"/>
              <a:t>   </a:t>
            </a:r>
            <a:r>
              <a:rPr lang="en-US" altLang="zh-CN"/>
              <a:t>- </a:t>
            </a:r>
            <a:r>
              <a:rPr lang="zh-CN" altLang="en-US"/>
              <a:t>学期信息  </a:t>
            </a:r>
          </a:p>
          <a:p>
            <a:r>
              <a:rPr lang="zh-CN" altLang="en-US"/>
              <a:t>   </a:t>
            </a:r>
            <a:r>
              <a:rPr lang="en-US" altLang="zh-CN"/>
              <a:t>- </a:t>
            </a:r>
            <a:r>
              <a:rPr lang="zh-CN" altLang="en-US"/>
              <a:t>课程文件分类</a:t>
            </a:r>
          </a:p>
          <a:p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评论系统  </a:t>
            </a:r>
          </a:p>
          <a:p>
            <a:r>
              <a:rPr lang="zh-CN" altLang="en-US"/>
              <a:t>   </a:t>
            </a:r>
            <a:r>
              <a:rPr lang="en-US" altLang="zh-CN"/>
              <a:t>- </a:t>
            </a:r>
            <a:r>
              <a:rPr lang="zh-CN" altLang="en-US"/>
              <a:t>对文件进行评论  </a:t>
            </a:r>
          </a:p>
          <a:p>
            <a:r>
              <a:rPr lang="zh-CN" altLang="en-US"/>
              <a:t>   </a:t>
            </a:r>
            <a:r>
              <a:rPr lang="en-US" altLang="zh-CN"/>
              <a:t>- </a:t>
            </a:r>
            <a:r>
              <a:rPr lang="zh-CN" altLang="en-US"/>
              <a:t>评论时间记录  </a:t>
            </a:r>
          </a:p>
          <a:p>
            <a:r>
              <a:rPr lang="zh-CN" altLang="en-US"/>
              <a:t>   </a:t>
            </a:r>
            <a:r>
              <a:rPr lang="en-US" altLang="zh-CN"/>
              <a:t>- </a:t>
            </a:r>
            <a:r>
              <a:rPr lang="zh-CN" altLang="en-US"/>
              <a:t>用户评论历史</a:t>
            </a:r>
          </a:p>
          <a:p>
            <a:endParaRPr lang="zh-CN" altLang="en-US"/>
          </a:p>
          <a:p>
            <a:r>
              <a:rPr lang="en-US" altLang="zh-CN"/>
              <a:t>5. </a:t>
            </a:r>
            <a:r>
              <a:rPr lang="zh-CN" altLang="en-US"/>
              <a:t>下载记录跟踪  </a:t>
            </a:r>
          </a:p>
          <a:p>
            <a:r>
              <a:rPr lang="zh-CN" altLang="en-US"/>
              <a:t>   </a:t>
            </a:r>
            <a:r>
              <a:rPr lang="en-US" altLang="zh-CN"/>
              <a:t>- </a:t>
            </a:r>
            <a:r>
              <a:rPr lang="zh-CN" altLang="en-US"/>
              <a:t>记录用户下载历史  </a:t>
            </a:r>
          </a:p>
          <a:p>
            <a:r>
              <a:rPr lang="zh-CN" altLang="en-US"/>
              <a:t>   </a:t>
            </a:r>
            <a:r>
              <a:rPr lang="en-US" altLang="zh-CN"/>
              <a:t>- </a:t>
            </a:r>
            <a:r>
              <a:rPr lang="zh-CN" altLang="en-US"/>
              <a:t>下载时间统计  </a:t>
            </a:r>
          </a:p>
          <a:p>
            <a:r>
              <a:rPr lang="zh-CN" altLang="en-US"/>
              <a:t>   </a:t>
            </a:r>
            <a:r>
              <a:rPr lang="en-US" altLang="zh-CN"/>
              <a:t>- </a:t>
            </a:r>
            <a:r>
              <a:rPr lang="zh-CN" altLang="en-US"/>
              <a:t>用户行为分析</a:t>
            </a:r>
          </a:p>
          <a:p>
            <a:endParaRPr lang="zh-CN" altLang="en-US"/>
          </a:p>
          <a:p>
            <a:r>
              <a:rPr lang="en-US" altLang="zh-CN"/>
              <a:t>6. </a:t>
            </a:r>
            <a:r>
              <a:rPr lang="zh-CN" altLang="en-US"/>
              <a:t>用户中心  </a:t>
            </a:r>
          </a:p>
          <a:p>
            <a:r>
              <a:rPr lang="zh-CN" altLang="en-US"/>
              <a:t>   </a:t>
            </a:r>
            <a:r>
              <a:rPr lang="en-US" altLang="zh-CN"/>
              <a:t>- </a:t>
            </a:r>
            <a:r>
              <a:rPr lang="zh-CN" altLang="en-US"/>
              <a:t>个人上传文件管理  </a:t>
            </a:r>
          </a:p>
          <a:p>
            <a:r>
              <a:rPr lang="zh-CN" altLang="en-US"/>
              <a:t>   </a:t>
            </a:r>
            <a:r>
              <a:rPr lang="en-US" altLang="zh-CN"/>
              <a:t>- </a:t>
            </a:r>
            <a:r>
              <a:rPr lang="zh-CN" altLang="en-US"/>
              <a:t>下载历史查看  </a:t>
            </a:r>
          </a:p>
          <a:p>
            <a:r>
              <a:rPr lang="zh-CN" altLang="en-US"/>
              <a:t>   </a:t>
            </a:r>
            <a:r>
              <a:rPr lang="en-US" altLang="zh-CN"/>
              <a:t>- </a:t>
            </a:r>
            <a:r>
              <a:rPr lang="zh-CN" altLang="en-US"/>
              <a:t>文件删除功能（仅限本人上传的文件）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95603-9706-4C11-A0C7-BC730BFB71A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281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95603-9706-4C11-A0C7-BC730BFB71A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521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95603-9706-4C11-A0C7-BC730BFB71A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09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12FE3-41F1-4700-9184-7C436E12D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FCFE5E-8955-4AF0-BF27-C96C9AAED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07123B-FB83-4CF0-A8EB-F111A8AC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239E-C6BA-4EBA-8E69-9F0E5DBBFA4F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F74221-F7B9-433E-86E1-55EA8C17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79542-0827-4355-AD58-0BA43BD4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59FA-F99C-441F-ADA5-074B3D3D3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12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FA791-CA89-4434-9FBA-DA79FB51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899AE7-98A6-4D0C-AE50-D895FCBE6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1217B-E403-4032-9A47-EB6835430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239E-C6BA-4EBA-8E69-9F0E5DBBFA4F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71EA95-C72E-4EAC-BD0B-D0BBA623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7185E-3068-4C65-BCEC-519E29BA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59FA-F99C-441F-ADA5-074B3D3D3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98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656682-4D4E-4E96-B4F7-3E61F3AEB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1E2563-4075-4213-A300-273234262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1AB16B-2D5F-4B69-8C0F-5D0D5F2D1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239E-C6BA-4EBA-8E69-9F0E5DBBFA4F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F53FFC-A5C9-4A2B-8953-6A561B01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1CB23A-71C7-4E0D-8380-80A079EB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59FA-F99C-441F-ADA5-074B3D3D3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55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F4BA6-C1AF-4A6D-BCA0-B1F8C049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B4F55-4661-4CCD-958A-9718E0A68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68E31-6281-4458-AD8D-B5C349FE3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239E-C6BA-4EBA-8E69-9F0E5DBBFA4F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A064F2-B880-42C3-A90E-89FA1C56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5E5260-E14B-4F8C-B9F6-B54EC6ED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59FA-F99C-441F-ADA5-074B3D3D3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33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7A92D-79FA-439D-B0A8-3FF689CE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EF488F-E5C9-404B-93C5-FFD220292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162C09-A36E-42C6-904D-209CB8BE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239E-C6BA-4EBA-8E69-9F0E5DBBFA4F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34934-6CFB-4DE9-A91D-376E8ED90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F2756A-7013-4F06-9C60-445DC635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59FA-F99C-441F-ADA5-074B3D3D3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31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E8409-43DD-40BF-B7E2-97DD149F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2E6B80-1BE7-45F8-8455-774D8A7D9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7E37EC-95A1-4F12-B995-AC94FCBC3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C9104F-2E5D-4D71-8F73-8D50EF7E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239E-C6BA-4EBA-8E69-9F0E5DBBFA4F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5C0B2C-D89C-4308-A4B2-368ECAE6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E20B41-F393-4C23-8B77-E0149D8C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59FA-F99C-441F-ADA5-074B3D3D3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73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C0CBF-2038-433E-9D28-179018ED7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90D24B-58E5-4687-AB1A-EB0306B61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206EFC-CF91-4B8C-8AEA-4EB7400E6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A565F8-33CB-4E0E-A406-53B480FB5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97DD1C-C4F9-4668-8E59-87CDEBCED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8BC6C5-FD51-405A-8374-804E74442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239E-C6BA-4EBA-8E69-9F0E5DBBFA4F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F3551F-A9B2-4280-AA0E-BFFA21356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A9CC31-B205-4BB8-82E7-54FDB7FD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59FA-F99C-441F-ADA5-074B3D3D3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67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325CE-54CB-4F6E-BC47-A97263AF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E963E4-21CB-4400-BDF4-9AC9FF34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239E-C6BA-4EBA-8E69-9F0E5DBBFA4F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313A5C-A6B9-43A3-B777-6DF05887D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BEF2BD-4327-4E35-8B99-7B9DAB5C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59FA-F99C-441F-ADA5-074B3D3D3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60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3FC2ED-EA0D-4B3C-970F-60A18F77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239E-C6BA-4EBA-8E69-9F0E5DBBFA4F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C0D969-20CA-40B2-9B81-7027C6AA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A54976-7453-4205-8323-B4A53D11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59FA-F99C-441F-ADA5-074B3D3D3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3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5F513-A98C-460F-A475-CA5C43656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9B9D25-74C4-4FB6-A18F-2DBE56B26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C5EBC4-67E0-4ACE-80BF-F463EDB8D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09B48-AA63-497C-964E-730EAE24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239E-C6BA-4EBA-8E69-9F0E5DBBFA4F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9DB39E-F2DD-463B-8CD8-696753CC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620424-0EE2-4BCA-A438-EAACB07FD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59FA-F99C-441F-ADA5-074B3D3D3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00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B942-C2C6-458D-B878-69575E61C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C1E3DA-31EA-44B6-8C30-3CAE260CE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085E0C-C75A-4D25-9F98-1648CB0B4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BEA9AC-1615-484A-BE4B-4F0421E6B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239E-C6BA-4EBA-8E69-9F0E5DBBFA4F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E2B7EE-91F3-4779-8621-22B5273B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6A0086-C41E-4F2C-A70A-D04B548B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59FA-F99C-441F-ADA5-074B3D3D3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49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5499D6-221E-46EC-9DE3-6D85B732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25896A-61BD-4132-A95F-F4049A256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876B76-8401-47D5-A276-1A903BA9A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D239E-C6BA-4EBA-8E69-9F0E5DBBFA4F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9B12F8-0AA3-4524-9831-08B9FE787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89C940-A2B0-4E74-9EF6-3E2E4C5F9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F59FA-F99C-441F-ADA5-074B3D3D3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56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luo_jun@stu.edu.c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9489A-15B4-4CC7-99C6-187558D4C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大作业报告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1725B1-C3BE-4A9D-939F-ABB02E8919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Jsaiting</a:t>
            </a:r>
            <a:r>
              <a:rPr lang="zh-CN" altLang="en-US"/>
              <a:t>：一个用于共享校内课程资料的网站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组员：罗骏 王韻晰 蔡浩楠 霍炘玙 </a:t>
            </a:r>
          </a:p>
          <a:p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24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AFF15-F42A-41D0-A354-CBDFDF05C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后端与数据库的交互例子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86CE15-9EC2-45B5-920C-E4C609B4C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b="0">
                <a:solidFill>
                  <a:srgbClr val="6E7781"/>
                </a:solidFill>
                <a:effectLst/>
                <a:latin typeface="Fira Code" pitchFamily="1" charset="0"/>
              </a:rPr>
              <a:t>// FileRepository.java</a:t>
            </a:r>
            <a:endParaRPr lang="en-US" altLang="zh-CN" sz="1600" b="0">
              <a:solidFill>
                <a:srgbClr val="1F2328"/>
              </a:solidFill>
              <a:effectLst/>
              <a:latin typeface="Fira Code" pitchFamily="1" charset="0"/>
            </a:endParaRPr>
          </a:p>
          <a:p>
            <a:pPr marL="0" indent="0">
              <a:buNone/>
            </a:pPr>
            <a:r>
              <a:rPr lang="en-US" altLang="zh-CN" sz="1600" b="0">
                <a:solidFill>
                  <a:srgbClr val="1F2328"/>
                </a:solidFill>
                <a:effectLst/>
                <a:latin typeface="Fira Code" pitchFamily="1" charset="0"/>
              </a:rPr>
              <a:t>@</a:t>
            </a:r>
            <a:r>
              <a:rPr lang="en-US" altLang="zh-CN" sz="1600" b="0">
                <a:solidFill>
                  <a:srgbClr val="CF222E"/>
                </a:solidFill>
                <a:effectLst/>
                <a:latin typeface="Fira Code" pitchFamily="1" charset="0"/>
              </a:rPr>
              <a:t>Query</a:t>
            </a:r>
            <a:r>
              <a:rPr lang="en-US" altLang="zh-CN" sz="1600" b="0">
                <a:solidFill>
                  <a:srgbClr val="1F2328"/>
                </a:solidFill>
                <a:effectLst/>
                <a:latin typeface="Fira Code" pitchFamily="1" charset="0"/>
              </a:rPr>
              <a:t>(</a:t>
            </a:r>
            <a:r>
              <a:rPr lang="en-US" altLang="zh-CN" sz="1600" b="0">
                <a:solidFill>
                  <a:srgbClr val="0A3069"/>
                </a:solidFill>
                <a:effectLst/>
                <a:latin typeface="Fira Code" pitchFamily="1" charset="0"/>
              </a:rPr>
              <a:t>"SELECT f FROM FileEntity f WHERE "</a:t>
            </a:r>
            <a:r>
              <a:rPr lang="en-US" altLang="zh-CN" sz="1600" b="0">
                <a:solidFill>
                  <a:srgbClr val="1F2328"/>
                </a:solidFill>
                <a:effectLst/>
                <a:latin typeface="Fira Code" pitchFamily="1" charset="0"/>
              </a:rPr>
              <a:t> </a:t>
            </a:r>
            <a:r>
              <a:rPr lang="en-US" altLang="zh-CN" sz="1600" b="0">
                <a:solidFill>
                  <a:srgbClr val="CF222E"/>
                </a:solidFill>
                <a:effectLst/>
                <a:latin typeface="Fira Code" pitchFamily="1" charset="0"/>
              </a:rPr>
              <a:t>+</a:t>
            </a:r>
            <a:endParaRPr lang="en-US" altLang="zh-CN" sz="1600" b="0">
              <a:solidFill>
                <a:srgbClr val="1F2328"/>
              </a:solidFill>
              <a:effectLst/>
              <a:latin typeface="Fira Code" pitchFamily="1" charset="0"/>
            </a:endParaRPr>
          </a:p>
          <a:p>
            <a:pPr marL="0" indent="0">
              <a:buNone/>
            </a:pPr>
            <a:r>
              <a:rPr lang="en-US" altLang="zh-CN" sz="1600" b="0">
                <a:solidFill>
                  <a:srgbClr val="1F2328"/>
                </a:solidFill>
                <a:effectLst/>
                <a:latin typeface="Fira Code" pitchFamily="1" charset="0"/>
              </a:rPr>
              <a:t>       </a:t>
            </a:r>
            <a:r>
              <a:rPr lang="en-US" altLang="zh-CN" sz="1600" b="0">
                <a:solidFill>
                  <a:srgbClr val="0A3069"/>
                </a:solidFill>
                <a:effectLst/>
                <a:latin typeface="Fira Code" pitchFamily="1" charset="0"/>
              </a:rPr>
              <a:t>"LOWER(f.fileName) LIKE LOWER(CONCAT('%', :keyword, '%')) OR "</a:t>
            </a:r>
            <a:r>
              <a:rPr lang="en-US" altLang="zh-CN" sz="1600" b="0">
                <a:solidFill>
                  <a:srgbClr val="1F2328"/>
                </a:solidFill>
                <a:effectLst/>
                <a:latin typeface="Fira Code" pitchFamily="1" charset="0"/>
              </a:rPr>
              <a:t> </a:t>
            </a:r>
            <a:r>
              <a:rPr lang="en-US" altLang="zh-CN" sz="1600" b="0">
                <a:solidFill>
                  <a:srgbClr val="CF222E"/>
                </a:solidFill>
                <a:effectLst/>
                <a:latin typeface="Fira Code" pitchFamily="1" charset="0"/>
              </a:rPr>
              <a:t>+</a:t>
            </a:r>
            <a:endParaRPr lang="en-US" altLang="zh-CN" sz="1600" b="0">
              <a:solidFill>
                <a:srgbClr val="1F2328"/>
              </a:solidFill>
              <a:effectLst/>
              <a:latin typeface="Fira Code" pitchFamily="1" charset="0"/>
            </a:endParaRPr>
          </a:p>
          <a:p>
            <a:pPr marL="0" indent="0">
              <a:buNone/>
            </a:pPr>
            <a:r>
              <a:rPr lang="en-US" altLang="zh-CN" sz="1600" b="0">
                <a:solidFill>
                  <a:srgbClr val="1F2328"/>
                </a:solidFill>
                <a:effectLst/>
                <a:latin typeface="Fira Code" pitchFamily="1" charset="0"/>
              </a:rPr>
              <a:t>       </a:t>
            </a:r>
            <a:r>
              <a:rPr lang="en-US" altLang="zh-CN" sz="1600" b="0">
                <a:solidFill>
                  <a:srgbClr val="0A3069"/>
                </a:solidFill>
                <a:effectLst/>
                <a:latin typeface="Fira Code" pitchFamily="1" charset="0"/>
              </a:rPr>
              <a:t>"LOWER(f.description) LIKE LOWER(CONCAT('%', :keyword, '%')) OR "</a:t>
            </a:r>
            <a:r>
              <a:rPr lang="en-US" altLang="zh-CN" sz="1600" b="0">
                <a:solidFill>
                  <a:srgbClr val="1F2328"/>
                </a:solidFill>
                <a:effectLst/>
                <a:latin typeface="Fira Code" pitchFamily="1" charset="0"/>
              </a:rPr>
              <a:t> </a:t>
            </a:r>
            <a:r>
              <a:rPr lang="en-US" altLang="zh-CN" sz="1600" b="0">
                <a:solidFill>
                  <a:srgbClr val="CF222E"/>
                </a:solidFill>
                <a:effectLst/>
                <a:latin typeface="Fira Code" pitchFamily="1" charset="0"/>
              </a:rPr>
              <a:t>+</a:t>
            </a:r>
            <a:endParaRPr lang="en-US" altLang="zh-CN" sz="1600" b="0">
              <a:solidFill>
                <a:srgbClr val="1F2328"/>
              </a:solidFill>
              <a:effectLst/>
              <a:latin typeface="Fira Code" pitchFamily="1" charset="0"/>
            </a:endParaRPr>
          </a:p>
          <a:p>
            <a:pPr marL="0" indent="0">
              <a:buNone/>
            </a:pPr>
            <a:r>
              <a:rPr lang="en-US" altLang="zh-CN" sz="1600" b="0">
                <a:solidFill>
                  <a:srgbClr val="1F2328"/>
                </a:solidFill>
                <a:effectLst/>
                <a:latin typeface="Fira Code" pitchFamily="1" charset="0"/>
              </a:rPr>
              <a:t>       </a:t>
            </a:r>
            <a:r>
              <a:rPr lang="en-US" altLang="zh-CN" sz="1600" b="0">
                <a:solidFill>
                  <a:srgbClr val="0A3069"/>
                </a:solidFill>
                <a:effectLst/>
                <a:latin typeface="Fira Code" pitchFamily="1" charset="0"/>
              </a:rPr>
              <a:t>"LOWER(f.courseName) LIKE LOWER(CONCAT('%', :keyword, '%')) OR "</a:t>
            </a:r>
            <a:r>
              <a:rPr lang="en-US" altLang="zh-CN" sz="1600" b="0">
                <a:solidFill>
                  <a:srgbClr val="1F2328"/>
                </a:solidFill>
                <a:effectLst/>
                <a:latin typeface="Fira Code" pitchFamily="1" charset="0"/>
              </a:rPr>
              <a:t> </a:t>
            </a:r>
            <a:r>
              <a:rPr lang="en-US" altLang="zh-CN" sz="1600" b="0">
                <a:solidFill>
                  <a:srgbClr val="CF222E"/>
                </a:solidFill>
                <a:effectLst/>
                <a:latin typeface="Fira Code" pitchFamily="1" charset="0"/>
              </a:rPr>
              <a:t>+</a:t>
            </a:r>
            <a:endParaRPr lang="en-US" altLang="zh-CN" sz="1600" b="0">
              <a:solidFill>
                <a:srgbClr val="1F2328"/>
              </a:solidFill>
              <a:effectLst/>
              <a:latin typeface="Fira Code" pitchFamily="1" charset="0"/>
            </a:endParaRPr>
          </a:p>
          <a:p>
            <a:pPr marL="0" indent="0">
              <a:buNone/>
            </a:pPr>
            <a:r>
              <a:rPr lang="en-US" altLang="zh-CN" sz="1600" b="0">
                <a:solidFill>
                  <a:srgbClr val="1F2328"/>
                </a:solidFill>
                <a:effectLst/>
                <a:latin typeface="Fira Code" pitchFamily="1" charset="0"/>
              </a:rPr>
              <a:t>       </a:t>
            </a:r>
            <a:r>
              <a:rPr lang="en-US" altLang="zh-CN" sz="1600" b="0">
                <a:solidFill>
                  <a:srgbClr val="0A3069"/>
                </a:solidFill>
                <a:effectLst/>
                <a:latin typeface="Fira Code" pitchFamily="1" charset="0"/>
              </a:rPr>
              <a:t>"LOWER(f.courseShortName) LIKE LOWER(CONCAT('%', :keyword, '%')) OR "</a:t>
            </a:r>
            <a:r>
              <a:rPr lang="en-US" altLang="zh-CN" sz="1600" b="0">
                <a:solidFill>
                  <a:srgbClr val="1F2328"/>
                </a:solidFill>
                <a:effectLst/>
                <a:latin typeface="Fira Code" pitchFamily="1" charset="0"/>
              </a:rPr>
              <a:t> </a:t>
            </a:r>
            <a:r>
              <a:rPr lang="en-US" altLang="zh-CN" sz="1600" b="0">
                <a:solidFill>
                  <a:srgbClr val="CF222E"/>
                </a:solidFill>
                <a:effectLst/>
                <a:latin typeface="Fira Code" pitchFamily="1" charset="0"/>
              </a:rPr>
              <a:t>+</a:t>
            </a:r>
            <a:endParaRPr lang="en-US" altLang="zh-CN" sz="1600" b="0">
              <a:solidFill>
                <a:srgbClr val="1F2328"/>
              </a:solidFill>
              <a:effectLst/>
              <a:latin typeface="Fira Code" pitchFamily="1" charset="0"/>
            </a:endParaRPr>
          </a:p>
          <a:p>
            <a:pPr marL="0" indent="0">
              <a:buNone/>
            </a:pPr>
            <a:r>
              <a:rPr lang="en-US" altLang="zh-CN" sz="1600" b="0">
                <a:solidFill>
                  <a:srgbClr val="1F2328"/>
                </a:solidFill>
                <a:effectLst/>
                <a:latin typeface="Fira Code" pitchFamily="1" charset="0"/>
              </a:rPr>
              <a:t>       </a:t>
            </a:r>
            <a:r>
              <a:rPr lang="en-US" altLang="zh-CN" sz="1600" b="0">
                <a:solidFill>
                  <a:srgbClr val="0A3069"/>
                </a:solidFill>
                <a:effectLst/>
                <a:latin typeface="Fira Code" pitchFamily="1" charset="0"/>
              </a:rPr>
              <a:t>"LOWER(f.instructor) LIKE LOWER(CONCAT('%', :keyword, '%')) OR "</a:t>
            </a:r>
            <a:r>
              <a:rPr lang="en-US" altLang="zh-CN" sz="1600" b="0">
                <a:solidFill>
                  <a:srgbClr val="1F2328"/>
                </a:solidFill>
                <a:effectLst/>
                <a:latin typeface="Fira Code" pitchFamily="1" charset="0"/>
              </a:rPr>
              <a:t> </a:t>
            </a:r>
            <a:r>
              <a:rPr lang="en-US" altLang="zh-CN" sz="1600" b="0">
                <a:solidFill>
                  <a:srgbClr val="CF222E"/>
                </a:solidFill>
                <a:effectLst/>
                <a:latin typeface="Fira Code" pitchFamily="1" charset="0"/>
              </a:rPr>
              <a:t>+</a:t>
            </a:r>
            <a:endParaRPr lang="en-US" altLang="zh-CN" sz="1600" b="0">
              <a:solidFill>
                <a:srgbClr val="1F2328"/>
              </a:solidFill>
              <a:effectLst/>
              <a:latin typeface="Fira Code" pitchFamily="1" charset="0"/>
            </a:endParaRPr>
          </a:p>
          <a:p>
            <a:pPr marL="0" indent="0">
              <a:buNone/>
            </a:pPr>
            <a:r>
              <a:rPr lang="en-US" altLang="zh-CN" sz="1600" b="0">
                <a:solidFill>
                  <a:srgbClr val="1F2328"/>
                </a:solidFill>
                <a:effectLst/>
                <a:latin typeface="Fira Code" pitchFamily="1" charset="0"/>
              </a:rPr>
              <a:t>       </a:t>
            </a:r>
            <a:r>
              <a:rPr lang="en-US" altLang="zh-CN" sz="1600" b="0">
                <a:solidFill>
                  <a:srgbClr val="0A3069"/>
                </a:solidFill>
                <a:effectLst/>
                <a:latin typeface="Fira Code" pitchFamily="1" charset="0"/>
              </a:rPr>
              <a:t>"LOWER(f.semester) LIKE LOWER(CONCAT('%', :keyword, '%'))"</a:t>
            </a:r>
            <a:r>
              <a:rPr lang="en-US" altLang="zh-CN" sz="1600" b="0">
                <a:solidFill>
                  <a:srgbClr val="1F2328"/>
                </a:solidFill>
                <a:effectLst/>
                <a:latin typeface="Fira Code" pitchFamily="1" charset="0"/>
              </a:rPr>
              <a:t>)</a:t>
            </a:r>
          </a:p>
          <a:p>
            <a:pPr marL="0" indent="0">
              <a:buNone/>
            </a:pPr>
            <a:r>
              <a:rPr lang="en-US" altLang="zh-CN" sz="1600" b="0">
                <a:solidFill>
                  <a:srgbClr val="1F2328"/>
                </a:solidFill>
                <a:effectLst/>
                <a:latin typeface="Fira Code" pitchFamily="1" charset="0"/>
              </a:rPr>
              <a:t>List</a:t>
            </a:r>
            <a:r>
              <a:rPr lang="en-US" altLang="zh-CN" sz="1600" b="0">
                <a:solidFill>
                  <a:srgbClr val="CF222E"/>
                </a:solidFill>
                <a:effectLst/>
                <a:latin typeface="Fira Code" pitchFamily="1" charset="0"/>
              </a:rPr>
              <a:t>&lt;</a:t>
            </a:r>
            <a:r>
              <a:rPr lang="en-US" altLang="zh-CN" sz="1600" b="0">
                <a:solidFill>
                  <a:srgbClr val="1F2328"/>
                </a:solidFill>
                <a:effectLst/>
                <a:latin typeface="Fira Code" pitchFamily="1" charset="0"/>
              </a:rPr>
              <a:t>FileEntity</a:t>
            </a:r>
            <a:r>
              <a:rPr lang="en-US" altLang="zh-CN" sz="1600" b="0">
                <a:solidFill>
                  <a:srgbClr val="CF222E"/>
                </a:solidFill>
                <a:effectLst/>
                <a:latin typeface="Fira Code" pitchFamily="1" charset="0"/>
              </a:rPr>
              <a:t>&gt;</a:t>
            </a:r>
            <a:r>
              <a:rPr lang="en-US" altLang="zh-CN" sz="1600" b="0">
                <a:solidFill>
                  <a:srgbClr val="1F2328"/>
                </a:solidFill>
                <a:effectLst/>
                <a:latin typeface="Fira Code" pitchFamily="1" charset="0"/>
              </a:rPr>
              <a:t> </a:t>
            </a:r>
            <a:r>
              <a:rPr lang="en-US" altLang="zh-CN" sz="1600" b="0">
                <a:solidFill>
                  <a:srgbClr val="8250DF"/>
                </a:solidFill>
                <a:effectLst/>
                <a:latin typeface="Fira Code" pitchFamily="1" charset="0"/>
              </a:rPr>
              <a:t>searchByKeyword</a:t>
            </a:r>
            <a:r>
              <a:rPr lang="en-US" altLang="zh-CN" sz="1600" b="0">
                <a:solidFill>
                  <a:srgbClr val="1F2328"/>
                </a:solidFill>
                <a:effectLst/>
                <a:latin typeface="Fira Code" pitchFamily="1" charset="0"/>
              </a:rPr>
              <a:t>(@</a:t>
            </a:r>
            <a:r>
              <a:rPr lang="en-US" altLang="zh-CN" sz="1600" b="0">
                <a:solidFill>
                  <a:srgbClr val="CF222E"/>
                </a:solidFill>
                <a:effectLst/>
                <a:latin typeface="Fira Code" pitchFamily="1" charset="0"/>
              </a:rPr>
              <a:t>Param</a:t>
            </a:r>
            <a:r>
              <a:rPr lang="en-US" altLang="zh-CN" sz="1600" b="0">
                <a:solidFill>
                  <a:srgbClr val="1F2328"/>
                </a:solidFill>
                <a:effectLst/>
                <a:latin typeface="Fira Code" pitchFamily="1" charset="0"/>
              </a:rPr>
              <a:t>(</a:t>
            </a:r>
            <a:r>
              <a:rPr lang="en-US" altLang="zh-CN" sz="1600" b="0">
                <a:solidFill>
                  <a:srgbClr val="0A3069"/>
                </a:solidFill>
                <a:effectLst/>
                <a:latin typeface="Fira Code" pitchFamily="1" charset="0"/>
              </a:rPr>
              <a:t>"keyword"</a:t>
            </a:r>
            <a:r>
              <a:rPr lang="en-US" altLang="zh-CN" sz="1600" b="0">
                <a:solidFill>
                  <a:srgbClr val="1F2328"/>
                </a:solidFill>
                <a:effectLst/>
                <a:latin typeface="Fira Code" pitchFamily="1" charset="0"/>
              </a:rPr>
              <a:t>) String keyword);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1F2328"/>
                </a:solidFill>
                <a:latin typeface="Fira Code" pitchFamily="1" charset="0"/>
              </a:rPr>
              <a:t>//</a:t>
            </a:r>
            <a:r>
              <a:rPr lang="zh-CN" altLang="en-US" sz="1600">
                <a:solidFill>
                  <a:srgbClr val="1F2328"/>
                </a:solidFill>
                <a:latin typeface="Fira Code" pitchFamily="1" charset="0"/>
              </a:rPr>
              <a:t> 无需实现的接口 只要函数名即可</a:t>
            </a:r>
            <a:endParaRPr lang="en-US" altLang="zh-CN" sz="1600">
              <a:solidFill>
                <a:srgbClr val="1F2328"/>
              </a:solidFill>
              <a:latin typeface="Fira Code" pitchFamily="1" charset="0"/>
            </a:endParaRPr>
          </a:p>
          <a:p>
            <a:pPr marL="0" indent="0">
              <a:buNone/>
            </a:pPr>
            <a:r>
              <a:rPr lang="en-US" altLang="zh-CN" sz="1600" b="0">
                <a:solidFill>
                  <a:srgbClr val="953800"/>
                </a:solidFill>
                <a:effectLst/>
                <a:latin typeface="Fira Code" pitchFamily="1" charset="0"/>
              </a:rPr>
              <a:t>List</a:t>
            </a:r>
            <a:r>
              <a:rPr lang="en-US" altLang="zh-CN" sz="1600" b="0">
                <a:solidFill>
                  <a:srgbClr val="1F2328"/>
                </a:solidFill>
                <a:effectLst/>
                <a:latin typeface="Fira Code" pitchFamily="1" charset="0"/>
              </a:rPr>
              <a:t>&lt;</a:t>
            </a:r>
            <a:r>
              <a:rPr lang="en-US" altLang="zh-CN" sz="1600" b="0">
                <a:solidFill>
                  <a:srgbClr val="953800"/>
                </a:solidFill>
                <a:effectLst/>
                <a:latin typeface="Fira Code" pitchFamily="1" charset="0"/>
              </a:rPr>
              <a:t>FileEntity</a:t>
            </a:r>
            <a:r>
              <a:rPr lang="en-US" altLang="zh-CN" sz="1600" b="0">
                <a:solidFill>
                  <a:srgbClr val="1F2328"/>
                </a:solidFill>
                <a:effectLst/>
                <a:latin typeface="Fira Code" pitchFamily="1" charset="0"/>
              </a:rPr>
              <a:t>&gt; </a:t>
            </a:r>
            <a:r>
              <a:rPr lang="en-US" altLang="zh-CN" sz="1600" b="0">
                <a:solidFill>
                  <a:srgbClr val="8250DF"/>
                </a:solidFill>
                <a:effectLst/>
                <a:latin typeface="Fira Code" pitchFamily="1" charset="0"/>
              </a:rPr>
              <a:t>findByUploaderUsername</a:t>
            </a:r>
            <a:r>
              <a:rPr lang="en-US" altLang="zh-CN" sz="1600" b="0">
                <a:solidFill>
                  <a:srgbClr val="1F2328"/>
                </a:solidFill>
                <a:effectLst/>
                <a:latin typeface="Fira Code" pitchFamily="1" charset="0"/>
              </a:rPr>
              <a:t>(</a:t>
            </a:r>
            <a:r>
              <a:rPr lang="en-US" altLang="zh-CN" sz="1600" b="0">
                <a:solidFill>
                  <a:srgbClr val="953800"/>
                </a:solidFill>
                <a:effectLst/>
                <a:latin typeface="Fira Code" pitchFamily="1" charset="0"/>
              </a:rPr>
              <a:t>String</a:t>
            </a:r>
            <a:r>
              <a:rPr lang="en-US" altLang="zh-CN" sz="1600" b="0">
                <a:solidFill>
                  <a:srgbClr val="1F2328"/>
                </a:solidFill>
                <a:effectLst/>
                <a:latin typeface="Fira Code" pitchFamily="1" charset="0"/>
              </a:rPr>
              <a:t> </a:t>
            </a:r>
            <a:r>
              <a:rPr lang="en-US" altLang="zh-CN" sz="1600" b="0">
                <a:solidFill>
                  <a:srgbClr val="953800"/>
                </a:solidFill>
                <a:effectLst/>
                <a:latin typeface="Fira Code" pitchFamily="1" charset="0"/>
              </a:rPr>
              <a:t>uploaderUsername</a:t>
            </a:r>
            <a:r>
              <a:rPr lang="en-US" altLang="zh-CN" sz="1600" b="0">
                <a:solidFill>
                  <a:srgbClr val="1F2328"/>
                </a:solidFill>
                <a:effectLst/>
                <a:latin typeface="Fira Code" pitchFamily="1" charset="0"/>
              </a:rPr>
              <a:t>);</a:t>
            </a:r>
            <a:br>
              <a:rPr lang="en-US" altLang="zh-CN" sz="1600" b="0">
                <a:solidFill>
                  <a:srgbClr val="1F2328"/>
                </a:solidFill>
                <a:effectLst/>
                <a:latin typeface="Fira Code" pitchFamily="1" charset="0"/>
              </a:rPr>
            </a:br>
            <a:r>
              <a:rPr lang="en-US" altLang="zh-CN" sz="1600" b="0">
                <a:solidFill>
                  <a:srgbClr val="953800"/>
                </a:solidFill>
                <a:effectLst/>
                <a:latin typeface="Fira Code" pitchFamily="1" charset="0"/>
              </a:rPr>
              <a:t>List</a:t>
            </a:r>
            <a:r>
              <a:rPr lang="en-US" altLang="zh-CN" sz="1600" b="0">
                <a:solidFill>
                  <a:srgbClr val="1F2328"/>
                </a:solidFill>
                <a:effectLst/>
                <a:latin typeface="Fira Code" pitchFamily="1" charset="0"/>
              </a:rPr>
              <a:t>&lt;</a:t>
            </a:r>
            <a:r>
              <a:rPr lang="en-US" altLang="zh-CN" sz="1600" b="0">
                <a:solidFill>
                  <a:srgbClr val="953800"/>
                </a:solidFill>
                <a:effectLst/>
                <a:latin typeface="Fira Code" pitchFamily="1" charset="0"/>
              </a:rPr>
              <a:t>FileEntity</a:t>
            </a:r>
            <a:r>
              <a:rPr lang="en-US" altLang="zh-CN" sz="1600" b="0">
                <a:solidFill>
                  <a:srgbClr val="1F2328"/>
                </a:solidFill>
                <a:effectLst/>
                <a:latin typeface="Fira Code" pitchFamily="1" charset="0"/>
              </a:rPr>
              <a:t>&gt; </a:t>
            </a:r>
            <a:r>
              <a:rPr lang="en-US" altLang="zh-CN" sz="1600" b="0">
                <a:solidFill>
                  <a:srgbClr val="8250DF"/>
                </a:solidFill>
                <a:effectLst/>
                <a:latin typeface="Fira Code" pitchFamily="1" charset="0"/>
              </a:rPr>
              <a:t>findByIdIn</a:t>
            </a:r>
            <a:r>
              <a:rPr lang="en-US" altLang="zh-CN" sz="1600" b="0">
                <a:solidFill>
                  <a:srgbClr val="1F2328"/>
                </a:solidFill>
                <a:effectLst/>
                <a:latin typeface="Fira Code" pitchFamily="1" charset="0"/>
              </a:rPr>
              <a:t>(</a:t>
            </a:r>
            <a:r>
              <a:rPr lang="en-US" altLang="zh-CN" sz="1600" b="0">
                <a:solidFill>
                  <a:srgbClr val="953800"/>
                </a:solidFill>
                <a:effectLst/>
                <a:latin typeface="Fira Code" pitchFamily="1" charset="0"/>
              </a:rPr>
              <a:t>List</a:t>
            </a:r>
            <a:r>
              <a:rPr lang="en-US" altLang="zh-CN" sz="1600" b="0">
                <a:solidFill>
                  <a:srgbClr val="1F2328"/>
                </a:solidFill>
                <a:effectLst/>
                <a:latin typeface="Fira Code" pitchFamily="1" charset="0"/>
              </a:rPr>
              <a:t>&lt;</a:t>
            </a:r>
            <a:r>
              <a:rPr lang="en-US" altLang="zh-CN" sz="1600" b="0">
                <a:solidFill>
                  <a:srgbClr val="953800"/>
                </a:solidFill>
                <a:effectLst/>
                <a:latin typeface="Fira Code" pitchFamily="1" charset="0"/>
              </a:rPr>
              <a:t>Long</a:t>
            </a:r>
            <a:r>
              <a:rPr lang="en-US" altLang="zh-CN" sz="1600" b="0">
                <a:solidFill>
                  <a:srgbClr val="1F2328"/>
                </a:solidFill>
                <a:effectLst/>
                <a:latin typeface="Fira Code" pitchFamily="1" charset="0"/>
              </a:rPr>
              <a:t>&gt; </a:t>
            </a:r>
            <a:r>
              <a:rPr lang="en-US" altLang="zh-CN" sz="1600" b="0">
                <a:solidFill>
                  <a:srgbClr val="953800"/>
                </a:solidFill>
                <a:effectLst/>
                <a:latin typeface="Fira Code" pitchFamily="1" charset="0"/>
              </a:rPr>
              <a:t>ids</a:t>
            </a:r>
            <a:r>
              <a:rPr lang="en-US" altLang="zh-CN" sz="1600" b="0">
                <a:solidFill>
                  <a:srgbClr val="1F2328"/>
                </a:solidFill>
                <a:effectLst/>
                <a:latin typeface="Fira Code" pitchFamily="1" charset="0"/>
              </a:rPr>
              <a:t>);</a:t>
            </a:r>
          </a:p>
          <a:p>
            <a:pPr marL="0" indent="0">
              <a:buNone/>
            </a:pPr>
            <a:endParaRPr lang="en-US" altLang="zh-CN" sz="1600" b="0">
              <a:solidFill>
                <a:srgbClr val="1F2328"/>
              </a:solidFill>
              <a:effectLst/>
              <a:latin typeface="Fira Code" pitchFamily="1" charset="0"/>
            </a:endParaRPr>
          </a:p>
          <a:p>
            <a:pPr marL="0" indent="0">
              <a:buNone/>
            </a:pP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691197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22B0024-916E-4140-91B5-2E56F236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分工情况 </a:t>
            </a:r>
            <a:r>
              <a:rPr lang="en-US" altLang="zh-CN"/>
              <a:t>&amp; misc</a:t>
            </a:r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F1103A-0D87-4C63-B6E4-16E827C61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罗骏：组长，统筹，数据库设计，撰写报告</a:t>
            </a:r>
            <a:endParaRPr lang="en-US" altLang="zh-CN"/>
          </a:p>
          <a:p>
            <a:r>
              <a:rPr lang="zh-CN" altLang="en-US"/>
              <a:t>王韻晰：前端开发，撰写报告</a:t>
            </a:r>
            <a:endParaRPr lang="en-US" altLang="zh-CN"/>
          </a:p>
          <a:p>
            <a:r>
              <a:rPr lang="zh-CN" altLang="en-US"/>
              <a:t>蔡浩楠：用户界面设计，搜索设计，部署上网</a:t>
            </a:r>
            <a:endParaRPr lang="en-US" altLang="zh-CN"/>
          </a:p>
          <a:p>
            <a:r>
              <a:rPr lang="zh-CN" altLang="en-US"/>
              <a:t>霍炘玙：用户评论功能，前端优化，部署上网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en-US" altLang="zh-CN"/>
              <a:t>AI</a:t>
            </a:r>
            <a:r>
              <a:rPr lang="zh-CN" altLang="en-US"/>
              <a:t>工作占比：每个人都使用了</a:t>
            </a:r>
            <a:r>
              <a:rPr lang="en-US" altLang="zh-CN"/>
              <a:t>AI</a:t>
            </a:r>
            <a:r>
              <a:rPr lang="zh-CN" altLang="en-US"/>
              <a:t>辅助，占比由各人自己决定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合作方式：</a:t>
            </a:r>
            <a:r>
              <a:rPr lang="en-US" altLang="zh-CN"/>
              <a:t>GitHub</a:t>
            </a:r>
            <a:r>
              <a:rPr lang="zh-CN" altLang="en-US"/>
              <a:t>仓库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联系方式：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hlinkClick r:id="rId2"/>
              </a:rPr>
              <a:t>luo_jun@stu.edu.cn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18912678466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72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237BE-BFE4-4CE7-86E5-7EDBFE3BC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程序功能演示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FBECBE-AEDD-40A7-9288-5170577D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39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584A457-EB79-49C4-8F89-96BEC635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技术</a:t>
            </a:r>
            <a:r>
              <a:rPr lang="en-US" altLang="zh-CN"/>
              <a:t>overview</a:t>
            </a:r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2C196A-CAF9-4428-96B3-5E1FA42D86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前端每一个页面有简单的</a:t>
            </a:r>
            <a:r>
              <a:rPr lang="en-US" altLang="zh-CN"/>
              <a:t>HTML</a:t>
            </a:r>
          </a:p>
          <a:p>
            <a:r>
              <a:rPr lang="en-US" altLang="zh-CN"/>
              <a:t>CSS</a:t>
            </a:r>
            <a:r>
              <a:rPr lang="zh-CN" altLang="en-US"/>
              <a:t>和</a:t>
            </a:r>
            <a:r>
              <a:rPr lang="en-US" altLang="zh-CN"/>
              <a:t>HTML</a:t>
            </a:r>
            <a:r>
              <a:rPr lang="zh-CN" altLang="en-US"/>
              <a:t>没有分开，都在同一个文件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7E71FDF2-F4AB-496D-B85C-C78DB68A4C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/>
              <a:t>后端所有模块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5DF3D3B-F781-4FB1-9F65-48B127C6D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7241"/>
            <a:ext cx="4532341" cy="325436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DF6D6B3-D406-4B4E-AF78-5B98758CB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815" y="2497764"/>
            <a:ext cx="2926247" cy="367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97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3453D-D584-45CB-81AC-15B958A9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技术</a:t>
            </a:r>
            <a:r>
              <a:rPr lang="en-US" altLang="zh-CN"/>
              <a:t>overview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83FCD-EEC4-4A91-AC5C-3EC3C2173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后端基于</a:t>
            </a:r>
            <a:r>
              <a:rPr lang="en-US" altLang="zh-CN"/>
              <a:t>JDK17 + Spring Boot + Maven + H2 Database</a:t>
            </a:r>
          </a:p>
          <a:p>
            <a:r>
              <a:rPr lang="zh-CN" altLang="en-US"/>
              <a:t>前端使用了 </a:t>
            </a:r>
            <a:r>
              <a:rPr lang="en-US" altLang="zh-CN"/>
              <a:t>Thymeleaf + </a:t>
            </a:r>
            <a:r>
              <a:rPr lang="zh-CN" altLang="en-US"/>
              <a:t>自己写的</a:t>
            </a:r>
            <a:r>
              <a:rPr lang="en-US" altLang="zh-CN"/>
              <a:t>HTML + </a:t>
            </a:r>
            <a:r>
              <a:rPr lang="zh-CN" altLang="en-US"/>
              <a:t>部分</a:t>
            </a:r>
            <a:r>
              <a:rPr lang="en-US" altLang="zh-CN"/>
              <a:t>JavaScript</a:t>
            </a:r>
            <a:r>
              <a:rPr lang="zh-CN" altLang="en-US"/>
              <a:t>来填表格</a:t>
            </a:r>
            <a:endParaRPr lang="en-US" altLang="zh-CN"/>
          </a:p>
          <a:p>
            <a:r>
              <a:rPr lang="en-US" altLang="zh-CN"/>
              <a:t>Spring Boot </a:t>
            </a:r>
            <a:r>
              <a:rPr lang="zh-CN" altLang="en-US"/>
              <a:t>默认集成 </a:t>
            </a:r>
            <a:r>
              <a:rPr lang="en-US" altLang="zh-CN"/>
              <a:t>Thymeleaf</a:t>
            </a:r>
            <a:r>
              <a:rPr lang="zh-CN" altLang="en-US"/>
              <a:t>，无需额外配置。只要模板文件放在 </a:t>
            </a:r>
            <a:r>
              <a:rPr lang="en-US" altLang="zh-CN"/>
              <a:t>resources/templates/ </a:t>
            </a:r>
            <a:r>
              <a:rPr lang="zh-CN" altLang="en-US"/>
              <a:t>下，</a:t>
            </a:r>
            <a:r>
              <a:rPr lang="en-US" altLang="zh-CN"/>
              <a:t>Controller </a:t>
            </a:r>
            <a:r>
              <a:rPr lang="zh-CN" altLang="en-US"/>
              <a:t>返回对应名字即可自动渲染。</a:t>
            </a:r>
            <a:endParaRPr lang="en-US" altLang="zh-CN"/>
          </a:p>
          <a:p>
            <a:r>
              <a:rPr lang="zh-CN" altLang="en-US"/>
              <a:t>请求处理流程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用户浏览器 → </a:t>
            </a:r>
            <a:r>
              <a:rPr lang="en-US" altLang="zh-CN"/>
              <a:t>Spring MVC Controller → Service</a:t>
            </a:r>
            <a:r>
              <a:rPr lang="zh-CN" altLang="en-US"/>
              <a:t>层 → </a:t>
            </a:r>
            <a:r>
              <a:rPr lang="en-US" altLang="zh-CN"/>
              <a:t>Repository</a:t>
            </a:r>
            <a:r>
              <a:rPr lang="zh-CN" altLang="en-US"/>
              <a:t>层 → 数据库</a:t>
            </a:r>
          </a:p>
          <a:p>
            <a:pPr marL="0" indent="0">
              <a:buNone/>
            </a:pPr>
            <a:r>
              <a:rPr lang="zh-CN" altLang="en-US"/>
              <a:t>     ↓                ↓</a:t>
            </a:r>
          </a:p>
          <a:p>
            <a:pPr marL="0" indent="0">
              <a:buNone/>
            </a:pPr>
            <a:r>
              <a:rPr lang="en-US" altLang="zh-CN"/>
              <a:t>Thymeleaf</a:t>
            </a:r>
            <a:r>
              <a:rPr lang="zh-CN" altLang="en-US"/>
              <a:t>模板渲染 ← 返回</a:t>
            </a:r>
            <a:r>
              <a:rPr lang="en-US" altLang="zh-CN"/>
              <a:t>Model</a:t>
            </a:r>
            <a:r>
              <a:rPr lang="zh-CN" altLang="en-US"/>
              <a:t>数据</a:t>
            </a:r>
          </a:p>
          <a:p>
            <a:pPr marL="0" indent="0">
              <a:buNone/>
            </a:pPr>
            <a:r>
              <a:rPr lang="zh-CN" altLang="en-US"/>
              <a:t>     ↓</a:t>
            </a:r>
          </a:p>
          <a:p>
            <a:pPr marL="0" indent="0">
              <a:buNone/>
            </a:pPr>
            <a:r>
              <a:rPr lang="en-US" altLang="zh-CN"/>
              <a:t>HTML</a:t>
            </a:r>
            <a:r>
              <a:rPr lang="zh-CN" altLang="en-US"/>
              <a:t>页面展示给用户</a:t>
            </a:r>
          </a:p>
        </p:txBody>
      </p:sp>
    </p:spTree>
    <p:extLst>
      <p:ext uri="{BB962C8B-B14F-4D97-AF65-F5344CB8AC3E}">
        <p14:creationId xmlns:p14="http://schemas.microsoft.com/office/powerpoint/2010/main" val="425883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4F34A396-638C-4974-A8F8-67CC7CB1F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829" y="146468"/>
            <a:ext cx="4690045" cy="634640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0F97794-A1C9-4825-B8FA-383C09D76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后端模块关系</a:t>
            </a:r>
            <a:r>
              <a:rPr lang="en-US" altLang="zh-CN"/>
              <a:t>overview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F1C820-FE3E-4407-80FE-1CF25B49D6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/>
              <a:t>UML</a:t>
            </a:r>
            <a:r>
              <a:rPr lang="zh-CN" altLang="en-US"/>
              <a:t>类图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79DEF6-4890-47A0-BE2E-80D737D228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/>
              <a:t>方法上的关联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672C6F-4853-4AA7-9282-EE26B3650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2624453"/>
            <a:ext cx="5695950" cy="339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4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A8DAA-7BE0-46E8-96A6-43B8EDEC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后端模块关系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82A2C5-DE52-497A-AC21-FB3E4B8D1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1. Controller</a:t>
            </a:r>
            <a:r>
              <a:rPr lang="zh-CN" altLang="en-US"/>
              <a:t>层（控制器层）</a:t>
            </a:r>
          </a:p>
          <a:p>
            <a:pPr marL="0" indent="0">
              <a:buNone/>
            </a:pPr>
            <a:r>
              <a:rPr lang="en-US" altLang="zh-CN"/>
              <a:t>FileController</a:t>
            </a:r>
            <a:r>
              <a:rPr lang="zh-CN" altLang="en-US"/>
              <a:t>：处理文件上传、下载、搜索、删除</a:t>
            </a:r>
          </a:p>
          <a:p>
            <a:pPr marL="0" indent="0">
              <a:buNone/>
            </a:pPr>
            <a:r>
              <a:rPr lang="en-US" altLang="zh-CN"/>
              <a:t>UserController</a:t>
            </a:r>
            <a:r>
              <a:rPr lang="zh-CN" altLang="en-US"/>
              <a:t>：处理用户登录、注册、用户中心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 Service</a:t>
            </a:r>
            <a:r>
              <a:rPr lang="zh-CN" altLang="en-US"/>
              <a:t>层（业务逻辑层）</a:t>
            </a:r>
          </a:p>
          <a:p>
            <a:pPr marL="0" indent="0">
              <a:buNone/>
            </a:pPr>
            <a:r>
              <a:rPr lang="en-US" altLang="zh-CN"/>
              <a:t>FileStorageService</a:t>
            </a:r>
            <a:r>
              <a:rPr lang="zh-CN" altLang="en-US"/>
              <a:t>：文件存储核心业务（文件系统</a:t>
            </a:r>
            <a:r>
              <a:rPr lang="en-US" altLang="zh-CN"/>
              <a:t>+</a:t>
            </a:r>
            <a:r>
              <a:rPr lang="zh-CN" altLang="en-US"/>
              <a:t>数据库）</a:t>
            </a:r>
          </a:p>
          <a:p>
            <a:pPr marL="0" indent="0">
              <a:buNone/>
            </a:pPr>
            <a:r>
              <a:rPr lang="en-US" altLang="zh-CN"/>
              <a:t>UserService</a:t>
            </a:r>
            <a:r>
              <a:rPr lang="zh-CN" altLang="en-US"/>
              <a:t>：用户认证、注册等逻辑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 Repository</a:t>
            </a:r>
            <a:r>
              <a:rPr lang="zh-CN" altLang="en-US"/>
              <a:t>层（数据访问层）</a:t>
            </a:r>
          </a:p>
          <a:p>
            <a:pPr marL="0" indent="0">
              <a:buNone/>
            </a:pPr>
            <a:r>
              <a:rPr lang="en-US" altLang="zh-CN"/>
              <a:t>FileRepository</a:t>
            </a:r>
            <a:r>
              <a:rPr lang="zh-CN" altLang="en-US"/>
              <a:t>：文件数据的</a:t>
            </a:r>
            <a:r>
              <a:rPr lang="en-US" altLang="zh-CN"/>
              <a:t>CRUD</a:t>
            </a:r>
            <a:r>
              <a:rPr lang="zh-CN" altLang="en-US"/>
              <a:t>和复杂查询</a:t>
            </a:r>
          </a:p>
          <a:p>
            <a:pPr marL="0" indent="0">
              <a:buNone/>
            </a:pPr>
            <a:r>
              <a:rPr lang="en-US" altLang="zh-CN"/>
              <a:t>UserRepository</a:t>
            </a:r>
            <a:r>
              <a:rPr lang="zh-CN" altLang="en-US"/>
              <a:t>：用户数据操作</a:t>
            </a:r>
          </a:p>
          <a:p>
            <a:pPr marL="0" indent="0">
              <a:buNone/>
            </a:pPr>
            <a:r>
              <a:rPr lang="en-US" altLang="zh-CN"/>
              <a:t>DownloadRecordRepository</a:t>
            </a:r>
            <a:r>
              <a:rPr lang="zh-CN" altLang="en-US"/>
              <a:t>：下载记录管理</a:t>
            </a:r>
          </a:p>
        </p:txBody>
      </p:sp>
    </p:spTree>
    <p:extLst>
      <p:ext uri="{BB962C8B-B14F-4D97-AF65-F5344CB8AC3E}">
        <p14:creationId xmlns:p14="http://schemas.microsoft.com/office/powerpoint/2010/main" val="103518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A8DAA-7BE0-46E8-96A6-43B8EDEC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后端模块关系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82A2C5-DE52-497A-AC21-FB3E4B8D1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4. Model</a:t>
            </a:r>
            <a:r>
              <a:rPr lang="zh-CN" altLang="en-US"/>
              <a:t>层（数据模型层）</a:t>
            </a:r>
          </a:p>
          <a:p>
            <a:pPr marL="0" indent="0">
              <a:buNone/>
            </a:pPr>
            <a:r>
              <a:rPr lang="en-US" altLang="zh-CN"/>
              <a:t>FileEntity</a:t>
            </a:r>
            <a:r>
              <a:rPr lang="zh-CN" altLang="en-US"/>
              <a:t>：文件实体（包含评论子实体）</a:t>
            </a:r>
          </a:p>
          <a:p>
            <a:pPr marL="0" indent="0">
              <a:buNone/>
            </a:pPr>
            <a:r>
              <a:rPr lang="en-US" altLang="zh-CN"/>
              <a:t>UserEntity</a:t>
            </a:r>
            <a:r>
              <a:rPr lang="zh-CN" altLang="en-US"/>
              <a:t>：用户实体</a:t>
            </a:r>
          </a:p>
          <a:p>
            <a:pPr marL="0" indent="0">
              <a:buNone/>
            </a:pPr>
            <a:r>
              <a:rPr lang="en-US" altLang="zh-CN"/>
              <a:t>DownloadRecord</a:t>
            </a:r>
            <a:r>
              <a:rPr lang="zh-CN" altLang="en-US"/>
              <a:t>：下载记录实体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5. Config</a:t>
            </a:r>
            <a:r>
              <a:rPr lang="zh-CN" altLang="en-US"/>
              <a:t>层（配置层）</a:t>
            </a:r>
          </a:p>
          <a:p>
            <a:pPr marL="0" indent="0">
              <a:buNone/>
            </a:pPr>
            <a:r>
              <a:rPr lang="en-US" altLang="zh-CN"/>
              <a:t>FileStorageProperties</a:t>
            </a:r>
            <a:r>
              <a:rPr lang="zh-CN" altLang="en-US"/>
              <a:t>：文件存储配置</a:t>
            </a:r>
          </a:p>
        </p:txBody>
      </p:sp>
    </p:spTree>
    <p:extLst>
      <p:ext uri="{BB962C8B-B14F-4D97-AF65-F5344CB8AC3E}">
        <p14:creationId xmlns:p14="http://schemas.microsoft.com/office/powerpoint/2010/main" val="5320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D4EF3-8581-4C8B-8541-564B671A2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例子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9DCBAC-B08F-4AEA-A99E-C9D3442E5B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文件上传流程：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用户在前端表单选择文件</a:t>
            </a:r>
          </a:p>
          <a:p>
            <a:pPr marL="0" indent="0">
              <a:buNone/>
            </a:pPr>
            <a:r>
              <a:rPr lang="zh-CN" altLang="en-US"/>
              <a:t>表单提交到</a:t>
            </a:r>
            <a:r>
              <a:rPr lang="en-US" altLang="zh-CN"/>
              <a:t>FileController.uploadFile()</a:t>
            </a:r>
          </a:p>
          <a:p>
            <a:pPr marL="0" indent="0">
              <a:buNone/>
            </a:pPr>
            <a:r>
              <a:rPr lang="en-US" altLang="zh-CN"/>
              <a:t>Controller</a:t>
            </a:r>
            <a:r>
              <a:rPr lang="zh-CN" altLang="en-US"/>
              <a:t>调用</a:t>
            </a:r>
            <a:r>
              <a:rPr lang="en-US" altLang="zh-CN"/>
              <a:t>FileStorageService.storeFile()</a:t>
            </a:r>
          </a:p>
          <a:p>
            <a:pPr marL="0" indent="0">
              <a:buNone/>
            </a:pPr>
            <a:r>
              <a:rPr lang="en-US" altLang="zh-CN"/>
              <a:t>Service</a:t>
            </a:r>
            <a:r>
              <a:rPr lang="zh-CN" altLang="en-US"/>
              <a:t>将文件保存到文件系统</a:t>
            </a:r>
          </a:p>
          <a:p>
            <a:pPr marL="0" indent="0">
              <a:buNone/>
            </a:pPr>
            <a:r>
              <a:rPr lang="en-US" altLang="zh-CN"/>
              <a:t>Service</a:t>
            </a:r>
            <a:r>
              <a:rPr lang="zh-CN" altLang="en-US"/>
              <a:t>调用</a:t>
            </a:r>
            <a:r>
              <a:rPr lang="en-US" altLang="zh-CN"/>
              <a:t>FileRepository.save()</a:t>
            </a:r>
            <a:r>
              <a:rPr lang="zh-CN" altLang="en-US"/>
              <a:t>保存元数据到数据库</a:t>
            </a:r>
          </a:p>
          <a:p>
            <a:pPr marL="0" indent="0">
              <a:buNone/>
            </a:pPr>
            <a:r>
              <a:rPr lang="zh-CN" altLang="en-US"/>
              <a:t>返回成功消息并重定向到主页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3D88898-CD0A-42A0-849B-7C51D111AD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文件搜索流程：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用户输入搜索关键词</a:t>
            </a:r>
          </a:p>
          <a:p>
            <a:pPr marL="0" indent="0">
              <a:buNone/>
            </a:pPr>
            <a:r>
              <a:rPr lang="zh-CN" altLang="en-US"/>
              <a:t>请求发送到</a:t>
            </a:r>
            <a:r>
              <a:rPr lang="en-US" altLang="zh-CN"/>
              <a:t>FileController.homepage()</a:t>
            </a:r>
          </a:p>
          <a:p>
            <a:pPr marL="0" indent="0">
              <a:buNone/>
            </a:pPr>
            <a:r>
              <a:rPr lang="en-US" altLang="zh-CN"/>
              <a:t>Controller</a:t>
            </a:r>
            <a:r>
              <a:rPr lang="zh-CN" altLang="en-US"/>
              <a:t>调用</a:t>
            </a:r>
            <a:r>
              <a:rPr lang="en-US" altLang="zh-CN"/>
              <a:t>FileRepository.searchFiles()</a:t>
            </a:r>
          </a:p>
          <a:p>
            <a:pPr marL="0" indent="0">
              <a:buNone/>
            </a:pPr>
            <a:r>
              <a:rPr lang="en-US" altLang="zh-CN"/>
              <a:t>Repository</a:t>
            </a:r>
            <a:r>
              <a:rPr lang="zh-CN" altLang="en-US"/>
              <a:t>执行数据库查询</a:t>
            </a:r>
          </a:p>
          <a:p>
            <a:pPr marL="0" indent="0">
              <a:buNone/>
            </a:pPr>
            <a:r>
              <a:rPr lang="zh-CN" altLang="en-US"/>
              <a:t>结果通过</a:t>
            </a:r>
            <a:r>
              <a:rPr lang="en-US" altLang="zh-CN"/>
              <a:t>Model</a:t>
            </a:r>
            <a:r>
              <a:rPr lang="zh-CN" altLang="en-US"/>
              <a:t>传递给</a:t>
            </a:r>
            <a:r>
              <a:rPr lang="en-US" altLang="zh-CN"/>
              <a:t>Thymeleaf</a:t>
            </a:r>
            <a:r>
              <a:rPr lang="zh-CN" altLang="en-US"/>
              <a:t>模板</a:t>
            </a:r>
          </a:p>
          <a:p>
            <a:pPr marL="0" indent="0">
              <a:buNone/>
            </a:pPr>
            <a:r>
              <a:rPr lang="zh-CN" altLang="en-US"/>
              <a:t>模板渲染</a:t>
            </a:r>
            <a:r>
              <a:rPr lang="en-US" altLang="zh-CN"/>
              <a:t>HTML</a:t>
            </a:r>
            <a:r>
              <a:rPr lang="zh-CN" altLang="en-US"/>
              <a:t>页面显示搜索结果</a:t>
            </a:r>
          </a:p>
        </p:txBody>
      </p:sp>
    </p:spTree>
    <p:extLst>
      <p:ext uri="{BB962C8B-B14F-4D97-AF65-F5344CB8AC3E}">
        <p14:creationId xmlns:p14="http://schemas.microsoft.com/office/powerpoint/2010/main" val="4183171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81952-AE8E-47B7-BFF4-C9DC20CEE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后端与数据库的交互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B954-01FF-44CD-9147-5063FB856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数据库使用</a:t>
            </a:r>
            <a:r>
              <a:rPr lang="en-US" altLang="zh-CN"/>
              <a:t>H2</a:t>
            </a:r>
            <a:r>
              <a:rPr lang="zh-CN" altLang="en-US"/>
              <a:t>嵌入式数据库，配置在</a:t>
            </a:r>
            <a:r>
              <a:rPr lang="en-US" altLang="zh-CN"/>
              <a:t>application.properties</a:t>
            </a:r>
            <a:r>
              <a:rPr lang="zh-CN" altLang="en-US"/>
              <a:t>中</a:t>
            </a:r>
            <a:endParaRPr lang="en-US" altLang="zh-CN"/>
          </a:p>
          <a:p>
            <a:r>
              <a:rPr lang="zh-CN" altLang="en-US" b="0" i="0">
                <a:solidFill>
                  <a:srgbClr val="1F2328"/>
                </a:solidFill>
                <a:effectLst/>
                <a:latin typeface="Segoe WPC"/>
              </a:rPr>
              <a:t>后端与数据库的交互主要通过</a:t>
            </a:r>
            <a:r>
              <a:rPr lang="en-US" altLang="zh-CN" b="0" i="0">
                <a:solidFill>
                  <a:srgbClr val="1F2328"/>
                </a:solidFill>
                <a:effectLst/>
                <a:latin typeface="Segoe WPC"/>
              </a:rPr>
              <a:t>Repository</a:t>
            </a:r>
            <a:r>
              <a:rPr lang="zh-CN" altLang="en-US" b="0" i="0">
                <a:solidFill>
                  <a:srgbClr val="1F2328"/>
                </a:solidFill>
                <a:effectLst/>
                <a:latin typeface="Segoe WPC"/>
              </a:rPr>
              <a:t>模块实现，结合</a:t>
            </a:r>
            <a:r>
              <a:rPr lang="en-US" altLang="zh-CN" b="0" i="0">
                <a:solidFill>
                  <a:srgbClr val="1F2328"/>
                </a:solidFill>
                <a:effectLst/>
                <a:latin typeface="Segoe WPC"/>
              </a:rPr>
              <a:t>Spring Data JPA</a:t>
            </a:r>
            <a:r>
              <a:rPr lang="zh-CN" altLang="en-US" b="0" i="0">
                <a:solidFill>
                  <a:srgbClr val="1F2328"/>
                </a:solidFill>
                <a:effectLst/>
                <a:latin typeface="Segoe WPC"/>
              </a:rPr>
              <a:t>自动化持久化机制</a:t>
            </a:r>
            <a:endParaRPr lang="en-US" altLang="zh-CN" b="0" i="0">
              <a:solidFill>
                <a:srgbClr val="1F2328"/>
              </a:solidFill>
              <a:effectLst/>
              <a:latin typeface="Segoe WPC"/>
            </a:endParaRPr>
          </a:p>
          <a:p>
            <a:r>
              <a:rPr lang="zh-CN" altLang="en-US"/>
              <a:t>每个实体类对应一个</a:t>
            </a:r>
            <a:r>
              <a:rPr lang="en-US" altLang="zh-CN"/>
              <a:t>Repository</a:t>
            </a:r>
            <a:r>
              <a:rPr lang="zh-CN" altLang="en-US"/>
              <a:t>接口，继承</a:t>
            </a:r>
            <a:r>
              <a:rPr lang="en-US" altLang="zh-CN"/>
              <a:t>JpaRepository</a:t>
            </a:r>
            <a:r>
              <a:rPr lang="zh-CN" altLang="en-US"/>
              <a:t>，如：</a:t>
            </a:r>
          </a:p>
          <a:p>
            <a:pPr lvl="1"/>
            <a:r>
              <a:rPr lang="en-US" altLang="zh-CN"/>
              <a:t>FileRepository</a:t>
            </a:r>
          </a:p>
          <a:p>
            <a:pPr lvl="1"/>
            <a:r>
              <a:rPr lang="en-US" altLang="zh-CN"/>
              <a:t>UserRepository</a:t>
            </a:r>
          </a:p>
          <a:p>
            <a:pPr lvl="1"/>
            <a:r>
              <a:rPr lang="en-US" altLang="zh-CN"/>
              <a:t>DownloadRecordRepository</a:t>
            </a:r>
          </a:p>
          <a:p>
            <a:r>
              <a:rPr lang="zh-CN" altLang="en-US"/>
              <a:t>这些接口无需实现，</a:t>
            </a:r>
            <a:r>
              <a:rPr lang="en-US" altLang="zh-CN"/>
              <a:t>Spring Data JPA</a:t>
            </a:r>
            <a:r>
              <a:rPr lang="zh-CN" altLang="en-US"/>
              <a:t>会自动生成常用的</a:t>
            </a:r>
            <a:r>
              <a:rPr lang="en-US" altLang="zh-CN"/>
              <a:t>CRUD</a:t>
            </a:r>
            <a:r>
              <a:rPr lang="zh-CN" altLang="en-US"/>
              <a:t>（增删查改）方法。</a:t>
            </a:r>
          </a:p>
          <a:p>
            <a:r>
              <a:rPr lang="zh-CN" altLang="en-US"/>
              <a:t>可以自定义查询，如</a:t>
            </a:r>
            <a:r>
              <a:rPr lang="en-US" altLang="zh-CN"/>
              <a:t>FileRepository</a:t>
            </a:r>
            <a:r>
              <a:rPr lang="zh-CN" altLang="en-US"/>
              <a:t>中的</a:t>
            </a:r>
            <a:r>
              <a:rPr lang="en-US" altLang="zh-CN"/>
              <a:t>searchByKeyword</a:t>
            </a:r>
            <a:r>
              <a:rPr lang="zh-CN" altLang="en-US"/>
              <a:t>方法，支持多字段模糊搜索。</a:t>
            </a:r>
          </a:p>
        </p:txBody>
      </p:sp>
    </p:spTree>
    <p:extLst>
      <p:ext uri="{BB962C8B-B14F-4D97-AF65-F5344CB8AC3E}">
        <p14:creationId xmlns:p14="http://schemas.microsoft.com/office/powerpoint/2010/main" val="3492013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952</Words>
  <Application>Microsoft Office PowerPoint</Application>
  <PresentationFormat>宽屏</PresentationFormat>
  <Paragraphs>124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Segoe WPC</vt:lpstr>
      <vt:lpstr>等线</vt:lpstr>
      <vt:lpstr>等线 Light</vt:lpstr>
      <vt:lpstr>Arial</vt:lpstr>
      <vt:lpstr>Fira Code</vt:lpstr>
      <vt:lpstr>Office 主题​​</vt:lpstr>
      <vt:lpstr>java大作业报告</vt:lpstr>
      <vt:lpstr>程序功能演示</vt:lpstr>
      <vt:lpstr>技术overview</vt:lpstr>
      <vt:lpstr>技术overview</vt:lpstr>
      <vt:lpstr>后端模块关系overview</vt:lpstr>
      <vt:lpstr>后端模块关系</vt:lpstr>
      <vt:lpstr>后端模块关系</vt:lpstr>
      <vt:lpstr>例子</vt:lpstr>
      <vt:lpstr>后端与数据库的交互</vt:lpstr>
      <vt:lpstr>后端与数据库的交互例子</vt:lpstr>
      <vt:lpstr>分工情况 &amp; misc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java大作业报告</dc:title>
  <dc:creator>罗 骏</dc:creator>
  <cp:lastModifiedBy>罗 骏</cp:lastModifiedBy>
  <cp:revision>80</cp:revision>
  <dcterms:created xsi:type="dcterms:W3CDTF">2025-05-30T15:55:29Z</dcterms:created>
  <dcterms:modified xsi:type="dcterms:W3CDTF">2025-05-30T16:55:50Z</dcterms:modified>
</cp:coreProperties>
</file>