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356" r:id="rId4"/>
    <p:sldId id="357" r:id="rId5"/>
    <p:sldId id="358" r:id="rId6"/>
    <p:sldId id="407" r:id="rId7"/>
    <p:sldId id="359" r:id="rId8"/>
    <p:sldId id="408" r:id="rId9"/>
    <p:sldId id="360" r:id="rId10"/>
    <p:sldId id="361" r:id="rId11"/>
    <p:sldId id="409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8" r:id="rId28"/>
    <p:sldId id="379" r:id="rId29"/>
    <p:sldId id="380" r:id="rId30"/>
    <p:sldId id="381" r:id="rId31"/>
    <p:sldId id="382" r:id="rId32"/>
    <p:sldId id="386" r:id="rId33"/>
    <p:sldId id="410" r:id="rId34"/>
    <p:sldId id="384" r:id="rId35"/>
    <p:sldId id="385" r:id="rId36"/>
    <p:sldId id="383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1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4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7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6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2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54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52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D2319-2434-4C72-9DA9-DD783BA24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MY" sz="4600" dirty="0"/>
              <a:t>MEASURE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304798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7" y="442244"/>
            <a:ext cx="27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Solution: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56821" y="948892"/>
          <a:ext cx="89765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Mid-point (x)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fx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(2x34.5) 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(4x44.5)</a:t>
                      </a:r>
                      <a:r>
                        <a:rPr lang="en-MY" baseline="0" dirty="0"/>
                        <a:t> </a:t>
                      </a:r>
                      <a:r>
                        <a:rPr lang="en-MY" dirty="0"/>
                        <a:t>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(8x54.5) 436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(14x64.5) 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(10x74.5) 745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(5x84.5) 422.5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(1x94.5) 94.5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18377"/>
              </p:ext>
            </p:extLst>
          </p:nvPr>
        </p:nvGraphicFramePr>
        <p:xfrm>
          <a:off x="7997781" y="3992451"/>
          <a:ext cx="1133342" cy="34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253890" progId="Equation.3">
                  <p:embed/>
                </p:oleObj>
              </mc:Choice>
              <mc:Fallback>
                <p:oleObj name="Equation" r:id="rId2" imgW="837836" imgH="25389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781" y="3992451"/>
                        <a:ext cx="1133342" cy="34773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57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026631"/>
              </p:ext>
            </p:extLst>
          </p:nvPr>
        </p:nvGraphicFramePr>
        <p:xfrm>
          <a:off x="3552422" y="3977425"/>
          <a:ext cx="865032" cy="34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419" imgH="253890" progId="Equation.3">
                  <p:embed/>
                </p:oleObj>
              </mc:Choice>
              <mc:Fallback>
                <p:oleObj name="Equation" r:id="rId4" imgW="647419" imgH="25389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422" y="3977425"/>
                        <a:ext cx="865032" cy="3434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40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836265"/>
              </p:ext>
            </p:extLst>
          </p:nvPr>
        </p:nvGraphicFramePr>
        <p:xfrm>
          <a:off x="798491" y="4855335"/>
          <a:ext cx="901520" cy="94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634725" progId="Equation.3">
                  <p:embed/>
                </p:oleObj>
              </mc:Choice>
              <mc:Fallback>
                <p:oleObj name="Equation" r:id="rId6" imgW="622030" imgH="634725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91" y="4855335"/>
                        <a:ext cx="901520" cy="94312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631064" y="4421816"/>
            <a:ext cx="27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Solution: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065" y="5962918"/>
            <a:ext cx="668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average score is 65%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19741" y="647700"/>
            <a:ext cx="1532586" cy="7818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2327" y="152400"/>
            <a:ext cx="215372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(30+39)/2=34.5</a:t>
            </a:r>
          </a:p>
        </p:txBody>
      </p:sp>
    </p:spTree>
    <p:extLst>
      <p:ext uri="{BB962C8B-B14F-4D97-AF65-F5344CB8AC3E}">
        <p14:creationId xmlns:p14="http://schemas.microsoft.com/office/powerpoint/2010/main" val="8407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Exercise: GROUPED DATA 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941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number of individual tax forms prepared by small accounting firms in Perak. The data shown in the table below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476518" y="4710976"/>
            <a:ext cx="81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mean, median and mode of the data above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72743" y="1823946"/>
          <a:ext cx="448828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Number</a:t>
                      </a:r>
                      <a:r>
                        <a:rPr lang="en-MY" baseline="0" dirty="0"/>
                        <a:t> of tax form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accounting</a:t>
                      </a:r>
                      <a:r>
                        <a:rPr lang="en-MY" baseline="0" dirty="0"/>
                        <a:t> firms</a:t>
                      </a:r>
                      <a:r>
                        <a:rPr lang="en-MY" dirty="0"/>
                        <a:t>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20-30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60-70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91AC0C-909A-4C00-B9F8-4876A99B3AA1}"/>
              </a:ext>
            </a:extLst>
          </p:cNvPr>
          <p:cNvSpPr txBox="1"/>
          <p:nvPr/>
        </p:nvSpPr>
        <p:spPr>
          <a:xfrm>
            <a:off x="640723" y="5473058"/>
            <a:ext cx="81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MY" dirty="0" err="1"/>
              <a:t>ean</a:t>
            </a:r>
            <a:r>
              <a:rPr lang="en-MY" dirty="0"/>
              <a:t>=44.8, Median=44.1, Mode=43.3</a:t>
            </a:r>
          </a:p>
        </p:txBody>
      </p:sp>
    </p:spTree>
    <p:extLst>
      <p:ext uri="{BB962C8B-B14F-4D97-AF65-F5344CB8AC3E}">
        <p14:creationId xmlns:p14="http://schemas.microsoft.com/office/powerpoint/2010/main" val="18988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5864" y="296214"/>
            <a:ext cx="2047741" cy="523220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MODE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033" y="965915"/>
            <a:ext cx="1088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/>
              <a:t>Mode refers the observation that occurs most often or has the largest frequency in a data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08" y="1506827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UNGROUPED DATA</a:t>
            </a:r>
          </a:p>
          <a:p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360608" y="2202287"/>
            <a:ext cx="9040969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MY" dirty="0"/>
              <a:t>3,     5,     2,     0,     1,     4,     3,     3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MY" dirty="0"/>
              <a:t>2,     3,     5,     5,     10,     7,     8,     3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MY" dirty="0"/>
              <a:t>11,     13,     11,     14,     13,     14,     15,     15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033" y="4146997"/>
            <a:ext cx="485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mode of the data set above</a:t>
            </a:r>
          </a:p>
          <a:p>
            <a:endParaRPr lang="en-MY" dirty="0"/>
          </a:p>
          <a:p>
            <a:r>
              <a:rPr lang="en-MY" dirty="0"/>
              <a:t>Solution:</a:t>
            </a:r>
          </a:p>
          <a:p>
            <a:endParaRPr lang="en-MY" dirty="0"/>
          </a:p>
          <a:p>
            <a:r>
              <a:rPr lang="en-MY" dirty="0"/>
              <a:t>1) </a:t>
            </a:r>
          </a:p>
          <a:p>
            <a:endParaRPr lang="en-MY" dirty="0"/>
          </a:p>
          <a:p>
            <a:r>
              <a:rPr lang="en-MY" dirty="0"/>
              <a:t>2) </a:t>
            </a:r>
          </a:p>
          <a:p>
            <a:endParaRPr lang="en-MY" dirty="0"/>
          </a:p>
          <a:p>
            <a:r>
              <a:rPr lang="en-MY" dirty="0"/>
              <a:t>3) There is no modal value</a:t>
            </a:r>
          </a:p>
          <a:p>
            <a:pPr marL="342900" indent="-342900">
              <a:buFont typeface="+mj-lt"/>
              <a:buAutoNum type="arabicParenR"/>
            </a:pPr>
            <a:endParaRPr lang="en-MY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95889"/>
              </p:ext>
            </p:extLst>
          </p:nvPr>
        </p:nvGraphicFramePr>
        <p:xfrm>
          <a:off x="901520" y="5257926"/>
          <a:ext cx="592429" cy="32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446" imgH="190417" progId="Equation.3">
                  <p:embed/>
                </p:oleObj>
              </mc:Choice>
              <mc:Fallback>
                <p:oleObj name="Equation" r:id="rId2" imgW="355446" imgH="190417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20" y="5257926"/>
                        <a:ext cx="592429" cy="3202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829108"/>
              </p:ext>
            </p:extLst>
          </p:nvPr>
        </p:nvGraphicFramePr>
        <p:xfrm>
          <a:off x="901520" y="5795491"/>
          <a:ext cx="1263302" cy="33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203112" progId="Equation.3">
                  <p:embed/>
                </p:oleObj>
              </mc:Choice>
              <mc:Fallback>
                <p:oleObj name="Equation" r:id="rId4" imgW="787058" imgH="203112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20" y="5795491"/>
                        <a:ext cx="1263302" cy="33485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66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UNGROUPED DATA WITH FREQUENCY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modal number of absent days of 66 students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6518" y="1788613"/>
          <a:ext cx="87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</a:t>
                      </a:r>
                      <a:r>
                        <a:rPr lang="en-MY" baseline="0" dirty="0"/>
                        <a:t> of absent days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  <a:r>
                        <a:rPr lang="en-MY" baseline="0" dirty="0"/>
                        <a:t>. of students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476518" y="2824835"/>
            <a:ext cx="445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Solution: The modal value is 1 day</a:t>
            </a:r>
          </a:p>
        </p:txBody>
      </p:sp>
    </p:spTree>
    <p:extLst>
      <p:ext uri="{BB962C8B-B14F-4D97-AF65-F5344CB8AC3E}">
        <p14:creationId xmlns:p14="http://schemas.microsoft.com/office/powerpoint/2010/main" val="246439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GROUPED DATA 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94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marks scored by 44 students in Statistics Examination are shown in the table below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476518" y="5215944"/>
            <a:ext cx="81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mode value and explains its meaning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72743" y="1823946"/>
          <a:ext cx="448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0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79924" y="1798189"/>
          <a:ext cx="5209506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29.5 - 39.5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39.5 - 49.5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49.5 - 59.5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59.5 - 69.5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69.5 - 79.5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79.5 - 89.5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89.5 - 99.5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125" y="1326766"/>
            <a:ext cx="367047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Construct class boundary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4585" y="988576"/>
            <a:ext cx="571822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2: Find the modal class. (Class with the largest frequency)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58942" y="1790163"/>
          <a:ext cx="5209506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08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29.5 - 39.5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39.5 - 49.5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49.5 - 59.5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59.5 - 69.5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69.5 - 79.5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79.5 - 89.5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89.5 - 99.5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75042" y="3541690"/>
            <a:ext cx="530609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257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125" y="606606"/>
            <a:ext cx="40826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dirty="0"/>
              <a:t>STEP 3: Mode,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572839"/>
              </p:ext>
            </p:extLst>
          </p:nvPr>
        </p:nvGraphicFramePr>
        <p:xfrm>
          <a:off x="1968322" y="334192"/>
          <a:ext cx="2885874" cy="91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482600" progId="Equation.3">
                  <p:embed/>
                </p:oleObj>
              </mc:Choice>
              <mc:Fallback>
                <p:oleObj name="Equation" r:id="rId2" imgW="1536700" imgH="4826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322" y="334192"/>
                        <a:ext cx="2885874" cy="9141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553791" y="1339403"/>
            <a:ext cx="992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Where           = lower class boundary of the modal class</a:t>
            </a:r>
          </a:p>
          <a:p>
            <a:r>
              <a:rPr lang="en-MY" dirty="0"/>
              <a:t>                       = difference between the frequency of the modal class and frequency before it</a:t>
            </a:r>
          </a:p>
          <a:p>
            <a:r>
              <a:rPr lang="en-MY" dirty="0"/>
              <a:t>                       = difference between the frequency of the modal class and frequency after it</a:t>
            </a:r>
          </a:p>
          <a:p>
            <a:r>
              <a:rPr lang="en-MY" dirty="0"/>
              <a:t>              C      = class size of the modal class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506829" y="1313645"/>
          <a:ext cx="433564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28501" progId="Equation.3">
                  <p:embed/>
                </p:oleObj>
              </mc:Choice>
              <mc:Fallback>
                <p:oleObj name="Equation" r:id="rId4" imgW="253890" imgH="228501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829" y="1313645"/>
                        <a:ext cx="433564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506828" y="1593262"/>
          <a:ext cx="309093" cy="34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335" imgH="215713" progId="Equation.3">
                  <p:embed/>
                </p:oleObj>
              </mc:Choice>
              <mc:Fallback>
                <p:oleObj name="Equation" r:id="rId6" imgW="190335" imgH="215713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828" y="1593262"/>
                        <a:ext cx="309093" cy="340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517561" y="1879568"/>
          <a:ext cx="321680" cy="33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15640" progId="Equation.3">
                  <p:embed/>
                </p:oleObj>
              </mc:Choice>
              <mc:Fallback>
                <p:oleObj name="Equation" r:id="rId8" imgW="203040" imgH="21564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561" y="1879568"/>
                        <a:ext cx="321680" cy="336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61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60524" y="2436701"/>
          <a:ext cx="5209506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08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29.5 - 39.5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39.5 - 49.5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49.5 - 59.5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59.5 - 69.5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69.5 - 79.5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79.5 - 89.5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89.5 - 99.5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709893" y="4211391"/>
            <a:ext cx="530609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92967"/>
              </p:ext>
            </p:extLst>
          </p:nvPr>
        </p:nvGraphicFramePr>
        <p:xfrm>
          <a:off x="553791" y="2934349"/>
          <a:ext cx="28860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700" imgH="482600" progId="Equation.3">
                  <p:embed/>
                </p:oleObj>
              </mc:Choice>
              <mc:Fallback>
                <p:oleObj name="Equation" r:id="rId10" imgW="1536700" imgH="48260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1" y="2934349"/>
                        <a:ext cx="2886075" cy="9128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76592"/>
              </p:ext>
            </p:extLst>
          </p:nvPr>
        </p:nvGraphicFramePr>
        <p:xfrm>
          <a:off x="791247" y="3999429"/>
          <a:ext cx="2487936" cy="79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20227" imgH="431613" progId="Equation.3">
                  <p:embed/>
                </p:oleObj>
              </mc:Choice>
              <mc:Fallback>
                <p:oleObj name="Equation" r:id="rId11" imgW="1320227" imgH="431613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47" y="3999429"/>
                        <a:ext cx="2487936" cy="79325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2400" y="571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847263"/>
              </p:ext>
            </p:extLst>
          </p:nvPr>
        </p:nvGraphicFramePr>
        <p:xfrm>
          <a:off x="776825" y="4938690"/>
          <a:ext cx="812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640" imgH="177480" progId="Equation.3">
                  <p:embed/>
                </p:oleObj>
              </mc:Choice>
              <mc:Fallback>
                <p:oleObj name="Equation" r:id="rId13" imgW="431640" imgH="17748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825" y="4938690"/>
                        <a:ext cx="812800" cy="325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179195" y="3245476"/>
            <a:ext cx="19447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      = 14 – 8 = 6</a:t>
            </a:r>
          </a:p>
          <a:p>
            <a:r>
              <a:rPr lang="en-MY" dirty="0"/>
              <a:t>      = 14 – 10 = 4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339946" y="3228916"/>
          <a:ext cx="3095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335" imgH="215713" progId="Equation.3">
                  <p:embed/>
                </p:oleObj>
              </mc:Choice>
              <mc:Fallback>
                <p:oleObj name="Equation" r:id="rId15" imgW="190335" imgH="215713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46" y="3228916"/>
                        <a:ext cx="3095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333595" y="3555257"/>
          <a:ext cx="3222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15640" progId="Equation.3">
                  <p:embed/>
                </p:oleObj>
              </mc:Choice>
              <mc:Fallback>
                <p:oleObj name="Equation" r:id="rId16" imgW="203040" imgH="21564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595" y="3555257"/>
                        <a:ext cx="3222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53791" y="5679583"/>
            <a:ext cx="55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Most of the students scored 65.5%</a:t>
            </a:r>
          </a:p>
        </p:txBody>
      </p:sp>
    </p:spTree>
    <p:extLst>
      <p:ext uri="{BB962C8B-B14F-4D97-AF65-F5344CB8AC3E}">
        <p14:creationId xmlns:p14="http://schemas.microsoft.com/office/powerpoint/2010/main" val="94322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5864" y="296214"/>
            <a:ext cx="2047741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solidFill>
                  <a:schemeClr val="bg1"/>
                </a:solidFill>
              </a:rPr>
              <a:t>MEDIAN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033" y="965915"/>
            <a:ext cx="1088264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MY" sz="2000" dirty="0"/>
              <a:t>Median is a value that is exactly in the middle position of the list when the data values are ranked ( according to ascending order )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MY" sz="2000" dirty="0"/>
              <a:t>Meaning: 50% of all the observation is less than the median value and another 50% is more than the median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033" y="2442584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UNGROUPED DATA</a:t>
            </a:r>
          </a:p>
          <a:p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528031" y="3026535"/>
            <a:ext cx="1103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Calculate the median</a:t>
            </a:r>
          </a:p>
          <a:p>
            <a:endParaRPr lang="en-MY" dirty="0"/>
          </a:p>
          <a:p>
            <a:r>
              <a:rPr lang="en-MY" dirty="0"/>
              <a:t>88	71	60	44	76	82	59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528033" y="4159876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1: Arrange the data according to ascending order</a:t>
            </a:r>
          </a:p>
          <a:p>
            <a:endParaRPr lang="en-MY" dirty="0"/>
          </a:p>
          <a:p>
            <a:r>
              <a:rPr lang="en-MY" dirty="0"/>
              <a:t>44	59	60	71	76	80	82	88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078" y="2842693"/>
            <a:ext cx="466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STEP 3: Median = 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72526"/>
              </p:ext>
            </p:extLst>
          </p:nvPr>
        </p:nvGraphicFramePr>
        <p:xfrm>
          <a:off x="3979571" y="5143050"/>
          <a:ext cx="1167203" cy="63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393529" progId="Equation.3">
                  <p:embed/>
                </p:oleObj>
              </mc:Choice>
              <mc:Fallback>
                <p:oleObj name="Equation" r:id="rId2" imgW="698197" imgH="393529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571" y="5143050"/>
                        <a:ext cx="1167203" cy="639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095604"/>
              </p:ext>
            </p:extLst>
          </p:nvPr>
        </p:nvGraphicFramePr>
        <p:xfrm>
          <a:off x="9254393" y="2657116"/>
          <a:ext cx="1795679" cy="74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393529" progId="Equation.3">
                  <p:embed/>
                </p:oleObj>
              </mc:Choice>
              <mc:Fallback>
                <p:oleObj name="Equation" r:id="rId4" imgW="926698" imgH="393529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4393" y="2657116"/>
                        <a:ext cx="1795679" cy="74048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8033" y="5236017"/>
            <a:ext cx="466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STEP 2: Position of the median 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395" y="5937228"/>
            <a:ext cx="105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44	59	60	71	76	80	82	88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89420" y="6121894"/>
            <a:ext cx="0" cy="3819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18964" y="6488668"/>
            <a:ext cx="54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29566" y="5937228"/>
            <a:ext cx="1616298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28" name="TextBox 27"/>
          <p:cNvSpPr txBox="1"/>
          <p:nvPr/>
        </p:nvSpPr>
        <p:spPr>
          <a:xfrm>
            <a:off x="7469746" y="3488200"/>
            <a:ext cx="440457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/>
              <a:t>50% of 8 students scored less than 73.5 and another 50% scored more than 73.5</a:t>
            </a:r>
          </a:p>
        </p:txBody>
      </p:sp>
    </p:spTree>
    <p:extLst>
      <p:ext uri="{BB962C8B-B14F-4D97-AF65-F5344CB8AC3E}">
        <p14:creationId xmlns:p14="http://schemas.microsoft.com/office/powerpoint/2010/main" val="325087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UNGROUPED DATA WITH FREQUENCY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median number of absent days of 66 students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6518" y="1788613"/>
          <a:ext cx="87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</a:t>
                      </a:r>
                      <a:r>
                        <a:rPr lang="en-MY" baseline="0" dirty="0"/>
                        <a:t> of absent days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  <a:r>
                        <a:rPr lang="en-MY" baseline="0" dirty="0"/>
                        <a:t>. of students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476518" y="2824835"/>
            <a:ext cx="445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Solution: </a:t>
            </a:r>
          </a:p>
          <a:p>
            <a:endParaRPr lang="en-MY" dirty="0"/>
          </a:p>
          <a:p>
            <a:r>
              <a:rPr lang="en-MY" dirty="0"/>
              <a:t>STEP 1: Construct cumulative frequency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7353" y="3885723"/>
          <a:ext cx="87705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</a:t>
                      </a:r>
                      <a:r>
                        <a:rPr lang="en-MY" baseline="0" dirty="0"/>
                        <a:t> of absent days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  <a:r>
                        <a:rPr lang="en-MY" baseline="0" dirty="0"/>
                        <a:t>. of students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Cumulative freq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8033" y="5236017"/>
            <a:ext cx="466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STEP 2: Position of the median =</a:t>
            </a:r>
          </a:p>
          <a:p>
            <a:endParaRPr lang="en-MY" dirty="0"/>
          </a:p>
          <a:p>
            <a:r>
              <a:rPr lang="en-MY" dirty="0"/>
              <a:t>Median = 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37393"/>
              </p:ext>
            </p:extLst>
          </p:nvPr>
        </p:nvGraphicFramePr>
        <p:xfrm>
          <a:off x="3990435" y="5108747"/>
          <a:ext cx="2105565" cy="62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393700" progId="Equation.3">
                  <p:embed/>
                </p:oleObj>
              </mc:Choice>
              <mc:Fallback>
                <p:oleObj name="Equation" r:id="rId2" imgW="1295400" imgH="3937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435" y="5108747"/>
                        <a:ext cx="2105565" cy="62387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73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GROUPED DATA 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94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marks scored by 44 students in Statistics Examination are shown in the table below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476518" y="5215944"/>
            <a:ext cx="81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median value and explains its meaning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72743" y="1823946"/>
          <a:ext cx="448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6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775637"/>
            <a:ext cx="9762186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CENTRAL TENDENCY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627290" y="2545078"/>
            <a:ext cx="2936383" cy="9193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5563673" y="2545078"/>
            <a:ext cx="0" cy="11254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563673" y="2545078"/>
            <a:ext cx="2987899" cy="9193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3418" y="3670479"/>
            <a:ext cx="204774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9802" y="3871728"/>
            <a:ext cx="2047741" cy="523220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MODE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7853" y="3717702"/>
            <a:ext cx="2047741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MEDIAN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2585" y="5112913"/>
            <a:ext cx="80621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SINGLE VALUE THAT REPRESENT THE WHOLE DATA SET</a:t>
            </a:r>
          </a:p>
        </p:txBody>
      </p:sp>
    </p:spTree>
    <p:extLst>
      <p:ext uri="{BB962C8B-B14F-4D97-AF65-F5344CB8AC3E}">
        <p14:creationId xmlns:p14="http://schemas.microsoft.com/office/powerpoint/2010/main" val="200572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2124" y="986820"/>
          <a:ext cx="66777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Cumulative Frequency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29.5 - 39.5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39.5 - 49.5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49.5 - 59.5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59.5 - 69.5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69.5 - 79.5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79.5 - 89.5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89.5 - 99.5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124" y="347972"/>
            <a:ext cx="64523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Construct class boundary and cumulative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124" y="4463285"/>
            <a:ext cx="58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STEP 2: Position of the median =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21302"/>
              </p:ext>
            </p:extLst>
          </p:nvPr>
        </p:nvGraphicFramePr>
        <p:xfrm>
          <a:off x="3863661" y="4335213"/>
          <a:ext cx="1506829" cy="62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431800" progId="Equation.3">
                  <p:embed/>
                </p:oleObj>
              </mc:Choice>
              <mc:Fallback>
                <p:oleObj name="Equation" r:id="rId2" imgW="1016000" imgH="431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661" y="4335213"/>
                        <a:ext cx="1506829" cy="62547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9903" y="2717442"/>
            <a:ext cx="58040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927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125" y="606606"/>
            <a:ext cx="40826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dirty="0"/>
              <a:t>STEP 3: Median,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553790" y="1493950"/>
            <a:ext cx="9929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Where            = total frequency = n</a:t>
            </a:r>
          </a:p>
          <a:p>
            <a:r>
              <a:rPr lang="en-MY" dirty="0"/>
              <a:t>                        = lower class boundary of a median class</a:t>
            </a:r>
          </a:p>
          <a:p>
            <a:r>
              <a:rPr lang="en-MY" dirty="0"/>
              <a:t>                        = frequency of a median class</a:t>
            </a:r>
          </a:p>
          <a:p>
            <a:r>
              <a:rPr lang="en-MY" dirty="0"/>
              <a:t>                        = cumulative frequency before the median class</a:t>
            </a:r>
          </a:p>
          <a:p>
            <a:r>
              <a:rPr lang="en-MY" dirty="0"/>
              <a:t>              C       = class size of the median class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575157" y="1673740"/>
          <a:ext cx="3476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28600" progId="Equation.3">
                  <p:embed/>
                </p:oleObj>
              </mc:Choice>
              <mc:Fallback>
                <p:oleObj name="Equation" r:id="rId2" imgW="203040" imgH="2286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157" y="1673740"/>
                        <a:ext cx="347663" cy="369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61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2400" y="571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8" name="TextBox 37"/>
          <p:cNvSpPr txBox="1"/>
          <p:nvPr/>
        </p:nvSpPr>
        <p:spPr>
          <a:xfrm>
            <a:off x="553789" y="6023157"/>
            <a:ext cx="95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50% of students scored less than 65.2 and another 50% of students scored more than 65.2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504283"/>
              </p:ext>
            </p:extLst>
          </p:nvPr>
        </p:nvGraphicFramePr>
        <p:xfrm>
          <a:off x="2145204" y="124522"/>
          <a:ext cx="29051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838080" progId="Equation.3">
                  <p:embed/>
                </p:oleObj>
              </mc:Choice>
              <mc:Fallback>
                <p:oleObj name="Equation" r:id="rId4" imgW="1866600" imgH="838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204" y="124522"/>
                        <a:ext cx="2905125" cy="1333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84681" y="1957518"/>
          <a:ext cx="3254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28600" progId="Equation.3">
                  <p:embed/>
                </p:oleObj>
              </mc:Choice>
              <mc:Fallback>
                <p:oleObj name="Equation" r:id="rId6" imgW="19044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81" y="1957518"/>
                        <a:ext cx="3254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71978" y="2232614"/>
          <a:ext cx="778384" cy="39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391" imgH="253890" progId="Equation.3">
                  <p:embed/>
                </p:oleObj>
              </mc:Choice>
              <mc:Fallback>
                <p:oleObj name="Equation" r:id="rId8" imgW="482391" imgH="25389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978" y="2232614"/>
                        <a:ext cx="778384" cy="396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247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1504682" y="1429556"/>
          <a:ext cx="461596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51" imgH="253890" progId="Equation.3">
                  <p:embed/>
                </p:oleObj>
              </mc:Choice>
              <mc:Fallback>
                <p:oleObj name="Equation" r:id="rId10" imgW="342751" imgH="25389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82" y="1429556"/>
                        <a:ext cx="461596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52400" y="40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16813"/>
              </p:ext>
            </p:extLst>
          </p:nvPr>
        </p:nvGraphicFramePr>
        <p:xfrm>
          <a:off x="482956" y="3280371"/>
          <a:ext cx="3335627" cy="262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30400" imgH="1549400" progId="Equation.3">
                  <p:embed/>
                </p:oleObj>
              </mc:Choice>
              <mc:Fallback>
                <p:oleObj name="Equation" r:id="rId12" imgW="1930400" imgH="15494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56" y="3280371"/>
                        <a:ext cx="3335627" cy="262556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1514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479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19"/>
          <p:cNvGrpSpPr/>
          <p:nvPr/>
        </p:nvGrpSpPr>
        <p:grpSpPr>
          <a:xfrm>
            <a:off x="1219200" y="1524000"/>
            <a:ext cx="8839200" cy="3352800"/>
            <a:chOff x="1981200" y="3352800"/>
            <a:chExt cx="6629400" cy="3352800"/>
          </a:xfrm>
          <a:noFill/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81200" y="3657600"/>
              <a:ext cx="6629400" cy="3048000"/>
              <a:chOff x="1485" y="5507"/>
              <a:chExt cx="8460" cy="7658"/>
            </a:xfrm>
            <a:grpFill/>
          </p:grpSpPr>
          <p:sp>
            <p:nvSpPr>
              <p:cNvPr id="25604" name="Text Box 4"/>
              <p:cNvSpPr txBox="1">
                <a:spLocks noChangeArrowheads="1"/>
              </p:cNvSpPr>
              <p:nvPr/>
            </p:nvSpPr>
            <p:spPr bwMode="auto">
              <a:xfrm>
                <a:off x="1485" y="5511"/>
                <a:ext cx="870" cy="21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05" name="Text Box 5"/>
              <p:cNvSpPr txBox="1">
                <a:spLocks noChangeArrowheads="1"/>
              </p:cNvSpPr>
              <p:nvPr/>
            </p:nvSpPr>
            <p:spPr bwMode="auto">
              <a:xfrm>
                <a:off x="3005" y="11931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 flipV="1">
                <a:off x="2418" y="5580"/>
                <a:ext cx="0" cy="651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2348" y="11499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2340" y="10890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9" name="Line 9"/>
              <p:cNvSpPr>
                <a:spLocks noChangeShapeType="1"/>
              </p:cNvSpPr>
              <p:nvPr/>
            </p:nvSpPr>
            <p:spPr bwMode="auto">
              <a:xfrm>
                <a:off x="2340" y="10289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>
                <a:off x="2340" y="9681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>
                <a:off x="2355" y="9070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2348" y="8467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2025" y="11935"/>
                <a:ext cx="413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14" name="Text Box 14"/>
              <p:cNvSpPr txBox="1">
                <a:spLocks noChangeArrowheads="1"/>
              </p:cNvSpPr>
              <p:nvPr/>
            </p:nvSpPr>
            <p:spPr bwMode="auto">
              <a:xfrm>
                <a:off x="1935" y="11308"/>
                <a:ext cx="533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10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1935" y="10719"/>
                <a:ext cx="563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20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16" name="Text Box 16"/>
              <p:cNvSpPr txBox="1">
                <a:spLocks noChangeArrowheads="1"/>
              </p:cNvSpPr>
              <p:nvPr/>
            </p:nvSpPr>
            <p:spPr bwMode="auto">
              <a:xfrm>
                <a:off x="1935" y="10100"/>
                <a:ext cx="548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30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17" name="Text Box 17"/>
              <p:cNvSpPr txBox="1">
                <a:spLocks noChangeArrowheads="1"/>
              </p:cNvSpPr>
              <p:nvPr/>
            </p:nvSpPr>
            <p:spPr bwMode="auto">
              <a:xfrm>
                <a:off x="1935" y="9503"/>
                <a:ext cx="563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40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1935" y="8882"/>
                <a:ext cx="563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50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1935" y="8298"/>
                <a:ext cx="548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0" name="Text Box 20"/>
              <p:cNvSpPr txBox="1">
                <a:spLocks noChangeArrowheads="1"/>
              </p:cNvSpPr>
              <p:nvPr/>
            </p:nvSpPr>
            <p:spPr bwMode="auto">
              <a:xfrm>
                <a:off x="3225" y="5507"/>
                <a:ext cx="6330" cy="5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Ogive that shows the distribution of parking charges collected (RM)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1" name="Text Box 21"/>
              <p:cNvSpPr txBox="1">
                <a:spLocks noChangeArrowheads="1"/>
              </p:cNvSpPr>
              <p:nvPr/>
            </p:nvSpPr>
            <p:spPr bwMode="auto">
              <a:xfrm>
                <a:off x="7020" y="12475"/>
                <a:ext cx="2925" cy="6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Parking charges per car (RM)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2" name="Text Box 22"/>
              <p:cNvSpPr txBox="1">
                <a:spLocks noChangeArrowheads="1"/>
              </p:cNvSpPr>
              <p:nvPr/>
            </p:nvSpPr>
            <p:spPr bwMode="auto">
              <a:xfrm>
                <a:off x="3721" y="12137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4.5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3" name="Text Box 23"/>
              <p:cNvSpPr txBox="1">
                <a:spLocks noChangeArrowheads="1"/>
              </p:cNvSpPr>
              <p:nvPr/>
            </p:nvSpPr>
            <p:spPr bwMode="auto">
              <a:xfrm>
                <a:off x="4511" y="12137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8.5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5288" y="12144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12.5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6072" y="12144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16.5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6851" y="12150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20.5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7" name="Text Box 27"/>
              <p:cNvSpPr txBox="1">
                <a:spLocks noChangeArrowheads="1"/>
              </p:cNvSpPr>
              <p:nvPr/>
            </p:nvSpPr>
            <p:spPr bwMode="auto">
              <a:xfrm>
                <a:off x="7638" y="12137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24.5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8" name="Text Box 28"/>
              <p:cNvSpPr txBox="1">
                <a:spLocks noChangeArrowheads="1"/>
              </p:cNvSpPr>
              <p:nvPr/>
            </p:nvSpPr>
            <p:spPr bwMode="auto">
              <a:xfrm>
                <a:off x="8407" y="12135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28.5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29" name="Text Box 29"/>
              <p:cNvSpPr txBox="1">
                <a:spLocks noChangeArrowheads="1"/>
              </p:cNvSpPr>
              <p:nvPr/>
            </p:nvSpPr>
            <p:spPr bwMode="auto">
              <a:xfrm>
                <a:off x="2996" y="12132"/>
                <a:ext cx="653" cy="3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0.5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30" name="Line 30"/>
              <p:cNvSpPr>
                <a:spLocks noChangeShapeType="1"/>
              </p:cNvSpPr>
              <p:nvPr/>
            </p:nvSpPr>
            <p:spPr bwMode="auto">
              <a:xfrm>
                <a:off x="3196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1" name="Line 31"/>
              <p:cNvSpPr>
                <a:spLocks noChangeShapeType="1"/>
              </p:cNvSpPr>
              <p:nvPr/>
            </p:nvSpPr>
            <p:spPr bwMode="auto">
              <a:xfrm>
                <a:off x="2415" y="12107"/>
                <a:ext cx="6915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2" name="Line 32"/>
              <p:cNvSpPr>
                <a:spLocks noChangeShapeType="1"/>
              </p:cNvSpPr>
              <p:nvPr/>
            </p:nvSpPr>
            <p:spPr bwMode="auto">
              <a:xfrm>
                <a:off x="397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475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4" name="Line 34"/>
              <p:cNvSpPr>
                <a:spLocks noChangeShapeType="1"/>
              </p:cNvSpPr>
              <p:nvPr/>
            </p:nvSpPr>
            <p:spPr bwMode="auto">
              <a:xfrm>
                <a:off x="553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709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6" name="Line 36"/>
              <p:cNvSpPr>
                <a:spLocks noChangeShapeType="1"/>
              </p:cNvSpPr>
              <p:nvPr/>
            </p:nvSpPr>
            <p:spPr bwMode="auto">
              <a:xfrm>
                <a:off x="631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865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8" name="Line 38"/>
              <p:cNvSpPr>
                <a:spLocks noChangeShapeType="1"/>
              </p:cNvSpPr>
              <p:nvPr/>
            </p:nvSpPr>
            <p:spPr bwMode="auto">
              <a:xfrm>
                <a:off x="7874" y="12077"/>
                <a:ext cx="0" cy="8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9" name="Text Box 39"/>
              <p:cNvSpPr txBox="1">
                <a:spLocks noChangeArrowheads="1"/>
              </p:cNvSpPr>
              <p:nvPr/>
            </p:nvSpPr>
            <p:spPr bwMode="auto">
              <a:xfrm>
                <a:off x="3788" y="11686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4567" y="10958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5348" y="9134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2" name="Text Box 42"/>
              <p:cNvSpPr txBox="1">
                <a:spLocks noChangeArrowheads="1"/>
              </p:cNvSpPr>
              <p:nvPr/>
            </p:nvSpPr>
            <p:spPr bwMode="auto">
              <a:xfrm>
                <a:off x="6126" y="8052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6911" y="7184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4" name="Text Box 44"/>
              <p:cNvSpPr txBox="1">
                <a:spLocks noChangeArrowheads="1"/>
              </p:cNvSpPr>
              <p:nvPr/>
            </p:nvSpPr>
            <p:spPr bwMode="auto">
              <a:xfrm>
                <a:off x="7692" y="6637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5" name="Text Box 45"/>
              <p:cNvSpPr txBox="1">
                <a:spLocks noChangeArrowheads="1"/>
              </p:cNvSpPr>
              <p:nvPr/>
            </p:nvSpPr>
            <p:spPr bwMode="auto">
              <a:xfrm>
                <a:off x="8466" y="6471"/>
                <a:ext cx="450" cy="36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6" name="Freeform 46"/>
              <p:cNvSpPr>
                <a:spLocks/>
              </p:cNvSpPr>
              <p:nvPr/>
            </p:nvSpPr>
            <p:spPr bwMode="auto">
              <a:xfrm>
                <a:off x="3218" y="6638"/>
                <a:ext cx="5437" cy="5467"/>
              </a:xfrm>
              <a:custGeom>
                <a:avLst/>
                <a:gdLst/>
                <a:ahLst/>
                <a:cxnLst>
                  <a:cxn ang="0">
                    <a:pos x="0" y="5467"/>
                  </a:cxn>
                  <a:cxn ang="0">
                    <a:pos x="735" y="5235"/>
                  </a:cxn>
                  <a:cxn ang="0">
                    <a:pos x="1530" y="4492"/>
                  </a:cxn>
                  <a:cxn ang="0">
                    <a:pos x="2310" y="2670"/>
                  </a:cxn>
                  <a:cxn ang="0">
                    <a:pos x="3090" y="1582"/>
                  </a:cxn>
                  <a:cxn ang="0">
                    <a:pos x="3870" y="712"/>
                  </a:cxn>
                  <a:cxn ang="0">
                    <a:pos x="4657" y="172"/>
                  </a:cxn>
                  <a:cxn ang="0">
                    <a:pos x="5437" y="0"/>
                  </a:cxn>
                </a:cxnLst>
                <a:rect l="0" t="0" r="r" b="b"/>
                <a:pathLst>
                  <a:path w="5437" h="5467">
                    <a:moveTo>
                      <a:pt x="0" y="5467"/>
                    </a:moveTo>
                    <a:lnTo>
                      <a:pt x="735" y="5235"/>
                    </a:lnTo>
                    <a:lnTo>
                      <a:pt x="1530" y="4492"/>
                    </a:lnTo>
                    <a:lnTo>
                      <a:pt x="2310" y="2670"/>
                    </a:lnTo>
                    <a:lnTo>
                      <a:pt x="3090" y="1582"/>
                    </a:lnTo>
                    <a:lnTo>
                      <a:pt x="3870" y="712"/>
                    </a:lnTo>
                    <a:lnTo>
                      <a:pt x="4657" y="172"/>
                    </a:lnTo>
                    <a:lnTo>
                      <a:pt x="5437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7" name="Line 47"/>
              <p:cNvSpPr>
                <a:spLocks noChangeShapeType="1"/>
              </p:cNvSpPr>
              <p:nvPr/>
            </p:nvSpPr>
            <p:spPr bwMode="auto">
              <a:xfrm>
                <a:off x="2348" y="7852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8" name="Text Box 48"/>
              <p:cNvSpPr txBox="1">
                <a:spLocks noChangeArrowheads="1"/>
              </p:cNvSpPr>
              <p:nvPr/>
            </p:nvSpPr>
            <p:spPr bwMode="auto">
              <a:xfrm>
                <a:off x="1935" y="7691"/>
                <a:ext cx="548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70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49" name="Line 49"/>
              <p:cNvSpPr>
                <a:spLocks noChangeShapeType="1"/>
              </p:cNvSpPr>
              <p:nvPr/>
            </p:nvSpPr>
            <p:spPr bwMode="auto">
              <a:xfrm>
                <a:off x="2348" y="7245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0" name="Text Box 50"/>
              <p:cNvSpPr txBox="1">
                <a:spLocks noChangeArrowheads="1"/>
              </p:cNvSpPr>
              <p:nvPr/>
            </p:nvSpPr>
            <p:spPr bwMode="auto">
              <a:xfrm>
                <a:off x="1935" y="7084"/>
                <a:ext cx="548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80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2348" y="6645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2" name="Text Box 52"/>
              <p:cNvSpPr txBox="1">
                <a:spLocks noChangeArrowheads="1"/>
              </p:cNvSpPr>
              <p:nvPr/>
            </p:nvSpPr>
            <p:spPr bwMode="auto">
              <a:xfrm>
                <a:off x="1935" y="6476"/>
                <a:ext cx="548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90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653" name="Line 53"/>
              <p:cNvSpPr>
                <a:spLocks noChangeShapeType="1"/>
              </p:cNvSpPr>
              <p:nvPr/>
            </p:nvSpPr>
            <p:spPr bwMode="auto">
              <a:xfrm>
                <a:off x="2350" y="6034"/>
                <a:ext cx="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4" name="Text Box 54"/>
              <p:cNvSpPr txBox="1">
                <a:spLocks noChangeArrowheads="1"/>
              </p:cNvSpPr>
              <p:nvPr/>
            </p:nvSpPr>
            <p:spPr bwMode="auto">
              <a:xfrm>
                <a:off x="1870" y="5865"/>
                <a:ext cx="653" cy="4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100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19" name="Text Box 21"/>
            <p:cNvSpPr txBox="1">
              <a:spLocks noChangeArrowheads="1"/>
            </p:cNvSpPr>
            <p:nvPr/>
          </p:nvSpPr>
          <p:spPr bwMode="auto">
            <a:xfrm>
              <a:off x="2133600" y="3352800"/>
              <a:ext cx="1219200" cy="2746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Number of cars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11200" y="381000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Median from ogive?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133600" y="3352800"/>
            <a:ext cx="3251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4740064" y="4073736"/>
            <a:ext cx="1291590" cy="2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41600" y="274320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Position of Median = 45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88000" y="396240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Median = RM12</a:t>
            </a:r>
          </a:p>
        </p:txBody>
      </p:sp>
      <p:cxnSp>
        <p:nvCxnSpPr>
          <p:cNvPr id="78" name="Straight Arrow Connector 77"/>
          <p:cNvCxnSpPr>
            <a:endCxn id="25618" idx="3"/>
          </p:cNvCxnSpPr>
          <p:nvPr/>
        </p:nvCxnSpPr>
        <p:spPr>
          <a:xfrm rot="10800000" flipV="1">
            <a:off x="2277605" y="3048000"/>
            <a:ext cx="465595" cy="209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5486400" y="4191001"/>
            <a:ext cx="465595" cy="2090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hlinkClick r:id="rId2" action="ppaction://hlinksldjump"/>
          </p:cNvPr>
          <p:cNvSpPr/>
          <p:nvPr/>
        </p:nvSpPr>
        <p:spPr>
          <a:xfrm>
            <a:off x="10160000" y="6172200"/>
            <a:ext cx="16256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PAGE 37</a:t>
            </a:r>
          </a:p>
        </p:txBody>
      </p:sp>
    </p:spTree>
    <p:extLst>
      <p:ext uri="{BB962C8B-B14F-4D97-AF65-F5344CB8AC3E}">
        <p14:creationId xmlns:p14="http://schemas.microsoft.com/office/powerpoint/2010/main" val="270600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80" y="1775637"/>
            <a:ext cx="9762186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POSITION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627290" y="2545078"/>
            <a:ext cx="2936383" cy="9193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2"/>
          </p:cNvCxnSpPr>
          <p:nvPr/>
        </p:nvCxnSpPr>
        <p:spPr>
          <a:xfrm>
            <a:off x="5563673" y="2545078"/>
            <a:ext cx="0" cy="11254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563673" y="2545078"/>
            <a:ext cx="2987899" cy="9193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5416" y="3670479"/>
            <a:ext cx="1899138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FIRST QUARTILE,</a:t>
            </a:r>
          </a:p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 Q1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6862" y="3871728"/>
            <a:ext cx="2965938" cy="1015663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SECOND QUARTILE/MEDIAN,</a:t>
            </a:r>
          </a:p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 Q2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1606" y="3670479"/>
            <a:ext cx="2047741" cy="1015663"/>
          </a:xfrm>
          <a:prstGeom prst="rect">
            <a:avLst/>
          </a:prstGeom>
          <a:solidFill>
            <a:srgbClr val="00B0F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THIRD QUARTILE,</a:t>
            </a:r>
          </a:p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 Q3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7046" y="5007404"/>
            <a:ext cx="8062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MY" sz="2400" dirty="0"/>
              <a:t>Q1: 25% of all observations &lt; Q1 and another 75% &gt; Q1</a:t>
            </a:r>
          </a:p>
          <a:p>
            <a:pPr algn="just"/>
            <a:r>
              <a:rPr lang="en-MY" sz="2400" dirty="0"/>
              <a:t>Q2: Median</a:t>
            </a:r>
          </a:p>
          <a:p>
            <a:pPr algn="just"/>
            <a:r>
              <a:rPr lang="en-MY" sz="2400" dirty="0"/>
              <a:t>Q3: 75% of all observations &lt; Q3 and another 25% &gt; Q3</a:t>
            </a:r>
          </a:p>
          <a:p>
            <a:pPr algn="ctr"/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60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991" y="196335"/>
            <a:ext cx="356976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chemeClr val="bg1"/>
                </a:solidFill>
              </a:rPr>
              <a:t>UNGROUPED DATA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075" y="763618"/>
            <a:ext cx="86306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EXAMPLE : CALCULATE LOWER ,MEDIAN AND UPPER QUARTILE</a:t>
            </a:r>
          </a:p>
          <a:p>
            <a:endParaRPr lang="en-MY" sz="2400" dirty="0"/>
          </a:p>
          <a:p>
            <a:pPr algn="ctr"/>
            <a:r>
              <a:rPr lang="en-MY" sz="2400" dirty="0"/>
              <a:t>88  71  60  44  76  82  80  59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0853" y="2096615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1: Arrange the data according to ascending order</a:t>
            </a:r>
          </a:p>
          <a:p>
            <a:endParaRPr lang="en-MY" dirty="0"/>
          </a:p>
          <a:p>
            <a:r>
              <a:rPr lang="en-MY" dirty="0"/>
              <a:t>44	59	60	71	76	80	82	88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852" y="3394575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2: Find Q1</a:t>
            </a:r>
          </a:p>
          <a:p>
            <a:endParaRPr lang="en-MY" dirty="0"/>
          </a:p>
          <a:p>
            <a:r>
              <a:rPr lang="en-MY" dirty="0"/>
              <a:t>Position Q1 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2356"/>
              </p:ext>
            </p:extLst>
          </p:nvPr>
        </p:nvGraphicFramePr>
        <p:xfrm>
          <a:off x="1831975" y="3749675"/>
          <a:ext cx="19192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393480" progId="Equation.3">
                  <p:embed/>
                </p:oleObj>
              </mc:Choice>
              <mc:Fallback>
                <p:oleObj name="Equation" r:id="rId2" imgW="118080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749675"/>
                        <a:ext cx="1919288" cy="623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0732" y="3019945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9019" y="3019945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6423" y="3019945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1778" y="302655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593" y="2999004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82978" y="3003613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1931" y="3031270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0240" y="3035879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455877" y="3204611"/>
            <a:ext cx="1055077" cy="6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10954" y="3026551"/>
            <a:ext cx="1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POSITION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992923" y="2499282"/>
            <a:ext cx="0" cy="62539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76653" y="4513276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Q1 : 59 + 0.25 ( 60- 59) = 59.25 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7068" y="5097722"/>
            <a:ext cx="1056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COMMENT:</a:t>
            </a:r>
          </a:p>
          <a:p>
            <a:endParaRPr lang="en-MY" u="sng" dirty="0"/>
          </a:p>
          <a:p>
            <a:r>
              <a:rPr lang="en-MY" dirty="0"/>
              <a:t>25 % of 8 students scored less than 59.25 and another 75% scored more than 59.25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04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991" y="196335"/>
            <a:ext cx="356976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chemeClr val="bg1"/>
                </a:solidFill>
              </a:rPr>
              <a:t>UNGROUPED DATA</a:t>
            </a:r>
            <a:r>
              <a:rPr lang="en-MY" sz="2800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075" y="763618"/>
            <a:ext cx="8630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EXAMPLE : CALCULATE LOWER ,MEDIAN AND UPPER QUARTILE</a:t>
            </a:r>
          </a:p>
          <a:p>
            <a:endParaRPr lang="en-MY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0732" y="1264276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1: Arrange the data according to ascending order</a:t>
            </a:r>
          </a:p>
          <a:p>
            <a:endParaRPr lang="en-MY" dirty="0"/>
          </a:p>
          <a:p>
            <a:r>
              <a:rPr lang="en-MY" dirty="0"/>
              <a:t>44	59	60	71	76	80	82	88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851" y="2761529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3: Find Q2</a:t>
            </a:r>
          </a:p>
          <a:p>
            <a:endParaRPr lang="en-MY" dirty="0"/>
          </a:p>
          <a:p>
            <a:r>
              <a:rPr lang="en-MY" dirty="0"/>
              <a:t>Position Q2 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46583"/>
              </p:ext>
            </p:extLst>
          </p:nvPr>
        </p:nvGraphicFramePr>
        <p:xfrm>
          <a:off x="1839215" y="3372915"/>
          <a:ext cx="17954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93480" progId="Equation.3">
                  <p:embed/>
                </p:oleObj>
              </mc:Choice>
              <mc:Fallback>
                <p:oleObj name="Equation" r:id="rId2" imgW="110484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215" y="3372915"/>
                        <a:ext cx="1795462" cy="623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7983" y="2157738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3352" y="2187606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9813" y="2194907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2389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8493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82978" y="2187606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2208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55495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561384" y="2335798"/>
            <a:ext cx="1055077" cy="6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10245" y="2172367"/>
            <a:ext cx="1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6653" y="4032630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Q2 : 71 + 0.5 ( 76- 71) = 73.5 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7067" y="4460571"/>
            <a:ext cx="1056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COMMENT:</a:t>
            </a:r>
          </a:p>
          <a:p>
            <a:endParaRPr lang="en-MY" u="sng" dirty="0"/>
          </a:p>
          <a:p>
            <a:r>
              <a:rPr lang="en-MY" dirty="0"/>
              <a:t>50% of 8 students scored less than 73.5 and another 50% scored more than 73.5</a:t>
            </a:r>
          </a:p>
          <a:p>
            <a:endParaRPr lang="en-MY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74123" y="1713711"/>
            <a:ext cx="0" cy="62539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7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991" y="196335"/>
            <a:ext cx="356976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MY" sz="2800" dirty="0">
                <a:solidFill>
                  <a:schemeClr val="bg1"/>
                </a:solidFill>
              </a:rPr>
              <a:t>UNGROUPED DATA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1075" y="763618"/>
            <a:ext cx="86306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400" dirty="0"/>
              <a:t>EXAMPLE : CALCULATE LOWER ,MEDIAN AND UPPER QUARTILE</a:t>
            </a:r>
          </a:p>
          <a:p>
            <a:endParaRPr lang="en-MY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0732" y="1264276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1: Arrange the data according to ascending order</a:t>
            </a:r>
          </a:p>
          <a:p>
            <a:endParaRPr lang="en-MY" dirty="0"/>
          </a:p>
          <a:p>
            <a:r>
              <a:rPr lang="en-MY" dirty="0"/>
              <a:t>44	59	60	71	76	80	82	88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851" y="2761529"/>
            <a:ext cx="105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STEP 3: Find Q3</a:t>
            </a:r>
          </a:p>
          <a:p>
            <a:endParaRPr lang="en-MY" dirty="0"/>
          </a:p>
          <a:p>
            <a:r>
              <a:rPr lang="en-MY" dirty="0"/>
              <a:t>Position Q3 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80492"/>
              </p:ext>
            </p:extLst>
          </p:nvPr>
        </p:nvGraphicFramePr>
        <p:xfrm>
          <a:off x="1785938" y="3222625"/>
          <a:ext cx="24765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393480" progId="Equation.3">
                  <p:embed/>
                </p:oleObj>
              </mc:Choice>
              <mc:Fallback>
                <p:oleObj name="Equation" r:id="rId2" imgW="152388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222625"/>
                        <a:ext cx="2476500" cy="623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7983" y="2157738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73352" y="2187606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9813" y="2194907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2389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88493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82978" y="2187606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2208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55495" y="2208841"/>
            <a:ext cx="2461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561384" y="2335798"/>
            <a:ext cx="1055077" cy="6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10245" y="2172367"/>
            <a:ext cx="1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76653" y="4032630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Q3 : 80 + 0.75 ( 82- 80) = 81.5 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7067" y="4460571"/>
            <a:ext cx="10560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u="sng" dirty="0"/>
              <a:t>COMMENT:</a:t>
            </a:r>
          </a:p>
          <a:p>
            <a:endParaRPr lang="en-MY" u="sng" dirty="0"/>
          </a:p>
          <a:p>
            <a:r>
              <a:rPr lang="en-MY" dirty="0"/>
              <a:t>75% of 8 students scored less than 81.5 and another 25%  scored more than 81.5</a:t>
            </a:r>
          </a:p>
          <a:p>
            <a:endParaRPr lang="en-MY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11070" y="1629963"/>
            <a:ext cx="0" cy="62539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2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GROUPED DATA 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94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marks scored by 44 students in Statistics Examination are shown in the table below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640641" y="5018730"/>
            <a:ext cx="81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Q1 and Q3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72743" y="1823946"/>
          <a:ext cx="448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65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2124" y="986820"/>
          <a:ext cx="66777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Cumulative Frequency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29.5 - 39.5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aseline="0" dirty="0"/>
                        <a:t> </a:t>
                      </a:r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39.5 - 49.5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49.5 - 59.5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59.5 - 69.5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69.5 - 79.5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79.5 - 89.5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89.5 - 99.5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124" y="347972"/>
            <a:ext cx="64523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Construct class boundary and cumulative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124" y="4463285"/>
            <a:ext cx="58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STEP 2: Position of the Q1 =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81472"/>
              </p:ext>
            </p:extLst>
          </p:nvPr>
        </p:nvGraphicFramePr>
        <p:xfrm>
          <a:off x="3335628" y="4335213"/>
          <a:ext cx="14319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31640" progId="Equation.3">
                  <p:embed/>
                </p:oleObj>
              </mc:Choice>
              <mc:Fallback>
                <p:oleObj name="Equation" r:id="rId2" imgW="96516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8" y="4335213"/>
                        <a:ext cx="1431925" cy="625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6241" y="2348110"/>
            <a:ext cx="58040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9520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125" y="606606"/>
            <a:ext cx="40826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dirty="0"/>
              <a:t>STEP 3: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553790" y="1493950"/>
            <a:ext cx="9929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Where            = total frequency = n</a:t>
            </a:r>
          </a:p>
          <a:p>
            <a:r>
              <a:rPr lang="en-MY" dirty="0"/>
              <a:t>                        = lower class boundary of a Q1 class</a:t>
            </a:r>
          </a:p>
          <a:p>
            <a:r>
              <a:rPr lang="en-MY" dirty="0"/>
              <a:t>                        = frequency of a Q1 class</a:t>
            </a:r>
          </a:p>
          <a:p>
            <a:r>
              <a:rPr lang="en-MY" dirty="0"/>
              <a:t>                        = cumulative frequency before the Q1 class</a:t>
            </a:r>
          </a:p>
          <a:p>
            <a:r>
              <a:rPr lang="en-MY" dirty="0"/>
              <a:t>              C       = class size of the Q1 class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61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2400" y="571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915235"/>
              </p:ext>
            </p:extLst>
          </p:nvPr>
        </p:nvGraphicFramePr>
        <p:xfrm>
          <a:off x="2036763" y="123825"/>
          <a:ext cx="312261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838080" progId="Equation.3">
                  <p:embed/>
                </p:oleObj>
              </mc:Choice>
              <mc:Fallback>
                <p:oleObj name="Equation" r:id="rId2" imgW="2006280" imgH="838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123825"/>
                        <a:ext cx="3122612" cy="1333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52575" y="1947863"/>
          <a:ext cx="3905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41200" progId="Equation.3">
                  <p:embed/>
                </p:oleObj>
              </mc:Choice>
              <mc:Fallback>
                <p:oleObj name="Equation" r:id="rId4" imgW="22860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947863"/>
                        <a:ext cx="3905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50938" y="2232025"/>
          <a:ext cx="820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253800" progId="Equation.3">
                  <p:embed/>
                </p:oleObj>
              </mc:Choice>
              <mc:Fallback>
                <p:oleObj name="Equation" r:id="rId6" imgW="50796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232025"/>
                        <a:ext cx="820737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247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1504682" y="1429556"/>
          <a:ext cx="461596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51" imgH="253890" progId="Equation.3">
                  <p:embed/>
                </p:oleObj>
              </mc:Choice>
              <mc:Fallback>
                <p:oleObj name="Equation" r:id="rId8" imgW="342751" imgH="25389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82" y="1429556"/>
                        <a:ext cx="461596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52400" y="40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448921"/>
              </p:ext>
            </p:extLst>
          </p:nvPr>
        </p:nvGraphicFramePr>
        <p:xfrm>
          <a:off x="1992827" y="3100231"/>
          <a:ext cx="25019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888840" progId="Equation.3">
                  <p:embed/>
                </p:oleObj>
              </mc:Choice>
              <mc:Fallback>
                <p:oleObj name="Equation" r:id="rId10" imgW="1447560" imgH="88884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827" y="3100231"/>
                        <a:ext cx="2501900" cy="15065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1514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41463" y="1671638"/>
          <a:ext cx="3921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241200" progId="Equation.3">
                  <p:embed/>
                </p:oleObj>
              </mc:Choice>
              <mc:Fallback>
                <p:oleObj name="Equation" r:id="rId12" imgW="228600" imgH="24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671638"/>
                        <a:ext cx="3921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53788" y="4823320"/>
            <a:ext cx="9059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25 % of  students scored less than 55.75 and another 75% scored more than 55.75</a:t>
            </a:r>
          </a:p>
        </p:txBody>
      </p:sp>
    </p:spTree>
    <p:extLst>
      <p:ext uri="{BB962C8B-B14F-4D97-AF65-F5344CB8AC3E}">
        <p14:creationId xmlns:p14="http://schemas.microsoft.com/office/powerpoint/2010/main" val="89292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3637" y="977244"/>
          <a:ext cx="7972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6668" y="2265131"/>
          <a:ext cx="87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</a:t>
                      </a:r>
                      <a:r>
                        <a:rPr lang="en-MY" baseline="0" dirty="0"/>
                        <a:t> of absent days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  <a:r>
                        <a:rPr lang="en-MY" baseline="0" dirty="0"/>
                        <a:t>. of students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637" y="425004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Marks scored by eight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8" y="1738512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Number of absent days of 66 students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9091" y="3447393"/>
          <a:ext cx="89765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Mid-point (x)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fx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422.5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94.5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83392" y="794337"/>
            <a:ext cx="275607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</a:rPr>
              <a:t>UNGROUPED DATA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293994" y="425004"/>
            <a:ext cx="296214" cy="110758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ight Brace 11"/>
          <p:cNvSpPr/>
          <p:nvPr/>
        </p:nvSpPr>
        <p:spPr>
          <a:xfrm>
            <a:off x="9386552" y="1738511"/>
            <a:ext cx="296214" cy="140393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9798676" y="1922676"/>
            <a:ext cx="225165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</a:rPr>
              <a:t>UNGROUPED DATA WITH FREQUENCY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9446652" y="3333479"/>
            <a:ext cx="472227" cy="326050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9980053" y="4609787"/>
            <a:ext cx="1888901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</a:rPr>
              <a:t>GROUPED DATA</a:t>
            </a:r>
          </a:p>
        </p:txBody>
      </p:sp>
    </p:spTree>
    <p:extLst>
      <p:ext uri="{BB962C8B-B14F-4D97-AF65-F5344CB8AC3E}">
        <p14:creationId xmlns:p14="http://schemas.microsoft.com/office/powerpoint/2010/main" val="2777958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2124" y="986820"/>
          <a:ext cx="66777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Cumulative Frequency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29.5 - 39.5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aseline="0" dirty="0"/>
                        <a:t> </a:t>
                      </a:r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39.5 - 49.5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49.5 - 59.5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59.5 - 69.5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69.5 - 79.5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79.5 - 89.5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89.5 - 99.5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124" y="347972"/>
            <a:ext cx="64523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Construct class boundary and cumulative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124" y="4463285"/>
            <a:ext cx="58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STEP 4: Position of the Q3 =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990726"/>
              </p:ext>
            </p:extLst>
          </p:nvPr>
        </p:nvGraphicFramePr>
        <p:xfrm>
          <a:off x="3438988" y="4335213"/>
          <a:ext cx="18272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Equation.3">
                  <p:embed/>
                </p:oleObj>
              </mc:Choice>
              <mc:Fallback>
                <p:oleObj name="Equation" r:id="rId2" imgW="123156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988" y="4335213"/>
                        <a:ext cx="1827212" cy="625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6240" y="3121834"/>
            <a:ext cx="580407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052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125" y="606606"/>
            <a:ext cx="40826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MY" dirty="0"/>
              <a:t>STEP 5: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553790" y="1493950"/>
            <a:ext cx="9929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Where             = total frequency = n</a:t>
            </a:r>
          </a:p>
          <a:p>
            <a:r>
              <a:rPr lang="en-MY" dirty="0"/>
              <a:t>                         = lower class boundary of a Q3 class</a:t>
            </a:r>
          </a:p>
          <a:p>
            <a:r>
              <a:rPr lang="en-MY" dirty="0"/>
              <a:t>                         = frequency of a Q3 class</a:t>
            </a:r>
          </a:p>
          <a:p>
            <a:r>
              <a:rPr lang="en-MY" dirty="0"/>
              <a:t>                         = cumulative frequency before the Q3 class</a:t>
            </a:r>
          </a:p>
          <a:p>
            <a:r>
              <a:rPr lang="en-MY" dirty="0"/>
              <a:t>              C        = class size of the Q3 class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219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0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61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0" y="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52400" y="571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88683"/>
              </p:ext>
            </p:extLst>
          </p:nvPr>
        </p:nvGraphicFramePr>
        <p:xfrm>
          <a:off x="1957388" y="123825"/>
          <a:ext cx="32813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838080" progId="Equation.3">
                  <p:embed/>
                </p:oleObj>
              </mc:Choice>
              <mc:Fallback>
                <p:oleObj name="Equation" r:id="rId2" imgW="2108160" imgH="838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123825"/>
                        <a:ext cx="3281362" cy="1333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1463" y="1947863"/>
          <a:ext cx="4127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41200" progId="Equation.3">
                  <p:embed/>
                </p:oleObj>
              </mc:Choice>
              <mc:Fallback>
                <p:oleObj name="Equation" r:id="rId4" imgW="241200" imgH="24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947863"/>
                        <a:ext cx="4127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41413" y="2232025"/>
          <a:ext cx="841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253800" progId="Equation.3">
                  <p:embed/>
                </p:oleObj>
              </mc:Choice>
              <mc:Fallback>
                <p:oleObj name="Equation" r:id="rId6" imgW="52056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232025"/>
                        <a:ext cx="841375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247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1504682" y="1429556"/>
          <a:ext cx="461596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51" imgH="253890" progId="Equation.3">
                  <p:embed/>
                </p:oleObj>
              </mc:Choice>
              <mc:Fallback>
                <p:oleObj name="Equation" r:id="rId8" imgW="342751" imgH="25389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82" y="1429556"/>
                        <a:ext cx="461596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52400" y="40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137311"/>
              </p:ext>
            </p:extLst>
          </p:nvPr>
        </p:nvGraphicFramePr>
        <p:xfrm>
          <a:off x="1916113" y="3100388"/>
          <a:ext cx="2655887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36480" imgH="888840" progId="Equation.3">
                  <p:embed/>
                </p:oleObj>
              </mc:Choice>
              <mc:Fallback>
                <p:oleObj name="Equation" r:id="rId10" imgW="1536480" imgH="88884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100388"/>
                        <a:ext cx="2655887" cy="15065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0" y="1514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30350" y="1671638"/>
          <a:ext cx="4143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41200" progId="Equation.3">
                  <p:embed/>
                </p:oleObj>
              </mc:Choice>
              <mc:Fallback>
                <p:oleObj name="Equation" r:id="rId12" imgW="241200" imgH="24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671638"/>
                        <a:ext cx="4143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53788" y="4823320"/>
            <a:ext cx="9059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75 % of  students scored less than 74.5 and another 25% scored more than 74.5</a:t>
            </a:r>
          </a:p>
        </p:txBody>
      </p:sp>
    </p:spTree>
    <p:extLst>
      <p:ext uri="{BB962C8B-B14F-4D97-AF65-F5344CB8AC3E}">
        <p14:creationId xmlns:p14="http://schemas.microsoft.com/office/powerpoint/2010/main" val="2958508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1139588" y="1005385"/>
            <a:ext cx="4841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2800" u="sng" dirty="0"/>
          </a:p>
          <a:p>
            <a:r>
              <a:rPr lang="en-MY" sz="2800" dirty="0"/>
              <a:t>   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3820849" y="695265"/>
            <a:ext cx="4052862" cy="400110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INTERQUARTILE RANGE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9575" y="2720212"/>
            <a:ext cx="4935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/>
              <a:t>Q1 : 55. 75 and Q3 : 74.5</a:t>
            </a:r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8270"/>
              </p:ext>
            </p:extLst>
          </p:nvPr>
        </p:nvGraphicFramePr>
        <p:xfrm>
          <a:off x="3560403" y="3543398"/>
          <a:ext cx="3694231" cy="5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177480" progId="Equation.3">
                  <p:embed/>
                </p:oleObj>
              </mc:Choice>
              <mc:Fallback>
                <p:oleObj name="Equation" r:id="rId2" imgW="1257120" imgH="177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403" y="3543398"/>
                        <a:ext cx="3694231" cy="508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03925"/>
              </p:ext>
            </p:extLst>
          </p:nvPr>
        </p:nvGraphicFramePr>
        <p:xfrm>
          <a:off x="4300142" y="2233521"/>
          <a:ext cx="2275225" cy="48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203040" progId="Equation.3">
                  <p:embed/>
                </p:oleObj>
              </mc:Choice>
              <mc:Fallback>
                <p:oleObj name="Equation" r:id="rId4" imgW="92700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142" y="2233521"/>
                        <a:ext cx="2275225" cy="48669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1"/>
          <p:cNvSpPr txBox="1"/>
          <p:nvPr/>
        </p:nvSpPr>
        <p:spPr>
          <a:xfrm>
            <a:off x="4217772" y="1282383"/>
            <a:ext cx="3259015" cy="707886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ctr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Range of the middle 50% of the data</a:t>
            </a:r>
          </a:p>
        </p:txBody>
      </p:sp>
    </p:spTree>
    <p:extLst>
      <p:ext uri="{BB962C8B-B14F-4D97-AF65-F5344CB8AC3E}">
        <p14:creationId xmlns:p14="http://schemas.microsoft.com/office/powerpoint/2010/main" val="2330176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1371600" y="772422"/>
            <a:ext cx="4841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2800" u="sng" dirty="0"/>
          </a:p>
          <a:p>
            <a:r>
              <a:rPr lang="en-MY" sz="2800" dirty="0"/>
              <a:t>   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3903783" y="352947"/>
            <a:ext cx="3259015" cy="400110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QUARTILE  DEVIATION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8403" y="2642995"/>
            <a:ext cx="9059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dirty="0"/>
              <a:t>Q1 : 55. 75 and Q3 : 74.5</a:t>
            </a:r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936943"/>
              </p:ext>
            </p:extLst>
          </p:nvPr>
        </p:nvGraphicFramePr>
        <p:xfrm>
          <a:off x="3683233" y="3448935"/>
          <a:ext cx="30749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545760" progId="Equation.3">
                  <p:embed/>
                </p:oleObj>
              </mc:Choice>
              <mc:Fallback>
                <p:oleObj name="Equation" r:id="rId2" imgW="1892160" imgH="5457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233" y="3448935"/>
                        <a:ext cx="3074987" cy="8651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713339"/>
              </p:ext>
            </p:extLst>
          </p:nvPr>
        </p:nvGraphicFramePr>
        <p:xfrm>
          <a:off x="3792415" y="1726529"/>
          <a:ext cx="2249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545760" progId="Equation.3">
                  <p:embed/>
                </p:oleObj>
              </mc:Choice>
              <mc:Fallback>
                <p:oleObj name="Equation" r:id="rId4" imgW="1384200" imgH="5457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415" y="1726529"/>
                        <a:ext cx="2249488" cy="863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1"/>
          <p:cNvSpPr txBox="1"/>
          <p:nvPr/>
        </p:nvSpPr>
        <p:spPr>
          <a:xfrm>
            <a:off x="3903783" y="772422"/>
            <a:ext cx="3259015" cy="707886"/>
          </a:xfrm>
          <a:prstGeom prst="rect">
            <a:avLst/>
          </a:prstGeom>
          <a:solidFill>
            <a:srgbClr val="E74BC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ctr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Semi-inter 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83301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TextBox 9"/>
          <p:cNvSpPr txBox="1"/>
          <p:nvPr/>
        </p:nvSpPr>
        <p:spPr>
          <a:xfrm>
            <a:off x="4290647" y="322631"/>
            <a:ext cx="1899138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RANGE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186" y="785979"/>
            <a:ext cx="1088264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MY" sz="2000" dirty="0"/>
              <a:t>The difference between the largest and smallest value in the data sets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9046" y="1280604"/>
            <a:ext cx="560363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u="sng" dirty="0"/>
              <a:t>UNGROUPED DATA</a:t>
            </a:r>
          </a:p>
          <a:p>
            <a:endParaRPr lang="en-MY" sz="2800" u="sng" dirty="0"/>
          </a:p>
          <a:p>
            <a:r>
              <a:rPr lang="en-MY" sz="2800" dirty="0"/>
              <a:t>   Range = Max value – Min value </a:t>
            </a:r>
          </a:p>
          <a:p>
            <a:endParaRPr lang="en-MY" dirty="0"/>
          </a:p>
        </p:txBody>
      </p:sp>
      <p:sp>
        <p:nvSpPr>
          <p:cNvPr id="17" name="TextBox 16"/>
          <p:cNvSpPr txBox="1"/>
          <p:nvPr/>
        </p:nvSpPr>
        <p:spPr>
          <a:xfrm>
            <a:off x="440522" y="3897864"/>
            <a:ext cx="105606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u="sng" dirty="0"/>
          </a:p>
          <a:p>
            <a:r>
              <a:rPr lang="en-MY" sz="2000" dirty="0"/>
              <a:t>GROUP A : 70-20 = 50 </a:t>
            </a:r>
          </a:p>
          <a:p>
            <a:r>
              <a:rPr lang="en-MY" sz="2000" dirty="0"/>
              <a:t>GROUP B : 55-40= 15</a:t>
            </a:r>
          </a:p>
          <a:p>
            <a:endParaRPr lang="en-MY" sz="2000" dirty="0"/>
          </a:p>
          <a:p>
            <a:r>
              <a:rPr lang="en-MY" sz="2000" dirty="0"/>
              <a:t>Group A has greater dispersion.</a:t>
            </a:r>
          </a:p>
          <a:p>
            <a:endParaRPr lang="en-MY" dirty="0"/>
          </a:p>
        </p:txBody>
      </p:sp>
      <p:sp>
        <p:nvSpPr>
          <p:cNvPr id="18" name="TextBox 17"/>
          <p:cNvSpPr txBox="1"/>
          <p:nvPr/>
        </p:nvSpPr>
        <p:spPr>
          <a:xfrm>
            <a:off x="352184" y="2605092"/>
            <a:ext cx="10560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u="sng" dirty="0"/>
              <a:t>EXAMPLE 37:</a:t>
            </a:r>
          </a:p>
          <a:p>
            <a:endParaRPr lang="en-MY" sz="2000" u="sng" dirty="0"/>
          </a:p>
          <a:p>
            <a:r>
              <a:rPr lang="en-MY" sz="2000" dirty="0"/>
              <a:t>GROUP A : 20  30  40  50  60  70 </a:t>
            </a:r>
          </a:p>
          <a:p>
            <a:r>
              <a:rPr lang="en-MY" sz="2000" dirty="0"/>
              <a:t>GROUP B : 40  42  43  45  45  55</a:t>
            </a:r>
          </a:p>
        </p:txBody>
      </p:sp>
    </p:spTree>
    <p:extLst>
      <p:ext uri="{BB962C8B-B14F-4D97-AF65-F5344CB8AC3E}">
        <p14:creationId xmlns:p14="http://schemas.microsoft.com/office/powerpoint/2010/main" val="3998444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0" name="TextBox 9"/>
          <p:cNvSpPr txBox="1"/>
          <p:nvPr/>
        </p:nvSpPr>
        <p:spPr>
          <a:xfrm>
            <a:off x="4290647" y="322631"/>
            <a:ext cx="1899138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RANGE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772422"/>
            <a:ext cx="83233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u="sng" dirty="0"/>
              <a:t>GROUPED DATA</a:t>
            </a:r>
          </a:p>
          <a:p>
            <a:endParaRPr lang="en-MY" sz="2800" u="sng" dirty="0"/>
          </a:p>
          <a:p>
            <a:r>
              <a:rPr lang="en-MY" sz="2800" dirty="0"/>
              <a:t>   Range = UCB of last class – LCB of the first class</a:t>
            </a:r>
          </a:p>
          <a:p>
            <a:endParaRPr lang="en-MY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996072" y="2293738"/>
          <a:ext cx="4488288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Class Boundary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24.5- 29.5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29.5- 34.5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35-39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34.5- 39.5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39.5- 44.5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45-49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44.5- 49.5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49.5- 54.5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689230" y="2919044"/>
            <a:ext cx="468923" cy="363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98830" y="4800599"/>
            <a:ext cx="468923" cy="363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84767" y="5333891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 </a:t>
            </a:r>
            <a:r>
              <a:rPr lang="en-MY" sz="2400" dirty="0"/>
              <a:t>Range = 54.5- 24.5 = 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519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738" y="767452"/>
            <a:ext cx="9762186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DISPERSION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5337" y="1536893"/>
            <a:ext cx="2144187" cy="14514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69524" y="1536892"/>
            <a:ext cx="2987899" cy="9193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9747" y="2988294"/>
            <a:ext cx="2047741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MEAN DEVIATION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78851" y="1536891"/>
            <a:ext cx="780755" cy="2159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1639" y="3979634"/>
            <a:ext cx="2047741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STANDARD DEVIATION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6246" y="2469966"/>
            <a:ext cx="2965938" cy="7078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COEFFICENT OF VARIATION</a:t>
            </a:r>
          </a:p>
        </p:txBody>
      </p:sp>
    </p:spTree>
    <p:extLst>
      <p:ext uri="{BB962C8B-B14F-4D97-AF65-F5344CB8AC3E}">
        <p14:creationId xmlns:p14="http://schemas.microsoft.com/office/powerpoint/2010/main" val="2850341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8051" y="300478"/>
            <a:ext cx="2788195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MEAN DEVIATION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24" y="785979"/>
            <a:ext cx="1088264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MY" sz="2000" dirty="0"/>
              <a:t>An absolute measure of the dispersion of a set of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MY" sz="2000" dirty="0"/>
              <a:t>Measures the average differences between the actual values and the mean of the dataset.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9044" y="1520100"/>
                <a:ext cx="5603631" cy="1928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2800" u="sng" dirty="0"/>
                  <a:t>UNGROUPED DATA</a:t>
                </a:r>
              </a:p>
              <a:p>
                <a:endParaRPr lang="en-MY" sz="2800" u="sng" dirty="0"/>
              </a:p>
              <a:p>
                <a:r>
                  <a:rPr lang="en-MY" sz="2800" dirty="0"/>
                  <a:t>   MD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MY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MY" sz="2800" dirty="0"/>
                          <m:t>−</m:t>
                        </m:r>
                        <m:acc>
                          <m:accPr>
                            <m:chr m:val="̅"/>
                            <m:ctrlPr>
                              <a:rPr lang="en-MY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MY" sz="2800" dirty="0"/>
                          <m:t> | 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MY" sz="2800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44" y="1520100"/>
                <a:ext cx="5603631" cy="1928990"/>
              </a:xfrm>
              <a:prstGeom prst="rect">
                <a:avLst/>
              </a:prstGeom>
              <a:blipFill rotWithShape="1">
                <a:blip r:embed="rId3"/>
                <a:stretch>
                  <a:fillRect t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3594" y="2787370"/>
            <a:ext cx="10560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u="sng" dirty="0"/>
              <a:t>EXAMPLE 39:</a:t>
            </a:r>
          </a:p>
          <a:p>
            <a:endParaRPr lang="en-MY" sz="2000" u="sng" dirty="0"/>
          </a:p>
          <a:p>
            <a:r>
              <a:rPr lang="en-MY" sz="2000" u="sng" dirty="0"/>
              <a:t>20 30 40 10 50</a:t>
            </a:r>
          </a:p>
          <a:p>
            <a:endParaRPr lang="en-MY" sz="2000" u="sng" dirty="0"/>
          </a:p>
          <a:p>
            <a:endParaRPr lang="en-MY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0825" y="3853172"/>
            <a:ext cx="28495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Calculate mean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46317"/>
              </p:ext>
            </p:extLst>
          </p:nvPr>
        </p:nvGraphicFramePr>
        <p:xfrm>
          <a:off x="370563" y="4222504"/>
          <a:ext cx="402748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1282680" progId="Equation.3">
                  <p:embed/>
                </p:oleObj>
              </mc:Choice>
              <mc:Fallback>
                <p:oleObj name="Equation" r:id="rId4" imgW="1955520" imgH="12826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63" y="4222504"/>
                        <a:ext cx="4027488" cy="2676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498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640" y="219018"/>
            <a:ext cx="28495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2: Calculate MD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28971"/>
              </p:ext>
            </p:extLst>
          </p:nvPr>
        </p:nvGraphicFramePr>
        <p:xfrm>
          <a:off x="709734" y="1073516"/>
          <a:ext cx="9545638" cy="362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35360" imgH="1739880" progId="Equation.3">
                  <p:embed/>
                </p:oleObj>
              </mc:Choice>
              <mc:Fallback>
                <p:oleObj name="Equation" r:id="rId2" imgW="4635360" imgH="1739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34" y="1073516"/>
                        <a:ext cx="9545638" cy="36290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629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06613" y="265731"/>
                <a:ext cx="5603631" cy="2027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2800" u="sng" dirty="0"/>
                  <a:t>GROUPED DATA</a:t>
                </a:r>
              </a:p>
              <a:p>
                <a:endParaRPr lang="en-MY" sz="2800" u="sng" dirty="0"/>
              </a:p>
              <a:p>
                <a:r>
                  <a:rPr lang="en-MY" sz="2800" dirty="0"/>
                  <a:t>   MD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MY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4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MY" sz="4000" dirty="0"/>
                          <m:t>−</m:t>
                        </m:r>
                        <m:acc>
                          <m:accPr>
                            <m:chr m:val="̅"/>
                            <m:ctrlPr>
                              <a:rPr lang="en-MY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MY" sz="4000" dirty="0"/>
                          <m:t>| 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MY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𝑓</m:t>
                            </m:r>
                          </m:e>
                        </m:nary>
                      </m:den>
                    </m:f>
                  </m:oMath>
                </a14:m>
                <a:endParaRPr lang="en-MY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3" y="265731"/>
                <a:ext cx="5603631" cy="2027799"/>
              </a:xfrm>
              <a:prstGeom prst="rect">
                <a:avLst/>
              </a:prstGeom>
              <a:blipFill rotWithShape="1">
                <a:blip r:embed="rId2"/>
                <a:stretch>
                  <a:fillRect t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4947" y="2293530"/>
            <a:ext cx="10560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u="sng" dirty="0"/>
              <a:t>EXAMPLE 40:Determine the mean deviation of the following data</a:t>
            </a:r>
          </a:p>
          <a:p>
            <a:endParaRPr lang="en-MY" sz="2000" u="sng" dirty="0"/>
          </a:p>
          <a:p>
            <a:endParaRPr lang="en-MY" sz="2000" u="sng" dirty="0"/>
          </a:p>
          <a:p>
            <a:endParaRPr lang="en-MY" sz="2000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35377" y="2955249"/>
          <a:ext cx="3559908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7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6923" y="296214"/>
            <a:ext cx="204774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/>
              <a:t>MEAN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1305" y="965915"/>
            <a:ext cx="531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/>
              <a:t>Mean is the average of a set of measurement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24691"/>
              </p:ext>
            </p:extLst>
          </p:nvPr>
        </p:nvGraphicFramePr>
        <p:xfrm>
          <a:off x="360608" y="1855986"/>
          <a:ext cx="11436438" cy="2553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0106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UNGROUPED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UNGROUPED DATA WITH FREQUENCY</a:t>
                      </a:r>
                    </a:p>
                    <a:p>
                      <a:pPr algn="ctr"/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GROUPED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62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19532"/>
              </p:ext>
            </p:extLst>
          </p:nvPr>
        </p:nvGraphicFramePr>
        <p:xfrm>
          <a:off x="734845" y="2925998"/>
          <a:ext cx="2510655" cy="1348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" imgH="889000" progId="Equation.3">
                  <p:embed/>
                </p:oleObj>
              </mc:Choice>
              <mc:Fallback>
                <p:oleObj name="Equation" r:id="rId2" imgW="1219200" imgH="889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45" y="2925998"/>
                        <a:ext cx="2510655" cy="13488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52123"/>
              </p:ext>
            </p:extLst>
          </p:nvPr>
        </p:nvGraphicFramePr>
        <p:xfrm>
          <a:off x="5331606" y="2995728"/>
          <a:ext cx="1583544" cy="97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82400" progId="Equation.3">
                  <p:embed/>
                </p:oleObj>
              </mc:Choice>
              <mc:Fallback>
                <p:oleObj name="Equation" r:id="rId4" imgW="634680" imgH="4824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606" y="2995728"/>
                        <a:ext cx="1583544" cy="97438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908842"/>
              </p:ext>
            </p:extLst>
          </p:nvPr>
        </p:nvGraphicFramePr>
        <p:xfrm>
          <a:off x="8407889" y="2872207"/>
          <a:ext cx="2723883" cy="147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300" imgH="939800" progId="Equation.3">
                  <p:embed/>
                </p:oleObj>
              </mc:Choice>
              <mc:Fallback>
                <p:oleObj name="Equation" r:id="rId6" imgW="1765300" imgH="9398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889" y="2872207"/>
                        <a:ext cx="2723883" cy="14723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95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620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4856" y="752474"/>
            <a:ext cx="28495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Calculate mean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92276"/>
              </p:ext>
            </p:extLst>
          </p:nvPr>
        </p:nvGraphicFramePr>
        <p:xfrm>
          <a:off x="1288672" y="1819274"/>
          <a:ext cx="6954838" cy="29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1960" imgH="1828800" progId="Equation.3">
                  <p:embed/>
                </p:oleObj>
              </mc:Choice>
              <mc:Fallback>
                <p:oleObj name="Equation" r:id="rId2" imgW="4431960" imgH="1828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72" y="1819274"/>
                        <a:ext cx="6954838" cy="29098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118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0425" y="227021"/>
                <a:ext cx="2849576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solidFill>
                      <a:schemeClr val="bg1"/>
                    </a:solidFill>
                  </a:rPr>
                  <a:t>STEP 2: Calculate </a:t>
                </a:r>
                <a:r>
                  <a:rPr lang="en-US" dirty="0">
                    <a:solidFill>
                      <a:schemeClr val="bg1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25" y="227021"/>
                <a:ext cx="2849576" cy="369332"/>
              </a:xfrm>
              <a:prstGeom prst="rect">
                <a:avLst/>
              </a:prstGeom>
              <a:blipFill>
                <a:blip r:embed="rId3"/>
                <a:stretch>
                  <a:fillRect t="-4762" r="-4478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960425" y="704418"/>
              <a:ext cx="3919239" cy="2219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72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33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6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39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87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|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608033"/>
                  </p:ext>
                </p:extLst>
              </p:nvPr>
            </p:nvGraphicFramePr>
            <p:xfrm>
              <a:off x="960425" y="704418"/>
              <a:ext cx="3919239" cy="2219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07223"/>
                    <a:gridCol w="923369"/>
                    <a:gridCol w="914658"/>
                    <a:gridCol w="1273989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7656" t="-10000" r="-478" b="-5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10.25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15-20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4.75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20-25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9.75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0425" y="3009111"/>
                <a:ext cx="3248160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solidFill>
                      <a:schemeClr val="bg1"/>
                    </a:solidFill>
                  </a:rPr>
                  <a:t>STEP 3: Calculate  </a:t>
                </a:r>
                <a:r>
                  <a:rPr lang="en-MY" i="1" dirty="0">
                    <a:solidFill>
                      <a:schemeClr val="bg1"/>
                    </a:solidFill>
                  </a:rPr>
                  <a:t>f.</a:t>
                </a:r>
                <a:r>
                  <a:rPr lang="en-US" dirty="0">
                    <a:solidFill>
                      <a:schemeClr val="bg1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25" y="3009111"/>
                <a:ext cx="3248160" cy="369332"/>
              </a:xfrm>
              <a:prstGeom prst="rect">
                <a:avLst/>
              </a:prstGeom>
              <a:blipFill>
                <a:blip r:embed="rId5"/>
                <a:stretch>
                  <a:fillRect t="-6452" r="-749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960425" y="3495519"/>
              <a:ext cx="5663115" cy="2742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80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6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74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9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892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382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|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6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10-15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15-20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430425"/>
                  </p:ext>
                </p:extLst>
              </p:nvPr>
            </p:nvGraphicFramePr>
            <p:xfrm>
              <a:off x="960425" y="3495519"/>
              <a:ext cx="5663115" cy="2742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80261"/>
                    <a:gridCol w="1006916"/>
                    <a:gridCol w="997418"/>
                    <a:gridCol w="1389260"/>
                    <a:gridCol w="138926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7895" t="-5714" r="-100000" b="-3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7895" t="-5714" b="-32952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5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5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15-20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57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20-25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ight Brace 8"/>
          <p:cNvSpPr/>
          <p:nvPr/>
        </p:nvSpPr>
        <p:spPr>
          <a:xfrm>
            <a:off x="6775939" y="4138246"/>
            <a:ext cx="304800" cy="2004646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3" y="4817403"/>
            <a:ext cx="14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Sum/total =134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2012" y="42355"/>
            <a:ext cx="28495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4: Calculate MD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06484"/>
              </p:ext>
            </p:extLst>
          </p:nvPr>
        </p:nvGraphicFramePr>
        <p:xfrm>
          <a:off x="7301340" y="794970"/>
          <a:ext cx="12938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480" imgH="761760" progId="Equation.3">
                  <p:embed/>
                </p:oleObj>
              </mc:Choice>
              <mc:Fallback>
                <p:oleObj name="Equation" r:id="rId7" imgW="825480" imgH="76176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340" y="794970"/>
                        <a:ext cx="1293812" cy="1212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245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1674" y="330257"/>
            <a:ext cx="346937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824" y="785979"/>
            <a:ext cx="1088264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MY" sz="2000" dirty="0"/>
              <a:t>The squared root of the average of the squared distances of the observations from the mean.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2278" y="1520100"/>
            <a:ext cx="88040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u="sng" dirty="0"/>
              <a:t>UNGROUPED DATA</a:t>
            </a:r>
          </a:p>
          <a:p>
            <a:endParaRPr lang="en-MY" sz="2800" u="sng" dirty="0"/>
          </a:p>
          <a:p>
            <a:r>
              <a:rPr lang="en-MY" sz="2800" dirty="0"/>
              <a:t>Formula 1 : s =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sz="2800" dirty="0"/>
              <a:t>Formula 2 : s =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3" t="39825" r="27828" b="29725"/>
          <a:stretch/>
        </p:blipFill>
        <p:spPr bwMode="auto">
          <a:xfrm>
            <a:off x="4021674" y="2146885"/>
            <a:ext cx="3141783" cy="15458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9" t="78632" r="-1"/>
          <a:stretch/>
        </p:blipFill>
        <p:spPr bwMode="auto">
          <a:xfrm>
            <a:off x="4138916" y="3619746"/>
            <a:ext cx="3024541" cy="1386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364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3193" y="300607"/>
            <a:ext cx="10560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u="sng" dirty="0"/>
              <a:t>EXAMPLE 41: Which data set has less dispersion ?</a:t>
            </a:r>
          </a:p>
          <a:p>
            <a:endParaRPr lang="en-MY" sz="2000" u="sng" dirty="0"/>
          </a:p>
          <a:p>
            <a:r>
              <a:rPr lang="en-MY" sz="2000" dirty="0"/>
              <a:t>Group A : 20  30  40  50  60  70</a:t>
            </a:r>
          </a:p>
          <a:p>
            <a:r>
              <a:rPr lang="en-MY" sz="2000" dirty="0"/>
              <a:t>Group B : 40  42  43  45  45  55</a:t>
            </a:r>
          </a:p>
          <a:p>
            <a:endParaRPr lang="en-MY" sz="2000" u="sng" dirty="0"/>
          </a:p>
          <a:p>
            <a:r>
              <a:rPr lang="en-MY" sz="2000" u="sng" dirty="0"/>
              <a:t>Solution  by using Formula 1:</a:t>
            </a:r>
          </a:p>
          <a:p>
            <a:endParaRPr lang="en-MY" sz="2000" u="sng" dirty="0"/>
          </a:p>
          <a:p>
            <a:endParaRPr lang="en-MY" sz="2000" u="sng" dirty="0"/>
          </a:p>
          <a:p>
            <a:endParaRPr lang="en-MY" sz="2000" u="sng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3" t="39825" r="27828" b="29725"/>
          <a:stretch/>
        </p:blipFill>
        <p:spPr bwMode="auto">
          <a:xfrm>
            <a:off x="999392" y="2153322"/>
            <a:ext cx="2825919" cy="1231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3193" y="3473016"/>
            <a:ext cx="28495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Calculate mean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5442"/>
              </p:ext>
            </p:extLst>
          </p:nvPr>
        </p:nvGraphicFramePr>
        <p:xfrm>
          <a:off x="843193" y="3924410"/>
          <a:ext cx="48133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760" imgH="1282680" progId="Equation.3">
                  <p:embed/>
                </p:oleObj>
              </mc:Choice>
              <mc:Fallback>
                <p:oleObj name="Equation" r:id="rId3" imgW="2336760" imgH="12826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93" y="3924410"/>
                        <a:ext cx="4813300" cy="2676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489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9908" y="574431"/>
                <a:ext cx="9132277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6−1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[20−45]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0−45]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0−45]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0−45]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i="1">
                                <a:latin typeface="Cambria Math"/>
                              </a:rPr>
                              <m:t>0−45]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  <m:r>
                              <a:rPr lang="en-US" i="1">
                                <a:latin typeface="Cambria Math"/>
                              </a:rPr>
                              <m:t>0−45]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8" y="574431"/>
                <a:ext cx="9132277" cy="656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7139" y="1418492"/>
                <a:ext cx="9132277" cy="121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1750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s= 18.708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9" y="1418492"/>
                <a:ext cx="9132277" cy="1210011"/>
              </a:xfrm>
              <a:prstGeom prst="rect">
                <a:avLst/>
              </a:prstGeom>
              <a:blipFill rotWithShape="1">
                <a:blip r:embed="rId3"/>
                <a:stretch>
                  <a:fillRect l="-601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2000" y="2918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u="sng" dirty="0"/>
              <a:t>Solution  by using Formula 2:</a:t>
            </a:r>
          </a:p>
          <a:p>
            <a:endParaRPr lang="en-MY" u="sng" dirty="0"/>
          </a:p>
        </p:txBody>
      </p:sp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9" t="78632" r="-1"/>
          <a:stretch/>
        </p:blipFill>
        <p:spPr bwMode="auto">
          <a:xfrm>
            <a:off x="3974793" y="2871592"/>
            <a:ext cx="3024541" cy="1386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3193" y="4257599"/>
                <a:ext cx="2849576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MY" dirty="0">
                    <a:solidFill>
                      <a:schemeClr val="bg1"/>
                    </a:solidFill>
                  </a:rPr>
                  <a:t>STEP 1: Calculate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MY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MY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3" y="4257599"/>
                <a:ext cx="2849576" cy="369332"/>
              </a:xfrm>
              <a:prstGeom prst="rect">
                <a:avLst/>
              </a:prstGeom>
              <a:blipFill>
                <a:blip r:embed="rId5"/>
                <a:stretch>
                  <a:fillRect l="-1489" t="-112698" r="-6383" b="-177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3193" y="4876800"/>
                <a:ext cx="6014807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MY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MY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3" y="4876800"/>
                <a:ext cx="6014807" cy="7630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2820" y="5026789"/>
                <a:ext cx="358290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MY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MY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40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MY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50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MY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60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MY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70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20" y="5026789"/>
                <a:ext cx="3582903" cy="1200329"/>
              </a:xfrm>
              <a:prstGeom prst="rect">
                <a:avLst/>
              </a:prstGeom>
              <a:blipFill rotWithShape="1">
                <a:blip r:embed="rId7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59170" y="5470700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13900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37139" y="95907"/>
                <a:ext cx="2849576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MY" dirty="0">
                    <a:solidFill>
                      <a:schemeClr val="bg1"/>
                    </a:solidFill>
                  </a:rPr>
                  <a:t>STEP 2: Calculate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MY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39" y="95907"/>
                <a:ext cx="2849576" cy="369332"/>
              </a:xfrm>
              <a:prstGeom prst="rect">
                <a:avLst/>
              </a:prstGeom>
              <a:blipFill>
                <a:blip r:embed="rId8"/>
                <a:stretch>
                  <a:fillRect l="-1706" t="-6452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47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6542" y="455638"/>
                <a:ext cx="2849576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MY" dirty="0">
                    <a:solidFill>
                      <a:schemeClr val="bg1"/>
                    </a:solidFill>
                  </a:rPr>
                  <a:t>STEP 2: 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MY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endParaRPr lang="en-MY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42" y="455638"/>
                <a:ext cx="2849576" cy="369332"/>
              </a:xfrm>
              <a:prstGeom prst="rect">
                <a:avLst/>
              </a:prstGeom>
              <a:blipFill>
                <a:blip r:embed="rId2"/>
                <a:stretch>
                  <a:fillRect l="-1706" t="-114516" r="-4264" b="-18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6461" y="1120100"/>
                <a:ext cx="67407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2800" dirty="0"/>
                  <a:t> = 20+30+40+50+60+70</a:t>
                </a:r>
              </a:p>
              <a:p>
                <a:r>
                  <a:rPr lang="en-US" sz="2800" dirty="0"/>
                  <a:t>      = 270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1" y="1120100"/>
                <a:ext cx="6740769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576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6461" y="2428799"/>
                <a:ext cx="2849576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MY" dirty="0">
                    <a:solidFill>
                      <a:schemeClr val="bg1"/>
                    </a:solidFill>
                  </a:rPr>
                  <a:t>STEP 3: Calculate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MY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1" y="2428799"/>
                <a:ext cx="2849576" cy="369332"/>
              </a:xfrm>
              <a:prstGeom prst="rect">
                <a:avLst/>
              </a:prstGeom>
              <a:blipFill>
                <a:blip r:embed="rId4"/>
                <a:stretch>
                  <a:fillRect l="-1489" t="-476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6461" y="3201360"/>
                <a:ext cx="6822831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800" dirty="0"/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6−1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[13900−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(270)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ra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1" y="3201360"/>
                <a:ext cx="6822831" cy="969176"/>
              </a:xfrm>
              <a:prstGeom prst="rect">
                <a:avLst/>
              </a:prstGeom>
              <a:blipFill rotWithShape="1">
                <a:blip r:embed="rId5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9230" y="4548554"/>
            <a:ext cx="226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s =18.708 </a:t>
            </a:r>
          </a:p>
        </p:txBody>
      </p:sp>
    </p:spTree>
    <p:extLst>
      <p:ext uri="{BB962C8B-B14F-4D97-AF65-F5344CB8AC3E}">
        <p14:creationId xmlns:p14="http://schemas.microsoft.com/office/powerpoint/2010/main" val="2009074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4063" y="253077"/>
                <a:ext cx="8804030" cy="424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2800" u="sng" dirty="0"/>
                  <a:t>GROUPED DATA</a:t>
                </a:r>
              </a:p>
              <a:p>
                <a:endParaRPr lang="en-MY" sz="2800" u="sng" dirty="0"/>
              </a:p>
              <a:p>
                <a:r>
                  <a:rPr lang="en-MY" sz="2800" dirty="0"/>
                  <a:t>Formula 1 : 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MY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nary>
                          </m:den>
                        </m:f>
                      </m:e>
                    </m:rad>
                    <m:r>
                      <a:rPr lang="en-US" sz="2800" b="0" i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]</m:t>
                    </m:r>
                  </m:oMath>
                </a14:m>
                <a:endParaRPr lang="en-MY" sz="2800" dirty="0"/>
              </a:p>
              <a:p>
                <a:endParaRPr lang="en-MY" dirty="0"/>
              </a:p>
              <a:p>
                <a:endParaRPr lang="en-MY" dirty="0"/>
              </a:p>
              <a:p>
                <a:endParaRPr lang="en-MY" dirty="0"/>
              </a:p>
              <a:p>
                <a:endParaRPr lang="en-MY" dirty="0"/>
              </a:p>
              <a:p>
                <a:r>
                  <a:rPr lang="en-MY" sz="2800" dirty="0"/>
                  <a:t>Formula 2 : 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MY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MY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nary>
                          </m:den>
                        </m:f>
                      </m:e>
                    </m:rad>
                    <m:r>
                      <a:rPr lang="en-US" sz="2800" b="0" i="0" smtClean="0">
                        <a:latin typeface="Cambria Math"/>
                      </a:rPr>
                      <m:t>[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𝑓𝑥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)</m:t>
                                </m:r>
                              </m:e>
                            </m:nary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</m:nary>
                      </m:den>
                    </m:f>
                  </m:oMath>
                </a14:m>
                <a:r>
                  <a:rPr lang="en-MY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]</m:t>
                    </m:r>
                  </m:oMath>
                </a14:m>
                <a:endParaRPr lang="en-MY" sz="2800" dirty="0"/>
              </a:p>
              <a:p>
                <a:endParaRPr lang="en-MY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3" y="253077"/>
                <a:ext cx="8804030" cy="4246675"/>
              </a:xfrm>
              <a:prstGeom prst="rect">
                <a:avLst/>
              </a:prstGeom>
              <a:blipFill rotWithShape="1">
                <a:blip r:embed="rId2"/>
                <a:stretch>
                  <a:fillRect l="-1384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4278922" y="1242647"/>
            <a:ext cx="28018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78922" y="3212124"/>
            <a:ext cx="28018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76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193" y="300607"/>
            <a:ext cx="1056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u="sng" dirty="0"/>
              <a:t>EXAMPLE 42:Calculate the standard deviation for the data below.</a:t>
            </a:r>
          </a:p>
          <a:p>
            <a:endParaRPr lang="en-MY" sz="2000" u="sng" dirty="0"/>
          </a:p>
          <a:p>
            <a:endParaRPr lang="en-MY" sz="2000" u="sng" dirty="0"/>
          </a:p>
          <a:p>
            <a:endParaRPr lang="en-MY" sz="2000" u="sng" dirty="0"/>
          </a:p>
          <a:p>
            <a:endParaRPr lang="en-MY" sz="2000" u="sng" dirty="0"/>
          </a:p>
          <a:p>
            <a:endParaRPr lang="en-MY" sz="2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023816" y="950220"/>
              <a:ext cx="8128002" cy="2967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Marks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30-39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40-49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50-59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60-69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70-79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80-89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90-99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1623386"/>
                  </p:ext>
                </p:extLst>
              </p:nvPr>
            </p:nvGraphicFramePr>
            <p:xfrm>
              <a:off x="1023816" y="950220"/>
              <a:ext cx="8128002" cy="2967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Marks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901" t="-9836" r="-20045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901" t="-9836" r="-450" b="-7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30-39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40-49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50-59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60-69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70-79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80-89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90-99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4460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871" y="348919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u="sng" dirty="0"/>
              <a:t>Solution  by using Formula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31755" y="533585"/>
                <a:ext cx="4626989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dirty="0"/>
                  <a:t>s </a:t>
                </a:r>
                <a:r>
                  <a:rPr lang="en-MY" sz="24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MY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MY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nary>
                          </m:den>
                        </m:f>
                      </m:e>
                    </m:rad>
                    <m:r>
                      <a:rPr lang="en-US" sz="240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]</m:t>
                    </m:r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55" y="533585"/>
                <a:ext cx="4626989" cy="843885"/>
              </a:xfrm>
              <a:prstGeom prst="rect">
                <a:avLst/>
              </a:prstGeom>
              <a:blipFill rotWithShape="1">
                <a:blip r:embed="rId3"/>
                <a:stretch>
                  <a:fillRect l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98766"/>
              </p:ext>
            </p:extLst>
          </p:nvPr>
        </p:nvGraphicFramePr>
        <p:xfrm>
          <a:off x="447871" y="1377470"/>
          <a:ext cx="7561263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0200" imgH="1282680" progId="Equation.3">
                  <p:embed/>
                </p:oleObj>
              </mc:Choice>
              <mc:Fallback>
                <p:oleObj name="Equation" r:id="rId4" imgW="3670200" imgH="12826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71" y="1377470"/>
                        <a:ext cx="7561263" cy="2676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708895"/>
              </p:ext>
            </p:extLst>
          </p:nvPr>
        </p:nvGraphicFramePr>
        <p:xfrm>
          <a:off x="602517" y="4331921"/>
          <a:ext cx="97917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78560" imgH="1612800" progId="Equation.3">
                  <p:embed/>
                </p:oleObj>
              </mc:Choice>
              <mc:Fallback>
                <p:oleObj name="Equation" r:id="rId6" imgW="7378560" imgH="16128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517" y="4331921"/>
                        <a:ext cx="9791700" cy="1612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919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871" y="348919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u="sng" dirty="0"/>
              <a:t>Solution  by using Formula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84213" y="390244"/>
                <a:ext cx="3993695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dirty="0"/>
                  <a:t>s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nary>
                          </m:den>
                        </m:f>
                      </m:e>
                    </m:rad>
                    <m:r>
                      <a:rPr lang="en-US">
                        <a:latin typeface="Cambria Math"/>
                      </a:rPr>
                      <m:t>[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𝑓𝑥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)</m:t>
                                </m:r>
                              </m:e>
                            </m:nary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nary>
                      </m:den>
                    </m:f>
                  </m:oMath>
                </a14:m>
                <a:r>
                  <a:rPr lang="en-MY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]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13" y="390244"/>
                <a:ext cx="3993695" cy="656013"/>
              </a:xfrm>
              <a:prstGeom prst="rect">
                <a:avLst/>
              </a:prstGeom>
              <a:blipFill rotWithShape="1">
                <a:blip r:embed="rId3"/>
                <a:stretch>
                  <a:fillRect l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01078" y="1208127"/>
              <a:ext cx="8128002" cy="3364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Marks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fx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30-39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40-49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50-59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60-69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70-79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80-89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90-99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SUM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192441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998048"/>
                  </p:ext>
                </p:extLst>
              </p:nvPr>
            </p:nvGraphicFramePr>
            <p:xfrm>
              <a:off x="801078" y="1208127"/>
              <a:ext cx="8128002" cy="3364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Marks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450" t="-9836" r="-20045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901" t="-9836" b="-8327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30-39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40-49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50-59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60-69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70-79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80-89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90-99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94.5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SUM 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192441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17404"/>
              </p:ext>
            </p:extLst>
          </p:nvPr>
        </p:nvGraphicFramePr>
        <p:xfrm>
          <a:off x="906462" y="4621212"/>
          <a:ext cx="4974597" cy="128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24080" imgH="1015920" progId="Equation.3">
                  <p:embed/>
                </p:oleObj>
              </mc:Choice>
              <mc:Fallback>
                <p:oleObj name="Equation" r:id="rId5" imgW="3124080" imgH="101592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462" y="4621212"/>
                        <a:ext cx="4974597" cy="12872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64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UNGROUPED DATA</a:t>
            </a:r>
          </a:p>
          <a:p>
            <a:endParaRPr lang="en-MY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3636" y="1814124"/>
          <a:ext cx="7972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3636" y="1261884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Marks scored by eight 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35" y="2420806"/>
            <a:ext cx="7328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mean of the marks scored by eight students</a:t>
            </a:r>
          </a:p>
          <a:p>
            <a:endParaRPr lang="en-MY" dirty="0"/>
          </a:p>
          <a:p>
            <a:r>
              <a:rPr lang="en-MY" dirty="0"/>
              <a:t>Solution: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343383"/>
              </p:ext>
            </p:extLst>
          </p:nvPr>
        </p:nvGraphicFramePr>
        <p:xfrm>
          <a:off x="463636" y="3593206"/>
          <a:ext cx="5151549" cy="225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1079500" progId="Equation.3">
                  <p:embed/>
                </p:oleObj>
              </mc:Choice>
              <mc:Fallback>
                <p:oleObj name="Equation" r:id="rId2" imgW="2501900" imgH="10795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636" y="3593206"/>
                        <a:ext cx="5151549" cy="225257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631065" y="5962918"/>
            <a:ext cx="668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average mark is 70</a:t>
            </a:r>
          </a:p>
        </p:txBody>
      </p:sp>
    </p:spTree>
    <p:extLst>
      <p:ext uri="{BB962C8B-B14F-4D97-AF65-F5344CB8AC3E}">
        <p14:creationId xmlns:p14="http://schemas.microsoft.com/office/powerpoint/2010/main" val="3724725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9323" y="289474"/>
            <a:ext cx="4169752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</a:rPr>
              <a:t>COEFFICENT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1107" y="950219"/>
                <a:ext cx="4290646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C.V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𝑠𝑡𝑎𝑛𝑑𝑎𝑟𝑑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𝑑𝑒𝑣𝑖𝑎𝑡𝑖𝑜𝑛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𝑚𝑒𝑎𝑛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(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 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x 100%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07" y="950219"/>
                <a:ext cx="4290646" cy="680699"/>
              </a:xfrm>
              <a:prstGeom prst="rect">
                <a:avLst/>
              </a:prstGeom>
              <a:blipFill rotWithShape="1">
                <a:blip r:embed="rId2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70186" y="2014794"/>
            <a:ext cx="77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The smaller value of CV shows the dispersion is more consistent.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277" y="2684585"/>
            <a:ext cx="101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Calculate the coefficient of variation for each set below.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1828801" y="3262855"/>
              <a:ext cx="6947877" cy="1112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6337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302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481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57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Set 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𝑚𝑒𝑎𝑛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 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/>
                                </a:rPr>
                                <m:t>𝑠𝑡𝑎𝑛𝑑𝑎𝑟𝑑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𝑑𝑒𝑣𝑖𝑎𝑡𝑖𝑜𝑛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(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719423"/>
                  </p:ext>
                </p:extLst>
              </p:nvPr>
            </p:nvGraphicFramePr>
            <p:xfrm>
              <a:off x="1828801" y="3262855"/>
              <a:ext cx="6947877" cy="11125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633785"/>
                    <a:gridCol w="1430215"/>
                    <a:gridCol w="1348154"/>
                    <a:gridCol w="153572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 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 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 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9836" r="-16388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9836" r="-16388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4069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045" y="298528"/>
            <a:ext cx="8784878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SKEWNESS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814" y="1207477"/>
            <a:ext cx="10133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Histogram and Frequency Polygon and (b) Relationship among mean, median and mode.</a:t>
            </a:r>
          </a:p>
          <a:p>
            <a:endParaRPr lang="en-US" dirty="0"/>
          </a:p>
          <a:p>
            <a:r>
              <a:rPr lang="en-US" dirty="0"/>
              <a:t>This can be use to determine the shape of distribution.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19420" r="2737" b="7347"/>
          <a:stretch/>
        </p:blipFill>
        <p:spPr>
          <a:xfrm>
            <a:off x="656491" y="2450122"/>
            <a:ext cx="10222523" cy="39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045" y="298528"/>
            <a:ext cx="8784878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5814" y="1207477"/>
                <a:ext cx="10133032" cy="1385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 ) Pearson’s Coefficient of </a:t>
                </a:r>
                <a:r>
                  <a:rPr lang="en-US" dirty="0" err="1"/>
                  <a:t>Skewness</a:t>
                </a:r>
                <a:r>
                  <a:rPr lang="en-US" dirty="0"/>
                  <a:t> (PCS)</a:t>
                </a:r>
              </a:p>
              <a:p>
                <a:endParaRPr lang="en-US" dirty="0"/>
              </a:p>
              <a:p>
                <a:r>
                  <a:rPr lang="en-US" dirty="0"/>
                  <a:t>PCS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𝑚𝑒𝑎𝑛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𝑚𝑜𝑑𝑒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𝑠𝑡𝑎𝑛𝑑𝑎𝑟𝑑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𝑑𝑒𝑣𝑖𝑎𝑡𝑖𝑜𝑛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     OR     </a:t>
                </a:r>
                <a:r>
                  <a:rPr lang="en-US" sz="2000" dirty="0"/>
                  <a:t>PCS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3(</m:t>
                        </m:r>
                        <m:r>
                          <a:rPr lang="en-US" sz="2800" i="1">
                            <a:latin typeface="Cambria Math"/>
                          </a:rPr>
                          <m:t>𝑚𝑒𝑎𝑛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𝑚𝑒𝑑𝑖𝑎𝑛</m:t>
                        </m:r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n-US" sz="2800" dirty="0"/>
                          <m:t>  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𝑠𝑡𝑎𝑛𝑑𝑎𝑟𝑑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𝑑𝑒𝑣𝑖𝑎𝑡𝑖𝑜𝑛</m:t>
                        </m:r>
                        <m:r>
                          <a:rPr lang="en-US" sz="2800" i="1">
                            <a:latin typeface="Cambria Math"/>
                          </a:rPr>
                          <m:t> (</m:t>
                        </m:r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4" y="1207477"/>
                <a:ext cx="10133032" cy="1385700"/>
              </a:xfrm>
              <a:prstGeom prst="rect">
                <a:avLst/>
              </a:prstGeom>
              <a:blipFill rotWithShape="1">
                <a:blip r:embed="rId2"/>
                <a:stretch>
                  <a:fillRect l="-542" t="-2643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24708" y="3176955"/>
            <a:ext cx="8159261" cy="23328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PCS = 0 , the distribution is symmetry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PCS &lt; 0 , the distribution is skewed to the left/negative skew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PCS &gt; 0 , the distribution is skewed to the right/positive skew 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493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045" y="298528"/>
            <a:ext cx="8784878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SKEWNESS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814" y="1207477"/>
            <a:ext cx="99997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 ) Box and Whiskers Plot</a:t>
            </a:r>
          </a:p>
          <a:p>
            <a:endParaRPr lang="en-US" dirty="0"/>
          </a:p>
          <a:p>
            <a:r>
              <a:rPr lang="en-US" dirty="0"/>
              <a:t>Example : Construct a box and whiskers plot .</a:t>
            </a:r>
          </a:p>
          <a:p>
            <a:endParaRPr lang="en-US" dirty="0"/>
          </a:p>
          <a:p>
            <a:r>
              <a:rPr lang="en-US" dirty="0"/>
              <a:t>23,15,18,20,17,8,13,10,18,15,20,15,14,14,19,29,5,17,20,12,11,9,12 </a:t>
            </a:r>
          </a:p>
          <a:p>
            <a:endParaRPr lang="en-US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15814" y="2837498"/>
            <a:ext cx="8956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5,8,9,10,11,12,12,13,14,14,15,15,15,17,17,18,18,19,20,20,20,23,29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489" y="3288350"/>
            <a:ext cx="383344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1: Arrange in ascending </a:t>
            </a:r>
            <a:r>
              <a:rPr lang="en-MY" dirty="0"/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814" y="4392532"/>
            <a:ext cx="8956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 Q1=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Q1= 12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489" y="4407158"/>
            <a:ext cx="383344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2: Find Q1,Q2 and Q3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05804"/>
              </p:ext>
            </p:extLst>
          </p:nvPr>
        </p:nvGraphicFramePr>
        <p:xfrm>
          <a:off x="2295526" y="4929061"/>
          <a:ext cx="20018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44240" progId="Equation.3">
                  <p:embed/>
                </p:oleObj>
              </mc:Choice>
              <mc:Fallback>
                <p:oleObj name="Equation" r:id="rId2" imgW="1231560" imgH="4442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4929061"/>
                        <a:ext cx="2001838" cy="703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eft Bracket 13"/>
          <p:cNvSpPr/>
          <p:nvPr/>
        </p:nvSpPr>
        <p:spPr>
          <a:xfrm>
            <a:off x="445474" y="3865507"/>
            <a:ext cx="1453661" cy="2078093"/>
          </a:xfrm>
          <a:prstGeom prst="leftBracket">
            <a:avLst>
              <a:gd name="adj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8104" y="3644322"/>
            <a:ext cx="334108" cy="3546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469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045" y="298528"/>
            <a:ext cx="8784878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SKEWNESS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489" y="1419005"/>
            <a:ext cx="895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5,8,9,10,11,12,12,13,14,14,15,15,15,17,17,18,18,19,20,20,20,23,29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268" y="1612997"/>
            <a:ext cx="8956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Position of  Q2=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Q2= 15</a:t>
            </a:r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407914"/>
              </p:ext>
            </p:extLst>
          </p:nvPr>
        </p:nvGraphicFramePr>
        <p:xfrm>
          <a:off x="2549893" y="2065336"/>
          <a:ext cx="21256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44240" progId="Equation.3">
                  <p:embed/>
                </p:oleObj>
              </mc:Choice>
              <mc:Fallback>
                <p:oleObj name="Equation" r:id="rId2" imgW="1307880" imgH="4442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893" y="2065336"/>
                        <a:ext cx="2125662" cy="703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eft Bracket 13"/>
          <p:cNvSpPr/>
          <p:nvPr/>
        </p:nvSpPr>
        <p:spPr>
          <a:xfrm>
            <a:off x="565632" y="1207477"/>
            <a:ext cx="1453661" cy="1965652"/>
          </a:xfrm>
          <a:prstGeom prst="leftBracket">
            <a:avLst>
              <a:gd name="adj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68965" y="1067969"/>
            <a:ext cx="831610" cy="351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64319" y="1207477"/>
            <a:ext cx="2004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279" y="3967487"/>
            <a:ext cx="895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5,8,9,10,11,12,12,13,14,14,15,15,15,17,17,18,18,19,20,20,20,23,29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853" y="4145181"/>
            <a:ext cx="8956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Position of  Q3=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Q3= 19</a:t>
            </a:r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58277"/>
              </p:ext>
            </p:extLst>
          </p:nvPr>
        </p:nvGraphicFramePr>
        <p:xfrm>
          <a:off x="2528334" y="4475799"/>
          <a:ext cx="27860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44240" progId="Equation.3">
                  <p:embed/>
                </p:oleObj>
              </mc:Choice>
              <mc:Fallback>
                <p:oleObj name="Equation" r:id="rId4" imgW="1714320" imgH="4442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334" y="4475799"/>
                        <a:ext cx="2786062" cy="703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ket 17"/>
          <p:cNvSpPr/>
          <p:nvPr/>
        </p:nvSpPr>
        <p:spPr>
          <a:xfrm>
            <a:off x="436678" y="3833446"/>
            <a:ext cx="1453661" cy="1910862"/>
          </a:xfrm>
          <a:prstGeom prst="leftBracket">
            <a:avLst>
              <a:gd name="adj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16719" y="3833446"/>
            <a:ext cx="2004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68965" y="3833446"/>
            <a:ext cx="2004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56380" y="3581793"/>
            <a:ext cx="849195" cy="3856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05043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045" y="298528"/>
            <a:ext cx="8784878" cy="7694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4400" b="1" dirty="0"/>
              <a:t>MEASURES OF SKEWNESS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8045" y="1382604"/>
            <a:ext cx="383344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STEP 3: Draw box and plot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7" t="28064" r="31444" b="45614"/>
          <a:stretch/>
        </p:blipFill>
        <p:spPr bwMode="auto">
          <a:xfrm>
            <a:off x="2028092" y="1969476"/>
            <a:ext cx="6717323" cy="3259016"/>
          </a:xfrm>
          <a:prstGeom prst="rect">
            <a:avLst/>
          </a:prstGeom>
          <a:ln w="127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28092" y="5430688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: SKEW TO THE RIGHT/POSITIVELY SKEWED</a:t>
            </a:r>
          </a:p>
        </p:txBody>
      </p:sp>
    </p:spTree>
    <p:extLst>
      <p:ext uri="{BB962C8B-B14F-4D97-AF65-F5344CB8AC3E}">
        <p14:creationId xmlns:p14="http://schemas.microsoft.com/office/powerpoint/2010/main" val="3780077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" y="93785"/>
            <a:ext cx="11910646" cy="6658707"/>
          </a:xfrm>
          <a:prstGeom prst="rect">
            <a:avLst/>
          </a:prstGeom>
        </p:spPr>
      </p:pic>
      <p:sp>
        <p:nvSpPr>
          <p:cNvPr id="5" name="Block Arc 4"/>
          <p:cNvSpPr/>
          <p:nvPr/>
        </p:nvSpPr>
        <p:spPr>
          <a:xfrm>
            <a:off x="2325825" y="2903544"/>
            <a:ext cx="7756021" cy="1834158"/>
          </a:xfrm>
          <a:prstGeom prst="blockArc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End of chapter</a:t>
            </a:r>
          </a:p>
        </p:txBody>
      </p:sp>
    </p:spTree>
    <p:extLst>
      <p:ext uri="{BB962C8B-B14F-4D97-AF65-F5344CB8AC3E}">
        <p14:creationId xmlns:p14="http://schemas.microsoft.com/office/powerpoint/2010/main" val="172410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Exercise: UNGROUPED DATA</a:t>
            </a:r>
          </a:p>
          <a:p>
            <a:endParaRPr lang="en-MY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3636" y="1814124"/>
          <a:ext cx="79727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3636" y="1261884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Marks scored by eight 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35" y="2420806"/>
            <a:ext cx="7328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mean of the marks scored by eight students</a:t>
            </a:r>
          </a:p>
          <a:p>
            <a:endParaRPr lang="en-MY" dirty="0"/>
          </a:p>
          <a:p>
            <a:r>
              <a:rPr lang="en-MY" dirty="0"/>
              <a:t>Solution: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63635" y="3356630"/>
            <a:ext cx="668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average mark is 53.9%</a:t>
            </a:r>
          </a:p>
        </p:txBody>
      </p:sp>
    </p:spTree>
    <p:extLst>
      <p:ext uri="{BB962C8B-B14F-4D97-AF65-F5344CB8AC3E}">
        <p14:creationId xmlns:p14="http://schemas.microsoft.com/office/powerpoint/2010/main" val="70098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UNGROUPED DATA WITH FREQUENCY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73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mean number absent days of 66 students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6518" y="1788613"/>
          <a:ext cx="87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</a:t>
                      </a:r>
                      <a:r>
                        <a:rPr lang="en-MY" baseline="0" dirty="0"/>
                        <a:t> of absent days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  <a:r>
                        <a:rPr lang="en-MY" baseline="0" dirty="0"/>
                        <a:t>. of students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764254"/>
              </p:ext>
            </p:extLst>
          </p:nvPr>
        </p:nvGraphicFramePr>
        <p:xfrm>
          <a:off x="476518" y="3464418"/>
          <a:ext cx="3825026" cy="246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1549400" progId="Equation.3">
                  <p:embed/>
                </p:oleObj>
              </mc:Choice>
              <mc:Fallback>
                <p:oleObj name="Equation" r:id="rId2" imgW="2438400" imgH="15494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18" y="3464418"/>
                        <a:ext cx="3825026" cy="246534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476518" y="2824835"/>
            <a:ext cx="27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Solution: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065" y="5962918"/>
            <a:ext cx="668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average number of absent day is one day</a:t>
            </a:r>
          </a:p>
        </p:txBody>
      </p:sp>
    </p:spTree>
    <p:extLst>
      <p:ext uri="{BB962C8B-B14F-4D97-AF65-F5344CB8AC3E}">
        <p14:creationId xmlns:p14="http://schemas.microsoft.com/office/powerpoint/2010/main" val="200008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Exercise: UNGROUPED DATA WITH FREQUENCY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732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mean number of hours a resident switched on the air-</a:t>
            </a:r>
            <a:r>
              <a:rPr lang="en-MY" dirty="0" err="1"/>
              <a:t>cond</a:t>
            </a:r>
            <a:r>
              <a:rPr lang="en-MY" dirty="0"/>
              <a:t> in a days.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6518" y="2083155"/>
          <a:ext cx="87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</a:t>
                      </a:r>
                      <a:r>
                        <a:rPr lang="en-MY" baseline="0" dirty="0"/>
                        <a:t> of hours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  <a:r>
                        <a:rPr lang="en-MY" baseline="0" dirty="0"/>
                        <a:t>. of residents</a:t>
                      </a:r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476518" y="2824835"/>
            <a:ext cx="27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Solution: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517" y="3465378"/>
            <a:ext cx="90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average number of hours a resident switched on the air-</a:t>
            </a:r>
            <a:r>
              <a:rPr lang="en-MY" dirty="0" err="1"/>
              <a:t>cond</a:t>
            </a:r>
            <a:r>
              <a:rPr lang="en-MY" dirty="0"/>
              <a:t> is 3 hours per day</a:t>
            </a:r>
          </a:p>
        </p:txBody>
      </p:sp>
    </p:spTree>
    <p:extLst>
      <p:ext uri="{BB962C8B-B14F-4D97-AF65-F5344CB8AC3E}">
        <p14:creationId xmlns:p14="http://schemas.microsoft.com/office/powerpoint/2010/main" val="214102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63639"/>
            <a:ext cx="11462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u="sng" dirty="0"/>
              <a:t>EXAMPLE: GROUPED DATA </a:t>
            </a:r>
          </a:p>
          <a:p>
            <a:endParaRPr lang="en-MY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476518" y="1263858"/>
            <a:ext cx="94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marks scored by 44 students in Statistics Examination are shown in the table below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476518" y="5215944"/>
            <a:ext cx="81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Find the mean of marks scored by 44 students in Statistics Examination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472743" y="1823946"/>
          <a:ext cx="448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Marks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No. of students (f)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30-39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40-49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50-59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60-69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70-79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80-89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90-99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007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33E3A"/>
      </a:dk2>
      <a:lt2>
        <a:srgbClr val="E7E8E2"/>
      </a:lt2>
      <a:accent1>
        <a:srgbClr val="6E4BEB"/>
      </a:accent1>
      <a:accent2>
        <a:srgbClr val="3F5EDC"/>
      </a:accent2>
      <a:accent3>
        <a:srgbClr val="299DE7"/>
      </a:accent3>
      <a:accent4>
        <a:srgbClr val="14B6B2"/>
      </a:accent4>
      <a:accent5>
        <a:srgbClr val="21BC77"/>
      </a:accent5>
      <a:accent6>
        <a:srgbClr val="14BC2C"/>
      </a:accent6>
      <a:hlink>
        <a:srgbClr val="319378"/>
      </a:hlink>
      <a:folHlink>
        <a:srgbClr val="848484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</documentManagement>
</p:properties>
</file>

<file path=customXml/itemProps1.xml><?xml version="1.0" encoding="utf-8"?>
<ds:datastoreItem xmlns:ds="http://schemas.openxmlformats.org/officeDocument/2006/customXml" ds:itemID="{00FD01C0-1FD8-4857-B9F7-4FD66C82D281}"/>
</file>

<file path=customXml/itemProps2.xml><?xml version="1.0" encoding="utf-8"?>
<ds:datastoreItem xmlns:ds="http://schemas.openxmlformats.org/officeDocument/2006/customXml" ds:itemID="{78B6C39C-82FC-4DE0-9E42-5EFB5F882CEA}"/>
</file>

<file path=customXml/itemProps3.xml><?xml version="1.0" encoding="utf-8"?>
<ds:datastoreItem xmlns:ds="http://schemas.openxmlformats.org/officeDocument/2006/customXml" ds:itemID="{A466AB25-F0F6-4730-A76A-0869786CC1A2}"/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2823</Words>
  <Application>Microsoft Office PowerPoint</Application>
  <PresentationFormat>Widescreen</PresentationFormat>
  <Paragraphs>959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Avenir Next LT Pro</vt:lpstr>
      <vt:lpstr>Avenir Next LT Pro Light</vt:lpstr>
      <vt:lpstr>Calibri</vt:lpstr>
      <vt:lpstr>Cambria Math</vt:lpstr>
      <vt:lpstr>Sitka Subheading</vt:lpstr>
      <vt:lpstr>Wingdings</vt:lpstr>
      <vt:lpstr>PebbleVTI</vt:lpstr>
      <vt:lpstr>Equation</vt:lpstr>
      <vt:lpstr>MEASURE OF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 samsuhada ahmad</dc:creator>
  <cp:lastModifiedBy>nor samsuhada ahmad</cp:lastModifiedBy>
  <cp:revision>7</cp:revision>
  <dcterms:created xsi:type="dcterms:W3CDTF">2020-06-25T03:06:16Z</dcterms:created>
  <dcterms:modified xsi:type="dcterms:W3CDTF">2022-05-30T23:59:56Z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Order">
    <vt:r8>14283200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