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6" r:id="rId3"/>
    <p:sldId id="259" r:id="rId4"/>
    <p:sldId id="260" r:id="rId5"/>
    <p:sldId id="261" r:id="rId6"/>
    <p:sldId id="262" r:id="rId7"/>
    <p:sldId id="282" r:id="rId8"/>
    <p:sldId id="281" r:id="rId9"/>
    <p:sldId id="283" r:id="rId10"/>
    <p:sldId id="284" r:id="rId11"/>
    <p:sldId id="285" r:id="rId12"/>
    <p:sldId id="263" r:id="rId13"/>
    <p:sldId id="266" r:id="rId14"/>
    <p:sldId id="415" r:id="rId15"/>
    <p:sldId id="267" r:id="rId16"/>
    <p:sldId id="268" r:id="rId17"/>
    <p:sldId id="398" r:id="rId18"/>
    <p:sldId id="377" r:id="rId19"/>
    <p:sldId id="399" r:id="rId20"/>
    <p:sldId id="319" r:id="rId21"/>
    <p:sldId id="400" r:id="rId22"/>
    <p:sldId id="269" r:id="rId23"/>
    <p:sldId id="344" r:id="rId24"/>
    <p:sldId id="413" r:id="rId25"/>
    <p:sldId id="290" r:id="rId26"/>
    <p:sldId id="376" r:id="rId27"/>
    <p:sldId id="291" r:id="rId28"/>
    <p:sldId id="292" r:id="rId29"/>
    <p:sldId id="258" r:id="rId30"/>
    <p:sldId id="293" r:id="rId31"/>
    <p:sldId id="264" r:id="rId32"/>
    <p:sldId id="295" r:id="rId33"/>
    <p:sldId id="265" r:id="rId34"/>
    <p:sldId id="296" r:id="rId35"/>
    <p:sldId id="414" r:id="rId36"/>
    <p:sldId id="297" r:id="rId37"/>
    <p:sldId id="298" r:id="rId38"/>
    <p:sldId id="273" r:id="rId39"/>
    <p:sldId id="299" r:id="rId40"/>
    <p:sldId id="366" r:id="rId41"/>
    <p:sldId id="369" r:id="rId42"/>
    <p:sldId id="372" r:id="rId43"/>
    <p:sldId id="356" r:id="rId44"/>
    <p:sldId id="357" r:id="rId45"/>
    <p:sldId id="358" r:id="rId46"/>
    <p:sldId id="373" r:id="rId47"/>
    <p:sldId id="374" r:id="rId48"/>
    <p:sldId id="313" r:id="rId49"/>
    <p:sldId id="31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2"/>
    <p:restoredTop sz="76028" autoAdjust="0"/>
  </p:normalViewPr>
  <p:slideViewPr>
    <p:cSldViewPr snapToGrid="0" snapToObjects="1">
      <p:cViewPr varScale="1">
        <p:scale>
          <a:sx n="55" d="100"/>
          <a:sy n="55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F44D4-3383-4FF5-9134-439F0E1ADA5C}" type="doc">
      <dgm:prSet loTypeId="urn:microsoft.com/office/officeart/2005/8/layout/target1" loCatId="relationship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15A3E9D-0B99-428C-9AD8-773F27745CBE}">
      <dgm:prSet phldrT="[Text]" custT="1"/>
      <dgm:spPr/>
      <dgm:t>
        <a:bodyPr/>
        <a:lstStyle/>
        <a:p>
          <a:r>
            <a:rPr lang="en-US" sz="1800" dirty="0">
              <a:latin typeface="Aharoni" pitchFamily="2" charset="-79"/>
              <a:cs typeface="Aharoni" pitchFamily="2" charset="-79"/>
            </a:rPr>
            <a:t>Sample</a:t>
          </a:r>
          <a:br>
            <a:rPr lang="en-US" sz="1800" dirty="0"/>
          </a:br>
          <a:r>
            <a:rPr lang="en-US" sz="1800" dirty="0"/>
            <a:t> </a:t>
          </a:r>
          <a:br>
            <a:rPr lang="en-US" sz="1800" dirty="0"/>
          </a:br>
          <a:r>
            <a:rPr lang="en-US" sz="1800" dirty="0"/>
            <a:t>A portion of the population selected for study is referred. </a:t>
          </a:r>
        </a:p>
        <a:p>
          <a:endParaRPr lang="en-US" sz="1800" dirty="0"/>
        </a:p>
        <a:p>
          <a:r>
            <a:rPr lang="en-US" sz="1800" dirty="0"/>
            <a:t>Data collection conducted to sample is called </a:t>
          </a:r>
          <a:r>
            <a:rPr lang="en-US" sz="1800" b="1" i="1" dirty="0"/>
            <a:t>Survey</a:t>
          </a:r>
          <a:endParaRPr lang="en-US" sz="1800" dirty="0"/>
        </a:p>
        <a:p>
          <a:endParaRPr lang="en-US" sz="1800" dirty="0"/>
        </a:p>
      </dgm:t>
    </dgm:pt>
    <dgm:pt modelId="{A52292A6-E7FF-495E-B1F2-B017B68EFB3B}" type="parTrans" cxnId="{B4898E12-C1C2-4BB2-BD20-4985D5E1324F}">
      <dgm:prSet/>
      <dgm:spPr/>
      <dgm:t>
        <a:bodyPr/>
        <a:lstStyle/>
        <a:p>
          <a:endParaRPr lang="en-US"/>
        </a:p>
      </dgm:t>
    </dgm:pt>
    <dgm:pt modelId="{A3739286-8445-48C8-888E-A0468917843A}" type="sibTrans" cxnId="{B4898E12-C1C2-4BB2-BD20-4985D5E1324F}">
      <dgm:prSet/>
      <dgm:spPr/>
      <dgm:t>
        <a:bodyPr/>
        <a:lstStyle/>
        <a:p>
          <a:endParaRPr lang="en-US"/>
        </a:p>
      </dgm:t>
    </dgm:pt>
    <dgm:pt modelId="{5C82BA8B-111F-4EF1-82A3-530049A34713}">
      <dgm:prSet phldrT="[Text]"/>
      <dgm:spPr/>
      <dgm:t>
        <a:bodyPr/>
        <a:lstStyle/>
        <a:p>
          <a:r>
            <a:rPr lang="en-US" dirty="0">
              <a:latin typeface="Aharoni" pitchFamily="2" charset="-79"/>
              <a:cs typeface="Aharoni" pitchFamily="2" charset="-79"/>
            </a:rPr>
            <a:t>Population</a:t>
          </a:r>
        </a:p>
        <a:p>
          <a:r>
            <a:rPr lang="en-US" dirty="0"/>
            <a:t>Consists of all elements – individuals, items, or objects – whose characteristics are being studied. The population that is being studied is also called the Target Population</a:t>
          </a:r>
        </a:p>
        <a:p>
          <a:endParaRPr lang="en-US" dirty="0"/>
        </a:p>
        <a:p>
          <a:r>
            <a:rPr lang="en-US" dirty="0"/>
            <a:t>Data collection conducted to population is called </a:t>
          </a:r>
          <a:r>
            <a:rPr lang="en-US" b="1" i="1" dirty="0"/>
            <a:t>Census</a:t>
          </a:r>
          <a:endParaRPr lang="en-US" dirty="0"/>
        </a:p>
      </dgm:t>
    </dgm:pt>
    <dgm:pt modelId="{B3B367FB-0D66-4BEF-A886-308BF683C3B9}" type="parTrans" cxnId="{36F10A0F-EE93-4BAC-9A6A-DADA64400DFA}">
      <dgm:prSet/>
      <dgm:spPr/>
      <dgm:t>
        <a:bodyPr/>
        <a:lstStyle/>
        <a:p>
          <a:endParaRPr lang="en-US"/>
        </a:p>
      </dgm:t>
    </dgm:pt>
    <dgm:pt modelId="{8016B700-7F6D-40A1-9E22-090253702727}" type="sibTrans" cxnId="{36F10A0F-EE93-4BAC-9A6A-DADA64400DFA}">
      <dgm:prSet/>
      <dgm:spPr/>
      <dgm:t>
        <a:bodyPr/>
        <a:lstStyle/>
        <a:p>
          <a:endParaRPr lang="en-US"/>
        </a:p>
      </dgm:t>
    </dgm:pt>
    <dgm:pt modelId="{7C9E26ED-F16B-472D-AE4D-0BAF02ADFDA4}" type="pres">
      <dgm:prSet presAssocID="{68EF44D4-3383-4FF5-9134-439F0E1ADA5C}" presName="composite" presStyleCnt="0">
        <dgm:presLayoutVars>
          <dgm:chMax val="5"/>
          <dgm:dir/>
          <dgm:resizeHandles val="exact"/>
        </dgm:presLayoutVars>
      </dgm:prSet>
      <dgm:spPr/>
    </dgm:pt>
    <dgm:pt modelId="{0E2152DE-5D72-4B73-8FA2-BF1C8DE6B4EE}" type="pres">
      <dgm:prSet presAssocID="{D15A3E9D-0B99-428C-9AD8-773F27745CBE}" presName="circle1" presStyleLbl="lnNode1" presStyleIdx="0" presStyleCnt="2"/>
      <dgm:spPr/>
    </dgm:pt>
    <dgm:pt modelId="{2868DC61-E988-4B62-84A7-7953C3AAF251}" type="pres">
      <dgm:prSet presAssocID="{D15A3E9D-0B99-428C-9AD8-773F27745CBE}" presName="text1" presStyleLbl="revTx" presStyleIdx="0" presStyleCnt="2" custScaleX="91485" custScaleY="320000" custLinFactX="-100000" custLinFactNeighborX="-151361" custLinFactNeighborY="-33510">
        <dgm:presLayoutVars>
          <dgm:bulletEnabled val="1"/>
        </dgm:presLayoutVars>
      </dgm:prSet>
      <dgm:spPr/>
    </dgm:pt>
    <dgm:pt modelId="{BF29B202-7132-4BF9-9D60-89BC9FB93CE0}" type="pres">
      <dgm:prSet presAssocID="{D15A3E9D-0B99-428C-9AD8-773F27745CBE}" presName="line1" presStyleLbl="callout" presStyleIdx="0" presStyleCnt="4" custFlipVert="0" custFlipHor="0" custSzY="45720" custScaleX="41082" custLinFactX="-231799" custLinFactY="181333" custLinFactNeighborX="-300000" custLinFactNeighborY="200000"/>
      <dgm:spPr/>
    </dgm:pt>
    <dgm:pt modelId="{ADFFA6CC-9393-423B-99DA-D29563A7621B}" type="pres">
      <dgm:prSet presAssocID="{D15A3E9D-0B99-428C-9AD8-773F27745CBE}" presName="d1" presStyleLbl="callout" presStyleIdx="1" presStyleCnt="4" custFlipVert="1" custScaleX="11552" custScaleY="88222" custLinFactNeighborX="-50673" custLinFactNeighborY="352"/>
      <dgm:spPr/>
    </dgm:pt>
    <dgm:pt modelId="{969FDB1B-D76A-4CBD-8FCA-D44CA29B70E6}" type="pres">
      <dgm:prSet presAssocID="{5C82BA8B-111F-4EF1-82A3-530049A34713}" presName="circle2" presStyleLbl="lnNode1" presStyleIdx="1" presStyleCnt="2" custLinFactNeighborX="13368" custLinFactNeighborY="-24182"/>
      <dgm:spPr/>
    </dgm:pt>
    <dgm:pt modelId="{6A0CF07C-0110-47DB-ABC5-EF6D20874794}" type="pres">
      <dgm:prSet presAssocID="{5C82BA8B-111F-4EF1-82A3-530049A34713}" presName="text2" presStyleLbl="revTx" presStyleIdx="1" presStyleCnt="2" custScaleX="125776" custScaleY="260966" custLinFactNeighborX="14058" custLinFactNeighborY="-4419">
        <dgm:presLayoutVars>
          <dgm:bulletEnabled val="1"/>
        </dgm:presLayoutVars>
      </dgm:prSet>
      <dgm:spPr/>
    </dgm:pt>
    <dgm:pt modelId="{46E87591-FBB9-4853-B7AF-08E6855AA595}" type="pres">
      <dgm:prSet presAssocID="{5C82BA8B-111F-4EF1-82A3-530049A34713}" presName="line2" presStyleLbl="callout" presStyleIdx="2" presStyleCnt="4" custLinFactY="-2045121" custLinFactNeighborY="-2100000"/>
      <dgm:spPr/>
    </dgm:pt>
    <dgm:pt modelId="{C54D08BD-CC6B-4430-8359-2E093818AD66}" type="pres">
      <dgm:prSet presAssocID="{5C82BA8B-111F-4EF1-82A3-530049A34713}" presName="d2" presStyleLbl="callout" presStyleIdx="3" presStyleCnt="4" custLinFactNeighborY="-82372"/>
      <dgm:spPr/>
    </dgm:pt>
  </dgm:ptLst>
  <dgm:cxnLst>
    <dgm:cxn modelId="{36F10A0F-EE93-4BAC-9A6A-DADA64400DFA}" srcId="{68EF44D4-3383-4FF5-9134-439F0E1ADA5C}" destId="{5C82BA8B-111F-4EF1-82A3-530049A34713}" srcOrd="1" destOrd="0" parTransId="{B3B367FB-0D66-4BEF-A886-308BF683C3B9}" sibTransId="{8016B700-7F6D-40A1-9E22-090253702727}"/>
    <dgm:cxn modelId="{B4898E12-C1C2-4BB2-BD20-4985D5E1324F}" srcId="{68EF44D4-3383-4FF5-9134-439F0E1ADA5C}" destId="{D15A3E9D-0B99-428C-9AD8-773F27745CBE}" srcOrd="0" destOrd="0" parTransId="{A52292A6-E7FF-495E-B1F2-B017B68EFB3B}" sibTransId="{A3739286-8445-48C8-888E-A0468917843A}"/>
    <dgm:cxn modelId="{51CA071E-045C-456C-8BF9-2BFAB3CC373F}" type="presOf" srcId="{D15A3E9D-0B99-428C-9AD8-773F27745CBE}" destId="{2868DC61-E988-4B62-84A7-7953C3AAF251}" srcOrd="0" destOrd="0" presId="urn:microsoft.com/office/officeart/2005/8/layout/target1"/>
    <dgm:cxn modelId="{E2A81B41-761A-4400-A962-0645C510FB7D}" type="presOf" srcId="{68EF44D4-3383-4FF5-9134-439F0E1ADA5C}" destId="{7C9E26ED-F16B-472D-AE4D-0BAF02ADFDA4}" srcOrd="0" destOrd="0" presId="urn:microsoft.com/office/officeart/2005/8/layout/target1"/>
    <dgm:cxn modelId="{7F78D9AB-4869-43B7-9431-733F0A5BAF9F}" type="presOf" srcId="{5C82BA8B-111F-4EF1-82A3-530049A34713}" destId="{6A0CF07C-0110-47DB-ABC5-EF6D20874794}" srcOrd="0" destOrd="0" presId="urn:microsoft.com/office/officeart/2005/8/layout/target1"/>
    <dgm:cxn modelId="{1006936A-0A6F-4078-8DD6-C0406280C41D}" type="presParOf" srcId="{7C9E26ED-F16B-472D-AE4D-0BAF02ADFDA4}" destId="{0E2152DE-5D72-4B73-8FA2-BF1C8DE6B4EE}" srcOrd="0" destOrd="0" presId="urn:microsoft.com/office/officeart/2005/8/layout/target1"/>
    <dgm:cxn modelId="{B31DC8CF-A24E-42E0-8B87-00085DC71CA0}" type="presParOf" srcId="{7C9E26ED-F16B-472D-AE4D-0BAF02ADFDA4}" destId="{2868DC61-E988-4B62-84A7-7953C3AAF251}" srcOrd="1" destOrd="0" presId="urn:microsoft.com/office/officeart/2005/8/layout/target1"/>
    <dgm:cxn modelId="{434A1450-EAB6-4F3D-9CB4-271A5B3131F7}" type="presParOf" srcId="{7C9E26ED-F16B-472D-AE4D-0BAF02ADFDA4}" destId="{BF29B202-7132-4BF9-9D60-89BC9FB93CE0}" srcOrd="2" destOrd="0" presId="urn:microsoft.com/office/officeart/2005/8/layout/target1"/>
    <dgm:cxn modelId="{F2AE5E31-98EB-4E80-A47E-7F5950F02A4C}" type="presParOf" srcId="{7C9E26ED-F16B-472D-AE4D-0BAF02ADFDA4}" destId="{ADFFA6CC-9393-423B-99DA-D29563A7621B}" srcOrd="3" destOrd="0" presId="urn:microsoft.com/office/officeart/2005/8/layout/target1"/>
    <dgm:cxn modelId="{0CBB8A12-DF5D-44D5-A77E-53D9A1955BBB}" type="presParOf" srcId="{7C9E26ED-F16B-472D-AE4D-0BAF02ADFDA4}" destId="{969FDB1B-D76A-4CBD-8FCA-D44CA29B70E6}" srcOrd="4" destOrd="0" presId="urn:microsoft.com/office/officeart/2005/8/layout/target1"/>
    <dgm:cxn modelId="{744282A7-AFAF-42DC-8C93-59FBC0518051}" type="presParOf" srcId="{7C9E26ED-F16B-472D-AE4D-0BAF02ADFDA4}" destId="{6A0CF07C-0110-47DB-ABC5-EF6D20874794}" srcOrd="5" destOrd="0" presId="urn:microsoft.com/office/officeart/2005/8/layout/target1"/>
    <dgm:cxn modelId="{266C9A2F-BF0B-45D4-B02C-43979EECDC99}" type="presParOf" srcId="{7C9E26ED-F16B-472D-AE4D-0BAF02ADFDA4}" destId="{46E87591-FBB9-4853-B7AF-08E6855AA595}" srcOrd="6" destOrd="0" presId="urn:microsoft.com/office/officeart/2005/8/layout/target1"/>
    <dgm:cxn modelId="{3A574665-6AF4-49B6-8AD9-59959AEEAA58}" type="presParOf" srcId="{7C9E26ED-F16B-472D-AE4D-0BAF02ADFDA4}" destId="{C54D08BD-CC6B-4430-8359-2E093818AD6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DB1B-D76A-4CBD-8FCA-D44CA29B70E6}">
      <dsp:nvSpPr>
        <dsp:cNvPr id="0" name=""/>
        <dsp:cNvSpPr/>
      </dsp:nvSpPr>
      <dsp:spPr>
        <a:xfrm>
          <a:off x="1047759" y="1327170"/>
          <a:ext cx="4138612" cy="41386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2152DE-5D72-4B73-8FA2-BF1C8DE6B4EE}">
      <dsp:nvSpPr>
        <dsp:cNvPr id="0" name=""/>
        <dsp:cNvSpPr/>
      </dsp:nvSpPr>
      <dsp:spPr>
        <a:xfrm>
          <a:off x="1874047" y="3707507"/>
          <a:ext cx="1379537" cy="13795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68DC61-E988-4B62-84A7-7953C3AAF251}">
      <dsp:nvSpPr>
        <dsp:cNvPr id="0" name=""/>
        <dsp:cNvSpPr/>
      </dsp:nvSpPr>
      <dsp:spPr>
        <a:xfrm>
          <a:off x="209563" y="-948432"/>
          <a:ext cx="1893104" cy="551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itchFamily="2" charset="-79"/>
              <a:cs typeface="Aharoni" pitchFamily="2" charset="-79"/>
            </a:rPr>
            <a:t>Sample</a:t>
          </a:r>
          <a:br>
            <a:rPr lang="en-US" sz="1800" kern="1200" dirty="0"/>
          </a:br>
          <a:r>
            <a:rPr lang="en-US" sz="1800" kern="1200" dirty="0"/>
            <a:t> </a:t>
          </a:r>
          <a:br>
            <a:rPr lang="en-US" sz="1800" kern="1200" dirty="0"/>
          </a:br>
          <a:r>
            <a:rPr lang="en-US" sz="1800" kern="1200" dirty="0"/>
            <a:t>A portion of the population selected for study is referred.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 conducted to sample is called </a:t>
          </a:r>
          <a:r>
            <a:rPr lang="en-US" sz="1800" b="1" i="1" kern="1200" dirty="0"/>
            <a:t>Survey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09563" y="-948432"/>
        <a:ext cx="1893104" cy="5518150"/>
      </dsp:txXfrm>
    </dsp:sp>
    <dsp:sp modelId="{BF29B202-7132-4BF9-9D60-89BC9FB93CE0}">
      <dsp:nvSpPr>
        <dsp:cNvPr id="0" name=""/>
        <dsp:cNvSpPr/>
      </dsp:nvSpPr>
      <dsp:spPr>
        <a:xfrm>
          <a:off x="2206826" y="1962128"/>
          <a:ext cx="212528" cy="4572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DFFA6CC-9393-423B-99DA-D29563A7621B}">
      <dsp:nvSpPr>
        <dsp:cNvPr id="0" name=""/>
        <dsp:cNvSpPr/>
      </dsp:nvSpPr>
      <dsp:spPr>
        <a:xfrm rot="16200000" flipV="1">
          <a:off x="1407142" y="2982995"/>
          <a:ext cx="2283196" cy="258767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A0CF07C-0110-47DB-ABC5-EF6D20874794}">
      <dsp:nvSpPr>
        <dsp:cNvPr id="0" name=""/>
        <dsp:cNvSpPr/>
      </dsp:nvSpPr>
      <dsp:spPr>
        <a:xfrm>
          <a:off x="5347102" y="1208785"/>
          <a:ext cx="2602690" cy="450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haroni" pitchFamily="2" charset="-79"/>
              <a:cs typeface="Aharoni" pitchFamily="2" charset="-79"/>
            </a:rPr>
            <a:t>Population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Consists of all elements – individuals, items, or objects – whose characteristics are being studied. The population that is being studied is also called the Target Population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conducted to population is called </a:t>
          </a:r>
          <a:r>
            <a:rPr lang="en-US" sz="1900" b="1" i="1" kern="1200" dirty="0"/>
            <a:t>Census</a:t>
          </a:r>
          <a:endParaRPr lang="en-US" sz="1900" kern="1200" dirty="0"/>
        </a:p>
      </dsp:txBody>
      <dsp:txXfrm>
        <a:off x="5347102" y="1208785"/>
        <a:ext cx="2602690" cy="4500154"/>
      </dsp:txXfrm>
    </dsp:sp>
    <dsp:sp modelId="{46E87591-FBB9-4853-B7AF-08E6855AA595}">
      <dsp:nvSpPr>
        <dsp:cNvPr id="0" name=""/>
        <dsp:cNvSpPr/>
      </dsp:nvSpPr>
      <dsp:spPr>
        <a:xfrm>
          <a:off x="4805564" y="2042821"/>
          <a:ext cx="517326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4D08BD-CC6B-4430-8359-2E093818AD66}">
      <dsp:nvSpPr>
        <dsp:cNvPr id="0" name=""/>
        <dsp:cNvSpPr/>
      </dsp:nvSpPr>
      <dsp:spPr>
        <a:xfrm rot="5400000">
          <a:off x="3272070" y="2325128"/>
          <a:ext cx="1811608" cy="125193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4T09:04:00.40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5064 12893 16546,'6'30'706,"1"5"-1175,-2-5 1,2 12 0,1 8 0,0 3 0,0 1 0,0-6 0,-2-7-73,1 1 1,-1-6 0,1 6 397,0 0 0,0 8 1,1 5-1,1 0 0,-2-2 1,0-7-1,-1-11 126,-1-2 0,-1-7-231,0 1 1,-1-2 258,3 4-756,-3-13 621,-3-23 169,0-16-29,0-7 1,1-6 20,1 4 1,1-4 0,1-2-69,1 0 0,1-2 0,1-2 0,1 1 31,1-2 0,2-1 0,0 1 0,0 0 14,2 1 0,0 0 0,1 0 1,-1 2-105,3-6 0,1 2 1,-2 4 89,0 1 0,-1 5 11,2-12-11,-11 34 582,-3 0-549,0 6 1200,-2 1-1300,0 3 1935,1 2-1868,1 0 2834,-1 0-6111,2 0 2950,8 11 1,12 15-1,7 10 1,5 7-1,2 2 1,-1-2-1,-5-4 1,-8-11 600,4 6 0,1-1-336,0 1 0,10 10 0,5 7 0,0-1 1,-7-6-1,-11-12 0,-17-17 320,-16-17-451,-6 1 562,-26 6 1,-18 5 0,9 0-370,21-3 0,1 2-3,-14 5 0,-9 3 1,2 3-1,14-2 3,9 18-370,14 0 0,2 9 0,6-8 158,11-1-991,15 5 1,7-9 989,8-37 671,4-6 1,-1-3-482,-7-5 407,-4-1 0,-3-1-563,-11 5 268,5-12 169,-16 16-1741,1-11 1707,-3 9 1932,-1-2-1584,-1 6 126,-1 6-586,0 1 1268,0 3-1335,5 21 3231,-3-5-3138,8 32-126,-5-18-12,-1-4 0,0 0 22,2 4-1661,-3-4 1,1-1 1545,-1-4-2208,0 7 2233,-2-24-122,-1 0-3087,0-4 738,3-6 2539,0-3 0,1 1 0,-2 0 0</inkml:trace>
  <inkml:trace contextRef="#ctx0" brushRef="#br0" timeOffset="848">6104 13490 13240,'11'26'1671,"-1"15"-1425,-10-8-22,1 14-11,-1 3-157,0-15 11,0 10-56,0-22 146,0 0 134,0-13-369,0 0-45,0-11 145,0-9 23,0-2-12,0-18-89,2-16-78,3 6-34,1 9 0,2 1-134,11-9 218,-7 16 0,2 0-1555,4 0 1,2 0 1400,0 4 1,1 1-2109,14-10 2234,7 11-1551,-11 15 958,6 5-1375,-3 2-1197,3 3 2991,-17-2 0,0-3 0,-14-1 0</inkml:trace>
  <inkml:trace contextRef="#ctx0" brushRef="#br0" timeOffset="1567">7173 12838 14204,'-25'35'590,"8"-7"0,-2 5 1,3-3-519,3-5 1,0 1-1166,-5 11 1,-2 5 0,2-5 85,7-11 1,0 0 1000,-2 15 1,0 7 0,2-6 5,3-10 0,2-1-19,-1 12 0,0 5 1,3-7 57,4-14 0,1-2-442,2 8 0,1 1 403,4-3 0,2-1 0,6 12-353,-2-11 0,0-2 353,1-2-79,8 4 79,-13-20 174,-1-3-218,-7-6 45,-2-2-3278,0-4 0,0-3 3114,0-5 0,0 4 0,0 1 0</inkml:trace>
  <inkml:trace contextRef="#ctx0" brushRef="#br0" timeOffset="2053">7780 13060 16457,'-15'42'739,"-3"3"-2378,7-25 1,-3 3 959,-9 11 0,-5 5 1,2-3 586,-1 1 1,0 0 91,5-8 0,-1 3 0,-1 0 0,3-4-368,-6 5 1,3-2 367,2-2 0,0 1-616,-6 7 1,2-1-203,-1 5 974,10-17 1,5-4-3434,10-13 0,11-13 3115,4-8 1,-3 2 0,-1 1 0</inkml:trace>
  <inkml:trace contextRef="#ctx0" brushRef="#br0" timeOffset="2452">7316 13173 15616,'19'28'1546,"-1"3"-1098,-2 14 1,-1 3-427,-6-21 1,1 0-16,3 10 1,2 5-1,0-4-1,0-6 0,1-3-1104,4 8 0,0-2 1081,-5-8 1,1-2 232,0 0 1,0-3-420,4 6-3074,4 2 2806,-10-14-135,-2-5-2671,-6-8 0,-1-2 2973,0-3 1,-3 1-1,-1-1 1</inkml:trace>
  <inkml:trace contextRef="#ctx0" brushRef="#br0" timeOffset="3041">7887 12669 15135,'23'40'259,"0"-1"1,-1 1-1,1 0 1,0 0-1,0-1 1,0 1 0,0 0-1,1 0 1,-1-1-1,-2-2 1,-2-3 0,-3-4-154,1 11 0,-4-6-734,-5-8 0,-2-2 684,-1 0 0,-1 1-1514,0 10 1,-2 2 1524,-2 1 0,0 1-22,-3 1 0,0-1 339,-2-2 1,-1-3-380,-1-10 1,-2 0-40,-12 17 1,-2-2-12,1 2-235,0-7 0,1-5-1994,11-18 1454,-8-7 1,13-5 0,-4-4 0</inkml:trace>
  <inkml:trace contextRef="#ctx0" brushRef="#br0" timeOffset="3621">8924 13397 15751,'39'3'492,"1"-1"-424,-1-1 44,6-1-112,-20 0 0,1 0-584,0 0 0,2 0 578,-1 0 1,0 0-1634,-2-1 1,1 0 1525,4-1 0,-1 0 136,0 0 898,2-2-1022,-29 4-2678,-2 0 1959,-23 12 1,17-9 0,-18 9 0</inkml:trace>
  <inkml:trace contextRef="#ctx0" brushRef="#br0" timeOffset="4013">8888 13748 14764,'45'2'841,"-2"-1"-583,-8-1-146,4 0-62,-8-3 0,1 0-318,-7 1 0,1-1 268,7-1 0,1-2-34,3 0 1,-2 0-68,6-2-1538,-9 2 1,-5-1-649,-13 1 1467,-3-3 1,-10 5 0,-1 0 0</inkml:trace>
  <inkml:trace contextRef="#ctx0" brushRef="#br0" timeOffset="5497">11695 12645 16770,'-36'-9'426,"1"1"-292,-6 8-134,4 0-250,11 1 0,0 1 250,-16 1-3277,1 4 2932,16-2 1,0 0 400,-23 8-1417,11-3 1328,12-1 22,20-7 11,4-1 233,1 0-87,-1 4-23,-2 10 1281,-1 17-1325,1 6 1013,0-8 0,0 7 0,0 0-980,-1 4 1,-1 1 0,0 3-208,0-5 1,-1 4 0,0 1 0,0-1 0,1-2 99,0-1 1,0-1 0,1-1-1,-1 0-5,-2 10 0,-1 0 0,3-7 0,1-7 0,2-6 767,-2-8-745,2 0-2853,0-19 2461,2-2 614,4-2-289,17-4-1039,6-2 0,5 0 938,14-2 1,3-1-446,-13 3 0,1 0 0,-1 0 339,9 0 0,-4 0-1484,7-3 916,-49-5 1,0 11 0,-14-8 0</inkml:trace>
  <inkml:trace contextRef="#ctx0" brushRef="#br0" timeOffset="6000">11203 13191 15213,'28'-1'397,"3"-2"1,1 0-387,8-2-1104,-9 1 1,5-1 0,-3 0-55,-2 0 1,-1 1 1585,13-3 0,0 0-439,-11 3 0,-2 0-617,0 0 1,-1 0 588,-4 1 0,0 0-185,16-4 34,-18 4-641,-15 0 1,-8 3 0,-7-1 0</inkml:trace>
  <inkml:trace contextRef="#ctx0" brushRef="#br0" timeOffset="6938">12587 12593 15471,'-39'-7'59,"0"0"1,3 0 0,2 2-38,-3 9 34,7 1 0,-1 2-3333,-14 9 2913,20-8 0,2 1 364,0 6 882,12 19-826,5-4-972,1 2 1,0 3 1105,3-5 1,0 1-96,-1 0 0,0 1 90,-1 14 0,0 0-118,2-16 0,-1 2 17,-1 5 0,0 6 0,0 1 0,0-6-61,0-1 0,0 0-294,-1 10 0,-1 4 0,1-9 282,0-3 45,-2 9-33,5-24-23,-1-4 0,1 0 22,1-9-22,0 7-22,0-4 857,0-2-824,1-5 2224,0-6-2358,0-1 156,6 0-33,6 0 56,23-3 11,-3 0-55,16-2-89,-10-1 77,0 1-2232,11 1 2199,-4 1 44,-11 1-22,-12 2-23,-19 0 2108,-3 0-5351,0-5 0,0 1 2775,0-6 0,0 5 0,0 1 0</inkml:trace>
  <inkml:trace contextRef="#ctx0" brushRef="#br0" timeOffset="7367">13388 12821 17700,'-35'29'179,"16"-13"1,0 1-147,0 2 1,0 0-1673,-3 3 1,0 1 485,-3 1 1,-1 0 1152,-2 0 0,-1 3 387,2-3 1,-2 2-1,0 0-511,-7 7 1,-2 1 0,3-2-959,5-5 1,2-2 0,0 0-157,-11 12 0,7-7-2039,17-16 2838,14-14 0,0 0 1,0 0-1</inkml:trace>
  <inkml:trace contextRef="#ctx0" brushRef="#br0" timeOffset="7699">12874 12924 17678,'14'38'829,"0"0"-549,-3-4-157,1 3-73,-3-9 1,-1 2-51,6 15-23,-1-6 1,1-2-90,1 5-1527,-4-16 1,1-2-1639,12 13 0,-11-19 2473,5 1 0,-15-18 0,-3-1 0</inkml:trace>
  <inkml:trace contextRef="#ctx0" brushRef="#br0" timeOffset="8283">13489 12533 14563,'39'-10'885,"-2"2"-1562,-7 16 744,-6 1 179,-1 5 1,-2 7-40,-10 3 1,-4 5-1847,-6 13 1,-6 1 1535,0-9 0,-7-1 411,-6-3 0,-5 0 1,-2-5-321,-3-6 1,0-3-40,3 2 1,1-1-387,-13-6-1808,33-15 1864,6-9 247,29-3 156,11 2-951,-11 9 1,2 5-711,8 6 1,-1 3 818,7 3 1,0 4 0,-37-11 0</inkml:trace>
  <inkml:trace contextRef="#ctx0" brushRef="#br0" timeOffset="9113">14135 12452 14092,'35'-7'269,"2"1"-168,-4 6 44,1 1-145,0-1 224,-3 1-55,5 0-34,-18 1 245,1-1-111,-17 0-11,-2 0 213,0 5-292,0 3 34,0 9 44,0 19-507,0-3 0,0 3 328,0-7 1,0 3 189,-3 9 1,-1 8 0,0 1 0,1-5-202,1-12 0,0-3 1,0 5-33,0 6 1,-2 7 0,1 2 0,0-2 0,1-8-31,0 6 1,2-3-2,-1-5 0,1 2 0,1-3 119,0 2 1,0-4-46,0 10-39,0-14 0,0-1-2919,0 3 3048,-1-10 661,0-2-728,0-12-34,0-8 247,-4 2-258,-10 4-67,-3 1-2493,-19 4 1238,-2-9 2537,1 1-2910,12-12 1,1-3 818,-4-6 1,1-4 0,17 8 0</inkml:trace>
  <inkml:trace contextRef="#ctx0" brushRef="#br0" timeOffset="10026">15278 13171 14989,'25'0'246,"1"1"1,3-1-1,-1 0-241,2 1 1,0 0-530,6 0 0,1-1 574,3 1 1,1-2 215,-1 2 1,5-2-211,-3 1 0,6-1 0,0 0 0,-8 0-547,-3 0 0,-1 0 536,11 0 0,5 0 0,-22-1 100,-28 2-77,-2-1-147,2 1-1840,3-1-523,3 1 1622,21-2 1,-17 2 0,11-2 0</inkml:trace>
  <inkml:trace contextRef="#ctx0" brushRef="#br0" timeOffset="10803">18021 12638 15941,'-35'0'437,"-5"2"-392,1 3-45,-7 1 34,-4 1-3311,2-1 2817,17-2 1,1 1 549,-10 0 476,-2 2-566,28-3 67,6 5-101,5 1-33,1 17 67,2-5 157,0 24-56,-6 1 123,0 3-112,2-24 1,-2 0-12,-1 13-1094,2-11 1,0 1 1092,0 3 1,1 0-84,-1-1 0,0 0-34,0 6 1,0-4 27,1 2-11,-5 8 34,3-25-34,0-4 205,-1-8-205,4-5 2194,-1 0-2261,2-1 135,0 0-180,30 0 0,16 0 56,-14-2 0,1 1 56,2 0 0,4 1 0,-3-1-191,9-2 1,-5 0-146,0 0-2941,3-1 2457,-43-11 1,6 9 0,-17-7 0</inkml:trace>
  <inkml:trace contextRef="#ctx0" brushRef="#br0" timeOffset="11160">17589 13040 12636,'34'0'306,"1"0"0,-2 0 1,-3 0-206,1-1-45,3 0-1592,9-4 1,1 0 988,-19 1 1,0 1 0,13-2 0,-4 0 0,-17 2 0</inkml:trace>
  <inkml:trace contextRef="#ctx0" brushRef="#br0" timeOffset="11935">19041 12505 15941,'-26'-4'112,"1"-1"0,-25-3-101,25 10 0,-2 2-5,-11 5 0,1 0 33,12-3 0,1 1-39,-9 7 0,6 2 11,17-1 191,-7 25-90,6-9-1751,-2 11 1,0 3 1565,5-18 1,1 1 451,-3 10 1,-2 5 0,1 1-264,1 0 0,-1 0 0,1-2-865,1-4 1,1-2-1,-1 0 749,0 5 0,-1 0 0,1-3 17,1-2 0,0-4-17,0-3 0,0-1-45,-1 14 2145,-1-18-2257,9-24 22,-2 0 102,2 0 3309,-1 0-3227,12 0-27,6 0 12,33 0-34,-6 2-1639,-1-1 1,2 0 1597,-7 1 0,0-1-330,1 1 0,-2-2 365,-3 1 1,-3-1-253,6 0-279,-9 0-2740,-4-5 0,-11-5 2457,-3-1 1,-8 1 0,-1 7 0</inkml:trace>
  <inkml:trace contextRef="#ctx0" brushRef="#br0" timeOffset="12385">19762 12766 18205,'-19'18'93,"0"0"0,-16 12 1,-1 1-66,6-7 0,-1 1-28,2-3 0,-1 2 0,-3 2-656,0 0 1,-3 4-1,-2 0 1,2-1 0,4-3 290,4-4 1,4-3 0,-3 2 0,-8 8 0,-6 4 0,4-2 0,12-11 0,14-10 0</inkml:trace>
  <inkml:trace contextRef="#ctx0" brushRef="#br0" timeOffset="12622">19227 12840 16882,'28'37'1244,"-4"1"-975,-15-2-179,1 2-12,0 1-3355,1-2 2730,10 6 1,0-2 0,-6-9 0,3 0 0,0 0 0</inkml:trace>
  <inkml:trace contextRef="#ctx0" brushRef="#br0" timeOffset="13377">19793 12550 15191,'35'7'104,"1"-1"1,-3 0-1,-2 0-93,8 1 23,-2-2-1,-11-2 1,0 0 45,0-1 369,5 1-112,-27-3 549,-3 0-784,-1 4-3292,0 10 3471,0 19-156,-3 4 38,-1-1 1,-2 4-1180,-1 0 1,-2 1 1116,2-5 1,-1 1 0,0-1-297,-1 7 0,-2 3 310,0-11 1,-2 7-1,-2 1 1,2-2-1,1-6-92,0 1 1,0 0-15,-3 4 1,-2 6-1,-1-1 1,3-10 13,-5 3 23,0-4-1162,-7-1 1139,11-15 23,-20 10-191,5-13-255,9-5 1,-3-4-256,-7-18 1,3 0-1,4 17 1,-5-19 0</inkml:trace>
  <inkml:trace contextRef="#ctx0" brushRef="#br0" timeOffset="14325">20695 12363 14473,'38'-10'942,"-5"2"-763,-20 11-11,1 4 33,-1 3 35,7 14-102,-7-2-1500,-4 12 1,-3 4 1612,-3 6-152,-4-6 0,-4 1-1067,-8 6 1011,2-23 0,-1 2-975,-11 19 0,0 1 936,8-16 0,0-1-654,-8 16 0,2-3 654,4-4 1219,4 7-1914,25-15 0,5 0 738,1 6-256,5-12 0,5-7-157,9-13 258,-12-7 112,2-1 1436,-16-12-1256,-6 3-1067,-3-8 1414,-9 9-152,1 2-196,-6 5 1785,1 6-1595,-22 10 1091,16 1-1358,-14 11-46,22 1 190,1 21-196,2-15 1,0 1 55,1 2 1,-2 1 72,-4 14 0,-1 0-90,5-16 1,-3 0 11,-3 4 0,-4 5 0,-1 1 0,2-5-45,-5 9 0,-1-1-56,2-4 0,-2 2 0,1-2 112,-5 5 0,2-6-1452,1-2 1379,7-10 0,0-1 1896,-4-4-1935,4-8-2537,-17 1 1035,-9-10 1,-2-7 954,6-10 1,2-3 0,9 2 0,6 0 0,0 0 0</inkml:trace>
  <inkml:trace contextRef="#ctx0" brushRef="#br0" timeOffset="15576">17419 12398 16367,'-30'-11'829,"0"2"-751,7 10 124,-3 3 0,0 4-146,1 7 0,1 4-68,-5 7-129,6-3 1,2 0 118,3 10 33,6 7 0,3 2 1,-1 6 25,5-15 0,1 3 1,0-4 18,2 10-1661,1-15 1,-1 0 1649,-1 0 0,1-1 33,-3 15-56,2-16 1,-1 0-1,-5 18-677,4-18 1,-1 0 654,-5 16 151,-1-2-151,7-23 0,-4-2-45,5-7-572,-2-2 494,5-5 2702,0-2-2679,-1-2-292,0-6 235,1 5 123,-1-2 23,2 6 2024,2 1-1800,7 3-3078,4 12 3829,5 20-1039,-7-1 389,-4 13-45,-7-13 5,-8 13 1,-1 3-270,5-21 1,0 0 16,-3 3 1,0 4-1,0 0 28,-2 14 1,3-2-68,2-17 1,0 0-180,-2 19 0,2-3-600,8-16 309,8-10-689,15-18 707,3-8 1,6-4 0,-4 2 0,8 2 0,1-6 0,1 0 0</inkml:trace>
  <inkml:trace contextRef="#ctx0" brushRef="#br0" timeOffset="16709">21361 11877 13947,'35'-3'918,"-2"1"-671,-12 2-168,1 3 21,0 1 248,21 13-270,-16-5-1326,-1 24 1,-4 4 1303,-13-5 72,-1 4 1,-8 2-23,-16-12 1,-8-2 38,-10 1 1,-4-2-1264,2 2 1,0-2 1145,-5-6 0,3-6-1556,8-5 1506,12-5 1438,16-4-2155,2 0 761,5-3 1,0 1-23,20-4 0,-10 5 2302,13-2-2280,-11 3-11,0 0 12,28 6-35,-20-1 12,22 6-403,-9 5-695,-19-8 278,11 5 1,-26-12 0,-1 0 0</inkml:trace>
  <inkml:trace contextRef="#ctx0" brushRef="#br0" timeOffset="26561">9494 15215 15515,'27'-9'0,"4"0"0,-1 2 0,5-1-1639,0 3 1,2 0 1201,-10 1 1,1 1 696,9-1 0,-3 1-249,-3 1-2062,-16 1 2151,-13 0-10,-1 0-628,-1 0-402,0-1-2337,-2 1 3293,-6-1 0,3 2 0,-2 0 0</inkml:trace>
  <inkml:trace contextRef="#ctx0" brushRef="#br0" timeOffset="27081">9594 15459 14428,'17'4'325,"1"0"-224,-2-3-11,4 0 11,4-1-34,4 0-3344,1 0 3453,9-2-153,-12 1-212,7 0 234,-21 0 34,-2 1 21,-7 0 124,-2 0-940,0-1 2025,2-2-4154,2-3 2936,3-2 0,-2 3 1,-1 0-1</inkml:trace>
  <inkml:trace contextRef="#ctx0" brushRef="#br0" timeOffset="29471">11769 14258 14731,'-23'-10'1266,"1"3"-717,5 7-246,-3 0-1,-11 4 1,-2 1-180,-4 3-23,-7 8 1,1 4-89,14 3-12,8-4 0,2 2 0,4 8 0,2 3 11,5 2-1025,4 0 0,2 2 1037,-1 10-748,2 0 0,0 0 793,1 1-29,0-17 0,0 3 67,0 3 1,0 0-68,-2 5 0,-1 0-39,2 0 0,-2 3 18,-1-2 1,-2 3 0,0-2 48,0 0 1,0 1-46,-1 2 1,-1 5-1,1-5 878,1-8 0,0-1-856,-1 13 1,0-3 1891,1-2-1914,2-17 0,0 2 40,-5 13 0,0-1-62,-2 5 5,2-7 1,-2-1 16,-10 1-33,7-17-11,-9 4-68,5-21-3187,-16-4 3106,5-8 126,-12-4 45,13-5-336,-9-14-437,18 8-617,-2-12-1175,22 7 1745,19-12 1,-13 18 0,12-4 0</inkml:trace>
  <inkml:trace contextRef="#ctx0" brushRef="#br0" timeOffset="30109">11428 16019 12848,'16'-2'696,"0"1"-495,-5 0-167,4-1-23,3-1 34,14-4 56,3 0-101,-1 0-23,-5 2-167,-14 2-3087,0 2 943,-6 0 821,2 1 693,-3 0 1,-3 0 0,1 0 0</inkml:trace>
  <inkml:trace contextRef="#ctx0" brushRef="#br0" timeOffset="31213">11941 15917 13678,'-2'-22'112,"1"1"-112,1 8 11,0 1-22,6-10 11,-2 11-34,5-7 23,-2 12-34,1 1 34,11 0 22,-9 2 180,7 0-34,-7 5-90,-2 2-3179,15 19 3156,-8-5-2289,12 17 2222,-7-15-1628,4-5 1617,-6-7-11,1-7 45,-8-1 1484,5-1-1529,-4-2 11,7-6 34,-9 2 23,2-5 2245,-6 4-2391,-1 0-2067,1-12 2179,-3 9 22,0-10 23,-1 4-12,-2 9 2302,1-5-2245,-1 10 223,0-1-123,0 2 3097,0 0-2980,-2 2-128,0-1 135,-4 1-203,0 0 180,-1 0-100,0 0-57,1 0-22,-9 8-79,6-2-44,-5 7 66,3 3-44,5-4 45,-4 11-34,7-12-3288,-4 15 3174,4-11 103,-1 7 22,1-2-11,0-6 45,-5 16-56,3-17 124,-8 11-79,4-15 3231,-10 2-3351,6-6-160,-5-2-628,3-5-1008,-4-12-1406,3-12 2457,4-3 1,8 6 0,4 14 0</inkml:trace>
  <inkml:trace contextRef="#ctx0" brushRef="#br0" timeOffset="32765">12118 14465 14283,'6'-20'268,"2"-5"-234,-3 11-34,2-5 0,-1 8-11,1 1 0,5 0 22,-3 2-22,4 0 11,-6 3-3277,4 1 3083,-6 2 194,3 0 11,-1 2-2234,8 9 2223,-3-3 22,11 17 23,-10-6-34,2 3 1,-6-3 2267,-2-7-2279,-2 1-2246,4 1 2246,-2-4 2257,2 2-2290,-2-8-46,7 1 79,6-9 11,-3 2-11,1-6 3276,-11 4-3137,-1-1-128,0 2 11,1-6-10,-2 4 21,2-5-3302,-4 0 3348,-1 3 45,-1-3 21,-1 7-33,0-1 202,0-1-124,0 2-89,-2 0 190,-2 1-167,-2 2 156,-9-1-33,3 2-147,-3 0-66,5 1 56,3 0-90,1 2 3276,-5 6-3127,3 0-3426,-8 13 3207,8-7 70,-5 7 0,4-6-2246,-10 16 2268,7-12-22,-7 12 0,-1 1 2269,6-12-2269,-7 10 11,1-5-11,8-14-101,-5 5-639,5-15 2496,1-20-3044,0 3-1490,5-19 2778,10 8 0,-3 12 0,4 3 0</inkml:trace>
  <inkml:trace contextRef="#ctx0" brushRef="#br0" timeOffset="33973">12901 14915 12132,'20'-5'996,"0"1"-783,-7 4 34,2 0-79,4-1-100,2 1 44,6 3 0,1 2-34,-2 3 112,20 9 45,-40-1-3358,-3 17 3202,-5-4-479,-5 13 444,-6-9-10,-5 0-23,-2-4 0,0-1 57,-7 4-63,7-6 1,0-4 106,1-7 0,2-4-56,2-2-56,6-3 367,2-2-490,5-2-584,2-2 640,14-15 67,0 0 0,7-6 0,2-2 3171,9-8-3171,-10 8 0,1 1-661,10-10 672,1 0 17,-5 6 0,0 0-17,6-4 17,-9 7 0,-3 2-17,-5 6 505,-3-1-281,-7 8 348,-1 1-426,-6 6 1459,0 1-1616,-8 8 712,-3 1-712,-7 10 22,-4 2 45,0 3-2331,-8 15 2264,9-7 0,-3 11-11,11-12-23,3 13-100,4-12 100,1 5-3243,16-8 1327,15-16 1200,7 3 634,11-21-1834,-7-6 1294,-12-2 1,-2 0-1,1-1 1,3-4 0</inkml:trace>
  <inkml:trace contextRef="#ctx0" brushRef="#br0" timeOffset="34613">13479 14406 13420,'33'0'1031,"-3"4"-774,-14 3-3534,8 17 1219,-11-6 3546,5 11-1365,-15-9-22,-2 1-23,-6 10-44,-4-7 61,-7-5 0,-2-1-28,-4-2 849,-19 3-1129,21-15 202,3-3 11,8-1 3276,8 0-3351,1 0 53,5 0 22,2 0-39,17 3 0,5 1-545,3 2-1055,10 1 1,1 1 1289,-3 4 0,0-2 1,-23-5-1</inkml:trace>
  <inkml:trace contextRef="#ctx0" brushRef="#br0" timeOffset="35502">14567 14656 14126,'0'-30'807,"-4"6"-549,-5 21-34,-3 0 212,-29 2-324,17 4-44,-20 1-1,22 12 0,3 4-67,-4 5 5,3-1 1,2 1 5,5 5 6,3 4 0,1 1 39,-1 11-1695,2-9 1,1 1 1680,1 7 14,1 2-518,0-3 1,1 1 489,1-17 0,1 0-28,-4 14 0,1 0 56,-5 7-423,2-16 356,-2 3-45,4-19 2786,0-6-2730,2-3-1275,1-4-36,2-2 491,-1-21 1,2 14 0,-2-14 0</inkml:trace>
  <inkml:trace contextRef="#ctx0" brushRef="#br0" timeOffset="35750">14114 15097 11157,'48'-3'310,"1"-1"0,-14 1 0,-1 1-310,1 1 0,-2 2-449,5-1-704,-2 0-663,-3 0 996,-3 0 1,-14 0 0,-5 0 0</inkml:trace>
  <inkml:trace contextRef="#ctx0" brushRef="#br0" timeOffset="36100">14762 14955 15795,'-34'6'516,"3"3"-281,14 7-179,0 2-22,-7 16-922,7-4 877,-4 12-23,9-7 12,3 0-3141,4 14 2738,3-17-247,5 7-505,6-22-2100,20-5 2538,-1-7 1,-1-3 0,-14-2 0</inkml:trace>
  <inkml:trace contextRef="#ctx0" brushRef="#br0" timeOffset="36760">14876 15009 13207,'37'-1'975,"-6"2"-67,-4 12-707,-11-1 79,9 20-134,-17-9 44,-1 23-156,-6-16-17,-7-5 0,-2 0 61,-6 5-73,-5-7 1,-2-1-6,-15 6 11,1-3-3288,1-11 2390,22-10 618,0-2-214,12-2-603,20-27 929,-5 11 101,1-3 0,3-2 0,7 0 0,0 1 56,10-7 5,0 1 1,-1 1 39,0 2-151,-12 7 0,0 2 118,1-2 335,0 1-55,-13 8 290,-2 1 57,-8 5 1109,-1 0-1714,-5 1 10,-5 6 12,-8 2 12,-5 8 199,-1 2-267,-8 14 0,10-6 0,-6 9-23,13-9-122,3-3-270,5 0-403,3-3-627,3-4-1832,8-3 2457,18-5 1,-12-4 0,10-3 0</inkml:trace>
  <inkml:trace contextRef="#ctx0" brushRef="#br0" timeOffset="37176">15259 14808 13252,'34'16'2465,"2"9"-1759,-23-4-157,3 9-3826,-8-3 1622,-1 4 1856,0 2 784,-3-7 0,0 2-907,0-1 1,-1 1 378,1 6 1,-1-1-436,1-4 1,-5-1-640,-16 6 1,-9-4-1023,5-14 1,-3-1 982,-6 4 1,-1-4-1,-5-12 1,28-3 0</inkml:trace>
  <inkml:trace contextRef="#ctx0" brushRef="#br0" timeOffset="38251">16250 15075 14215,'-28'-3'306,"1"0"1,1 1 0,2 0-106,1 3 12,-6 3-56,-5 1-23,-5 5-45,9 0 1,-2 1-1161,8-2 1,0 1 1221,-8 4 1,1 1-51,-10 13-90,5 5 34,6 5-1013,5 3 912,10 0-1202,9-14 0,3 0 843,5 9 1453,8 6-2473,26-23 920,2-8 195,0-13 1,2-4 140,-13-1 0,-1-3-996,18-12 0,-3-6 1158,-12-3 1,-4-2 27,2-1 0,-3-1-342,-5-4 1,-3 0 414,-5 7 0,-1 1 614,0-1 1,0-2-481,3-13 1,0-1-364,-5 14 0,0 1 302,2-8 0,-2 3 145,-2 0 2974,-3 12-2741,-2 13 1952,0 6-2162,-1 7 809,-5 22-1123,-2 1-11,-6 24 11,4-16 0,0 4 0,0-2-11,-1 2 0,1 1 0,-1 0 0,0 4 0,1 0-348,0-2 1,0-1 0,1-3 420,1-2 1,0-1-1713,-3 17 1,3-6-1639,4-23 3190,7-3 0,-4-15 0,4-1 0</inkml:trace>
  <inkml:trace contextRef="#ctx0" brushRef="#br0" timeOffset="38915">16432 15076 12972,'27'14'242,"1"-1"1,-2 0 0,-5 1-3520,-8 6 1376,-3 3 3701,-4 19-1716,-12-11 0,-3 2-84,3-7 0,-3 1 45,-11 8 0,-3-3-34,-4-7 837,-8 1-993,6-14 66,13-6-178,0-1 3391,17-10-3212,8-5-3199,21-19 2276,1 3 967,-8 8 1,1 0-245,13-9 435,0 0-157,-3 6 0,1 0 0,6-1 241,-6 2 0,-2 4-28,-16 8 1120,0-1-717,-16 8 11,-1 1 517,-20 5-1088,2 4 134,-19 8-156,8 3-23,-1 5-23,11-2 1,0 0 11,-6 15-1113,9-7 1,2 2-356,6 12-491,15-5-1318,18-16 3149,17-18 1,-15-5 0,-3-1-1</inkml:trace>
  <inkml:trace contextRef="#ctx0" brushRef="#br0" timeOffset="39882">18363 15339 14574,'39'-2'359,"1"1"-359,-6 1-597,7 0 608,-16 0 0,1 0-1650,2 0 1,4-1 1547,3 0 1,8-1 0,1 0 0,-6 1-65,4-1 0,0 1 173,7-1 1,5-1 0,-10 1-39,-1 1 20,-20 1 199,-6 0 260,-14 0 2049,-3 0-5785,5-3 1754,2 1 1523,7-3 0,-6 2 0,0 1 0</inkml:trace>
  <inkml:trace contextRef="#ctx0" brushRef="#br0" timeOffset="40797">21722 14269 13801,'-27'-15'362,"0"0"0,2 0 0,3 5 42,8 10-247,-2 3 202,-12 11-214,5 2-1784,1 3 1,-1 3 1145,-7 11 689,4-2 1,-1 6-18,9-7 0,1 2 0,1-1-112,-5 6 1,1 5 80,7-7 0,0 6 0,0 3 0,2-2 0,2-6-104,-1 5 1,1 0-27,2-3 0,-1 9 0,0 1 0,1-2 0,2-8-13,0 0 1,0 0-76,-1 6 1,0 7-1,-3 2 1,0-6 140,-2-5 0,-1-5 0,-1 3-49,-1 2 0,-2 3 1,0 0-1,0-5-22,0-7 0,0-3 0,-1-1-931,-12 13 0,-1-6 853,-7-4 1803,2-4-2039,3-13 207,1-12-1652,1-13-1333,4-24-185,10-2 3244,19-13 1,-2 29-1,5 5 1</inkml:trace>
  <inkml:trace contextRef="#ctx0" brushRef="#br0" timeOffset="41241">21391 15916 13846,'29'-1'274,"-1"1"1,9-1-275,-9 1 0,2-1-1838,14-3-661,-13-1 2499,6-1 0,-24 3 0,-6 1 0</inkml:trace>
  <inkml:trace contextRef="#ctx0" brushRef="#br0" timeOffset="42116">21897 15762 12770,'11'-25'134,"0"-1"1,10-16-135,-8 30-23,-1 3-10,-1 3-12,-2 3 90,12 0-45,-10 3-3277,11 3 3363,-15 2-7,2 6 526,1 20-414,-5-9-113,1 6 1,-1-1-35,-2-2-32,2 11-236,8-8 0,3-15 190,5 5 34,5-17-22,3-17 44,-1-2 45,3-16 303,-10-2-102,-9 13 1,-3-1 23,-8 16-113,-1-1 236,-3 0-247,-3 1-168,-3 0 3276,-2 4-3037,0 3-3284,-6-1 3112,4 2 1,-4 0-68,4 2-12,-7 6 12,-11 19 23,7-6-12,4 2 1,2 1-12,4-5 33,-8 10-21,10-14 4,-9 5 1,-2-1-28,1-1 5,-2 1 1,2-4-2354,8-8 1486,-2-3-147,5-2-1232,0-5-1025,4-7 3110,0-8 0,3 6 0,1-1 0</inkml:trace>
  <inkml:trace contextRef="#ctx0" brushRef="#br0" timeOffset="43323">22451 14461 14227,'-1'-25'358,"0"2"-235,3 11-100,3-1-46,4 1 1,2 0-1,2 2-55,8-1-45,6 2 67,-1 3-3221,10 4 3095,-16 2 126,5 0-11,-13 0 55,-2 1 12,-4 3 79,1 9 100,-2 7 3097,4 21-3071,1-6-294,10 4 33,-4-23-3221,15-6 3218,-12-11 59,7-5 0,1-9-1094,0-10 1150,-1-1 33,-5 1-55,-11 8 3237,0-1-2778,-5 2-2845,-1-1 2588,-7 2 1026,-2 4-1262,-6 2 313,-27-1-178,19 6-68,-23-1-67,30 6 3276,-19 23-3126,16-9-145,-1 6 1,-1 2-6,-2 8-3277,-7 12 3207,5-10 70,0-2-467,6-11 467,0-1-2077,-1-2 2111,-7 2 44,6-8-1139,-5 1 1061,7-9 1024,-9-1-1327,10-1 37,-5-8-1090,14-3-1019,3-10 1555,19-15 1,-13 18 0,14-6 0</inkml:trace>
  <inkml:trace contextRef="#ctx0" brushRef="#br0" timeOffset="44411">23326 14970 14406,'26'8'1065,"0"0"-629,12 17-413,-12-7 61,-1 7 0,-1 2-39,-9 0 117,-6 5 1,-5 1-62,-15-2-101,2-7 0,-4 0 39,-6-7 0,-4-2 17,-6 2 0,0-1-51,6-2 1,-1-2-17,-5 1 0,3-3-11,11-6-785,-1 0 515,15-6 214,29-27 22,-4 9 45,-1 0 0,4-3 16,12-4 1,1 0 16,-7 4 1,1-1-1116,0 1 1,1-2 0,-3 3 1068,-5 3 0,-3 2 91,-1 0 0,-4 3 381,-3 0-190,-5 5 67,-3 1-213,-6 5 1076,-1 2-1154,-10 8-18,-7 9 1,-4 3-17,-9 11 1347,4-4 0,2 0-1358,-1 9-124,11-6 0,3 1-469,-1 7 15,5-10 1,5-1-2689,15-5 2730,16-10 1,4-3 0,-7 1 0,1-5 0,1-1 0</inkml:trace>
  <inkml:trace contextRef="#ctx0" brushRef="#br0" timeOffset="44929">24926 14300 14989,'-26'-18'418,"1"-1"0,0 2 0,1 5-25,-20 21-225,6 3-522,10 0 1,0 1 403,7 1 1,0 0 21,1 3 1,0 0-45,1 1 0,0 1 17,1 1 0,-1 2-29,0-1 1,1 1 17,0 2 0,1 0 22,-1-1 0,-1 2 61,-3 13 1,0 0-51,5-8 1,1 1 80,-3 7 1,1 4-97,7-6 0,1 3 1,1-3-637,0-1 1,0 1 583,1 1 0,0 2 0,1-4 0,0-6 0,0-1-1413,-2 7 1,-1 0 1316,3-11 1,-1-1 214,-1 5 0,-3-2-679,-4-5 0,-1-4-381,-3 1-606,-13 3-1730,14-22 3073,4-6 1,2 3 0,8-2-1</inkml:trace>
  <inkml:trace contextRef="#ctx0" brushRef="#br0" timeOffset="45139">24036 14972 13521,'41'-3'-34,"1"0"1,-8 1-1,2 1 1,0 1-377,3 4 0,1 1 1,-3 0-1,0-3 1,-2 0-1,6 5 0,0-1 1</inkml:trace>
  <inkml:trace contextRef="#ctx0" brushRef="#br0" timeOffset="45441">24763 15000 16378,'-33'13'41,"0"-1"0,2 1 1,5 1-9,4 14-28,1 4 1,1 2 44,6-13 1,1 1-14,-3 8 1,-1 4-1,3-4-160,1 6-424,28-4 1,6-3 0,-9-14 0,14-5 0,-1 0 0</inkml:trace>
  <inkml:trace contextRef="#ctx0" brushRef="#br0" timeOffset="46085">24969 15076 13510,'29'6'164,"-1"0"0,-1-1 1,-3 1-20,1 5 236,-3 1-112,-6-1 661,1 14-247,-10 13-514,-19 9-147,-8-3-11,-7-21 1,-4-3-23,-11 2-1628,8-6 1,-1-1 1455,-6-1 91,4-2-625,21-9-169,14-6 875,11-5-896,25-15 672,1 2-953,2 0 0,1 1 1188,-14 8 0,0 0 0,9-4 0,-1 0 2275,11-6-2124,-19 9 0,-1 1 356,4-3 278,-1 1 951,-22 11-1232,-2 1 2772,-2 1-2196,-3 3-1057,-4 7 33,-18 19-56,3 1-12,-2 0 1,-1 2 0,-5 8-1628,11-14 1,0 1 716,-1 9-2355,5 11 2795,7-12 1,4-5-1,4-17 1</inkml:trace>
  <inkml:trace contextRef="#ctx0" brushRef="#br0" timeOffset="46995">25445 14800 14451,'22'14'1277,"-2"0"-874,-8-2 1,3 2-157,0 1 10,1 4-1718,1 3 1,1 1 1639,4 11-101,-4-7 1,-2 2-419,-4 9 430,-6 5-1088,-2-10 0,-4 2 1015,-6 1 0,-3 1-17,2-1 0,-3 0-637,-6-4 0,-3-3 631,3-9 1,-1-2-130,-10 5 0,-1-1-72,8-7 0,0-1-716,-10 6 0,3-4 287,5-5 0,3-2 0,18-9 0</inkml:trace>
  <inkml:trace contextRef="#ctx0" brushRef="#br0" timeOffset="47617">26634 15303 17454,'-19'-24'115,"-1"-1"1,-1-1 0,1 4-116,3 7 33,-23 7 1,-6 5 0,-1 9-34,-1 0 0,0 5 5,24 1 1,1 4 16,-9 6 1,1 4-130,4 3 1,1 1-1,1-1 1,2 1-73,8-2 0,3-1-202,6 7-1143,14 1 571,27-14 318,-1-20 0,7-7 1,-3-1 617,1 0 0,0-5-1076,1-2 1,3-4 0,-8-1 1057,-11-1 0,-5-2 236,1-1 1,-1-2-62,-2-1 0,0-2-385,0-3 0,-2 0 457,1-2 1,-1-2-543,-3 3 0,1-3 0,-1 3 560,2-4 0,-2 2 106,3-8 0,-2 3 2256,-2 2-1886,-6 10-516,-3 13 180,-2 5-314,0 8 1175,0 1-1231,0 8 45,-11 18 0,-7 8-45,1 6 0,-2 7-157,4-11 0,-3 4 0,-1 3 0,0-2 0,2-3 397,0 3 1,1-4 0,0 2-768,1-1 0,-2 3 1,2-3-1,5-7-2750,1 10 2669,5-12 0,4-14 0,0-7 0</inkml:trace>
  <inkml:trace contextRef="#ctx0" brushRef="#br0" timeOffset="48281">27001 15096 14451,'28'22'750,"1"0"1,3 7-600,-15-5 1,-6 4 229,-15 20-262,-13-19 1,-9 2-1,2-2-108,4 2 1,-2 0 25,-12 1 0,-7 0 1,4-7-478,13-12 0,1-3 451,-5 2 0,0-2-3081,0-4 2790,14-3-113,5-1 292,11-7-45,10-6-160,15-9 0,13-7 0,-1 0-290,-7 5 0,-1 1 0,3-1 610,-2 1 0,2-1 0,0 0 0,-3 2-3,10-6 0,-6 5 2943,-5 6-2438,-16 8-1763,-2 2 1696,-12 5 626,0 0-671,-13 3-259,2 2 2043,-12 6-2177,4 5 6,1 7 0,0 3-152,-5 10-16,6-5 0,1 0 95,3 8 1100,7-14 1,2 1-3880,1 18 2179,21-21 1,3-3-1,-9 2 1,30-13 0</inkml:trace>
  <inkml:trace contextRef="#ctx0" brushRef="#br0" timeOffset="49174">27948 14083 14686,'35'-5'116,"0"1"0,-3 0 0,-1 1-15,8 2-12,-3 1 12,-5 0-3378,-6 0 916,-7 2 3837,-5 1-1286,-6 3 1432,-3 11-1364,-2 2 22,-1 13-101,-5 4-1162,-6-3 0,-1 0 1028,1-5 0,-1 0-6,-6 12 0,0-1 758,3-10 1,0 0-737,1-1 1,-1 4-688,-2 5 0,-2 4 1,2-2 692,1-1 1,-1-1 6,1 2 1,-1 3 0,1-5 109,3-6 1,0-1 134,-5 14 1,0 0 500,4-12 1,-1 2-676,0 4 1,-3 2 0,3-2-62,0-4 0,1 0 0,-4 9 0,0 3 1,5-7 1,-1 2 0,2-2-52,1-3 0,-1 3-321,0-1 0,-2 6 1,0 0-1,1-7 371,1-3 0,0-1-43,0 0 1,-2 2-1,1-4 1021,1-6 1,0-1-890,-8 14 1,-1 0-288,8-14 1,0-1 113,-6 9 0,1 1 370,4-8 1,2-2-360,-4 4 1421,2-2 1,2-3-1377,2-6 45,-7 7 0,3-14 32,-12 0 0,-5-2-570,4-4 0,-1-2-1202,-17-3 1,0-4-1,14-1 1,3-3-1,1-5 1,3-2 818,-5-13 1,13 12 0,3 4 0</inkml:trace>
  <inkml:trace contextRef="#ctx0" brushRef="#br0" timeOffset="50517">21124 14125 16602,'-44'-8'269,"1"3"-11,15 8-163,2 1 0,-2 0 17,-18 6-500,14-5 0,0 1 556,-13 4-78,5-1-3367,-3 3 3068,17-4 209,0 1 665,16-3-677,6-1-11,-1 6 46,0 2-1958,-2 7 2003,-8 23 2169,2-2-2198,2 2 0,-1 2 0,5-15 1,0 1-344,-3 12 0,1 1 332,3-10 0,-1 0-640,1 1 1,-1 2-1,0-1 634,-1 6 1,-1 1 595,2-6 1,0 2-1,-1 0-615,1 2 1,-1 0 0,1-1-447,-2 9 0,0 0 461,0-7 1,1 3 0,0-3-36,-2 5 1,1 0 12,0-5 0,0 3 1,-1 0 25,2 0 0,-1-1 1,0 3-35,1-7 1,0 1 0,0 1 0,0 0 221,0 2 1,0 1-1,0 0 1,0-2-204,-2 6 1,0-1-1,1 1-10,0-5 0,1 3 1,0-3-1,0-4 1450,-1 4 0,1-4-1436,0 6 1,2-9-2806,4-26 2704,1-3 45,1-7 799,0-1-754,6-1 28,2-1-16,6-3-2236,13-4 2202,12-6 44,4 1-22,-18 5 0,1 1-123,17-5-995,1-2 1,2-1-26,-17 5 0,2 0 674,8-3 1,5-2 0,-8 3 0,-2-2 0,-10 7 0,0 0 0</inkml:trace>
  <inkml:trace contextRef="#ctx0" brushRef="#br0" timeOffset="51792">28457 13102 14361,'29'-5'594,"-1"3"-493,-11 7 235,11 10-302,-8-1 89,6 8 258,-8 21-34,-9-2-157,-10-6 1,-5 1-1736,-4-10 1,-3-3 1611,-2 0 0,-2-3 79,-19 7-23,-8-7-11,20-11 0,-1-1-45,1 1 0,0-1-55,-19 2 10,19-5-22,4-2-112,2-1 3388,9-2-3160,2 1-150,7-1 34,0 0 0,3 2-11,5 0 11,6 4 11,7 0-3288,8 2 3185,5 0-700,7 1 769,5-2-1079,-9-3 0,2-1 555,-2-1 1,-2-1 0,-4 1 0,-3-1 0,8-1 0</inkml:trace>
  <inkml:trace contextRef="#ctx0" brushRef="#br0" timeOffset="36.47">8738 6969 14989,'23'-18'-1639,"-4"4"1</inkml:trace>
  <inkml:trace contextRef="#ctx0" brushRef="#br0" timeOffset="36.47">7760 6827 8064,'0'0'0</inkml:trace>
  <inkml:trace contextRef="#ctx0" brushRef="#br0" timeOffset="36.47">5687 17800 8422,'0'0'0</inkml:trace>
  <inkml:trace contextRef="#ctx0" brushRef="#br0" timeOffset="36.47">4801 18615 15000,'-11'-45'-164,"0"-1"0,0 0 0,0 1 0,0-1 0,0 0 0,1 1 1,-1-1-1,0 1 0,-1-2 0,0 1 0,0-1 0,0 1 1,0-1-1,0 1 0,1 0 0,-1-1 0,0 1 0,0-1 1,0 1-1</inkml:trace>
  <inkml:trace contextRef="#ctx0" brushRef="#br0" timeOffset="36.47">4113 17460 5857,'0'0'0</inkml:trace>
  <inkml:trace contextRef="#ctx0" brushRef="#br0" timeOffset="36.47">3583 18025 11067,'22'-7'-796,"-6"2"0,-12 5 1</inkml:trace>
  <inkml:trace contextRef="#ctx0" brushRef="#br0" timeOffset="36.47">3592 18014 9733,'0'0'0</inkml:trace>
  <inkml:trace contextRef="#ctx0" brushRef="#br0" timeOffset="36.47">3902 17793 8758,'0'0'0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F2608-B5DD-F048-9217-37EE1CEF14B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F6533-FBF7-2B41-9C1A-FF3546B5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75B565-B023-EE48-9114-0F6E5B80B0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Ch 8 - Ch 10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0001C5-656B-0F4C-A6A4-634EAE569F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FB4E79-D0EF-0A44-9B3B-44BABE3B84DF}" type="datetime1">
              <a:rPr lang="en-US" altLang="en-US"/>
              <a:pPr/>
              <a:t>11/10/2022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39E54-B34D-C649-9D12-4BB99661B4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2E9994-244A-2F4A-A3D9-AA78A9C5B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AABC1-696F-1C4B-A666-3143D2F8548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5A2CE899-AD76-5244-A828-EFDA3A001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1640076-43D2-B54E-A84C-64E7D9D5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Statistical inference </a:t>
            </a:r>
            <a:r>
              <a:rPr lang="en-US" altLang="en-US" dirty="0"/>
              <a:t>is the logical process by which we make sense of numbers. It is how we generalize from the particular (sample) to the general (population)</a:t>
            </a:r>
          </a:p>
          <a:p>
            <a:r>
              <a:rPr lang="en-US" altLang="en-US" dirty="0"/>
              <a:t>For example, when we do an experiment Each time we do an experiment, we expect different results due to chance. How do we deal with this </a:t>
            </a:r>
            <a:r>
              <a:rPr lang="en-US" altLang="en-US" b="1" dirty="0"/>
              <a:t>chance variability</a:t>
            </a:r>
            <a:r>
              <a:rPr lang="en-US" altLang="en-US" dirty="0"/>
              <a:t>? </a:t>
            </a:r>
          </a:p>
          <a:p>
            <a:r>
              <a:rPr lang="en-US" altLang="en-US" dirty="0"/>
              <a:t>Our first task is to distinguish between </a:t>
            </a:r>
            <a:r>
              <a:rPr lang="en-US" altLang="en-US" b="1" dirty="0"/>
              <a:t>parameters</a:t>
            </a:r>
            <a:r>
              <a:rPr lang="en-US" altLang="en-US" dirty="0"/>
              <a:t> and </a:t>
            </a:r>
            <a:r>
              <a:rPr lang="en-US" altLang="en-US" b="1" dirty="0"/>
              <a:t>statistics. </a:t>
            </a:r>
            <a:r>
              <a:rPr lang="en-US" altLang="en-US" dirty="0"/>
              <a:t>Parameters are the population value. Statistics are from the sample. The statistics will vary from sample to sample: they are random variables. In contrast, the parameters are invariable; they are constants. </a:t>
            </a:r>
          </a:p>
          <a:p>
            <a:endParaRPr lang="en-US" altLang="en-US" dirty="0"/>
          </a:p>
          <a:p>
            <a:r>
              <a:rPr lang="en-US" altLang="en-US" dirty="0"/>
              <a:t>To help draw this distinction, we use </a:t>
            </a:r>
            <a:r>
              <a:rPr lang="en-US" altLang="en-US" b="1" dirty="0"/>
              <a:t>different symbols </a:t>
            </a:r>
            <a:r>
              <a:rPr lang="en-US" altLang="en-US" dirty="0"/>
              <a:t>for parameters and statistics. For example, we use “mu” to represent the population mean (parameter) and “</a:t>
            </a:r>
            <a:r>
              <a:rPr lang="en-US" altLang="en-US" dirty="0" err="1"/>
              <a:t>xbar</a:t>
            </a:r>
            <a:r>
              <a:rPr lang="en-US" altLang="en-US" dirty="0"/>
              <a:t>” to represent the sample mean (statistic). </a:t>
            </a:r>
          </a:p>
        </p:txBody>
      </p:sp>
    </p:spTree>
    <p:extLst>
      <p:ext uri="{BB962C8B-B14F-4D97-AF65-F5344CB8AC3E}">
        <p14:creationId xmlns:p14="http://schemas.microsoft.com/office/powerpoint/2010/main" val="240662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density function is a function that provides the likelihood that the value of a random variable will fall between a certain range of values.</a:t>
            </a:r>
          </a:p>
          <a:p>
            <a:r>
              <a:rPr lang="en-US" dirty="0"/>
              <a:t> We use the probability density function in the case of continuous random variables. </a:t>
            </a:r>
          </a:p>
          <a:p>
            <a:r>
              <a:rPr lang="en-US" dirty="0"/>
              <a:t>The graph of a probability density function is in the form of a bell curve.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fact that the random variable has a zero probability of taking any one value is what distinguishes the continuous random variables from the discrete ones. </a:t>
            </a:r>
          </a:p>
          <a:p>
            <a:r>
              <a:rPr lang="en-US" dirty="0"/>
              <a:t>𝑃(𝑋=𝑥)=0 for any value 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 random variable is called</a:t>
            </a:r>
            <a:r>
              <a:rPr lang="en-US" dirty="0"/>
              <a:t> discrete </a:t>
            </a:r>
            <a:r>
              <a:rPr lang="en-US" i="1" dirty="0"/>
              <a:t>if it has either a finite or a countable number of possible values. A random variable is called</a:t>
            </a:r>
            <a:r>
              <a:rPr lang="en-US" dirty="0"/>
              <a:t> continuous </a:t>
            </a:r>
            <a:r>
              <a:rPr lang="en-US" i="1" dirty="0"/>
              <a:t>if its possible values contain a whole interval of numbers.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Tossing a coin a hundred times to see how many land on heads.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Rolling two dice to see if you get a double.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is there a fixed number of trials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answer is </a:t>
            </a:r>
            <a:r>
              <a:rPr lang="en-US" b="1" dirty="0"/>
              <a:t>yes</a:t>
            </a:r>
            <a:r>
              <a:rPr lang="en-US" dirty="0"/>
              <a:t> (200).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ffectLst/>
              </a:rPr>
              <a:t>For question #2, the answer is </a:t>
            </a:r>
            <a:r>
              <a:rPr lang="en-US" b="1" dirty="0">
                <a:solidFill>
                  <a:srgbClr val="FF0000"/>
                </a:solidFill>
                <a:effectLst/>
              </a:rPr>
              <a:t>no</a:t>
            </a:r>
            <a:r>
              <a:rPr lang="en-US" dirty="0">
                <a:solidFill>
                  <a:srgbClr val="FF0000"/>
                </a:solidFill>
                <a:effectLst/>
              </a:rPr>
              <a:t>, so we’re going to discard #2 as a binomial experiment.</a:t>
            </a:r>
          </a:p>
          <a:p>
            <a:r>
              <a:rPr lang="en-US" dirty="0"/>
              <a:t>Are there only 2 possible outcomes?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only two possible outcomes are that they did, or they didn’t vote for Mr. Bush, so the answer is </a:t>
            </a:r>
            <a:r>
              <a:rPr lang="en-US" b="1" dirty="0"/>
              <a:t>yes</a:t>
            </a:r>
            <a:r>
              <a:rPr lang="en-US" dirty="0"/>
              <a:t>.</a:t>
            </a:r>
          </a:p>
          <a:p>
            <a:r>
              <a:rPr lang="en-US" i="1" dirty="0"/>
              <a:t>are the outcomes independent of each other</a:t>
            </a:r>
            <a:r>
              <a:rPr lang="en-US" dirty="0"/>
              <a:t>? In other words, does the outcome of one trial (or one toss, or one question) affect another trial?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answer is </a:t>
            </a:r>
            <a:r>
              <a:rPr lang="en-US" b="1" dirty="0"/>
              <a:t>yes</a:t>
            </a:r>
            <a:r>
              <a:rPr lang="en-US" dirty="0"/>
              <a:t>: one person saying they did or didn’t vote for Mr. Bush isn’t going to affect the next person’s response.</a:t>
            </a:r>
          </a:p>
          <a:p>
            <a:r>
              <a:rPr lang="en-US" i="1" dirty="0"/>
              <a:t>Does the probability of success remain the same for each trial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question #1, the answer is </a:t>
            </a:r>
            <a:r>
              <a:rPr lang="en-US" b="1" dirty="0"/>
              <a:t>yes</a:t>
            </a:r>
            <a:r>
              <a:rPr lang="en-US" dirty="0"/>
              <a:t>, each person has a 50% chance of having voted for Mr. Bush.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example consists of three identical trials.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2. Each trial has two outcomes: defective or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good.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3. The probability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that a DVD player is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defective is .05. The probability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q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that a DVD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player is good is .95.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4. Each trial (DVD player) is independent.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Because all four conditions of a binomial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experiment are satisfied, this is an example of a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binomial experiment.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74D4E9D3-B951-D2D6-8FAB-AE82F2D91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557813-FB4A-4076-ADE5-25A9EC79A97D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BF519AAE-ECAD-334A-FCCB-A220A37A6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1B9F46F8-4D18-7C7D-431C-B51BFCEBF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= total number of trials = 3 DVD players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successes = number of defective DVD players = 1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failures = number of good DVD players = 3 - 1 = 2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(success) = .05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(failure)  = 1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.95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= 40   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.45,    and     q = 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frequency polygon is </a:t>
            </a:r>
            <a:r>
              <a:rPr lang="en-US" b="1" dirty="0"/>
              <a:t>a line graph of class frequency plotted against class midpoint</a:t>
            </a:r>
            <a:r>
              <a:rPr lang="en-US" dirty="0"/>
              <a:t>. </a:t>
            </a:r>
          </a:p>
          <a:p>
            <a:r>
              <a:rPr lang="en-US" dirty="0"/>
              <a:t>It can be obtained by joining the midpoints of the tops of the rectangles in the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F6533-FBF7-2B41-9C1A-FF3546B5E0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D2D4-1A09-D541-9A87-D002B26B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F4BFE-3129-B342-B8BE-69476162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1475-63C9-CF44-AC7A-7E1187F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A0DA-256D-EC4E-9861-A9C3A84F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0918-2446-5E40-89A1-972CC1E9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E160-4D16-F842-98DF-881C725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0B2C-F789-7D40-8757-8AC8215D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BDF9-C537-8D46-AF33-E0E3AD77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5892-F9B8-F34B-BF0B-48BF4AF3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F6FC-F79D-5041-809A-E9EC126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092F0-D7C1-A043-9BDD-E26679A07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8D4D6-6277-CF43-BE8C-634D738E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4591-74F7-8B4C-9A3F-88D23D6E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4B1E-799E-E04D-BDAF-095FD357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11A6-A4B3-5846-B076-C5F62F02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A10-8B1E-6B48-8082-DB9C264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F8AB-A13A-8042-BDE6-1F8F79DE2A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15F6D-C738-594A-AFC3-22FDD6C2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D1258-55AE-3C4E-84D7-0ED6FCA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Biostat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6306-8D9D-2C44-B74B-7DF8CA6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9 (new PPTs)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F174-BB07-7649-930C-16D9F25E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B8EDFBA-FCDC-584B-9010-916A21A3B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0AB49E-78B7-934D-A170-80FDFB556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161F21-39B1-2C49-BFDC-60B513FB1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CF1208-5283-524E-9544-61D3AB900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F911F-D5B2-9E49-B5E3-2CDC90AB4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39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E534E1-AE0E-0440-A997-BCBEBF76F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75B2C8-8CD1-1D46-9347-0556F7F85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B2D3D2-89E2-074F-8C85-AEDB392F0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E29D-3744-064E-8194-89CA3D85C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5A0-32B9-D94E-9B7A-91655D83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6F62-0FB4-0A45-B9C2-E1584BCE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0E61-6ED9-0B47-A202-E8B6D99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4FF2-C05A-2842-8C59-F776EF01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5FBD-0FF6-784F-9B88-73ED20B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0231-B03A-614A-B130-5A33BCE9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D9D3-7131-DB4A-B310-ECEFC29B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4C52-E6D6-4844-A323-55A03519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F857-469E-9F45-AA46-BD0FDBB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3027-8688-6545-8007-2F54F5C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FDB3-E970-3C4B-B1B8-8E89310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D0A6-7E2C-FF48-872C-78446BFA8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D749-FD3D-9C4A-8001-91373491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EF7D-A90F-AC42-A38D-0E8CDA20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CFFB-5062-334C-B857-7A35A72D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0712A-52E5-D34A-8A6C-178E4907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D8E5-229B-1E43-AEF0-4519A204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FB8C9-653D-604F-806C-E20C7609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67560-C7C6-E54D-86E9-010193B3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0D9DC-0163-C249-BD0C-C10E6BC9F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AA94C-7BBC-5144-A58C-81A74381D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5674-0745-2347-B3A7-F63EE6E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ABFA2-D1BF-564B-9706-84EE27AF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67D5-AD45-4946-B2BA-C7CD51C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5D03-6C05-4E46-AA30-C90D48C6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BD47-32B8-F94F-8559-AAA624C1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E2394-2B58-8449-9555-207244C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17577-8F8D-D74A-ACCB-D95C725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10415-38D4-554F-944C-1454DACB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D1E96-CBE5-5A40-8298-F5F141B7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7753-C438-3949-8A05-46EDB6D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0DA7-1C77-FD4C-8EC4-9D681090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3ADA-0E27-AF40-AF6A-A1462EB7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1A7B-73D4-7C42-9EC4-2063B622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FBB19-BA7A-AF4B-A112-A9E8BBD3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281D-92B9-8D45-99B1-3DB40BF0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D620-48A3-5345-B682-2C6F199F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81F0-EC36-CB45-BDE1-444253C9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0BB4B-2B75-B744-83BF-57BBFF330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310C-FEB0-1B47-91DE-E26A53EB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5D659-FDD0-9F46-86D9-00B81D1D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EB5D-4719-BD47-B77A-9167B6C5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35CC-37DE-4342-94C1-1152F01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2914-9120-374D-8679-9215D438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EDBCB-C884-2D45-BDB1-8926BB28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72EA-33E1-7344-8702-980E57A8A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C032-A37B-6145-B4AE-85D3D511FA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2210-9132-CF4A-9E83-B27BC659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4A57-387D-D943-957E-C907C17C3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41E1-E378-5A4D-9001-3E3C0F5D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4" Type="http://schemas.openxmlformats.org/officeDocument/2006/relationships/customXml" Target="../ink/ink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3" y="9874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a typeface="ＭＳ Ｐゴシック" pitchFamily="34" charset="-128"/>
              </a:rPr>
              <a:t>Basics of Statistical Inference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7848600" cy="243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MY" dirty="0"/>
              <a:t>School of Computer Science and Engineering</a:t>
            </a:r>
          </a:p>
          <a:p>
            <a:pPr>
              <a:lnSpc>
                <a:spcPct val="120000"/>
              </a:lnSpc>
            </a:pPr>
            <a:r>
              <a:rPr lang="en-MY" dirty="0"/>
              <a:t>Faculty of Innovation and Technology</a:t>
            </a:r>
            <a:endParaRPr lang="en-US" altLang="en-US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i="1" dirty="0">
                <a:ea typeface="ＭＳ Ｐゴシック" pitchFamily="34" charset="-128"/>
              </a:rPr>
              <a:t> </a:t>
            </a:r>
            <a:r>
              <a:rPr lang="en-US" altLang="en-US" i="1" dirty="0">
                <a:ea typeface="ＭＳ Ｐゴシック" pitchFamily="34" charset="-128"/>
              </a:rPr>
              <a:t>Taylor’s University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ea typeface="ＭＳ Ｐゴシック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895600" y="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92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Mean and Variance of a Discrete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𝑥𝑃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6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BF9E-89B0-4547-AC1F-5E6DA861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number of tails obtained when three fair coins are tossed.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9D7E-8D94-084A-974A-1B8F0231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83D48E-FD70-8F45-AAC7-9DF781B0E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640195"/>
                  </p:ext>
                </p:extLst>
              </p:nvPr>
            </p:nvGraphicFramePr>
            <p:xfrm>
              <a:off x="3048000" y="1889760"/>
              <a:ext cx="6096000" cy="222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9448996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065121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263713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082959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63456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87396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(X=x)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59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460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268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57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58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4360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83D48E-FD70-8F45-AAC7-9DF781B0E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640195"/>
                  </p:ext>
                </p:extLst>
              </p:nvPr>
            </p:nvGraphicFramePr>
            <p:xfrm>
              <a:off x="3048000" y="1889760"/>
              <a:ext cx="6096000" cy="222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9448996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065121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263713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0829596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963456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8739678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(X=x)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250" t="-6667" r="-1025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250" t="-6667" r="-2500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59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460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268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57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58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24/8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4360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5D3573-40E8-B245-A712-0395A5A9D8F5}"/>
                  </a:ext>
                </a:extLst>
              </p:cNvPr>
              <p:cNvSpPr txBox="1"/>
              <p:nvPr/>
            </p:nvSpPr>
            <p:spPr>
              <a:xfrm>
                <a:off x="2514601" y="4114801"/>
                <a:ext cx="5151312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=12/8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5D3573-40E8-B245-A712-0395A5A9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4114801"/>
                <a:ext cx="5151312" cy="1317027"/>
              </a:xfrm>
              <a:prstGeom prst="rect">
                <a:avLst/>
              </a:prstGeom>
              <a:blipFill>
                <a:blip r:embed="rId3"/>
                <a:stretch>
                  <a:fillRect t="-72816" b="-5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95AF5E-5167-1247-8F86-F823CAB2CBAF}"/>
                  </a:ext>
                </a:extLst>
              </p:cNvPr>
              <p:cNvSpPr/>
              <p:nvPr/>
            </p:nvSpPr>
            <p:spPr>
              <a:xfrm>
                <a:off x="2895600" y="5181601"/>
                <a:ext cx="4038600" cy="10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𝑉𝑎𝑟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𝑥</m:t>
                      </m:r>
                      <m:r>
                        <a:rPr lang="en-US" sz="1400" i="1">
                          <a:latin typeface="Cambria Math"/>
                        </a:rPr>
                        <m:t>)−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𝑥𝑃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             </a:t>
                </a:r>
              </a:p>
              <a:p>
                <a:r>
                  <a:rPr lang="en-US" sz="1400" dirty="0"/>
                  <a:t>            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95AF5E-5167-1247-8F86-F823CAB2C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181601"/>
                <a:ext cx="4038600" cy="1044901"/>
              </a:xfrm>
              <a:prstGeom prst="rect">
                <a:avLst/>
              </a:prstGeom>
              <a:blipFill>
                <a:blip r:embed="rId4"/>
                <a:stretch>
                  <a:fillRect t="-70732" b="-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646FB-46F8-434A-8202-B6A413424E0A}"/>
                  </a:ext>
                </a:extLst>
              </p:cNvPr>
              <p:cNvSpPr txBox="1"/>
              <p:nvPr/>
            </p:nvSpPr>
            <p:spPr>
              <a:xfrm>
                <a:off x="4038601" y="6031776"/>
                <a:ext cx="1115947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646FB-46F8-434A-8202-B6A413424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6031776"/>
                <a:ext cx="1115947" cy="469231"/>
              </a:xfrm>
              <a:prstGeom prst="rect">
                <a:avLst/>
              </a:prstGeom>
              <a:blipFill>
                <a:blip r:embed="rId5"/>
                <a:stretch>
                  <a:fillRect l="-13636" r="-227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407" y="457200"/>
            <a:ext cx="8954814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sum of the scores when two ordinary dice are thrown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534400" cy="5364480"/>
          </a:xfrm>
        </p:spPr>
        <p:txBody>
          <a:bodyPr/>
          <a:lstStyle/>
          <a:p>
            <a:r>
              <a:rPr lang="en-US" dirty="0"/>
              <a:t>Find the mean and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1A7C68D-5B88-6146-9272-4616505EBB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2" y="1828800"/>
              <a:ext cx="5390383" cy="476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799">
                      <a:extLst>
                        <a:ext uri="{9D8B030D-6E8A-4147-A177-3AD203B41FA5}">
                          <a16:colId xmlns:a16="http://schemas.microsoft.com/office/drawing/2014/main" val="18621901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63443922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420955734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80484384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022229761"/>
                        </a:ext>
                      </a:extLst>
                    </a:gridCol>
                    <a:gridCol w="1123184">
                      <a:extLst>
                        <a:ext uri="{9D8B030D-6E8A-4147-A177-3AD203B41FA5}">
                          <a16:colId xmlns:a16="http://schemas.microsoft.com/office/drawing/2014/main" val="4072628378"/>
                        </a:ext>
                      </a:extLst>
                    </a:gridCol>
                  </a:tblGrid>
                  <a:tr h="3364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2919782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685992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197859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461661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731271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36823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2898697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35233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818890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114368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242/36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412487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714381"/>
                      </a:ext>
                    </a:extLst>
                  </a:tr>
                  <a:tr h="3364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1974/36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11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1A7C68D-5B88-6146-9272-4616505EBB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2" y="1828800"/>
              <a:ext cx="5390383" cy="476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799">
                      <a:extLst>
                        <a:ext uri="{9D8B030D-6E8A-4147-A177-3AD203B41FA5}">
                          <a16:colId xmlns:a16="http://schemas.microsoft.com/office/drawing/2014/main" val="18621901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63443922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420955734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80484384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022229761"/>
                        </a:ext>
                      </a:extLst>
                    </a:gridCol>
                    <a:gridCol w="1123184">
                      <a:extLst>
                        <a:ext uri="{9D8B030D-6E8A-4147-A177-3AD203B41FA5}">
                          <a16:colId xmlns:a16="http://schemas.microsoft.com/office/drawing/2014/main" val="407262837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xP</a:t>
                          </a:r>
                          <a:r>
                            <a:rPr lang="en-US" dirty="0"/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074" t="-6897" r="-166667" b="-1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8652" t="-6897" r="-1124" b="-1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919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6859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197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461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731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368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2898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35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818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114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242/36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4124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714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1974/36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113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35158-E60F-294E-B83C-9D2928F1B49E}"/>
                  </a:ext>
                </a:extLst>
              </p:cNvPr>
              <p:cNvSpPr/>
              <p:nvPr/>
            </p:nvSpPr>
            <p:spPr>
              <a:xfrm>
                <a:off x="6781800" y="1828800"/>
                <a:ext cx="3733800" cy="1040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=252/36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35158-E60F-294E-B83C-9D2928F1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828800"/>
                <a:ext cx="3733800" cy="1040028"/>
              </a:xfrm>
              <a:prstGeom prst="rect">
                <a:avLst/>
              </a:prstGeom>
              <a:blipFill>
                <a:blip r:embed="rId3"/>
                <a:stretch>
                  <a:fillRect t="-91463" b="-9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FCC2A-554E-F34D-925F-0A73CEC70491}"/>
                  </a:ext>
                </a:extLst>
              </p:cNvPr>
              <p:cNvSpPr/>
              <p:nvPr/>
            </p:nvSpPr>
            <p:spPr>
              <a:xfrm>
                <a:off x="7066786" y="3228945"/>
                <a:ext cx="2960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FCC2A-554E-F34D-925F-0A73CEC70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86" y="3228945"/>
                <a:ext cx="2960811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302522-D2AF-8240-A7DF-360C61F0FCF8}"/>
                  </a:ext>
                </a:extLst>
              </p:cNvPr>
              <p:cNvSpPr/>
              <p:nvPr/>
            </p:nvSpPr>
            <p:spPr>
              <a:xfrm>
                <a:off x="6705600" y="3729387"/>
                <a:ext cx="4038600" cy="10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𝑉𝑎𝑟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𝑋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𝑥</m:t>
                      </m:r>
                      <m:r>
                        <a:rPr lang="en-US" sz="1400" i="1">
                          <a:latin typeface="Cambria Math"/>
                        </a:rPr>
                        <m:t>)−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𝑥𝑃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             </a:t>
                </a:r>
              </a:p>
              <a:p>
                <a:r>
                  <a:rPr lang="en-US" sz="1400" dirty="0"/>
                  <a:t>        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302522-D2AF-8240-A7DF-360C61F0F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29387"/>
                <a:ext cx="4038600" cy="1044901"/>
              </a:xfrm>
              <a:prstGeom prst="rect">
                <a:avLst/>
              </a:prstGeom>
              <a:blipFill>
                <a:blip r:embed="rId5"/>
                <a:stretch>
                  <a:fillRect t="-69512" b="-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98EAE-068F-AE40-BB35-94EE627E35AA}"/>
                  </a:ext>
                </a:extLst>
              </p:cNvPr>
              <p:cNvSpPr txBox="1"/>
              <p:nvPr/>
            </p:nvSpPr>
            <p:spPr>
              <a:xfrm>
                <a:off x="7340967" y="4492824"/>
                <a:ext cx="1404487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1974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98EAE-068F-AE40-BB35-94EE627E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67" y="4492824"/>
                <a:ext cx="1404487" cy="469231"/>
              </a:xfrm>
              <a:prstGeom prst="rect">
                <a:avLst/>
              </a:prstGeom>
              <a:blipFill>
                <a:blip r:embed="rId6"/>
                <a:stretch>
                  <a:fillRect l="-9910" r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3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Binomial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experiment that satisfies the following four conditions is called a binomial experiment.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identical trials. </a:t>
                </a:r>
              </a:p>
              <a:p>
                <a:pPr lvl="1"/>
                <a:r>
                  <a:rPr lang="en-US" dirty="0"/>
                  <a:t>Each trial has two and only two possible outcomes.</a:t>
                </a:r>
              </a:p>
              <a:p>
                <a:pPr lvl="1"/>
                <a:r>
                  <a:rPr lang="en-US" dirty="0"/>
                  <a:t>The probability of success and failure remain constant.</a:t>
                </a:r>
              </a:p>
              <a:p>
                <a:pPr lvl="1"/>
                <a:r>
                  <a:rPr lang="en-US" dirty="0"/>
                  <a:t>The trials are independent. In other words, the outcome of one trial does not affect the outcome of another trial.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87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1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Binomial Experiment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which of the following are binomial experiments?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Telephone surveying a group of 200 people to ask if they voted for George Bush.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Counting the average number of dogs seen at street daily.</a:t>
            </a:r>
          </a:p>
        </p:txBody>
      </p:sp>
    </p:spTree>
    <p:extLst>
      <p:ext uri="{BB962C8B-B14F-4D97-AF65-F5344CB8AC3E}">
        <p14:creationId xmlns:p14="http://schemas.microsoft.com/office/powerpoint/2010/main" val="140814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Binomial Probability Distribution and Binomial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binomial experiment, the probability of exactly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trials is given by the binomial formula.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~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0" indent="0" algn="r">
                  <a:buNone/>
                </a:pPr>
                <a:br>
                  <a:rPr lang="en-US" sz="22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n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total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number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trials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p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probability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successes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/>
                        <m:t>q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probability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failures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x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number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successes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in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trials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/>
                        <m:t>n</m:t>
                      </m:r>
                      <m:r>
                        <m:rPr>
                          <m:nor/>
                        </m:rPr>
                        <a:rPr lang="en-US" sz="2000" i="1"/>
                        <m:t> – </m:t>
                      </m:r>
                      <m:r>
                        <m:rPr>
                          <m:nor/>
                        </m:rPr>
                        <a:rPr lang="en-US" sz="2000" i="1"/>
                        <m:t>x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n-US" sz="2000"/>
                        <m:t>number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of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failures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in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n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trials</m:t>
                      </m:r>
                    </m:oMath>
                  </m:oMathPara>
                </a14:m>
                <a:endParaRPr lang="en-US" sz="2000" dirty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303" y="1673961"/>
            <a:ext cx="8382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percent of all DVD players manufactured by a large electronics company are defective. A quality control inspector randomly selected three DVD players from the production line. </a:t>
            </a:r>
          </a:p>
          <a:p>
            <a:pPr marL="0" indent="0">
              <a:buNone/>
            </a:pPr>
            <a:r>
              <a:rPr lang="en-US" dirty="0"/>
              <a:t>Construct a probability distribution for the number of defective DVD player.</a:t>
            </a:r>
          </a:p>
        </p:txBody>
      </p:sp>
    </p:spTree>
    <p:extLst>
      <p:ext uri="{BB962C8B-B14F-4D97-AF65-F5344CB8AC3E}">
        <p14:creationId xmlns:p14="http://schemas.microsoft.com/office/powerpoint/2010/main" val="65395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48B4C30-CDAE-F7FE-1FAC-942C4CD43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u="sng" dirty="0"/>
              <a:t>Example Solution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6D41121-B35A-B2FC-C299-28B7D3626F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00201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1. This example consists of three identical trials.  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2. Each trial has two outcomes: defective or good.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3. The probability </a:t>
            </a:r>
            <a:r>
              <a:rPr lang="en-GB" altLang="en-US" sz="2400" i="1">
                <a:ea typeface="ＭＳ Ｐゴシック" panose="020B0600070205080204" pitchFamily="34" charset="-128"/>
              </a:rPr>
              <a:t>p</a:t>
            </a:r>
            <a:r>
              <a:rPr lang="en-GB" altLang="en-US" sz="2400">
                <a:ea typeface="ＭＳ Ｐゴシック" panose="020B0600070205080204" pitchFamily="34" charset="-128"/>
              </a:rPr>
              <a:t> that a DVD player is defective is .05.  The probability </a:t>
            </a:r>
            <a:r>
              <a:rPr lang="en-GB" altLang="en-US" sz="2400" i="1">
                <a:ea typeface="ＭＳ Ｐゴシック" panose="020B0600070205080204" pitchFamily="34" charset="-128"/>
              </a:rPr>
              <a:t>q</a:t>
            </a:r>
            <a:r>
              <a:rPr lang="en-GB" altLang="en-US" sz="2400">
                <a:ea typeface="ＭＳ Ｐゴシック" panose="020B0600070205080204" pitchFamily="34" charset="-128"/>
              </a:rPr>
              <a:t> that a DVD player is good is .95. 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4. Each trial (DVD player) is independent.</a:t>
            </a:r>
          </a:p>
          <a:p>
            <a:pPr eaLnBrk="1" hangingPunct="1">
              <a:buFont typeface="Wingdings" panose="05000000000000000000" pitchFamily="2" charset="2"/>
              <a:buChar char=" "/>
            </a:pPr>
            <a:endParaRPr lang="en-GB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sz="2400">
                <a:ea typeface="ＭＳ Ｐゴシック" panose="020B0600070205080204" pitchFamily="34" charset="-128"/>
              </a:rPr>
              <a:t>Because all four conditions of a binomial experiment are satisfied, this is an example of a binomial experiment.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303" y="1673961"/>
            <a:ext cx="83820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Five percent of all DVD players manufactured by a large electronics company are defective. A quality control inspector randomly selected three DVD players from the production line. 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What is the probability that exactly one of these </a:t>
            </a:r>
          </a:p>
          <a:p>
            <a:pPr marL="0" indent="0" algn="just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three DVD players is defective?</a:t>
            </a:r>
          </a:p>
        </p:txBody>
      </p:sp>
    </p:spTree>
    <p:extLst>
      <p:ext uri="{BB962C8B-B14F-4D97-AF65-F5344CB8AC3E}">
        <p14:creationId xmlns:p14="http://schemas.microsoft.com/office/powerpoint/2010/main" val="172450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441B77D-A3EB-B9CD-03AB-891156F9A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Tree diagram for selecting three DVD Players.</a:t>
            </a:r>
          </a:p>
        </p:txBody>
      </p:sp>
      <p:pic>
        <p:nvPicPr>
          <p:cNvPr id="77828" name="Picture 6">
            <a:extLst>
              <a:ext uri="{FF2B5EF4-FFF2-40B4-BE49-F238E27FC236}">
                <a16:creationId xmlns:a16="http://schemas.microsoft.com/office/drawing/2014/main" id="{54793844-698E-2D6A-729F-A7B64264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29" y="1652588"/>
            <a:ext cx="4556785" cy="491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1CDA-8B89-7741-9FB3-19D343E4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806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CB2CE-76C2-6340-9180-354AC8D71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0634"/>
            <a:ext cx="9144000" cy="359716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Population and sample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Discrete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Probability Distribution of Discrete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Continuous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Probability Distribution of Continuous Random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Fitting of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098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7C6690C-31ED-8DAC-5E43-638174E97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Example Solution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5FA941-1068-AD6B-88D8-8A92C0F7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2017714"/>
            <a:ext cx="8631238" cy="4840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 "/>
            </a:pP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= total number of trials = 3 DVD players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successes = number of defective DVD players = 1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GB" altLang="en-US" dirty="0">
                <a:ea typeface="ＭＳ Ｐゴシック" panose="020B0600070205080204" pitchFamily="34" charset="-128"/>
              </a:rPr>
              <a:t>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= number of failures = number of good DVD players = 3 - 1 = 2 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(success) = .05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</a:t>
            </a:r>
            <a:r>
              <a:rPr lang="en-GB" altLang="en-US" dirty="0">
                <a:ea typeface="ＭＳ Ｐゴシック" panose="020B0600070205080204" pitchFamily="34" charset="-128"/>
              </a:rPr>
              <a:t> =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(failure)  = 1 – </a:t>
            </a:r>
            <a:r>
              <a:rPr lang="en-GB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GB" altLang="en-US" dirty="0">
                <a:ea typeface="ＭＳ Ｐゴシック" panose="020B0600070205080204" pitchFamily="34" charset="-128"/>
              </a:rPr>
              <a:t> = .95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844BDC1-2A98-6380-D59C-E4B1B07CA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/>
              <a:t>Example Solution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00557AE-6D99-0384-11A5-6E8A9E45E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439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The probability of selecting exactly one defective DVD player is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br>
              <a:rPr lang="en-GB" altLang="en-US" dirty="0">
                <a:ea typeface="ＭＳ Ｐゴシック" panose="020B0600070205080204" pitchFamily="34" charset="-128"/>
              </a:rPr>
            </a:b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79877" name="Picture 6">
            <a:extLst>
              <a:ext uri="{FF2B5EF4-FFF2-40B4-BE49-F238E27FC236}">
                <a16:creationId xmlns:a16="http://schemas.microsoft.com/office/drawing/2014/main" id="{B5D1D4F8-D324-8A3D-5AE4-6A758690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62276"/>
            <a:ext cx="4495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Mean and Standard Deviation of the 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and standard deviation of a binomial distribution are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𝑛𝑝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𝑛𝑝𝑞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7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4C534E3-140D-6F6D-C067-EF124D899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/>
              <a:t>Example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27C738B-971F-3B49-9FDB-3F5089ECE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9570" y="1690688"/>
            <a:ext cx="8270875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bg1"/>
              </a:buClr>
            </a:pPr>
            <a:r>
              <a:rPr lang="en-GB" altLang="en-US" dirty="0">
                <a:ea typeface="ＭＳ Ｐゴシック" panose="020B0600070205080204" pitchFamily="34" charset="-128"/>
              </a:rPr>
              <a:t>According to a Harris Interactive survey conducted for World Vision and released in February 2009, 45% of teens in the United States volunteer time for charitable causes.  Assume that this result is true for the current population of U.S. teens. A sample of 40 teens is selected. Let x be the number of teens in this sample who volunteer time for charitable causes.  Find the mean and standard deviation of the probability distribution of x.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D0C29B28-211C-DB08-6971-A6DD54FF8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u="sng" dirty="0"/>
              <a:t>Example Solution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D515042-9BCA-FA0F-21F5-99A010B16F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30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= 40   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.45,    and     q = .55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Using the formulas for the mean and standard deviation of the binomial distribution,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C3CD87CA-8DFF-DEC0-D643-08220D21C60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733800"/>
          <a:ext cx="693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82600" progId="Equation.3">
                  <p:embed/>
                </p:oleObj>
              </mc:Choice>
              <mc:Fallback>
                <p:oleObj name="Equation" r:id="rId2" imgW="2247900" imgH="482600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C3CD87CA-8DFF-DEC0-D643-08220D21C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6934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0D093A3-0D07-E147-BBCD-746EB4AD92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9104" y="1547650"/>
            <a:ext cx="8534400" cy="1984375"/>
          </a:xfrm>
        </p:spPr>
        <p:txBody>
          <a:bodyPr/>
          <a:lstStyle/>
          <a:p>
            <a:pPr eaLnBrk="1" hangingPunct="1"/>
            <a:r>
              <a:rPr lang="en-US" altLang="en-US">
                <a:latin typeface="Monotype Corsiva" panose="03010101010201010101" pitchFamily="66" charset="0"/>
              </a:rPr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6310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0CFD-2576-6F45-B0F9-02AA0A0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4DB15A-2C51-3A4E-BC84-D4D4164F2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83178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17768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25034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55983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652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7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6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4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6609AA7-4586-2144-909F-43AE5B533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Consider the following table of sales, </a:t>
            </a:r>
            <a:br>
              <a:rPr lang="en-US" altLang="en-US" sz="2800" dirty="0"/>
            </a:br>
            <a:r>
              <a:rPr lang="en-US" altLang="en-US" sz="2800" dirty="0"/>
              <a:t>divided into intervals of 1000 units each, </a:t>
            </a:r>
          </a:p>
        </p:txBody>
      </p:sp>
      <p:graphicFrame>
        <p:nvGraphicFramePr>
          <p:cNvPr id="4210" name="Group 114">
            <a:extLst>
              <a:ext uri="{FF2B5EF4-FFF2-40B4-BE49-F238E27FC236}">
                <a16:creationId xmlns:a16="http://schemas.microsoft.com/office/drawing/2014/main" id="{070D3CB3-4D59-6C49-95B6-79884B4C39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5874345"/>
              </p:ext>
            </p:extLst>
          </p:nvPr>
        </p:nvGraphicFramePr>
        <p:xfrm>
          <a:off x="2743200" y="1731963"/>
          <a:ext cx="6402388" cy="4580148"/>
        </p:xfrm>
        <a:graphic>
          <a:graphicData uri="http://schemas.openxmlformats.org/drawingml/2006/table">
            <a:tbl>
              <a:tblPr/>
              <a:tblGrid>
                <a:gridCol w="210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Frequency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10/200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338FC48-FCFE-F746-AB1D-98AAC21D5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2800"/>
              <a:t>and the relative frequency of each interval. </a:t>
            </a:r>
          </a:p>
        </p:txBody>
      </p:sp>
      <p:graphicFrame>
        <p:nvGraphicFramePr>
          <p:cNvPr id="8251" name="Group 59">
            <a:extLst>
              <a:ext uri="{FF2B5EF4-FFF2-40B4-BE49-F238E27FC236}">
                <a16:creationId xmlns:a16="http://schemas.microsoft.com/office/drawing/2014/main" id="{BDD07403-739C-3849-A32A-15686DD868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2190929"/>
              </p:ext>
            </p:extLst>
          </p:nvPr>
        </p:nvGraphicFramePr>
        <p:xfrm>
          <a:off x="2819400" y="1295400"/>
          <a:ext cx="6402388" cy="5037149"/>
        </p:xfrm>
        <a:graphic>
          <a:graphicData uri="http://schemas.openxmlformats.org/drawingml/2006/table">
            <a:tbl>
              <a:tblPr/>
              <a:tblGrid>
                <a:gridCol w="210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freq.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07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C5E7C94-B9D9-774D-B52D-32996BE4D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We’re going to divide the relative frequencies </a:t>
            </a:r>
            <a:br>
              <a:rPr lang="en-US" altLang="en-US" sz="2800" dirty="0"/>
            </a:br>
            <a:r>
              <a:rPr lang="en-US" altLang="en-US" sz="2800" dirty="0"/>
              <a:t>by the width of the cells (which here is 1000). </a:t>
            </a:r>
            <a:br>
              <a:rPr lang="en-US" altLang="en-US" sz="2800" dirty="0"/>
            </a:br>
            <a:r>
              <a:rPr lang="en-US" altLang="en-US" sz="2800" dirty="0"/>
              <a:t>This will make the graph have an area of 1.</a:t>
            </a:r>
          </a:p>
        </p:txBody>
      </p:sp>
      <p:graphicFrame>
        <p:nvGraphicFramePr>
          <p:cNvPr id="7219" name="Group 51">
            <a:extLst>
              <a:ext uri="{FF2B5EF4-FFF2-40B4-BE49-F238E27FC236}">
                <a16:creationId xmlns:a16="http://schemas.microsoft.com/office/drawing/2014/main" id="{FE73A46E-2F68-1840-AA45-4082066E5A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94014" y="1731963"/>
          <a:ext cx="6402387" cy="4519612"/>
        </p:xfrm>
        <a:graphic>
          <a:graphicData uri="http://schemas.openxmlformats.org/drawingml/2006/table">
            <a:tbl>
              <a:tblPr/>
              <a:tblGrid>
                <a:gridCol w="210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freq.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0.00030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544" name="Object 50">
            <a:extLst>
              <a:ext uri="{FF2B5EF4-FFF2-40B4-BE49-F238E27FC236}">
                <a16:creationId xmlns:a16="http://schemas.microsoft.com/office/drawing/2014/main" id="{78DCF23B-6230-5C40-87DB-01DEE119CBE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481763" y="1758950"/>
          <a:ext cx="26622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19800" imgH="5854700" progId="Equation.3">
                  <p:embed/>
                </p:oleObj>
              </mc:Choice>
              <mc:Fallback>
                <p:oleObj name="Equation" r:id="rId2" imgW="18719800" imgH="5854700" progId="Equation.3">
                  <p:embed/>
                  <p:pic>
                    <p:nvPicPr>
                      <p:cNvPr id="21544" name="Object 50">
                        <a:extLst>
                          <a:ext uri="{FF2B5EF4-FFF2-40B4-BE49-F238E27FC236}">
                            <a16:creationId xmlns:a16="http://schemas.microsoft.com/office/drawing/2014/main" id="{78DCF23B-6230-5C40-87DB-01DEE119C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1758950"/>
                        <a:ext cx="26622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8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Sample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1339850"/>
          <a:ext cx="8153400" cy="551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9E6BEE6-EDA0-3A4D-8E0F-E6EBB7109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/>
              <a:t>Histogram</a:t>
            </a:r>
          </a:p>
        </p:txBody>
      </p:sp>
      <p:graphicFrame>
        <p:nvGraphicFramePr>
          <p:cNvPr id="11267" name="Group 3">
            <a:extLst>
              <a:ext uri="{FF2B5EF4-FFF2-40B4-BE49-F238E27FC236}">
                <a16:creationId xmlns:a16="http://schemas.microsoft.com/office/drawing/2014/main" id="{0529E339-5EFD-3A4F-A695-5B3EC076535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828800" y="1676400"/>
          <a:ext cx="3200400" cy="316864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0.00030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559" name="Object 32">
            <a:extLst>
              <a:ext uri="{FF2B5EF4-FFF2-40B4-BE49-F238E27FC236}">
                <a16:creationId xmlns:a16="http://schemas.microsoft.com/office/drawing/2014/main" id="{28F6DD49-C118-8646-90E9-B4864D775D8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1" y="1676401"/>
          <a:ext cx="175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843500" imgH="5854700" progId="Equation.3">
                  <p:embed/>
                </p:oleObj>
              </mc:Choice>
              <mc:Fallback>
                <p:oleObj name="Equation" r:id="rId2" imgW="17843500" imgH="5854700" progId="Equation.3">
                  <p:embed/>
                  <p:pic>
                    <p:nvPicPr>
                      <p:cNvPr id="22559" name="Object 32">
                        <a:extLst>
                          <a:ext uri="{FF2B5EF4-FFF2-40B4-BE49-F238E27FC236}">
                            <a16:creationId xmlns:a16="http://schemas.microsoft.com/office/drawing/2014/main" id="{28F6DD49-C118-8646-90E9-B4864D775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1676401"/>
                        <a:ext cx="1755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Line 33">
            <a:extLst>
              <a:ext uri="{FF2B5EF4-FFF2-40B4-BE49-F238E27FC236}">
                <a16:creationId xmlns:a16="http://schemas.microsoft.com/office/drawing/2014/main" id="{29821EF7-7425-1E43-888B-DC272CFC7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76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4">
            <a:extLst>
              <a:ext uri="{FF2B5EF4-FFF2-40B4-BE49-F238E27FC236}">
                <a16:creationId xmlns:a16="http://schemas.microsoft.com/office/drawing/2014/main" id="{B836EC29-1B65-E748-B3F7-7C2DB6A85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876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Text Box 35">
            <a:extLst>
              <a:ext uri="{FF2B5EF4-FFF2-40B4-BE49-F238E27FC236}">
                <a16:creationId xmlns:a16="http://schemas.microsoft.com/office/drawing/2014/main" id="{CF49E82F-342D-B940-B2A2-B9D367E1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1"/>
            <a:ext cx="396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0    1000  2000  3000  4000  5000  6000  7000</a:t>
            </a:r>
            <a:r>
              <a:rPr lang="en-US" altLang="en-US" sz="1500"/>
              <a:t>   </a:t>
            </a:r>
            <a:br>
              <a:rPr lang="en-US" altLang="en-US" sz="1500"/>
            </a:br>
            <a:r>
              <a:rPr lang="en-US" altLang="en-US" sz="1800"/>
              <a:t>                          sales</a:t>
            </a:r>
          </a:p>
        </p:txBody>
      </p:sp>
      <p:sp>
        <p:nvSpPr>
          <p:cNvPr id="22563" name="Text Box 36">
            <a:extLst>
              <a:ext uri="{FF2B5EF4-FFF2-40B4-BE49-F238E27FC236}">
                <a16:creationId xmlns:a16="http://schemas.microsoft.com/office/drawing/2014/main" id="{D8134951-9897-0947-B3BE-B3456F5FE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47800"/>
            <a:ext cx="12192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f(x) = p(x)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0.00030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0.00025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0.00020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0.00015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0.00010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0.00005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/>
              <a:t>     0 </a:t>
            </a:r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2230A7E4-DF74-9740-85F7-9AFACC6C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4572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E0112257-8A78-0B4F-A6AF-EE4BBE52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457200" cy="2362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3" name="Rectangle 39">
            <a:extLst>
              <a:ext uri="{FF2B5EF4-FFF2-40B4-BE49-F238E27FC236}">
                <a16:creationId xmlns:a16="http://schemas.microsoft.com/office/drawing/2014/main" id="{745C87E1-BA80-C14A-9F1F-98BBD09E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133600"/>
            <a:ext cx="457200" cy="2743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D09C557D-49F8-804F-AB2C-D143844B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457200" cy="2362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6E4FCBB0-F78B-4F43-8CB3-55858F12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114800"/>
            <a:ext cx="457200" cy="762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6" name="Rectangle 42">
            <a:extLst>
              <a:ext uri="{FF2B5EF4-FFF2-40B4-BE49-F238E27FC236}">
                <a16:creationId xmlns:a16="http://schemas.microsoft.com/office/drawing/2014/main" id="{5931842C-90F0-6A45-945C-10477A75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495800"/>
            <a:ext cx="4572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07" name="Text Box 43">
            <a:extLst>
              <a:ext uri="{FF2B5EF4-FFF2-40B4-BE49-F238E27FC236}">
                <a16:creationId xmlns:a16="http://schemas.microsoft.com/office/drawing/2014/main" id="{E7E20276-997F-C842-92F4-0F1BF160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38801"/>
            <a:ext cx="838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/>
              <a:t>The area of each bar is the relative frequency of the category, so the total area is 1.</a:t>
            </a:r>
          </a:p>
        </p:txBody>
      </p:sp>
    </p:spTree>
    <p:extLst>
      <p:ext uri="{BB962C8B-B14F-4D97-AF65-F5344CB8AC3E}">
        <p14:creationId xmlns:p14="http://schemas.microsoft.com/office/powerpoint/2010/main" val="183834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 animBg="1"/>
      <p:bldP spid="11302" grpId="0" animBg="1"/>
      <p:bldP spid="11303" grpId="0" animBg="1"/>
      <p:bldP spid="11304" grpId="0" animBg="1"/>
      <p:bldP spid="11305" grpId="0" animBg="1"/>
      <p:bldP spid="11306" grpId="0" animBg="1"/>
      <p:bldP spid="113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E8390AA-57FB-F84A-B4C4-D28A042D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Frequency Polygon</a:t>
            </a:r>
          </a:p>
        </p:txBody>
      </p:sp>
      <p:graphicFrame>
        <p:nvGraphicFramePr>
          <p:cNvPr id="14339" name="Group 3">
            <a:extLst>
              <a:ext uri="{FF2B5EF4-FFF2-40B4-BE49-F238E27FC236}">
                <a16:creationId xmlns:a16="http://schemas.microsoft.com/office/drawing/2014/main" id="{77DDC1FE-C3DC-B344-AC91-F9060E905A9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828800" y="1676400"/>
          <a:ext cx="3200400" cy="316864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(1000,2000]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(2000,3000]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(3000,4000]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0.00030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(4000,5000]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0.00025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(5000,6000]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(6000,7000]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0.00005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583" name="Object 32">
            <a:extLst>
              <a:ext uri="{FF2B5EF4-FFF2-40B4-BE49-F238E27FC236}">
                <a16:creationId xmlns:a16="http://schemas.microsoft.com/office/drawing/2014/main" id="{5936F562-1E0C-324B-988C-A16DF1CD05F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1" y="1676401"/>
          <a:ext cx="175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843500" imgH="5854700" progId="Equation.3">
                  <p:embed/>
                </p:oleObj>
              </mc:Choice>
              <mc:Fallback>
                <p:oleObj name="Equation" r:id="rId3" imgW="17843500" imgH="5854700" progId="Equation.3">
                  <p:embed/>
                  <p:pic>
                    <p:nvPicPr>
                      <p:cNvPr id="23583" name="Object 32">
                        <a:extLst>
                          <a:ext uri="{FF2B5EF4-FFF2-40B4-BE49-F238E27FC236}">
                            <a16:creationId xmlns:a16="http://schemas.microsoft.com/office/drawing/2014/main" id="{5936F562-1E0C-324B-988C-A16DF1CD0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1676401"/>
                        <a:ext cx="1755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4" name="Group 33">
            <a:extLst>
              <a:ext uri="{FF2B5EF4-FFF2-40B4-BE49-F238E27FC236}">
                <a16:creationId xmlns:a16="http://schemas.microsoft.com/office/drawing/2014/main" id="{E386584C-C6FE-A74A-B06C-2E88E9B692B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447801"/>
            <a:ext cx="4953000" cy="4100513"/>
            <a:chOff x="2496" y="912"/>
            <a:chExt cx="3120" cy="2583"/>
          </a:xfrm>
        </p:grpSpPr>
        <p:sp>
          <p:nvSpPr>
            <p:cNvPr id="23593" name="Line 34">
              <a:extLst>
                <a:ext uri="{FF2B5EF4-FFF2-40B4-BE49-F238E27FC236}">
                  <a16:creationId xmlns:a16="http://schemas.microsoft.com/office/drawing/2014/main" id="{D1AE131F-A57C-DF42-B13C-FDCA6F72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5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35">
              <a:extLst>
                <a:ext uri="{FF2B5EF4-FFF2-40B4-BE49-F238E27FC236}">
                  <a16:creationId xmlns:a16="http://schemas.microsoft.com/office/drawing/2014/main" id="{7A0CB4B6-75C6-A847-9E4A-E254DC168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Text Box 36">
              <a:extLst>
                <a:ext uri="{FF2B5EF4-FFF2-40B4-BE49-F238E27FC236}">
                  <a16:creationId xmlns:a16="http://schemas.microsoft.com/office/drawing/2014/main" id="{5CCB2319-EF03-B147-A703-F11CE002B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20"/>
              <a:ext cx="2496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0    1000  2000  3000  4000  5000  6000  7000</a:t>
              </a:r>
              <a:r>
                <a:rPr lang="en-US" altLang="en-US" sz="1500"/>
                <a:t>   </a:t>
              </a:r>
              <a:br>
                <a:rPr lang="en-US" altLang="en-US" sz="1500"/>
              </a:br>
              <a:r>
                <a:rPr lang="en-US" altLang="en-US" sz="1800"/>
                <a:t>                          sales</a:t>
              </a:r>
            </a:p>
          </p:txBody>
        </p:sp>
        <p:sp>
          <p:nvSpPr>
            <p:cNvPr id="23596" name="Text Box 37">
              <a:extLst>
                <a:ext uri="{FF2B5EF4-FFF2-40B4-BE49-F238E27FC236}">
                  <a16:creationId xmlns:a16="http://schemas.microsoft.com/office/drawing/2014/main" id="{4E3EF9EE-89A4-A44D-B6BD-49057D79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912"/>
              <a:ext cx="768" cy="2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f(x) = p(x)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0.00030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0.00025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0.00020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0.00015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0.00010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0.00005</a:t>
              </a:r>
            </a:p>
            <a:p>
              <a:pPr eaLnBrk="1" hangingPunct="1">
                <a:spcBef>
                  <a:spcPct val="70000"/>
                </a:spcBef>
              </a:pPr>
              <a:r>
                <a:rPr lang="en-US" altLang="en-US" sz="1800"/>
                <a:t>     0 </a:t>
              </a:r>
            </a:p>
          </p:txBody>
        </p:sp>
        <p:sp>
          <p:nvSpPr>
            <p:cNvPr id="23597" name="Rectangle 38">
              <a:extLst>
                <a:ext uri="{FF2B5EF4-FFF2-40B4-BE49-F238E27FC236}">
                  <a16:creationId xmlns:a16="http://schemas.microsoft.com/office/drawing/2014/main" id="{7FB1C287-C6C3-C848-91EF-260506AD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88" cy="24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598" name="Rectangle 39">
              <a:extLst>
                <a:ext uri="{FF2B5EF4-FFF2-40B4-BE49-F238E27FC236}">
                  <a16:creationId xmlns:a16="http://schemas.microsoft.com/office/drawing/2014/main" id="{B3AAA057-78E7-204B-80F8-36188A15F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288" cy="14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599" name="Rectangle 40">
              <a:extLst>
                <a:ext uri="{FF2B5EF4-FFF2-40B4-BE49-F238E27FC236}">
                  <a16:creationId xmlns:a16="http://schemas.microsoft.com/office/drawing/2014/main" id="{D8D6E308-2F98-CA49-BA23-8960FB7E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44"/>
              <a:ext cx="288" cy="172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600" name="Rectangle 41">
              <a:extLst>
                <a:ext uri="{FF2B5EF4-FFF2-40B4-BE49-F238E27FC236}">
                  <a16:creationId xmlns:a16="http://schemas.microsoft.com/office/drawing/2014/main" id="{C8A0790C-871B-F640-AE37-9F83484B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84"/>
              <a:ext cx="288" cy="14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601" name="Rectangle 42">
              <a:extLst>
                <a:ext uri="{FF2B5EF4-FFF2-40B4-BE49-F238E27FC236}">
                  <a16:creationId xmlns:a16="http://schemas.microsoft.com/office/drawing/2014/main" id="{4E7DEBAC-D00E-7E4A-9C0A-E14FBD052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592"/>
              <a:ext cx="288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3602" name="Rectangle 43">
              <a:extLst>
                <a:ext uri="{FF2B5EF4-FFF2-40B4-BE49-F238E27FC236}">
                  <a16:creationId xmlns:a16="http://schemas.microsoft.com/office/drawing/2014/main" id="{C5104279-0F20-FA46-8833-3C190A8B1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832"/>
              <a:ext cx="288" cy="24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sp>
        <p:nvSpPr>
          <p:cNvPr id="23585" name="Text Box 44">
            <a:extLst>
              <a:ext uri="{FF2B5EF4-FFF2-40B4-BE49-F238E27FC236}">
                <a16:creationId xmlns:a16="http://schemas.microsoft.com/office/drawing/2014/main" id="{A9C666D7-7652-E946-97EA-9121D72B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674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/>
              <a:t>Here is the frequency polygon.</a:t>
            </a:r>
          </a:p>
        </p:txBody>
      </p:sp>
      <p:sp>
        <p:nvSpPr>
          <p:cNvPr id="23586" name="Line 45">
            <a:extLst>
              <a:ext uri="{FF2B5EF4-FFF2-40B4-BE49-F238E27FC236}">
                <a16:creationId xmlns:a16="http://schemas.microsoft.com/office/drawing/2014/main" id="{3285C560-8B24-D246-B3A4-0A9693783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4958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46">
            <a:extLst>
              <a:ext uri="{FF2B5EF4-FFF2-40B4-BE49-F238E27FC236}">
                <a16:creationId xmlns:a16="http://schemas.microsoft.com/office/drawing/2014/main" id="{B6436DCE-1A3B-8041-A0B6-DD2A60A5C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514600"/>
            <a:ext cx="457200" cy="19812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47">
            <a:extLst>
              <a:ext uri="{FF2B5EF4-FFF2-40B4-BE49-F238E27FC236}">
                <a16:creationId xmlns:a16="http://schemas.microsoft.com/office/drawing/2014/main" id="{2A634AA3-1E8A-F343-AD9D-D26C8D544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1336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48">
            <a:extLst>
              <a:ext uri="{FF2B5EF4-FFF2-40B4-BE49-F238E27FC236}">
                <a16:creationId xmlns:a16="http://schemas.microsoft.com/office/drawing/2014/main" id="{F9A32155-B44E-564B-BD2D-56676402A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1336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49">
            <a:extLst>
              <a:ext uri="{FF2B5EF4-FFF2-40B4-BE49-F238E27FC236}">
                <a16:creationId xmlns:a16="http://schemas.microsoft.com/office/drawing/2014/main" id="{04921FF1-3574-5F4B-A3EC-94FA9998F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14600"/>
            <a:ext cx="457200" cy="16002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50">
            <a:extLst>
              <a:ext uri="{FF2B5EF4-FFF2-40B4-BE49-F238E27FC236}">
                <a16:creationId xmlns:a16="http://schemas.microsoft.com/office/drawing/2014/main" id="{0928B89F-042A-924B-B432-22E97D14F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114800"/>
            <a:ext cx="4572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51">
            <a:extLst>
              <a:ext uri="{FF2B5EF4-FFF2-40B4-BE49-F238E27FC236}">
                <a16:creationId xmlns:a16="http://schemas.microsoft.com/office/drawing/2014/main" id="{5036FB28-9CAF-4B4E-ABCF-B942E9688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495800"/>
            <a:ext cx="533400" cy="381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4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B766FF9-3329-D34B-9DB1-5C2ABC90B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If we make the intervals 500 units instead of 1000, the graph would probably look something like this:</a:t>
            </a:r>
          </a:p>
        </p:txBody>
      </p:sp>
      <p:grpSp>
        <p:nvGrpSpPr>
          <p:cNvPr id="24578" name="Group 23">
            <a:extLst>
              <a:ext uri="{FF2B5EF4-FFF2-40B4-BE49-F238E27FC236}">
                <a16:creationId xmlns:a16="http://schemas.microsoft.com/office/drawing/2014/main" id="{91116E2B-D142-8E45-A4BA-C9949AE96B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1"/>
            <a:ext cx="4343400" cy="4100513"/>
            <a:chOff x="1968" y="1008"/>
            <a:chExt cx="2736" cy="2583"/>
          </a:xfrm>
        </p:grpSpPr>
        <p:sp>
          <p:nvSpPr>
            <p:cNvPr id="24580" name="Line 5">
              <a:extLst>
                <a:ext uri="{FF2B5EF4-FFF2-40B4-BE49-F238E27FC236}">
                  <a16:creationId xmlns:a16="http://schemas.microsoft.com/office/drawing/2014/main" id="{10B3C893-5964-D844-B597-7BB06F40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9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Line 6">
              <a:extLst>
                <a:ext uri="{FF2B5EF4-FFF2-40B4-BE49-F238E27FC236}">
                  <a16:creationId xmlns:a16="http://schemas.microsoft.com/office/drawing/2014/main" id="{9C48AD63-FFA7-C242-9786-6A280CC4E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12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Text Box 7">
              <a:extLst>
                <a:ext uri="{FF2B5EF4-FFF2-40B4-BE49-F238E27FC236}">
                  <a16:creationId xmlns:a16="http://schemas.microsoft.com/office/drawing/2014/main" id="{9EA32981-7F8F-AB49-BEF7-28E5B5ADF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0"/>
              <a:ext cx="2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                         sales</a:t>
              </a:r>
            </a:p>
          </p:txBody>
        </p:sp>
        <p:sp>
          <p:nvSpPr>
            <p:cNvPr id="24583" name="Text Box 8">
              <a:extLst>
                <a:ext uri="{FF2B5EF4-FFF2-40B4-BE49-F238E27FC236}">
                  <a16:creationId xmlns:a16="http://schemas.microsoft.com/office/drawing/2014/main" id="{427BE19A-C631-6742-B623-39A422459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0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f(x) = p(x)</a:t>
              </a:r>
            </a:p>
          </p:txBody>
        </p:sp>
        <p:sp>
          <p:nvSpPr>
            <p:cNvPr id="24584" name="Rectangle 9">
              <a:extLst>
                <a:ext uri="{FF2B5EF4-FFF2-40B4-BE49-F238E27FC236}">
                  <a16:creationId xmlns:a16="http://schemas.microsoft.com/office/drawing/2014/main" id="{41CD288D-0F76-8C4A-9295-222C876A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144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5" name="Rectangle 10">
              <a:extLst>
                <a:ext uri="{FF2B5EF4-FFF2-40B4-BE49-F238E27FC236}">
                  <a16:creationId xmlns:a16="http://schemas.microsoft.com/office/drawing/2014/main" id="{2B169E52-8BB7-3D4C-B4BC-AA26C7C8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92"/>
              <a:ext cx="144" cy="7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6" name="Rectangle 11">
              <a:extLst>
                <a:ext uri="{FF2B5EF4-FFF2-40B4-BE49-F238E27FC236}">
                  <a16:creationId xmlns:a16="http://schemas.microsoft.com/office/drawing/2014/main" id="{5B701906-8FA1-564C-AC24-97D3F500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20"/>
              <a:ext cx="144" cy="13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7" name="Rectangle 12">
              <a:extLst>
                <a:ext uri="{FF2B5EF4-FFF2-40B4-BE49-F238E27FC236}">
                  <a16:creationId xmlns:a16="http://schemas.microsoft.com/office/drawing/2014/main" id="{1AFFB3A7-D796-5F40-8599-3F2E443F9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144" cy="14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8" name="Rectangle 13">
              <a:extLst>
                <a:ext uri="{FF2B5EF4-FFF2-40B4-BE49-F238E27FC236}">
                  <a16:creationId xmlns:a16="http://schemas.microsoft.com/office/drawing/2014/main" id="{BF20EC4B-7BFB-8841-9BA7-CBB5C25F4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144" cy="6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89" name="Rectangle 14">
              <a:extLst>
                <a:ext uri="{FF2B5EF4-FFF2-40B4-BE49-F238E27FC236}">
                  <a16:creationId xmlns:a16="http://schemas.microsoft.com/office/drawing/2014/main" id="{63D48758-8DD5-2A4B-94DB-06E70A62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144" cy="24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590" name="Rectangle 15">
              <a:extLst>
                <a:ext uri="{FF2B5EF4-FFF2-40B4-BE49-F238E27FC236}">
                  <a16:creationId xmlns:a16="http://schemas.microsoft.com/office/drawing/2014/main" id="{0E9D0644-AAE1-2043-A79F-28682F0C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20"/>
              <a:ext cx="14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1" name="Rectangle 16">
              <a:extLst>
                <a:ext uri="{FF2B5EF4-FFF2-40B4-BE49-F238E27FC236}">
                  <a16:creationId xmlns:a16="http://schemas.microsoft.com/office/drawing/2014/main" id="{F34ADC01-325A-DC40-961E-D7B04B4C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44" cy="12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2" name="Rectangle 17">
              <a:extLst>
                <a:ext uri="{FF2B5EF4-FFF2-40B4-BE49-F238E27FC236}">
                  <a16:creationId xmlns:a16="http://schemas.microsoft.com/office/drawing/2014/main" id="{0FF9A9E7-C8F8-864D-A30C-2FE90CE5F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144" cy="16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3" name="Rectangle 18">
              <a:extLst>
                <a:ext uri="{FF2B5EF4-FFF2-40B4-BE49-F238E27FC236}">
                  <a16:creationId xmlns:a16="http://schemas.microsoft.com/office/drawing/2014/main" id="{D1DA81B4-BB4B-584C-A724-1B007A27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44" cy="100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4" name="Rectangle 19">
              <a:extLst>
                <a:ext uri="{FF2B5EF4-FFF2-40B4-BE49-F238E27FC236}">
                  <a16:creationId xmlns:a16="http://schemas.microsoft.com/office/drawing/2014/main" id="{FF68D993-F09E-2C48-915D-9864E20B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144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4595" name="Rectangle 20">
              <a:extLst>
                <a:ext uri="{FF2B5EF4-FFF2-40B4-BE49-F238E27FC236}">
                  <a16:creationId xmlns:a16="http://schemas.microsoft.com/office/drawing/2014/main" id="{FA06F00D-40F3-6249-AE31-F1F6354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144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sp>
        <p:nvSpPr>
          <p:cNvPr id="12309" name="Text Box 21">
            <a:extLst>
              <a:ext uri="{FF2B5EF4-FFF2-40B4-BE49-F238E27FC236}">
                <a16:creationId xmlns:a16="http://schemas.microsoft.com/office/drawing/2014/main" id="{0BAEC4E7-5AAC-8A40-B714-1A1AA9BB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19401"/>
            <a:ext cx="320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The height of the bars increases and decreases more gradually.</a:t>
            </a:r>
          </a:p>
        </p:txBody>
      </p:sp>
    </p:spTree>
    <p:extLst>
      <p:ext uri="{BB962C8B-B14F-4D97-AF65-F5344CB8AC3E}">
        <p14:creationId xmlns:p14="http://schemas.microsoft.com/office/powerpoint/2010/main" val="5109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0147833-42B1-AB42-86F1-9863066B9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If we made the intervals infinitesimally small, the bars and the frequency polygon would become smooth, looking something like this: </a:t>
            </a:r>
          </a:p>
        </p:txBody>
      </p:sp>
      <p:sp>
        <p:nvSpPr>
          <p:cNvPr id="25602" name="Line 4">
            <a:extLst>
              <a:ext uri="{FF2B5EF4-FFF2-40B4-BE49-F238E27FC236}">
                <a16:creationId xmlns:a16="http://schemas.microsoft.com/office/drawing/2014/main" id="{AA7FE64C-DC41-2541-AFA8-ECE5EA013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47888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>
            <a:extLst>
              <a:ext uri="{FF2B5EF4-FFF2-40B4-BE49-F238E27FC236}">
                <a16:creationId xmlns:a16="http://schemas.microsoft.com/office/drawing/2014/main" id="{5BDE9906-8F69-3546-B0AC-8E21CA4B7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957888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Freeform 7">
            <a:extLst>
              <a:ext uri="{FF2B5EF4-FFF2-40B4-BE49-F238E27FC236}">
                <a16:creationId xmlns:a16="http://schemas.microsoft.com/office/drawing/2014/main" id="{9B4B5A73-1BD5-0A49-8EED-D8B2CD8644FE}"/>
              </a:ext>
            </a:extLst>
          </p:cNvPr>
          <p:cNvSpPr>
            <a:spLocks/>
          </p:cNvSpPr>
          <p:nvPr/>
        </p:nvSpPr>
        <p:spPr bwMode="auto">
          <a:xfrm>
            <a:off x="3352800" y="2376488"/>
            <a:ext cx="5105400" cy="3581400"/>
          </a:xfrm>
          <a:custGeom>
            <a:avLst/>
            <a:gdLst>
              <a:gd name="T0" fmla="*/ 0 w 3504"/>
              <a:gd name="T1" fmla="*/ 2147483646 h 2480"/>
              <a:gd name="T2" fmla="*/ 2147483646 w 3504"/>
              <a:gd name="T3" fmla="*/ 2147483646 h 2480"/>
              <a:gd name="T4" fmla="*/ 2147483646 w 3504"/>
              <a:gd name="T5" fmla="*/ 2147483646 h 2480"/>
              <a:gd name="T6" fmla="*/ 2147483646 w 3504"/>
              <a:gd name="T7" fmla="*/ 2147483646 h 2480"/>
              <a:gd name="T8" fmla="*/ 2147483646 w 3504"/>
              <a:gd name="T9" fmla="*/ 2147483646 h 2480"/>
              <a:gd name="T10" fmla="*/ 2147483646 w 3504"/>
              <a:gd name="T11" fmla="*/ 2147483646 h 2480"/>
              <a:gd name="T12" fmla="*/ 2147483646 w 3504"/>
              <a:gd name="T13" fmla="*/ 2147483646 h 2480"/>
              <a:gd name="T14" fmla="*/ 2147483646 w 3504"/>
              <a:gd name="T15" fmla="*/ 2147483646 h 2480"/>
              <a:gd name="T16" fmla="*/ 2147483646 w 3504"/>
              <a:gd name="T17" fmla="*/ 2147483646 h 2480"/>
              <a:gd name="T18" fmla="*/ 2147483646 w 3504"/>
              <a:gd name="T19" fmla="*/ 2147483646 h 2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04" h="2480">
                <a:moveTo>
                  <a:pt x="0" y="2480"/>
                </a:moveTo>
                <a:cubicBezTo>
                  <a:pt x="164" y="2480"/>
                  <a:pt x="328" y="2480"/>
                  <a:pt x="480" y="2144"/>
                </a:cubicBezTo>
                <a:cubicBezTo>
                  <a:pt x="632" y="1808"/>
                  <a:pt x="792" y="816"/>
                  <a:pt x="912" y="464"/>
                </a:cubicBezTo>
                <a:cubicBezTo>
                  <a:pt x="1032" y="112"/>
                  <a:pt x="1104" y="64"/>
                  <a:pt x="1200" y="32"/>
                </a:cubicBezTo>
                <a:cubicBezTo>
                  <a:pt x="1296" y="0"/>
                  <a:pt x="1400" y="136"/>
                  <a:pt x="1488" y="272"/>
                </a:cubicBezTo>
                <a:cubicBezTo>
                  <a:pt x="1576" y="408"/>
                  <a:pt x="1632" y="624"/>
                  <a:pt x="1728" y="848"/>
                </a:cubicBezTo>
                <a:cubicBezTo>
                  <a:pt x="1824" y="1072"/>
                  <a:pt x="1936" y="1400"/>
                  <a:pt x="2064" y="1616"/>
                </a:cubicBezTo>
                <a:cubicBezTo>
                  <a:pt x="2192" y="1832"/>
                  <a:pt x="2312" y="2016"/>
                  <a:pt x="2496" y="2144"/>
                </a:cubicBezTo>
                <a:cubicBezTo>
                  <a:pt x="2680" y="2272"/>
                  <a:pt x="3000" y="2328"/>
                  <a:pt x="3168" y="2384"/>
                </a:cubicBezTo>
                <a:cubicBezTo>
                  <a:pt x="3336" y="2440"/>
                  <a:pt x="3420" y="2460"/>
                  <a:pt x="3504" y="24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8">
            <a:extLst>
              <a:ext uri="{FF2B5EF4-FFF2-40B4-BE49-F238E27FC236}">
                <a16:creationId xmlns:a16="http://schemas.microsoft.com/office/drawing/2014/main" id="{32D7EA9A-4EDA-4A45-A5D7-B145023A7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240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f(x) = p(x)</a:t>
            </a:r>
          </a:p>
        </p:txBody>
      </p:sp>
      <p:sp>
        <p:nvSpPr>
          <p:cNvPr id="25606" name="Text Box 9">
            <a:extLst>
              <a:ext uri="{FF2B5EF4-FFF2-40B4-BE49-F238E27FC236}">
                <a16:creationId xmlns:a16="http://schemas.microsoft.com/office/drawing/2014/main" id="{1208557A-BF84-464B-A141-B1678D91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34088"/>
            <a:ext cx="464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sales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14E4838-163E-7B48-A832-1E615EA2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752600"/>
            <a:ext cx="3962400" cy="306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dirty="0"/>
              <a:t>This what the distribution of a </a:t>
            </a:r>
            <a:r>
              <a:rPr lang="en-US" altLang="en-US" sz="2600" b="1" i="1" dirty="0"/>
              <a:t>continuous random variable</a:t>
            </a:r>
            <a:r>
              <a:rPr lang="en-US" altLang="en-US" sz="2600" dirty="0"/>
              <a:t> looks like.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dirty="0"/>
              <a:t>This curve is denoted f(x) or p(x) and is called the </a:t>
            </a:r>
            <a:r>
              <a:rPr lang="en-US" altLang="en-US" sz="2600" b="1" i="1" dirty="0"/>
              <a:t>probability density function</a:t>
            </a:r>
            <a:r>
              <a:rPr lang="en-US" alt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0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3660B4A-46D6-374E-8DC3-3A7A3286B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pmf versus pdf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4076EE8-F47A-574F-ACDB-D99E7B65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a discrete random variable, we had a probability mass function (</a:t>
            </a:r>
            <a:r>
              <a:rPr lang="en-US" altLang="en-US" dirty="0" err="1"/>
              <a:t>pmf</a:t>
            </a:r>
            <a:r>
              <a:rPr lang="en-US" altLang="en-US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pmf</a:t>
            </a:r>
            <a:r>
              <a:rPr lang="en-US" altLang="en-US" dirty="0"/>
              <a:t> looked like a bunch of spikes, and probabilities were represented by the heights of the spikes.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a continuous random variable, we have a probability density function (pdf).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pdf looks like a curve, and probabilities are represented by areas under the curve.</a:t>
            </a:r>
          </a:p>
        </p:txBody>
      </p:sp>
    </p:spTree>
    <p:extLst>
      <p:ext uri="{BB962C8B-B14F-4D97-AF65-F5344CB8AC3E}">
        <p14:creationId xmlns:p14="http://schemas.microsoft.com/office/powerpoint/2010/main" val="13699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0" name="Rectangle 2662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63660B4A-46D6-374E-8DC3-3A7A3286B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4076EE8-F47A-574F-ACDB-D99E7B65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discrete random variable, we had a probability mass function (pmf).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EA37645-F71C-EA7E-772F-0EBEC99C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1845426"/>
            <a:ext cx="962227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77BC3A1-33A0-3044-9916-07C1A61FE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Pr(a &lt; X &lt; b)</a:t>
            </a:r>
          </a:p>
        </p:txBody>
      </p:sp>
      <p:grpSp>
        <p:nvGrpSpPr>
          <p:cNvPr id="27650" name="Group 20">
            <a:extLst>
              <a:ext uri="{FF2B5EF4-FFF2-40B4-BE49-F238E27FC236}">
                <a16:creationId xmlns:a16="http://schemas.microsoft.com/office/drawing/2014/main" id="{892C01A9-6495-9A4D-A8F6-8A04C3CD044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676401"/>
            <a:ext cx="7391400" cy="4252913"/>
            <a:chOff x="336" y="1056"/>
            <a:chExt cx="4656" cy="2679"/>
          </a:xfrm>
        </p:grpSpPr>
        <p:grpSp>
          <p:nvGrpSpPr>
            <p:cNvPr id="27651" name="Group 4">
              <a:extLst>
                <a:ext uri="{FF2B5EF4-FFF2-40B4-BE49-F238E27FC236}">
                  <a16:creationId xmlns:a16="http://schemas.microsoft.com/office/drawing/2014/main" id="{9F26B8B5-5C05-FF45-A27B-C88C7E2CD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056"/>
              <a:ext cx="4656" cy="2679"/>
              <a:chOff x="480" y="1248"/>
              <a:chExt cx="4656" cy="2679"/>
            </a:xfrm>
          </p:grpSpPr>
          <p:sp>
            <p:nvSpPr>
              <p:cNvPr id="27660" name="Line 5">
                <a:extLst>
                  <a:ext uri="{FF2B5EF4-FFF2-40B4-BE49-F238E27FC236}">
                    <a16:creationId xmlns:a16="http://schemas.microsoft.com/office/drawing/2014/main" id="{013A9C80-1B29-264E-8F5A-634B9C793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6">
                <a:extLst>
                  <a:ext uri="{FF2B5EF4-FFF2-40B4-BE49-F238E27FC236}">
                    <a16:creationId xmlns:a16="http://schemas.microsoft.com/office/drawing/2014/main" id="{A75510C8-5252-8A44-87FC-592CB3375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48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Freeform 7">
                <a:extLst>
                  <a:ext uri="{FF2B5EF4-FFF2-40B4-BE49-F238E27FC236}">
                    <a16:creationId xmlns:a16="http://schemas.microsoft.com/office/drawing/2014/main" id="{2F8ACA5B-73BF-9F45-B4BD-D155467A1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392"/>
                <a:ext cx="3216" cy="2256"/>
              </a:xfrm>
              <a:custGeom>
                <a:avLst/>
                <a:gdLst>
                  <a:gd name="T0" fmla="*/ 0 w 3504"/>
                  <a:gd name="T1" fmla="*/ 1058 h 2480"/>
                  <a:gd name="T2" fmla="*/ 221 w 3504"/>
                  <a:gd name="T3" fmla="*/ 913 h 2480"/>
                  <a:gd name="T4" fmla="*/ 421 w 3504"/>
                  <a:gd name="T5" fmla="*/ 197 h 2480"/>
                  <a:gd name="T6" fmla="*/ 555 w 3504"/>
                  <a:gd name="T7" fmla="*/ 14 h 2480"/>
                  <a:gd name="T8" fmla="*/ 687 w 3504"/>
                  <a:gd name="T9" fmla="*/ 116 h 2480"/>
                  <a:gd name="T10" fmla="*/ 798 w 3504"/>
                  <a:gd name="T11" fmla="*/ 362 h 2480"/>
                  <a:gd name="T12" fmla="*/ 955 w 3504"/>
                  <a:gd name="T13" fmla="*/ 689 h 2480"/>
                  <a:gd name="T14" fmla="*/ 1153 w 3504"/>
                  <a:gd name="T15" fmla="*/ 913 h 2480"/>
                  <a:gd name="T16" fmla="*/ 1464 w 3504"/>
                  <a:gd name="T17" fmla="*/ 1018 h 2480"/>
                  <a:gd name="T18" fmla="*/ 1619 w 3504"/>
                  <a:gd name="T19" fmla="*/ 1058 h 24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04" h="2480">
                    <a:moveTo>
                      <a:pt x="0" y="2480"/>
                    </a:moveTo>
                    <a:cubicBezTo>
                      <a:pt x="164" y="2480"/>
                      <a:pt x="328" y="2480"/>
                      <a:pt x="480" y="2144"/>
                    </a:cubicBezTo>
                    <a:cubicBezTo>
                      <a:pt x="632" y="1808"/>
                      <a:pt x="792" y="816"/>
                      <a:pt x="912" y="464"/>
                    </a:cubicBezTo>
                    <a:cubicBezTo>
                      <a:pt x="1032" y="112"/>
                      <a:pt x="1104" y="64"/>
                      <a:pt x="1200" y="32"/>
                    </a:cubicBezTo>
                    <a:cubicBezTo>
                      <a:pt x="1296" y="0"/>
                      <a:pt x="1400" y="136"/>
                      <a:pt x="1488" y="272"/>
                    </a:cubicBezTo>
                    <a:cubicBezTo>
                      <a:pt x="1576" y="408"/>
                      <a:pt x="1632" y="624"/>
                      <a:pt x="1728" y="848"/>
                    </a:cubicBezTo>
                    <a:cubicBezTo>
                      <a:pt x="1824" y="1072"/>
                      <a:pt x="1936" y="1400"/>
                      <a:pt x="2064" y="1616"/>
                    </a:cubicBezTo>
                    <a:cubicBezTo>
                      <a:pt x="2192" y="1832"/>
                      <a:pt x="2312" y="2016"/>
                      <a:pt x="2496" y="2144"/>
                    </a:cubicBezTo>
                    <a:cubicBezTo>
                      <a:pt x="2680" y="2272"/>
                      <a:pt x="3000" y="2328"/>
                      <a:pt x="3168" y="2384"/>
                    </a:cubicBezTo>
                    <a:cubicBezTo>
                      <a:pt x="3336" y="2440"/>
                      <a:pt x="3420" y="2460"/>
                      <a:pt x="3504" y="24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Text Box 8">
                <a:extLst>
                  <a:ext uri="{FF2B5EF4-FFF2-40B4-BE49-F238E27FC236}">
                    <a16:creationId xmlns:a16="http://schemas.microsoft.com/office/drawing/2014/main" id="{88808391-FC51-764E-93AF-2A075587A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29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f(x) = p(x)</a:t>
                </a:r>
              </a:p>
            </p:txBody>
          </p:sp>
          <p:sp>
            <p:nvSpPr>
              <p:cNvPr id="27664" name="Text Box 9">
                <a:extLst>
                  <a:ext uri="{FF2B5EF4-FFF2-40B4-BE49-F238E27FC236}">
                    <a16:creationId xmlns:a16="http://schemas.microsoft.com/office/drawing/2014/main" id="{45BF1CF2-236C-5947-8463-3FC93E25D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696"/>
                <a:ext cx="29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/>
                  <a:t>sales</a:t>
                </a:r>
              </a:p>
            </p:txBody>
          </p:sp>
        </p:grpSp>
        <p:sp>
          <p:nvSpPr>
            <p:cNvPr id="27652" name="Text Box 10">
              <a:extLst>
                <a:ext uri="{FF2B5EF4-FFF2-40B4-BE49-F238E27FC236}">
                  <a16:creationId xmlns:a16="http://schemas.microsoft.com/office/drawing/2014/main" id="{DA879310-1F59-DD4B-89E5-ED81829C1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0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a     b</a:t>
              </a:r>
            </a:p>
          </p:txBody>
        </p:sp>
        <p:sp>
          <p:nvSpPr>
            <p:cNvPr id="27653" name="Line 11">
              <a:extLst>
                <a:ext uri="{FF2B5EF4-FFF2-40B4-BE49-F238E27FC236}">
                  <a16:creationId xmlns:a16="http://schemas.microsoft.com/office/drawing/2014/main" id="{FD5B56DF-2143-3D43-B7EB-BC301BD7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06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12">
              <a:extLst>
                <a:ext uri="{FF2B5EF4-FFF2-40B4-BE49-F238E27FC236}">
                  <a16:creationId xmlns:a16="http://schemas.microsoft.com/office/drawing/2014/main" id="{04C8BBF1-A868-084E-8718-72FB996C9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34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Rectangle 13">
              <a:extLst>
                <a:ext uri="{FF2B5EF4-FFF2-40B4-BE49-F238E27FC236}">
                  <a16:creationId xmlns:a16="http://schemas.microsoft.com/office/drawing/2014/main" id="{231BB1F3-55EE-B442-9451-3FA371A0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6"/>
              <a:ext cx="192" cy="144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7656" name="AutoShape 14">
              <a:extLst>
                <a:ext uri="{FF2B5EF4-FFF2-40B4-BE49-F238E27FC236}">
                  <a16:creationId xmlns:a16="http://schemas.microsoft.com/office/drawing/2014/main" id="{7EC0C949-593E-6F45-B261-F99C14B19E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16" y="1344"/>
              <a:ext cx="192" cy="672"/>
            </a:xfrm>
            <a:prstGeom prst="rtTriangle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7657" name="Oval 16">
              <a:extLst>
                <a:ext uri="{FF2B5EF4-FFF2-40B4-BE49-F238E27FC236}">
                  <a16:creationId xmlns:a16="http://schemas.microsoft.com/office/drawing/2014/main" id="{966D4330-4EFC-8543-A87F-0123ABEDEC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794691">
              <a:off x="2062" y="1350"/>
              <a:ext cx="96" cy="72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27658" name="Line 18">
              <a:extLst>
                <a:ext uri="{FF2B5EF4-FFF2-40B4-BE49-F238E27FC236}">
                  <a16:creationId xmlns:a16="http://schemas.microsoft.com/office/drawing/2014/main" id="{C40ABB9D-2479-854D-8E3A-D95E663B1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016"/>
              <a:ext cx="0" cy="1440"/>
            </a:xfrm>
            <a:prstGeom prst="line">
              <a:avLst/>
            </a:prstGeom>
            <a:noFill/>
            <a:ln w="152400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Oval 19">
              <a:extLst>
                <a:ext uri="{FF2B5EF4-FFF2-40B4-BE49-F238E27FC236}">
                  <a16:creationId xmlns:a16="http://schemas.microsoft.com/office/drawing/2014/main" id="{1867AFE2-5448-F04F-ABF1-8B6324A844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56240">
              <a:off x="1938" y="1966"/>
              <a:ext cx="144" cy="47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95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83B3C97-971C-9244-AE75-EAA6A21A0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1"/>
            <a:ext cx="8229600" cy="16303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 continuous random variable has an infinite number of possible values &amp; the probability of any one particular value is zero.</a:t>
            </a:r>
          </a:p>
        </p:txBody>
      </p:sp>
    </p:spTree>
    <p:extLst>
      <p:ext uri="{BB962C8B-B14F-4D97-AF65-F5344CB8AC3E}">
        <p14:creationId xmlns:p14="http://schemas.microsoft.com/office/powerpoint/2010/main" val="505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B536891-597E-CF4B-B280-929D11999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Example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18ECD8F-3AEB-E54E-AD92-230E0DFDB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1219200"/>
            <a:ext cx="6934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f(x) = 2           if  1 </a:t>
            </a:r>
            <a:r>
              <a:rPr lang="en-US" altLang="en-US">
                <a:cs typeface="Arial" panose="020B0604020202020204" pitchFamily="34" charset="0"/>
              </a:rPr>
              <a:t>≤ x ≤ 1.5    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f(x) = 0           otherwise</a:t>
            </a: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D85AF033-C8FE-E842-80E5-3A4B62049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488ED463-0C89-5A48-85A9-BDB638B29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E8EEA4DB-FF91-7447-A7CF-6AB97DED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943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0         1.0            1.5              x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78BF7558-761D-E040-9CAC-CE92D876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0"/>
            <a:ext cx="68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f(x)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2.0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40E24DD9-4329-7440-BD06-BAB63DF08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791200"/>
            <a:ext cx="1981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52C5061D-47A6-3348-ADA7-D182AD305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791200"/>
            <a:ext cx="411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DB4F232B-0F66-4044-88DC-6AE55911F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19600"/>
            <a:ext cx="1447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5542966E-6524-584A-ACA8-63796E381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3A77962B-ACF0-3947-8F8D-AE21943C2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DB349A97-F776-2B49-B7C9-B3BDB2B1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90801"/>
            <a:ext cx="6858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This function satisfies both the properties of pdfs.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First, it’s never negative.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Second, the total area under the curve is (1/2) (2) = 1.</a:t>
            </a:r>
          </a:p>
        </p:txBody>
      </p:sp>
    </p:spTree>
    <p:extLst>
      <p:ext uri="{BB962C8B-B14F-4D97-AF65-F5344CB8AC3E}">
        <p14:creationId xmlns:p14="http://schemas.microsoft.com/office/powerpoint/2010/main" val="34972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  <p:bldP spid="2459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9BC5B027-1B56-9445-BDE4-D8753170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Rectangle Example:  What is F(1.2)?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A743D23-103B-E748-83AF-7C4D0CAE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848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F(1.2) = </a:t>
            </a:r>
            <a:r>
              <a:rPr lang="en-US" altLang="en-US" dirty="0" err="1"/>
              <a:t>Pr</a:t>
            </a:r>
            <a:r>
              <a:rPr lang="en-US" altLang="en-US" dirty="0"/>
              <a:t>(X </a:t>
            </a:r>
            <a:r>
              <a:rPr lang="en-US" altLang="en-US" dirty="0">
                <a:cs typeface="Arial" panose="020B0604020202020204" pitchFamily="34" charset="0"/>
              </a:rPr>
              <a:t>≤ 1.2)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= the area under the pdf up to where x is 1.2.</a:t>
            </a:r>
          </a:p>
        </p:txBody>
      </p:sp>
      <p:grpSp>
        <p:nvGrpSpPr>
          <p:cNvPr id="34819" name="Group 4">
            <a:extLst>
              <a:ext uri="{FF2B5EF4-FFF2-40B4-BE49-F238E27FC236}">
                <a16:creationId xmlns:a16="http://schemas.microsoft.com/office/drawing/2014/main" id="{DD761A7C-BDF7-904B-8710-EAE65012389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8000"/>
            <a:ext cx="6934200" cy="3201734"/>
            <a:chOff x="576" y="1920"/>
            <a:chExt cx="4752" cy="2130"/>
          </a:xfrm>
        </p:grpSpPr>
        <p:sp>
          <p:nvSpPr>
            <p:cNvPr id="34823" name="Line 5">
              <a:extLst>
                <a:ext uri="{FF2B5EF4-FFF2-40B4-BE49-F238E27FC236}">
                  <a16:creationId xmlns:a16="http://schemas.microsoft.com/office/drawing/2014/main" id="{57A9A94C-DD1E-7B4E-B700-589480A49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6">
              <a:extLst>
                <a:ext uri="{FF2B5EF4-FFF2-40B4-BE49-F238E27FC236}">
                  <a16:creationId xmlns:a16="http://schemas.microsoft.com/office/drawing/2014/main" id="{255231F1-2ABB-9F4E-B278-49FC0EE48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4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Text Box 7">
              <a:extLst>
                <a:ext uri="{FF2B5EF4-FFF2-40B4-BE49-F238E27FC236}">
                  <a16:creationId xmlns:a16="http://schemas.microsoft.com/office/drawing/2014/main" id="{F4BF3058-6B80-7B45-A44C-54C917CF2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743"/>
              <a:ext cx="345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0      1.0   1.2    1.5              x</a:t>
              </a:r>
            </a:p>
          </p:txBody>
        </p:sp>
        <p:sp>
          <p:nvSpPr>
            <p:cNvPr id="34826" name="Text Box 8">
              <a:extLst>
                <a:ext uri="{FF2B5EF4-FFF2-40B4-BE49-F238E27FC236}">
                  <a16:creationId xmlns:a16="http://schemas.microsoft.com/office/drawing/2014/main" id="{C3E012D2-39C5-844D-922D-B946D1D2E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" y="1920"/>
              <a:ext cx="431" cy="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f(x)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2.0</a:t>
              </a:r>
            </a:p>
          </p:txBody>
        </p:sp>
        <p:sp>
          <p:nvSpPr>
            <p:cNvPr id="34827" name="Line 9">
              <a:extLst>
                <a:ext uri="{FF2B5EF4-FFF2-40B4-BE49-F238E27FC236}">
                  <a16:creationId xmlns:a16="http://schemas.microsoft.com/office/drawing/2014/main" id="{ECD3608C-45B5-504C-8808-66C7205B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648"/>
              <a:ext cx="124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0">
              <a:extLst>
                <a:ext uri="{FF2B5EF4-FFF2-40B4-BE49-F238E27FC236}">
                  <a16:creationId xmlns:a16="http://schemas.microsoft.com/office/drawing/2014/main" id="{D08F928D-4D4A-A148-8FF5-5EFC233EE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259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1">
              <a:extLst>
                <a:ext uri="{FF2B5EF4-FFF2-40B4-BE49-F238E27FC236}">
                  <a16:creationId xmlns:a16="http://schemas.microsoft.com/office/drawing/2014/main" id="{C2CF7339-A4E9-A54F-8835-5CD79912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84"/>
              <a:ext cx="91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2">
              <a:extLst>
                <a:ext uri="{FF2B5EF4-FFF2-40B4-BE49-F238E27FC236}">
                  <a16:creationId xmlns:a16="http://schemas.microsoft.com/office/drawing/2014/main" id="{98F08933-C4EB-CC45-821D-48859BAE2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8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304873F3-D8CF-C248-AC6A-260071F81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0" name="Line 14">
            <a:extLst>
              <a:ext uri="{FF2B5EF4-FFF2-40B4-BE49-F238E27FC236}">
                <a16:creationId xmlns:a16="http://schemas.microsoft.com/office/drawing/2014/main" id="{99CEDCC1-CE16-FA4F-BDCD-5FB8E35C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AB818255-055D-FA4D-ABEF-B2DFEA46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457200" cy="1295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5641793B-40A3-754F-B1F6-C29DE82A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86001"/>
            <a:ext cx="5791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= (0.2) (2.0)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= 0.4</a:t>
            </a:r>
          </a:p>
        </p:txBody>
      </p:sp>
    </p:spTree>
    <p:extLst>
      <p:ext uri="{BB962C8B-B14F-4D97-AF65-F5344CB8AC3E}">
        <p14:creationId xmlns:p14="http://schemas.microsoft.com/office/powerpoint/2010/main" val="11007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/>
      <p:bldP spid="286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80FB97-6327-DC46-84C2-289F740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9 (new PPTs)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F8C4868-C54E-A74B-87E5-9C2FE5AAB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>
                <a:cs typeface="Arial" panose="020B0604020202020204" pitchFamily="34" charset="0"/>
              </a:rPr>
              <a:t>Statistical Inference</a:t>
            </a:r>
            <a:endParaRPr lang="en-US" altLang="en-US" sz="5400"/>
          </a:p>
        </p:txBody>
      </p:sp>
      <p:sp>
        <p:nvSpPr>
          <p:cNvPr id="101432" name="Text Box 56">
            <a:extLst>
              <a:ext uri="{FF2B5EF4-FFF2-40B4-BE49-F238E27FC236}">
                <a16:creationId xmlns:a16="http://schemas.microsoft.com/office/drawing/2014/main" id="{FA0F5C8B-B57A-604D-8B38-83E9985A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1320800"/>
            <a:ext cx="766921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/>
              <a:t>Statistical inference </a:t>
            </a:r>
            <a:r>
              <a:rPr lang="en-US" altLang="en-US" sz="2800" dirty="0"/>
              <a:t>is the act of generalizing from a </a:t>
            </a:r>
            <a:r>
              <a:rPr lang="en-US" altLang="en-US" sz="2800" b="1" dirty="0"/>
              <a:t>sample </a:t>
            </a:r>
            <a:r>
              <a:rPr lang="en-US" altLang="en-US" sz="2800" dirty="0"/>
              <a:t>to a </a:t>
            </a:r>
            <a:r>
              <a:rPr lang="en-US" altLang="en-US" sz="2800" b="1" dirty="0"/>
              <a:t>population </a:t>
            </a:r>
            <a:r>
              <a:rPr lang="en-US" altLang="en-US" sz="2800" dirty="0"/>
              <a:t>with calculated degree of certainty.</a:t>
            </a:r>
          </a:p>
        </p:txBody>
      </p:sp>
      <p:pic>
        <p:nvPicPr>
          <p:cNvPr id="101438" name="Picture 62">
            <a:extLst>
              <a:ext uri="{FF2B5EF4-FFF2-40B4-BE49-F238E27FC236}">
                <a16:creationId xmlns:a16="http://schemas.microsoft.com/office/drawing/2014/main" id="{BCEDACAC-F212-FA45-8792-85FB548BB7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8"/>
          <a:stretch>
            <a:fillRect/>
          </a:stretch>
        </p:blipFill>
        <p:spPr>
          <a:xfrm>
            <a:off x="3976689" y="2697164"/>
            <a:ext cx="4402137" cy="3944937"/>
          </a:xfrm>
          <a:noFill/>
          <a:ln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440" name="Text Box 64">
            <a:extLst>
              <a:ext uri="{FF2B5EF4-FFF2-40B4-BE49-F238E27FC236}">
                <a16:creationId xmlns:a16="http://schemas.microsoft.com/office/drawing/2014/main" id="{6AF3D721-9393-1E4C-B658-8278426A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51" y="3576638"/>
            <a:ext cx="180657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using </a:t>
            </a:r>
            <a:r>
              <a:rPr lang="en-US" altLang="en-US" sz="2800" i="1"/>
              <a:t>statistics</a:t>
            </a:r>
            <a:r>
              <a:rPr lang="en-US" altLang="en-US" sz="2800"/>
              <a:t>  calculated in the </a:t>
            </a:r>
            <a:r>
              <a:rPr lang="en-US" altLang="en-US" sz="2800" i="1"/>
              <a:t>sample</a:t>
            </a:r>
          </a:p>
        </p:txBody>
      </p:sp>
      <p:sp>
        <p:nvSpPr>
          <p:cNvPr id="101441" name="Text Box 65">
            <a:extLst>
              <a:ext uri="{FF2B5EF4-FFF2-40B4-BE49-F238E27FC236}">
                <a16:creationId xmlns:a16="http://schemas.microsoft.com/office/drawing/2014/main" id="{F87D1BD0-5DBE-CE44-BD3A-D1802726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6" y="3903663"/>
            <a:ext cx="20177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We want to learn about </a:t>
            </a:r>
            <a:r>
              <a:rPr lang="en-US" altLang="en-US" sz="2800" i="1"/>
              <a:t>population</a:t>
            </a:r>
            <a:r>
              <a:rPr lang="en-US" altLang="en-US" sz="2800"/>
              <a:t>  </a:t>
            </a:r>
            <a:r>
              <a:rPr lang="en-US" altLang="en-US" sz="2800" i="1"/>
              <a:t>parameters…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885467"/>
      </p:ext>
    </p:extLst>
  </p:cSld>
  <p:clrMapOvr>
    <a:masterClrMapping/>
  </p:clrMapOvr>
  <p:transition advTm="13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0" grpId="0"/>
      <p:bldP spid="1014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0CD20337-BBC0-CB46-9E8D-52B31273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77327B-0A89-EB4B-AF7F-095E9F4BD8F5}" type="slidenum">
              <a:rPr lang="en-US" altLang="en-US" sz="1400"/>
              <a:pPr>
                <a:spcBef>
                  <a:spcPct val="0"/>
                </a:spcBef>
              </a:pPr>
              <a:t>40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81BA1A3-C0A6-A84B-A987-B558DCF1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Definition and Basic Properties</a:t>
            </a:r>
            <a:r>
              <a:rPr lang="en-US" altLang="en-US"/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C208C4B-2698-BC41-8B91-EA42640416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  <a:blipFill>
            <a:blip r:embed="rId2"/>
            <a:stretch>
              <a:fillRect l="-737" t="-950" r="-59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5221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1F94E23A-BC6D-BC4F-9D14-D9CB158CA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Expectation and Variance</a:t>
            </a:r>
            <a:r>
              <a:rPr lang="en-US" altLang="en-US"/>
              <a:t> 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EB36A2A-445E-8E43-83D0-FBB68E36B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The expected value of a continuous random variable X is defined by</a:t>
            </a: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Note the similarity to the definition for discrete random variables. Once again we often denote it by     . As in the discrete case this integral may not converge, in which case the expectation if X is undefined. </a:t>
            </a:r>
          </a:p>
        </p:txBody>
      </p:sp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9773659F-395B-4E46-AE4A-CD9BEB5AF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42785"/>
              </p:ext>
            </p:extLst>
          </p:nvPr>
        </p:nvGraphicFramePr>
        <p:xfrm>
          <a:off x="4390696" y="2092271"/>
          <a:ext cx="27432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84500" imgH="7607300" progId="Equation.DSMT4">
                  <p:embed/>
                </p:oleObj>
              </mc:Choice>
              <mc:Fallback>
                <p:oleObj name="Equation" r:id="rId2" imgW="28384500" imgH="76073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9773659F-395B-4E46-AE4A-CD9BEB5AF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96" y="2092271"/>
                        <a:ext cx="27432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DA1F0585-267E-C742-B90E-D2AFADF82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05606"/>
              </p:ext>
            </p:extLst>
          </p:nvPr>
        </p:nvGraphicFramePr>
        <p:xfrm>
          <a:off x="8001000" y="3340100"/>
          <a:ext cx="2936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3797300" progId="Equation.DSMT4">
                  <p:embed/>
                </p:oleObj>
              </mc:Choice>
              <mc:Fallback>
                <p:oleObj name="Equation" r:id="rId4" imgW="3505200" imgH="3797300" progId="Equation.DSMT4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DA1F0585-267E-C742-B90E-D2AFADF82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340100"/>
                        <a:ext cx="2936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901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7F3F2E2F-9D4F-C34E-A9F5-88D46DB1D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Expectation and Variance</a:t>
            </a:r>
            <a:r>
              <a:rPr lang="en-US" altLang="en-US"/>
              <a:t> 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95A4AF70-D50A-C542-BEFC-CE7FA9374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As in the discrete case we define the variance by </a:t>
            </a: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 Once again the standard deviation is the square root of variance. Variance and standard deviation do not exist if the expected value by which they are defined does not converge. 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91830314-F451-8841-A119-3324AF128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281238"/>
          <a:ext cx="47244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473900" imgH="5270500" progId="Equation.DSMT4">
                  <p:embed/>
                </p:oleObj>
              </mc:Choice>
              <mc:Fallback>
                <p:oleObj name="Equation" r:id="rId2" imgW="32473900" imgH="5270500" progId="Equation.DSMT4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91830314-F451-8841-A119-3324AF128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1238"/>
                        <a:ext cx="47244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89433E-B987-6E44-B686-38754DAFE772}"/>
                  </a:ext>
                </a:extLst>
              </p14:cNvPr>
              <p14:cNvContentPartPr/>
              <p14:nvPr/>
            </p14:nvContentPartPr>
            <p14:xfrm>
              <a:off x="1289880" y="2457720"/>
              <a:ext cx="9046440" cy="42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89433E-B987-6E44-B686-38754DAFE7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3680" y="2441520"/>
                <a:ext cx="9078840" cy="42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042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C800981-260D-8F47-BBCD-9F3111C05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9906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600"/>
              <a:t>Continuous Uniform Distributions.</a:t>
            </a:r>
          </a:p>
        </p:txBody>
      </p:sp>
      <p:sp>
        <p:nvSpPr>
          <p:cNvPr id="174094" name="Text Box 14">
            <a:extLst>
              <a:ext uri="{FF2B5EF4-FFF2-40B4-BE49-F238E27FC236}">
                <a16:creationId xmlns:a16="http://schemas.microsoft.com/office/drawing/2014/main" id="{019ED2A8-337E-8740-B91E-5D0213B9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868680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2"/>
                </a:solidFill>
              </a:rPr>
              <a:t>Distributions like our rectangle example are called uniform distributions.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2"/>
                </a:solidFill>
              </a:rPr>
              <a:t>Notice that there are both </a:t>
            </a:r>
            <a:r>
              <a:rPr lang="en-US" altLang="en-US" sz="2600" b="1">
                <a:solidFill>
                  <a:schemeClr val="tx2"/>
                </a:solidFill>
              </a:rPr>
              <a:t>discrete</a:t>
            </a:r>
            <a:r>
              <a:rPr lang="en-US" altLang="en-US" sz="2600">
                <a:solidFill>
                  <a:schemeClr val="tx2"/>
                </a:solidFill>
              </a:rPr>
              <a:t> uniform distributions that we discussed earlier and </a:t>
            </a:r>
            <a:r>
              <a:rPr lang="en-US" altLang="en-US" sz="2600" b="1">
                <a:solidFill>
                  <a:schemeClr val="tx2"/>
                </a:solidFill>
              </a:rPr>
              <a:t>continuous</a:t>
            </a:r>
            <a:r>
              <a:rPr lang="en-US" altLang="en-US" sz="2600">
                <a:solidFill>
                  <a:schemeClr val="tx2"/>
                </a:solidFill>
              </a:rPr>
              <a:t> uniform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5635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9D7A637-29DF-C74C-B411-A5EDD670133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600200" y="381000"/>
            <a:ext cx="8991600" cy="533400"/>
          </a:xfrm>
        </p:spPr>
        <p:txBody>
          <a:bodyPr/>
          <a:lstStyle/>
          <a:p>
            <a:pPr eaLnBrk="1" hangingPunct="1"/>
            <a:r>
              <a:rPr lang="en-US" altLang="en-US" sz="2600"/>
              <a:t>The continuous uniform distribution has the following form:</a:t>
            </a:r>
          </a:p>
        </p:txBody>
      </p:sp>
      <p:graphicFrame>
        <p:nvGraphicFramePr>
          <p:cNvPr id="175124" name="Object 20">
            <a:extLst>
              <a:ext uri="{FF2B5EF4-FFF2-40B4-BE49-F238E27FC236}">
                <a16:creationId xmlns:a16="http://schemas.microsoft.com/office/drawing/2014/main" id="{C12F5F70-A0F3-8548-83E5-4F76715C232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553200" y="4724401"/>
          <a:ext cx="2057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76600" imgH="9944100" progId="Equation.DSMT4">
                  <p:embed/>
                </p:oleObj>
              </mc:Choice>
              <mc:Fallback>
                <p:oleObj name="Equation" r:id="rId2" imgW="28676600" imgH="9944100" progId="Equation.DSMT4">
                  <p:embed/>
                  <p:pic>
                    <p:nvPicPr>
                      <p:cNvPr id="175124" name="Object 20">
                        <a:extLst>
                          <a:ext uri="{FF2B5EF4-FFF2-40B4-BE49-F238E27FC236}">
                            <a16:creationId xmlns:a16="http://schemas.microsoft.com/office/drawing/2014/main" id="{C12F5F70-A0F3-8548-83E5-4F76715C2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1"/>
                        <a:ext cx="2057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8" name="Object 14">
            <a:extLst>
              <a:ext uri="{FF2B5EF4-FFF2-40B4-BE49-F238E27FC236}">
                <a16:creationId xmlns:a16="http://schemas.microsoft.com/office/drawing/2014/main" id="{B88451DF-CCB1-124B-BABD-8DBE68D1BBF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1" y="4114800"/>
          <a:ext cx="619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9067800" progId="Equation.DSMT4">
                  <p:embed/>
                </p:oleObj>
              </mc:Choice>
              <mc:Fallback>
                <p:oleObj name="Equation" r:id="rId4" imgW="8191500" imgH="9067800" progId="Equation.DSMT4">
                  <p:embed/>
                  <p:pic>
                    <p:nvPicPr>
                      <p:cNvPr id="175118" name="Object 14">
                        <a:extLst>
                          <a:ext uri="{FF2B5EF4-FFF2-40B4-BE49-F238E27FC236}">
                            <a16:creationId xmlns:a16="http://schemas.microsoft.com/office/drawing/2014/main" id="{B88451DF-CCB1-124B-BABD-8DBE68D1B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114800"/>
                        <a:ext cx="619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0" name="Object 16">
            <a:extLst>
              <a:ext uri="{FF2B5EF4-FFF2-40B4-BE49-F238E27FC236}">
                <a16:creationId xmlns:a16="http://schemas.microsoft.com/office/drawing/2014/main" id="{58A2B5D3-E86E-7645-B4C7-891FA199191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43400" y="1152526"/>
          <a:ext cx="3733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373300" imgH="16383000" progId="Equation.DSMT4">
                  <p:embed/>
                </p:oleObj>
              </mc:Choice>
              <mc:Fallback>
                <p:oleObj name="Equation" r:id="rId6" imgW="40373300" imgH="16383000" progId="Equation.DSMT4">
                  <p:embed/>
                  <p:pic>
                    <p:nvPicPr>
                      <p:cNvPr id="175120" name="Object 16">
                        <a:extLst>
                          <a:ext uri="{FF2B5EF4-FFF2-40B4-BE49-F238E27FC236}">
                            <a16:creationId xmlns:a16="http://schemas.microsoft.com/office/drawing/2014/main" id="{58A2B5D3-E86E-7645-B4C7-891FA1991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52526"/>
                        <a:ext cx="37338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Line 4">
            <a:extLst>
              <a:ext uri="{FF2B5EF4-FFF2-40B4-BE49-F238E27FC236}">
                <a16:creationId xmlns:a16="http://schemas.microsoft.com/office/drawing/2014/main" id="{53979854-2A9A-FE40-8F48-82455FCE1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5">
            <a:extLst>
              <a:ext uri="{FF2B5EF4-FFF2-40B4-BE49-F238E27FC236}">
                <a16:creationId xmlns:a16="http://schemas.microsoft.com/office/drawing/2014/main" id="{9FAFB4E1-4EBA-034A-92E2-BB043E983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791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2" name="Line 8">
            <a:extLst>
              <a:ext uri="{FF2B5EF4-FFF2-40B4-BE49-F238E27FC236}">
                <a16:creationId xmlns:a16="http://schemas.microsoft.com/office/drawing/2014/main" id="{1C2C9A6E-E920-9041-B169-C3D29235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91200"/>
            <a:ext cx="1981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3" name="Line 9">
            <a:extLst>
              <a:ext uri="{FF2B5EF4-FFF2-40B4-BE49-F238E27FC236}">
                <a16:creationId xmlns:a16="http://schemas.microsoft.com/office/drawing/2014/main" id="{48E3EB31-465F-A54A-BF42-DD332BD0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91200"/>
            <a:ext cx="411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4" name="Line 10">
            <a:extLst>
              <a:ext uri="{FF2B5EF4-FFF2-40B4-BE49-F238E27FC236}">
                <a16:creationId xmlns:a16="http://schemas.microsoft.com/office/drawing/2014/main" id="{E8B2673B-279E-FF42-AE46-B3C501A2A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1447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5" name="Line 11">
            <a:extLst>
              <a:ext uri="{FF2B5EF4-FFF2-40B4-BE49-F238E27FC236}">
                <a16:creationId xmlns:a16="http://schemas.microsoft.com/office/drawing/2014/main" id="{DF3C9899-0B3E-2A49-BBC3-48CD9D754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6" name="Line 12">
            <a:extLst>
              <a:ext uri="{FF2B5EF4-FFF2-40B4-BE49-F238E27FC236}">
                <a16:creationId xmlns:a16="http://schemas.microsoft.com/office/drawing/2014/main" id="{82217569-FB60-EE44-B1A5-905C15495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7EB7C5CF-3880-864D-8428-439CBD94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4648200" cy="12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Notice that the area of the rectangle will always be 1 because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/>
              <a:t>area = length </a:t>
            </a:r>
            <a:r>
              <a:rPr lang="en-US" altLang="en-US" sz="2200">
                <a:cs typeface="Arial" panose="020B0604020202020204" pitchFamily="34" charset="0"/>
              </a:rPr>
              <a:t>• width</a:t>
            </a:r>
          </a:p>
        </p:txBody>
      </p:sp>
      <p:graphicFrame>
        <p:nvGraphicFramePr>
          <p:cNvPr id="175128" name="Object 24">
            <a:extLst>
              <a:ext uri="{FF2B5EF4-FFF2-40B4-BE49-F238E27FC236}">
                <a16:creationId xmlns:a16="http://schemas.microsoft.com/office/drawing/2014/main" id="{B1C3D5BD-CB4E-3F48-A1E2-49927043C5A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57400" y="2971800"/>
          <a:ext cx="793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99400" imgH="4686300" progId="Equation.DSMT4">
                  <p:embed/>
                </p:oleObj>
              </mc:Choice>
              <mc:Fallback>
                <p:oleObj name="Equation" r:id="rId8" imgW="7899400" imgH="4686300" progId="Equation.DSMT4">
                  <p:embed/>
                  <p:pic>
                    <p:nvPicPr>
                      <p:cNvPr id="175128" name="Object 24">
                        <a:extLst>
                          <a:ext uri="{FF2B5EF4-FFF2-40B4-BE49-F238E27FC236}">
                            <a16:creationId xmlns:a16="http://schemas.microsoft.com/office/drawing/2014/main" id="{B1C3D5BD-CB4E-3F48-A1E2-49927043C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793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30" name="Object 26">
            <a:extLst>
              <a:ext uri="{FF2B5EF4-FFF2-40B4-BE49-F238E27FC236}">
                <a16:creationId xmlns:a16="http://schemas.microsoft.com/office/drawing/2014/main" id="{321AFEF5-C37D-2446-BF6D-23B64CD3A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5867400"/>
          <a:ext cx="5867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924700" imgH="4102100" progId="Equation.DSMT4">
                  <p:embed/>
                </p:oleObj>
              </mc:Choice>
              <mc:Fallback>
                <p:oleObj name="Equation" r:id="rId10" imgW="57924700" imgH="4102100" progId="Equation.DSMT4">
                  <p:embed/>
                  <p:pic>
                    <p:nvPicPr>
                      <p:cNvPr id="175130" name="Object 26">
                        <a:extLst>
                          <a:ext uri="{FF2B5EF4-FFF2-40B4-BE49-F238E27FC236}">
                            <a16:creationId xmlns:a16="http://schemas.microsoft.com/office/drawing/2014/main" id="{321AFEF5-C37D-2446-BF6D-23B64CD3A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867400"/>
                        <a:ext cx="5867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0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001321D2-AC65-084E-9E77-1877C3A1D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Mean, variance, and standard deviation of the continuous uniform distribution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4154150-F92C-814F-9402-E840B26B0E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981200"/>
            <a:ext cx="1447800" cy="609600"/>
          </a:xfrm>
        </p:spPr>
        <p:txBody>
          <a:bodyPr/>
          <a:lstStyle/>
          <a:p>
            <a:pPr marL="0" indent="0"/>
            <a:r>
              <a:rPr lang="en-US" altLang="en-US"/>
              <a:t>mean: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181253" name="Object 5">
            <a:extLst>
              <a:ext uri="{FF2B5EF4-FFF2-40B4-BE49-F238E27FC236}">
                <a16:creationId xmlns:a16="http://schemas.microsoft.com/office/drawing/2014/main" id="{E18D0415-2E3F-ED47-97E5-FC43EAB65EB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29400" y="1752601"/>
          <a:ext cx="1524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38300" imgH="9067800" progId="Equation.DSMT4">
                  <p:embed/>
                </p:oleObj>
              </mc:Choice>
              <mc:Fallback>
                <p:oleObj name="Equation" r:id="rId2" imgW="14338300" imgH="9067800" progId="Equation.DSMT4">
                  <p:embed/>
                  <p:pic>
                    <p:nvPicPr>
                      <p:cNvPr id="181253" name="Object 5">
                        <a:extLst>
                          <a:ext uri="{FF2B5EF4-FFF2-40B4-BE49-F238E27FC236}">
                            <a16:creationId xmlns:a16="http://schemas.microsoft.com/office/drawing/2014/main" id="{E18D0415-2E3F-ED47-97E5-FC43EAB65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52601"/>
                        <a:ext cx="1524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Rectangle 4">
            <a:extLst>
              <a:ext uri="{FF2B5EF4-FFF2-40B4-BE49-F238E27FC236}">
                <a16:creationId xmlns:a16="http://schemas.microsoft.com/office/drawing/2014/main" id="{6B33B43F-C74E-7147-8DC3-3857BB32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variance: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181255" name="Object 7">
            <a:extLst>
              <a:ext uri="{FF2B5EF4-FFF2-40B4-BE49-F238E27FC236}">
                <a16:creationId xmlns:a16="http://schemas.microsoft.com/office/drawing/2014/main" id="{A6408AEF-BFDA-294D-8D05-CC2242E6888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24600" y="3048000"/>
          <a:ext cx="190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69300" imgH="10820400" progId="Equation.DSMT4">
                  <p:embed/>
                </p:oleObj>
              </mc:Choice>
              <mc:Fallback>
                <p:oleObj name="Equation" r:id="rId4" imgW="21069300" imgH="10820400" progId="Equation.DSMT4">
                  <p:embed/>
                  <p:pic>
                    <p:nvPicPr>
                      <p:cNvPr id="181255" name="Object 7">
                        <a:extLst>
                          <a:ext uri="{FF2B5EF4-FFF2-40B4-BE49-F238E27FC236}">
                            <a16:creationId xmlns:a16="http://schemas.microsoft.com/office/drawing/2014/main" id="{A6408AEF-BFDA-294D-8D05-CC2242E68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48000"/>
                        <a:ext cx="190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7" name="Rectangle 9">
            <a:extLst>
              <a:ext uri="{FF2B5EF4-FFF2-40B4-BE49-F238E27FC236}">
                <a16:creationId xmlns:a16="http://schemas.microsoft.com/office/drawing/2014/main" id="{21AF7455-2A70-A941-B5E1-DECAD8D2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standard deviation:</a:t>
            </a: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181259" name="Object 11">
            <a:extLst>
              <a:ext uri="{FF2B5EF4-FFF2-40B4-BE49-F238E27FC236}">
                <a16:creationId xmlns:a16="http://schemas.microsoft.com/office/drawing/2014/main" id="{F63D1D56-7F2F-DA4C-BC7A-1E393BDC2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495801"/>
          <a:ext cx="1905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61400" imgH="11696700" progId="Equation.DSMT4">
                  <p:embed/>
                </p:oleObj>
              </mc:Choice>
              <mc:Fallback>
                <p:oleObj name="Equation" r:id="rId6" imgW="21361400" imgH="11696700" progId="Equation.DSMT4">
                  <p:embed/>
                  <p:pic>
                    <p:nvPicPr>
                      <p:cNvPr id="181259" name="Object 11">
                        <a:extLst>
                          <a:ext uri="{FF2B5EF4-FFF2-40B4-BE49-F238E27FC236}">
                            <a16:creationId xmlns:a16="http://schemas.microsoft.com/office/drawing/2014/main" id="{F63D1D56-7F2F-DA4C-BC7A-1E393BDC2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1"/>
                        <a:ext cx="1905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2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/>
      <p:bldP spid="1812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A4EED64-5EBC-8844-BCC3-DD818B3B7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most famous distribution is the </a:t>
            </a:r>
            <a:r>
              <a:rPr lang="en-US" altLang="en-US" sz="3600" b="1" i="1"/>
              <a:t>Normal</a:t>
            </a:r>
            <a:r>
              <a:rPr lang="en-US" altLang="en-US" sz="3600"/>
              <a:t> or </a:t>
            </a:r>
            <a:r>
              <a:rPr lang="en-US" altLang="en-US" sz="3600" b="1" i="1"/>
              <a:t>Gaussian</a:t>
            </a:r>
            <a:r>
              <a:rPr lang="en-US" altLang="en-US" sz="3600"/>
              <a:t> distribution.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F3E29DF-A172-7A41-AB93-C7047C5416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52600"/>
            <a:ext cx="7772400" cy="914400"/>
          </a:xfrm>
        </p:spPr>
        <p:txBody>
          <a:bodyPr/>
          <a:lstStyle/>
          <a:p>
            <a:pPr marL="0" indent="0"/>
            <a:r>
              <a:rPr lang="en-US" altLang="en-US"/>
              <a:t>Its probability density function (pdf) is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057296B1-C9E0-9A46-AFFA-647BDAB7978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2684464"/>
          <a:ext cx="7239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283900" imgH="6731000" progId="Equation.3">
                  <p:embed/>
                </p:oleObj>
              </mc:Choice>
              <mc:Fallback>
                <p:oleObj name="Equation" r:id="rId2" imgW="36283900" imgH="67310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057296B1-C9E0-9A46-AFFA-647BDAB79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84464"/>
                        <a:ext cx="7239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>
            <a:extLst>
              <a:ext uri="{FF2B5EF4-FFF2-40B4-BE49-F238E27FC236}">
                <a16:creationId xmlns:a16="http://schemas.microsoft.com/office/drawing/2014/main" id="{C2DFEC26-DB4B-2549-91A8-CF1B5B17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 </a:t>
            </a:r>
            <a:r>
              <a:rPr lang="en-US" altLang="en-US" sz="2400">
                <a:latin typeface="Symbol" pitchFamily="2" charset="2"/>
              </a:rPr>
              <a:t>m</a:t>
            </a:r>
            <a:r>
              <a:rPr lang="en-US" altLang="en-US" sz="2400"/>
              <a:t> is the mean of the distribution, </a:t>
            </a:r>
            <a:r>
              <a:rPr lang="en-US" altLang="en-US" sz="2400">
                <a:latin typeface="Symbol" pitchFamily="2" charset="2"/>
              </a:rPr>
              <a:t>s</a:t>
            </a:r>
            <a:r>
              <a:rPr lang="en-US" altLang="en-US" sz="2400"/>
              <a:t> is the standard deviation,  </a:t>
            </a:r>
          </a:p>
        </p:txBody>
      </p:sp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859A20C2-26B3-BF45-BF07-D2687716E3D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1" y="4648201"/>
          <a:ext cx="3063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45600" imgH="3213100" progId="Equation.3">
                  <p:embed/>
                </p:oleObj>
              </mc:Choice>
              <mc:Fallback>
                <p:oleObj name="Equation" r:id="rId4" imgW="21945600" imgH="3213100" progId="Equation.3">
                  <p:embed/>
                  <p:pic>
                    <p:nvPicPr>
                      <p:cNvPr id="29706" name="Object 10">
                        <a:extLst>
                          <a:ext uri="{FF2B5EF4-FFF2-40B4-BE49-F238E27FC236}">
                            <a16:creationId xmlns:a16="http://schemas.microsoft.com/office/drawing/2014/main" id="{859A20C2-26B3-BF45-BF07-D2687716E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648201"/>
                        <a:ext cx="3063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>
            <a:extLst>
              <a:ext uri="{FF2B5EF4-FFF2-40B4-BE49-F238E27FC236}">
                <a16:creationId xmlns:a16="http://schemas.microsoft.com/office/drawing/2014/main" id="{0FF876F1-796E-144B-955C-5F2E3449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1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It is sometimes denoted N (</a:t>
            </a:r>
            <a:r>
              <a:rPr lang="en-US" altLang="en-US" sz="2400">
                <a:latin typeface="Symbol" pitchFamily="2" charset="2"/>
              </a:rPr>
              <a:t>m</a:t>
            </a:r>
            <a:r>
              <a:rPr lang="en-US" altLang="en-US" sz="2400"/>
              <a:t>, </a:t>
            </a:r>
            <a:r>
              <a:rPr lang="en-US" altLang="en-US" sz="2400">
                <a:latin typeface="Symbol" pitchFamily="2" charset="2"/>
              </a:rPr>
              <a:t>s</a:t>
            </a:r>
            <a:r>
              <a:rPr lang="en-US" altLang="en-US" sz="2400" baseline="30000"/>
              <a:t>2</a:t>
            </a:r>
            <a:r>
              <a:rPr lang="en-US" altLang="en-US" sz="2400"/>
              <a:t>), which means the normal distribution with a mean of </a:t>
            </a:r>
            <a:r>
              <a:rPr lang="en-US" altLang="en-US" sz="2400">
                <a:latin typeface="Symbol" pitchFamily="2" charset="2"/>
              </a:rPr>
              <a:t>m</a:t>
            </a:r>
            <a:r>
              <a:rPr lang="en-US" altLang="en-US" sz="2400"/>
              <a:t> and a variance of </a:t>
            </a:r>
            <a:r>
              <a:rPr lang="en-US" altLang="en-US" sz="2400">
                <a:latin typeface="Symbol" pitchFamily="2" charset="2"/>
              </a:rPr>
              <a:t>s</a:t>
            </a:r>
            <a:r>
              <a:rPr lang="en-US" altLang="en-US" sz="2400" baseline="30000"/>
              <a:t>2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3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5" grpId="0"/>
      <p:bldP spid="297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B0C37423-A8B8-9544-8C36-C07ED600F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1"/>
            <a:ext cx="8686800" cy="1401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/>
              <a:t>Recall that if a random variable has mean </a:t>
            </a:r>
            <a:r>
              <a:rPr lang="en-US" altLang="en-US" sz="3200">
                <a:latin typeface="Symbol" pitchFamily="2" charset="2"/>
              </a:rPr>
              <a:t>m</a:t>
            </a:r>
            <a:r>
              <a:rPr lang="en-US" altLang="en-US" sz="3200"/>
              <a:t> and standard deviation </a:t>
            </a:r>
            <a:r>
              <a:rPr lang="en-US" altLang="en-US" sz="3200">
                <a:latin typeface="Symbol" pitchFamily="2" charset="2"/>
              </a:rPr>
              <a:t>s</a:t>
            </a:r>
            <a:r>
              <a:rPr lang="en-US" altLang="en-US" sz="3200"/>
              <a:t>, then (X-</a:t>
            </a:r>
            <a:r>
              <a:rPr lang="en-US" altLang="en-US" sz="3200">
                <a:latin typeface="Symbol" pitchFamily="2" charset="2"/>
              </a:rPr>
              <a:t>m</a:t>
            </a:r>
            <a:r>
              <a:rPr lang="en-US" altLang="en-US" sz="3200"/>
              <a:t>)/</a:t>
            </a:r>
            <a:r>
              <a:rPr lang="en-US" altLang="en-US" sz="3200">
                <a:latin typeface="Symbol" pitchFamily="2" charset="2"/>
              </a:rPr>
              <a:t>s</a:t>
            </a:r>
            <a:r>
              <a:rPr lang="en-US" altLang="en-US" sz="3200"/>
              <a:t> has mean 0 and standard deviation 1.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884D893-5A44-3B42-8EE6-1039D4FD7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153400" cy="1524000"/>
          </a:xfrm>
        </p:spPr>
        <p:txBody>
          <a:bodyPr/>
          <a:lstStyle/>
          <a:p>
            <a:pPr marL="0" indent="0"/>
            <a:r>
              <a:rPr lang="en-US" altLang="en-US"/>
              <a:t>If X is normally distributed, then (X-</a:t>
            </a:r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)/</a:t>
            </a:r>
            <a:r>
              <a:rPr lang="en-US" altLang="en-US">
                <a:latin typeface="Symbol" pitchFamily="2" charset="2"/>
              </a:rPr>
              <a:t>s</a:t>
            </a:r>
            <a:r>
              <a:rPr lang="en-US" altLang="en-US"/>
              <a:t> will be standard normal, N(</a:t>
            </a:r>
            <a:r>
              <a:rPr lang="en-US" altLang="en-US">
                <a:latin typeface="Symbol" pitchFamily="2" charset="2"/>
              </a:rPr>
              <a:t>0,1),</a:t>
            </a:r>
            <a:r>
              <a:rPr lang="en-US" altLang="en-US"/>
              <a:t>  normal with mean 0 and variance 1.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697FFB4-4563-BC41-9E90-0C26E150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</a:rPr>
              <a:t>This theorem is extremely useful.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78F6B23-4D23-7B4D-A01A-EDC328F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</a:rPr>
              <a:t>It means that we don’t need to use the messy normal formula.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6E09B91B-041E-1040-80FE-F741ABCF3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</a:rPr>
              <a:t>We can standardize any normal distribution and look up probabilities in tables for the standard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676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uild="p"/>
      <p:bldP spid="35845" grpId="0" build="p"/>
      <p:bldP spid="3584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E71B2E64-2B1F-D243-8945-3A041C5564B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  </a:t>
            </a:r>
            <a:br>
              <a:rPr lang="en-US" altLang="en-US" sz="3200"/>
            </a:br>
            <a:r>
              <a:rPr lang="en-US" altLang="en-US" sz="3200"/>
              <a:t>If X is N(2, 9), determine Pr(X </a:t>
            </a:r>
            <a:r>
              <a:rPr lang="en-US" altLang="en-US" sz="3200">
                <a:cs typeface="Arial" panose="020B0604020202020204" pitchFamily="34" charset="0"/>
              </a:rPr>
              <a:t>≤ 5).</a:t>
            </a:r>
          </a:p>
        </p:txBody>
      </p:sp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167146D9-A178-6041-99B7-52F47A69C45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14600" y="1652588"/>
          <a:ext cx="2133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820400" imgH="3213100" progId="Equation.3">
                  <p:embed/>
                </p:oleObj>
              </mc:Choice>
              <mc:Fallback>
                <p:oleObj name="Equation" r:id="rId2" imgW="10820400" imgH="321310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167146D9-A178-6041-99B7-52F47A69C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52588"/>
                        <a:ext cx="2133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DBA39383-12C9-4146-B37B-DA86332A903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4511676"/>
          <a:ext cx="1600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3213100" progId="Equation.3">
                  <p:embed/>
                </p:oleObj>
              </mc:Choice>
              <mc:Fallback>
                <p:oleObj name="Equation" r:id="rId4" imgW="9944100" imgH="32131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DBA39383-12C9-4146-B37B-DA86332A9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11676"/>
                        <a:ext cx="1600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7C566344-AC63-884D-B5D4-20A4FA3BFAE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667000" y="5257801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91500" imgH="2921000" progId="Equation.3">
                  <p:embed/>
                </p:oleObj>
              </mc:Choice>
              <mc:Fallback>
                <p:oleObj name="Equation" r:id="rId6" imgW="8191500" imgH="2921000" progId="Equation.3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7C566344-AC63-884D-B5D4-20A4FA3BF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1"/>
                        <a:ext cx="1219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C9F93668-111C-9A45-BE6B-465E4A604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6" y="2219326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00" imgH="6731000" progId="Equation.3">
                  <p:embed/>
                </p:oleObj>
              </mc:Choice>
              <mc:Fallback>
                <p:oleObj name="Equation" r:id="rId8" imgW="20193000" imgH="6731000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C9F93668-111C-9A45-BE6B-465E4A604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2219326"/>
                        <a:ext cx="31718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>
            <a:extLst>
              <a:ext uri="{FF2B5EF4-FFF2-40B4-BE49-F238E27FC236}">
                <a16:creationId xmlns:a16="http://schemas.microsoft.com/office/drawing/2014/main" id="{2170A29D-B9C4-7C48-859D-9B6ED9621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86126"/>
          <a:ext cx="3124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00900" imgH="6731000" progId="Equation.3">
                  <p:embed/>
                </p:oleObj>
              </mc:Choice>
              <mc:Fallback>
                <p:oleObj name="Equation" r:id="rId10" imgW="19900900" imgH="6731000" progId="Equation.3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2170A29D-B9C4-7C48-859D-9B6ED9621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86126"/>
                        <a:ext cx="31242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4" name="Group 26">
            <a:extLst>
              <a:ext uri="{FF2B5EF4-FFF2-40B4-BE49-F238E27FC236}">
                <a16:creationId xmlns:a16="http://schemas.microsoft.com/office/drawing/2014/main" id="{1ECC0920-60F4-364D-8986-DF8259C20EC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667001"/>
            <a:ext cx="3124200" cy="2043113"/>
            <a:chOff x="3216" y="1680"/>
            <a:chExt cx="1968" cy="1287"/>
          </a:xfrm>
        </p:grpSpPr>
        <p:grpSp>
          <p:nvGrpSpPr>
            <p:cNvPr id="82953" name="Group 16">
              <a:extLst>
                <a:ext uri="{FF2B5EF4-FFF2-40B4-BE49-F238E27FC236}">
                  <a16:creationId xmlns:a16="http://schemas.microsoft.com/office/drawing/2014/main" id="{79BBE349-9833-9447-B2A4-A3B0056F9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80"/>
              <a:ext cx="1872" cy="1008"/>
              <a:chOff x="1200" y="2064"/>
              <a:chExt cx="3744" cy="1824"/>
            </a:xfrm>
          </p:grpSpPr>
          <p:grpSp>
            <p:nvGrpSpPr>
              <p:cNvPr id="82957" name="Group 17">
                <a:extLst>
                  <a:ext uri="{FF2B5EF4-FFF2-40B4-BE49-F238E27FC236}">
                    <a16:creationId xmlns:a16="http://schemas.microsoft.com/office/drawing/2014/main" id="{2902066F-B67E-9240-821E-103402B82C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208"/>
                <a:ext cx="2976" cy="1392"/>
                <a:chOff x="192" y="624"/>
                <a:chExt cx="5088" cy="2880"/>
              </a:xfrm>
            </p:grpSpPr>
            <p:sp>
              <p:nvSpPr>
                <p:cNvPr id="82960" name="Freeform 18">
                  <a:extLst>
                    <a:ext uri="{FF2B5EF4-FFF2-40B4-BE49-F238E27FC236}">
                      <a16:creationId xmlns:a16="http://schemas.microsoft.com/office/drawing/2014/main" id="{4F619B12-F7D6-3544-8E4C-E9F9F6D52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61" name="Freeform 19">
                  <a:extLst>
                    <a:ext uri="{FF2B5EF4-FFF2-40B4-BE49-F238E27FC236}">
                      <a16:creationId xmlns:a16="http://schemas.microsoft.com/office/drawing/2014/main" id="{99C23C9C-5423-A245-8804-FE5DAD087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2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958" name="Line 20">
                <a:extLst>
                  <a:ext uri="{FF2B5EF4-FFF2-40B4-BE49-F238E27FC236}">
                    <a16:creationId xmlns:a16="http://schemas.microsoft.com/office/drawing/2014/main" id="{2BCEB371-4207-9F42-B6E6-AEDFB565A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0" cy="1824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59" name="Line 21">
                <a:extLst>
                  <a:ext uri="{FF2B5EF4-FFF2-40B4-BE49-F238E27FC236}">
                    <a16:creationId xmlns:a16="http://schemas.microsoft.com/office/drawing/2014/main" id="{9BB723E6-1C67-9241-976B-2BF819BA6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374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954" name="Text Box 22">
              <a:extLst>
                <a:ext uri="{FF2B5EF4-FFF2-40B4-BE49-F238E27FC236}">
                  <a16:creationId xmlns:a16="http://schemas.microsoft.com/office/drawing/2014/main" id="{06F7F9A7-E8C2-A74A-A37E-AE007885A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736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   0      1.00      Z</a:t>
              </a:r>
            </a:p>
          </p:txBody>
        </p:sp>
        <p:sp>
          <p:nvSpPr>
            <p:cNvPr id="82955" name="Line 23">
              <a:extLst>
                <a:ext uri="{FF2B5EF4-FFF2-40B4-BE49-F238E27FC236}">
                  <a16:creationId xmlns:a16="http://schemas.microsoft.com/office/drawing/2014/main" id="{02722460-B1E8-F74F-8535-3A33F0AA9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6" name="AutoShape 24">
              <a:extLst>
                <a:ext uri="{FF2B5EF4-FFF2-40B4-BE49-F238E27FC236}">
                  <a16:creationId xmlns:a16="http://schemas.microsoft.com/office/drawing/2014/main" id="{5DCE207C-5885-1046-BE82-87B58C35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672" cy="144"/>
            </a:xfrm>
            <a:prstGeom prst="leftArrow">
              <a:avLst>
                <a:gd name="adj1" fmla="val 50000"/>
                <a:gd name="adj2" fmla="val 1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sp>
        <p:nvSpPr>
          <p:cNvPr id="68633" name="Text Box 25">
            <a:extLst>
              <a:ext uri="{FF2B5EF4-FFF2-40B4-BE49-F238E27FC236}">
                <a16:creationId xmlns:a16="http://schemas.microsoft.com/office/drawing/2014/main" id="{3BDDB2C1-ED5C-9F49-A11F-A5C45A9BC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733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0.8413</a:t>
            </a:r>
          </a:p>
        </p:txBody>
      </p:sp>
    </p:spTree>
    <p:extLst>
      <p:ext uri="{BB962C8B-B14F-4D97-AF65-F5344CB8AC3E}">
        <p14:creationId xmlns:p14="http://schemas.microsoft.com/office/powerpoint/2010/main" val="18517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3C91B677-581F-A04A-AF0A-1303953BAD8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90800" y="2514600"/>
          <a:ext cx="2209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1500" imgH="3213100" progId="Equation.3">
                  <p:embed/>
                </p:oleObj>
              </mc:Choice>
              <mc:Fallback>
                <p:oleObj name="Equation" r:id="rId2" imgW="12001500" imgH="3213100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3C91B677-581F-A04A-AF0A-1303953BA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2209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617FD9B5-3A29-004C-9045-9A473C52E6C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5867400"/>
          <a:ext cx="2667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46200" imgH="3213100" progId="Equation.3">
                  <p:embed/>
                </p:oleObj>
              </mc:Choice>
              <mc:Fallback>
                <p:oleObj name="Equation" r:id="rId4" imgW="14046200" imgH="32131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617FD9B5-3A29-004C-9045-9A473C52E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2667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A4FAAF41-2810-E344-AD99-143EF8A9792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57800" y="5884863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75700" imgH="2921000" progId="Equation.3">
                  <p:embed/>
                </p:oleObj>
              </mc:Choice>
              <mc:Fallback>
                <p:oleObj name="Equation" r:id="rId6" imgW="8775700" imgH="2921000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A4FAAF41-2810-E344-AD99-143EF8A97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884863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7">
            <a:extLst>
              <a:ext uri="{FF2B5EF4-FFF2-40B4-BE49-F238E27FC236}">
                <a16:creationId xmlns:a16="http://schemas.microsoft.com/office/drawing/2014/main" id="{87B5E37B-50C8-1248-B342-5A74A193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1"/>
            <a:ext cx="8534400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800">
                <a:solidFill>
                  <a:schemeClr val="tx2"/>
                </a:solidFill>
              </a:rPr>
              <a:t>Example:  Suppose that women’s heights are normally distributed with mean 64 inches &amp; standard deviation 3 inches.  What is the probability that a randomly selected woman is under five feet tall?  </a:t>
            </a:r>
          </a:p>
        </p:txBody>
      </p:sp>
      <p:grpSp>
        <p:nvGrpSpPr>
          <p:cNvPr id="77842" name="Group 18">
            <a:extLst>
              <a:ext uri="{FF2B5EF4-FFF2-40B4-BE49-F238E27FC236}">
                <a16:creationId xmlns:a16="http://schemas.microsoft.com/office/drawing/2014/main" id="{E35B9ED4-9A9C-B54D-807A-AB04A9E0A9A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048000"/>
            <a:ext cx="2971800" cy="1981200"/>
            <a:chOff x="720" y="1872"/>
            <a:chExt cx="1872" cy="1248"/>
          </a:xfrm>
        </p:grpSpPr>
        <p:grpSp>
          <p:nvGrpSpPr>
            <p:cNvPr id="85000" name="Group 9">
              <a:extLst>
                <a:ext uri="{FF2B5EF4-FFF2-40B4-BE49-F238E27FC236}">
                  <a16:creationId xmlns:a16="http://schemas.microsoft.com/office/drawing/2014/main" id="{7BC63C1D-21D8-5D4A-B919-801C03F71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872"/>
              <a:ext cx="1872" cy="1008"/>
              <a:chOff x="1200" y="2064"/>
              <a:chExt cx="3744" cy="1824"/>
            </a:xfrm>
          </p:grpSpPr>
          <p:grpSp>
            <p:nvGrpSpPr>
              <p:cNvPr id="85004" name="Group 10">
                <a:extLst>
                  <a:ext uri="{FF2B5EF4-FFF2-40B4-BE49-F238E27FC236}">
                    <a16:creationId xmlns:a16="http://schemas.microsoft.com/office/drawing/2014/main" id="{23E4375B-AB45-8E4F-9C90-757F8B1E9F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208"/>
                <a:ext cx="2976" cy="1392"/>
                <a:chOff x="192" y="624"/>
                <a:chExt cx="5088" cy="2880"/>
              </a:xfrm>
            </p:grpSpPr>
            <p:sp>
              <p:nvSpPr>
                <p:cNvPr id="85007" name="Freeform 11">
                  <a:extLst>
                    <a:ext uri="{FF2B5EF4-FFF2-40B4-BE49-F238E27FC236}">
                      <a16:creationId xmlns:a16="http://schemas.microsoft.com/office/drawing/2014/main" id="{54FCA99E-9F9C-654D-95E4-20ACFC953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08" name="Freeform 12">
                  <a:extLst>
                    <a:ext uri="{FF2B5EF4-FFF2-40B4-BE49-F238E27FC236}">
                      <a16:creationId xmlns:a16="http://schemas.microsoft.com/office/drawing/2014/main" id="{352DD43F-A36E-2C49-92B8-FEEFA4575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2" y="624"/>
                  <a:ext cx="2544" cy="2880"/>
                </a:xfrm>
                <a:custGeom>
                  <a:avLst/>
                  <a:gdLst>
                    <a:gd name="T0" fmla="*/ 0 w 2544"/>
                    <a:gd name="T1" fmla="*/ 0 h 2880"/>
                    <a:gd name="T2" fmla="*/ 384 w 2544"/>
                    <a:gd name="T3" fmla="*/ 240 h 2880"/>
                    <a:gd name="T4" fmla="*/ 912 w 2544"/>
                    <a:gd name="T5" fmla="*/ 1008 h 2880"/>
                    <a:gd name="T6" fmla="*/ 1344 w 2544"/>
                    <a:gd name="T7" fmla="*/ 1968 h 2880"/>
                    <a:gd name="T8" fmla="*/ 1920 w 2544"/>
                    <a:gd name="T9" fmla="*/ 2640 h 2880"/>
                    <a:gd name="T10" fmla="*/ 2544 w 2544"/>
                    <a:gd name="T11" fmla="*/ 2880 h 28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44" h="2880">
                      <a:moveTo>
                        <a:pt x="0" y="0"/>
                      </a:moveTo>
                      <a:cubicBezTo>
                        <a:pt x="116" y="36"/>
                        <a:pt x="232" y="72"/>
                        <a:pt x="384" y="240"/>
                      </a:cubicBezTo>
                      <a:cubicBezTo>
                        <a:pt x="536" y="408"/>
                        <a:pt x="752" y="720"/>
                        <a:pt x="912" y="1008"/>
                      </a:cubicBezTo>
                      <a:cubicBezTo>
                        <a:pt x="1072" y="1296"/>
                        <a:pt x="1176" y="1696"/>
                        <a:pt x="1344" y="1968"/>
                      </a:cubicBezTo>
                      <a:cubicBezTo>
                        <a:pt x="1512" y="2240"/>
                        <a:pt x="1720" y="2488"/>
                        <a:pt x="1920" y="2640"/>
                      </a:cubicBezTo>
                      <a:cubicBezTo>
                        <a:pt x="2120" y="2792"/>
                        <a:pt x="2440" y="2840"/>
                        <a:pt x="2544" y="2880"/>
                      </a:cubicBezTo>
                    </a:path>
                  </a:pathLst>
                </a:cu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5005" name="Line 13">
                <a:extLst>
                  <a:ext uri="{FF2B5EF4-FFF2-40B4-BE49-F238E27FC236}">
                    <a16:creationId xmlns:a16="http://schemas.microsoft.com/office/drawing/2014/main" id="{494DFB63-AC43-C54E-BF90-A77826B68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0" cy="1824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6" name="Line 14">
                <a:extLst>
                  <a:ext uri="{FF2B5EF4-FFF2-40B4-BE49-F238E27FC236}">
                    <a16:creationId xmlns:a16="http://schemas.microsoft.com/office/drawing/2014/main" id="{93D3A46F-59D6-3E48-ABC7-A132E45AC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374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1" name="Text Box 15">
              <a:extLst>
                <a:ext uri="{FF2B5EF4-FFF2-40B4-BE49-F238E27FC236}">
                  <a16:creationId xmlns:a16="http://schemas.microsoft.com/office/drawing/2014/main" id="{53116145-F23F-2D48-9E3A-0B8F995C7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9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-1.33     0                Z</a:t>
              </a:r>
            </a:p>
          </p:txBody>
        </p:sp>
        <p:sp>
          <p:nvSpPr>
            <p:cNvPr id="85002" name="Line 16">
              <a:extLst>
                <a:ext uri="{FF2B5EF4-FFF2-40B4-BE49-F238E27FC236}">
                  <a16:creationId xmlns:a16="http://schemas.microsoft.com/office/drawing/2014/main" id="{E4AA127F-2016-574E-95ED-BF02ACAAE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AutoShape 17">
              <a:extLst>
                <a:ext uri="{FF2B5EF4-FFF2-40B4-BE49-F238E27FC236}">
                  <a16:creationId xmlns:a16="http://schemas.microsoft.com/office/drawing/2014/main" id="{EF37522F-1456-AE41-899C-738C138F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60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/>
            </a:p>
          </p:txBody>
        </p:sp>
      </p:grpSp>
      <p:graphicFrame>
        <p:nvGraphicFramePr>
          <p:cNvPr id="77844" name="Object 20">
            <a:extLst>
              <a:ext uri="{FF2B5EF4-FFF2-40B4-BE49-F238E27FC236}">
                <a16:creationId xmlns:a16="http://schemas.microsoft.com/office/drawing/2014/main" id="{19593DB3-3785-984E-A77E-E02ED887C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95800"/>
          <a:ext cx="34290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6731000" progId="Equation.3">
                  <p:embed/>
                </p:oleObj>
              </mc:Choice>
              <mc:Fallback>
                <p:oleObj name="Equation" r:id="rId8" imgW="20485100" imgH="6731000" progId="Equation.3">
                  <p:embed/>
                  <p:pic>
                    <p:nvPicPr>
                      <p:cNvPr id="77844" name="Object 20">
                        <a:extLst>
                          <a:ext uri="{FF2B5EF4-FFF2-40B4-BE49-F238E27FC236}">
                            <a16:creationId xmlns:a16="http://schemas.microsoft.com/office/drawing/2014/main" id="{19593DB3-3785-984E-A77E-E02ED887C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34290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>
            <a:extLst>
              <a:ext uri="{FF2B5EF4-FFF2-40B4-BE49-F238E27FC236}">
                <a16:creationId xmlns:a16="http://schemas.microsoft.com/office/drawing/2014/main" id="{3EF6B7C7-200E-F84D-B920-6A4BF91F0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276600"/>
          <a:ext cx="33305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00900" imgH="6731000" progId="Equation.3">
                  <p:embed/>
                </p:oleObj>
              </mc:Choice>
              <mc:Fallback>
                <p:oleObj name="Equation" r:id="rId10" imgW="19900900" imgH="6731000" progId="Equation.3">
                  <p:embed/>
                  <p:pic>
                    <p:nvPicPr>
                      <p:cNvPr id="77845" name="Object 21">
                        <a:extLst>
                          <a:ext uri="{FF2B5EF4-FFF2-40B4-BE49-F238E27FC236}">
                            <a16:creationId xmlns:a16="http://schemas.microsoft.com/office/drawing/2014/main" id="{3EF6B7C7-200E-F84D-B920-6A4BF91F0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276600"/>
                        <a:ext cx="33305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3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C0EE-23C8-D342-8FC6-83DFB9D3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620"/>
            <a:ext cx="9144000" cy="843071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Random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C1B2-91AC-8242-8907-AF838C603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9917"/>
            <a:ext cx="9501352" cy="52026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Random Variable</a:t>
            </a:r>
          </a:p>
          <a:p>
            <a:pPr algn="l"/>
            <a:r>
              <a:rPr lang="en-US" dirty="0"/>
              <a:t>A random variable is a variable whose value is determined by the outcome of a random experiment. A random variable can be discrete or continuous.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Discrete Random Variable</a:t>
            </a:r>
          </a:p>
          <a:p>
            <a:pPr algn="l"/>
            <a:r>
              <a:rPr lang="en-US" dirty="0"/>
              <a:t>A discrete random variable assumes values that can be counted. In other words, the consecutive values of a discrete random variable are separated by a certain gap.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no. of vehicles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fish caught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Complaints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no. of heads obtained in tossing a coin twice.</a:t>
            </a:r>
          </a:p>
          <a:p>
            <a:pPr algn="l"/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0176-56AA-CC4F-A1DC-16D9AEED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Discrete Random 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5ABD9-5C56-9240-B6DD-D7E896C4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Find the random variable for the following and list all the possible outcome.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The number of tails obtained when three fair coins are tossed.</a:t>
            </a:r>
          </a:p>
          <a:p>
            <a:pPr marL="0" indent="0">
              <a:buNone/>
            </a:pPr>
            <a:r>
              <a:rPr lang="en-US" dirty="0"/>
              <a:t>b) The sum of the scores when two ordinary dice are thrown.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A3F-CE90-CD4D-A6CF-25E3E3FE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3AE5-C49F-CB48-B6EE-627A49F9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tails obtained when three fair coins are tossed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BE803-9D39-6C4E-BB49-FB498809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5" y="2514600"/>
            <a:ext cx="4114800" cy="3146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3A1E8-C77E-C644-AE47-99337C55B060}"/>
              </a:ext>
            </a:extLst>
          </p:cNvPr>
          <p:cNvSpPr txBox="1"/>
          <p:nvPr/>
        </p:nvSpPr>
        <p:spPr>
          <a:xfrm>
            <a:off x="2819400" y="586740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S={HHH,</a:t>
            </a:r>
            <a:r>
              <a:rPr lang="en-US" dirty="0">
                <a:solidFill>
                  <a:schemeClr val="tx2"/>
                </a:solidFill>
              </a:rPr>
              <a:t>HHT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HTH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HTT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THH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THT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TTH</a:t>
            </a:r>
            <a:r>
              <a:rPr lang="en-US" dirty="0"/>
              <a:t>,TTT}</a:t>
            </a:r>
          </a:p>
          <a:p>
            <a:r>
              <a:rPr lang="en-US" dirty="0"/>
              <a:t>X={0,1,2,3}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60019-F2F1-D64E-80E4-40CD5750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92774"/>
              </p:ext>
            </p:extLst>
          </p:nvPr>
        </p:nvGraphicFramePr>
        <p:xfrm>
          <a:off x="6768653" y="2898137"/>
          <a:ext cx="4508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79">
                  <a:extLst>
                    <a:ext uri="{9D8B030D-6E8A-4147-A177-3AD203B41FA5}">
                      <a16:colId xmlns:a16="http://schemas.microsoft.com/office/drawing/2014/main" val="1512281876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3694603462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08731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0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7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8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9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7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27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9F6E3A-260E-0B43-B4E1-A8D9D8EDAD13}"/>
              </a:ext>
            </a:extLst>
          </p:cNvPr>
          <p:cNvSpPr txBox="1"/>
          <p:nvPr/>
        </p:nvSpPr>
        <p:spPr>
          <a:xfrm>
            <a:off x="7872984" y="2304288"/>
            <a:ext cx="275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 of 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0542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035-E8AC-FE48-BD9A-D73CFED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 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A6C-24D9-2D49-BB6F-F52565AC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8" y="1825625"/>
            <a:ext cx="845031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sum of the scores when two ordinary dice are thrown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FB1329-5027-0646-9F29-311F29D2E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78334"/>
              </p:ext>
            </p:extLst>
          </p:nvPr>
        </p:nvGraphicFramePr>
        <p:xfrm>
          <a:off x="336337" y="280212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544456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48056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91668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89956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5631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63268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791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4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9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8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206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3DE04F-3B06-C443-9B98-87C71BF2A790}"/>
              </a:ext>
            </a:extLst>
          </p:cNvPr>
          <p:cNvSpPr txBox="1"/>
          <p:nvPr/>
        </p:nvSpPr>
        <p:spPr>
          <a:xfrm>
            <a:off x="3352801" y="5638800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Sum={2,3,4,5,6,7,8,9,10,11,12}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6860D33-85B7-114A-B558-0FEB8C57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27160"/>
              </p:ext>
            </p:extLst>
          </p:nvPr>
        </p:nvGraphicFramePr>
        <p:xfrm>
          <a:off x="7861738" y="1531938"/>
          <a:ext cx="367861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206">
                  <a:extLst>
                    <a:ext uri="{9D8B030D-6E8A-4147-A177-3AD203B41FA5}">
                      <a16:colId xmlns:a16="http://schemas.microsoft.com/office/drawing/2014/main" val="3360771898"/>
                    </a:ext>
                  </a:extLst>
                </a:gridCol>
                <a:gridCol w="1226206">
                  <a:extLst>
                    <a:ext uri="{9D8B030D-6E8A-4147-A177-3AD203B41FA5}">
                      <a16:colId xmlns:a16="http://schemas.microsoft.com/office/drawing/2014/main" val="2451532196"/>
                    </a:ext>
                  </a:extLst>
                </a:gridCol>
                <a:gridCol w="1226206">
                  <a:extLst>
                    <a:ext uri="{9D8B030D-6E8A-4147-A177-3AD203B41FA5}">
                      <a16:colId xmlns:a16="http://schemas.microsoft.com/office/drawing/2014/main" val="2253659459"/>
                    </a:ext>
                  </a:extLst>
                </a:gridCol>
              </a:tblGrid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4068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542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967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20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17461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841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22553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7797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17898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705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96482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8304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Distribution of Discrete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distribution of a discrete random variable lists all the possible values that the random variable can assume and their corresponding probabilities.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Two characteristics of a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0≤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80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4.1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</documentManagement>
</p:properties>
</file>

<file path=customXml/itemProps1.xml><?xml version="1.0" encoding="utf-8"?>
<ds:datastoreItem xmlns:ds="http://schemas.openxmlformats.org/officeDocument/2006/customXml" ds:itemID="{363221F2-C82F-43B6-A840-984E5AFE4533}"/>
</file>

<file path=customXml/itemProps2.xml><?xml version="1.0" encoding="utf-8"?>
<ds:datastoreItem xmlns:ds="http://schemas.openxmlformats.org/officeDocument/2006/customXml" ds:itemID="{1CE19D30-3576-42F3-AA9C-11FF4C772709}"/>
</file>

<file path=customXml/itemProps3.xml><?xml version="1.0" encoding="utf-8"?>
<ds:datastoreItem xmlns:ds="http://schemas.openxmlformats.org/officeDocument/2006/customXml" ds:itemID="{BDD9201D-273D-4821-98AD-90AF1E790727}"/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3120</Words>
  <Application>Microsoft Office PowerPoint</Application>
  <PresentationFormat>Widescreen</PresentationFormat>
  <Paragraphs>595</Paragraphs>
  <Slides>49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Aharoni</vt:lpstr>
      <vt:lpstr>Arial</vt:lpstr>
      <vt:lpstr>Calibri</vt:lpstr>
      <vt:lpstr>Calibri Light</vt:lpstr>
      <vt:lpstr>Cambria Math</vt:lpstr>
      <vt:lpstr>Monotype Corsiva</vt:lpstr>
      <vt:lpstr>Symbol</vt:lpstr>
      <vt:lpstr>Times New Roman</vt:lpstr>
      <vt:lpstr>Wingdings</vt:lpstr>
      <vt:lpstr>Office Theme</vt:lpstr>
      <vt:lpstr>Equation</vt:lpstr>
      <vt:lpstr>Basics of Statistical Inference</vt:lpstr>
      <vt:lpstr>Outline</vt:lpstr>
      <vt:lpstr>Population Vs Sample</vt:lpstr>
      <vt:lpstr>Statistical Inference</vt:lpstr>
      <vt:lpstr>Discrete Random Variable</vt:lpstr>
      <vt:lpstr>Example of Discrete Random Variable</vt:lpstr>
      <vt:lpstr>Example a</vt:lpstr>
      <vt:lpstr>Example b</vt:lpstr>
      <vt:lpstr>Probability Distribution of Discrete Random Variable</vt:lpstr>
      <vt:lpstr>Mean and Variance of a Discrete Random Variable</vt:lpstr>
      <vt:lpstr>The number of tails obtained when three fair coins are tossed. </vt:lpstr>
      <vt:lpstr>The sum of the scores when two ordinary dice are thrown </vt:lpstr>
      <vt:lpstr>The Binomial Experiment</vt:lpstr>
      <vt:lpstr>The Binomial Experiment Example</vt:lpstr>
      <vt:lpstr>The Binomial Probability Distribution and Binomial Formula</vt:lpstr>
      <vt:lpstr>Example </vt:lpstr>
      <vt:lpstr>Example Solution</vt:lpstr>
      <vt:lpstr>Example </vt:lpstr>
      <vt:lpstr>Tree diagram for selecting three DVD Players.</vt:lpstr>
      <vt:lpstr>Example Solution</vt:lpstr>
      <vt:lpstr>Example Solution</vt:lpstr>
      <vt:lpstr>Mean and Standard Deviation of the Binomial Distribution</vt:lpstr>
      <vt:lpstr>Example</vt:lpstr>
      <vt:lpstr>Example Solution</vt:lpstr>
      <vt:lpstr>Continuous Random Variables</vt:lpstr>
      <vt:lpstr>Frequency Distribution Table</vt:lpstr>
      <vt:lpstr>Consider the following table of sales,  divided into intervals of 1000 units each, </vt:lpstr>
      <vt:lpstr>and the relative frequency of each interval. </vt:lpstr>
      <vt:lpstr>We’re going to divide the relative frequencies  by the width of the cells (which here is 1000).  This will make the graph have an area of 1.</vt:lpstr>
      <vt:lpstr>Histogram</vt:lpstr>
      <vt:lpstr>Frequency Polygon</vt:lpstr>
      <vt:lpstr>If we make the intervals 500 units instead of 1000, the graph would probably look something like this:</vt:lpstr>
      <vt:lpstr>If we made the intervals infinitesimally small, the bars and the frequency polygon would become smooth, looking something like this: </vt:lpstr>
      <vt:lpstr>pmf versus pdf</vt:lpstr>
      <vt:lpstr>pmf</vt:lpstr>
      <vt:lpstr>Pr(a &lt; X &lt; b)</vt:lpstr>
      <vt:lpstr>A continuous random variable has an infinite number of possible values &amp; the probability of any one particular value is zero.</vt:lpstr>
      <vt:lpstr>Example</vt:lpstr>
      <vt:lpstr>Rectangle Example:  What is F(1.2)?</vt:lpstr>
      <vt:lpstr>Definition and Basic Properties </vt:lpstr>
      <vt:lpstr>Expectation and Variance </vt:lpstr>
      <vt:lpstr>Expectation and Variance </vt:lpstr>
      <vt:lpstr>Continuous Uniform Distributions.</vt:lpstr>
      <vt:lpstr>The continuous uniform distribution has the following form:</vt:lpstr>
      <vt:lpstr>Mean, variance, and standard deviation of the continuous uniform distribution</vt:lpstr>
      <vt:lpstr>The most famous distribution is the Normal or Gaussian distribution.</vt:lpstr>
      <vt:lpstr>Recall that if a random variable has mean m and standard deviation s, then (X-m)/s has mean 0 and standard deviation 1.</vt:lpstr>
      <vt:lpstr>Example:    If X is N(2, 9), determine Pr(X ≤ 5).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Statistical Inference</dc:title>
  <dc:creator>Thulasyammal Ramiah Pillai</dc:creator>
  <cp:lastModifiedBy>Bisan A N Alsalibi</cp:lastModifiedBy>
  <cp:revision>29</cp:revision>
  <dcterms:created xsi:type="dcterms:W3CDTF">2020-09-03T00:59:17Z</dcterms:created>
  <dcterms:modified xsi:type="dcterms:W3CDTF">2022-10-11T01:32:01Z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14159400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