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2" r:id="rId10"/>
    <p:sldId id="270" r:id="rId11"/>
    <p:sldId id="271" r:id="rId12"/>
    <p:sldId id="272" r:id="rId13"/>
    <p:sldId id="273" r:id="rId14"/>
    <p:sldId id="274" r:id="rId15"/>
    <p:sldId id="26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5"/>
    <p:restoredTop sz="94757"/>
  </p:normalViewPr>
  <p:slideViewPr>
    <p:cSldViewPr snapToGrid="0" snapToObjects="1">
      <p:cViewPr varScale="1">
        <p:scale>
          <a:sx n="123" d="100"/>
          <a:sy n="123" d="100"/>
        </p:scale>
        <p:origin x="22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6E3F4-BBF6-4DB7-A3FF-EB1AE3614A8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86C91B-E3D8-404B-B7F5-20863326FB41}">
      <dgm:prSet/>
      <dgm:spPr/>
      <dgm:t>
        <a:bodyPr/>
        <a:lstStyle/>
        <a:p>
          <a:r>
            <a:rPr lang="en-US" dirty="0"/>
            <a:t>Maximum Likelihood Method</a:t>
          </a:r>
        </a:p>
      </dgm:t>
    </dgm:pt>
    <dgm:pt modelId="{2B5C5536-4831-4885-B878-C6D7ACEA41E9}" type="parTrans" cxnId="{D928A675-DE34-4A26-82A1-427B578D2412}">
      <dgm:prSet/>
      <dgm:spPr/>
      <dgm:t>
        <a:bodyPr/>
        <a:lstStyle/>
        <a:p>
          <a:endParaRPr lang="en-US"/>
        </a:p>
      </dgm:t>
    </dgm:pt>
    <dgm:pt modelId="{E9010912-17BE-449A-9E3E-F4012F932F40}" type="sibTrans" cxnId="{D928A675-DE34-4A26-82A1-427B578D2412}">
      <dgm:prSet/>
      <dgm:spPr/>
      <dgm:t>
        <a:bodyPr/>
        <a:lstStyle/>
        <a:p>
          <a:endParaRPr lang="en-US"/>
        </a:p>
      </dgm:t>
    </dgm:pt>
    <dgm:pt modelId="{07123149-8717-4A61-A742-99225A42617D}">
      <dgm:prSet/>
      <dgm:spPr/>
      <dgm:t>
        <a:bodyPr/>
        <a:lstStyle/>
        <a:p>
          <a:r>
            <a:rPr lang="en-US" dirty="0"/>
            <a:t>Method of Moments</a:t>
          </a:r>
        </a:p>
      </dgm:t>
    </dgm:pt>
    <dgm:pt modelId="{C2389BA6-7842-4FEB-881A-9B720B16BB54}" type="parTrans" cxnId="{543A8E5A-7D48-4787-BD28-826B8EEEC30F}">
      <dgm:prSet/>
      <dgm:spPr/>
      <dgm:t>
        <a:bodyPr/>
        <a:lstStyle/>
        <a:p>
          <a:endParaRPr lang="en-US"/>
        </a:p>
      </dgm:t>
    </dgm:pt>
    <dgm:pt modelId="{C0DDAC70-46FD-4719-BC8F-B1A4EB9F6694}" type="sibTrans" cxnId="{543A8E5A-7D48-4787-BD28-826B8EEEC30F}">
      <dgm:prSet/>
      <dgm:spPr/>
      <dgm:t>
        <a:bodyPr/>
        <a:lstStyle/>
        <a:p>
          <a:endParaRPr lang="en-US"/>
        </a:p>
      </dgm:t>
    </dgm:pt>
    <dgm:pt modelId="{3162C7D2-7F1F-4C42-96B2-6FB236135A69}">
      <dgm:prSet/>
      <dgm:spPr/>
      <dgm:t>
        <a:bodyPr/>
        <a:lstStyle/>
        <a:p>
          <a:r>
            <a:rPr lang="en-US" dirty="0"/>
            <a:t>Method of L-moments</a:t>
          </a:r>
        </a:p>
      </dgm:t>
    </dgm:pt>
    <dgm:pt modelId="{1BA0C06B-A44E-4A17-9AA4-CDF4E5CC2362}" type="parTrans" cxnId="{74A1B776-1959-4AE5-9811-BADA8FD666CA}">
      <dgm:prSet/>
      <dgm:spPr/>
      <dgm:t>
        <a:bodyPr/>
        <a:lstStyle/>
        <a:p>
          <a:endParaRPr lang="en-US"/>
        </a:p>
      </dgm:t>
    </dgm:pt>
    <dgm:pt modelId="{87E27BA1-2F3A-4A95-9B42-B6B95EE787DB}" type="sibTrans" cxnId="{74A1B776-1959-4AE5-9811-BADA8FD666CA}">
      <dgm:prSet/>
      <dgm:spPr/>
      <dgm:t>
        <a:bodyPr/>
        <a:lstStyle/>
        <a:p>
          <a:endParaRPr lang="en-US"/>
        </a:p>
      </dgm:t>
    </dgm:pt>
    <dgm:pt modelId="{B4B5E8D2-AC60-4B9C-87EB-D9BDF25F6AE9}">
      <dgm:prSet/>
      <dgm:spPr/>
      <dgm:t>
        <a:bodyPr/>
        <a:lstStyle/>
        <a:p>
          <a:r>
            <a:rPr lang="en-US" dirty="0"/>
            <a:t>Maximum Spacing Estimation</a:t>
          </a:r>
        </a:p>
      </dgm:t>
    </dgm:pt>
    <dgm:pt modelId="{43448202-F3ED-4C1D-8AF0-2F0ACB4666F8}" type="parTrans" cxnId="{8F8DE288-C4C1-48CA-BE64-25FFF00CCA38}">
      <dgm:prSet/>
      <dgm:spPr/>
      <dgm:t>
        <a:bodyPr/>
        <a:lstStyle/>
        <a:p>
          <a:endParaRPr lang="en-US"/>
        </a:p>
      </dgm:t>
    </dgm:pt>
    <dgm:pt modelId="{3AE9E525-9825-4E89-87DE-7AC63A905FA3}" type="sibTrans" cxnId="{8F8DE288-C4C1-48CA-BE64-25FFF00CCA38}">
      <dgm:prSet/>
      <dgm:spPr/>
      <dgm:t>
        <a:bodyPr/>
        <a:lstStyle/>
        <a:p>
          <a:endParaRPr lang="en-US"/>
        </a:p>
      </dgm:t>
    </dgm:pt>
    <dgm:pt modelId="{83E05D5C-C295-414C-A926-C3E0B634A28D}" type="pres">
      <dgm:prSet presAssocID="{A436E3F4-BBF6-4DB7-A3FF-EB1AE3614A82}" presName="linear" presStyleCnt="0">
        <dgm:presLayoutVars>
          <dgm:animLvl val="lvl"/>
          <dgm:resizeHandles val="exact"/>
        </dgm:presLayoutVars>
      </dgm:prSet>
      <dgm:spPr/>
    </dgm:pt>
    <dgm:pt modelId="{4904F3F0-B42F-A142-A75D-273E4691BBAE}" type="pres">
      <dgm:prSet presAssocID="{E286C91B-E3D8-404B-B7F5-20863326FB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653386-C8F8-0B42-8527-A002E1044BA5}" type="pres">
      <dgm:prSet presAssocID="{E9010912-17BE-449A-9E3E-F4012F932F40}" presName="spacer" presStyleCnt="0"/>
      <dgm:spPr/>
    </dgm:pt>
    <dgm:pt modelId="{7AA23344-71F5-7547-AA82-3068BA137AED}" type="pres">
      <dgm:prSet presAssocID="{07123149-8717-4A61-A742-99225A42617D}" presName="parentText" presStyleLbl="node1" presStyleIdx="1" presStyleCnt="4" custLinFactNeighborX="0" custLinFactNeighborY="50001">
        <dgm:presLayoutVars>
          <dgm:chMax val="0"/>
          <dgm:bulletEnabled val="1"/>
        </dgm:presLayoutVars>
      </dgm:prSet>
      <dgm:spPr/>
    </dgm:pt>
    <dgm:pt modelId="{FFA613D9-CAE0-814D-BE86-07A28242C782}" type="pres">
      <dgm:prSet presAssocID="{C0DDAC70-46FD-4719-BC8F-B1A4EB9F6694}" presName="spacer" presStyleCnt="0"/>
      <dgm:spPr/>
    </dgm:pt>
    <dgm:pt modelId="{2599F344-3F99-E64F-A393-4508EAB00BCD}" type="pres">
      <dgm:prSet presAssocID="{3162C7D2-7F1F-4C42-96B2-6FB236135A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9C723-EDFD-994F-B5ED-9431AE937F8A}" type="pres">
      <dgm:prSet presAssocID="{87E27BA1-2F3A-4A95-9B42-B6B95EE787DB}" presName="spacer" presStyleCnt="0"/>
      <dgm:spPr/>
    </dgm:pt>
    <dgm:pt modelId="{E2BE0A66-9372-4841-AF70-EABCA7B041C4}" type="pres">
      <dgm:prSet presAssocID="{B4B5E8D2-AC60-4B9C-87EB-D9BDF25F6A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F65E0B-5950-B442-8A20-C8C3CEA9C3E1}" type="presOf" srcId="{07123149-8717-4A61-A742-99225A42617D}" destId="{7AA23344-71F5-7547-AA82-3068BA137AED}" srcOrd="0" destOrd="0" presId="urn:microsoft.com/office/officeart/2005/8/layout/vList2"/>
    <dgm:cxn modelId="{91EFE00E-9117-BD44-8A15-9CFFCB97B5F0}" type="presOf" srcId="{B4B5E8D2-AC60-4B9C-87EB-D9BDF25F6AE9}" destId="{E2BE0A66-9372-4841-AF70-EABCA7B041C4}" srcOrd="0" destOrd="0" presId="urn:microsoft.com/office/officeart/2005/8/layout/vList2"/>
    <dgm:cxn modelId="{543A8E5A-7D48-4787-BD28-826B8EEEC30F}" srcId="{A436E3F4-BBF6-4DB7-A3FF-EB1AE3614A82}" destId="{07123149-8717-4A61-A742-99225A42617D}" srcOrd="1" destOrd="0" parTransId="{C2389BA6-7842-4FEB-881A-9B720B16BB54}" sibTransId="{C0DDAC70-46FD-4719-BC8F-B1A4EB9F6694}"/>
    <dgm:cxn modelId="{D928A675-DE34-4A26-82A1-427B578D2412}" srcId="{A436E3F4-BBF6-4DB7-A3FF-EB1AE3614A82}" destId="{E286C91B-E3D8-404B-B7F5-20863326FB41}" srcOrd="0" destOrd="0" parTransId="{2B5C5536-4831-4885-B878-C6D7ACEA41E9}" sibTransId="{E9010912-17BE-449A-9E3E-F4012F932F40}"/>
    <dgm:cxn modelId="{74A1B776-1959-4AE5-9811-BADA8FD666CA}" srcId="{A436E3F4-BBF6-4DB7-A3FF-EB1AE3614A82}" destId="{3162C7D2-7F1F-4C42-96B2-6FB236135A69}" srcOrd="2" destOrd="0" parTransId="{1BA0C06B-A44E-4A17-9AA4-CDF4E5CC2362}" sibTransId="{87E27BA1-2F3A-4A95-9B42-B6B95EE787DB}"/>
    <dgm:cxn modelId="{8F8DE288-C4C1-48CA-BE64-25FFF00CCA38}" srcId="{A436E3F4-BBF6-4DB7-A3FF-EB1AE3614A82}" destId="{B4B5E8D2-AC60-4B9C-87EB-D9BDF25F6AE9}" srcOrd="3" destOrd="0" parTransId="{43448202-F3ED-4C1D-8AF0-2F0ACB4666F8}" sibTransId="{3AE9E525-9825-4E89-87DE-7AC63A905FA3}"/>
    <dgm:cxn modelId="{7786519C-543A-4C4F-8335-6BDDCF08B0A3}" type="presOf" srcId="{E286C91B-E3D8-404B-B7F5-20863326FB41}" destId="{4904F3F0-B42F-A142-A75D-273E4691BBAE}" srcOrd="0" destOrd="0" presId="urn:microsoft.com/office/officeart/2005/8/layout/vList2"/>
    <dgm:cxn modelId="{DBF8B6DC-AACB-754F-985D-69A9743E84C2}" type="presOf" srcId="{A436E3F4-BBF6-4DB7-A3FF-EB1AE3614A82}" destId="{83E05D5C-C295-414C-A926-C3E0B634A28D}" srcOrd="0" destOrd="0" presId="urn:microsoft.com/office/officeart/2005/8/layout/vList2"/>
    <dgm:cxn modelId="{E0C8B3F6-D42A-3042-B655-725DBD3EDAAE}" type="presOf" srcId="{3162C7D2-7F1F-4C42-96B2-6FB236135A69}" destId="{2599F344-3F99-E64F-A393-4508EAB00BCD}" srcOrd="0" destOrd="0" presId="urn:microsoft.com/office/officeart/2005/8/layout/vList2"/>
    <dgm:cxn modelId="{1C87B16E-7C09-D648-B405-4C42AB8F5E8A}" type="presParOf" srcId="{83E05D5C-C295-414C-A926-C3E0B634A28D}" destId="{4904F3F0-B42F-A142-A75D-273E4691BBAE}" srcOrd="0" destOrd="0" presId="urn:microsoft.com/office/officeart/2005/8/layout/vList2"/>
    <dgm:cxn modelId="{3F46BD4A-2E32-F94E-9851-FD4D94BAA907}" type="presParOf" srcId="{83E05D5C-C295-414C-A926-C3E0B634A28D}" destId="{3D653386-C8F8-0B42-8527-A002E1044BA5}" srcOrd="1" destOrd="0" presId="urn:microsoft.com/office/officeart/2005/8/layout/vList2"/>
    <dgm:cxn modelId="{03F8F3B0-D0ED-A94A-90FB-7FA630B09A57}" type="presParOf" srcId="{83E05D5C-C295-414C-A926-C3E0B634A28D}" destId="{7AA23344-71F5-7547-AA82-3068BA137AED}" srcOrd="2" destOrd="0" presId="urn:microsoft.com/office/officeart/2005/8/layout/vList2"/>
    <dgm:cxn modelId="{326750B4-3F8B-C548-A7A3-920BA0231307}" type="presParOf" srcId="{83E05D5C-C295-414C-A926-C3E0B634A28D}" destId="{FFA613D9-CAE0-814D-BE86-07A28242C782}" srcOrd="3" destOrd="0" presId="urn:microsoft.com/office/officeart/2005/8/layout/vList2"/>
    <dgm:cxn modelId="{070DFBEA-FF24-C440-8B97-668F1291BBFE}" type="presParOf" srcId="{83E05D5C-C295-414C-A926-C3E0B634A28D}" destId="{2599F344-3F99-E64F-A393-4508EAB00BCD}" srcOrd="4" destOrd="0" presId="urn:microsoft.com/office/officeart/2005/8/layout/vList2"/>
    <dgm:cxn modelId="{E9353620-2C6B-C64F-8BBF-1BC995A4F48D}" type="presParOf" srcId="{83E05D5C-C295-414C-A926-C3E0B634A28D}" destId="{53A9C723-EDFD-994F-B5ED-9431AE937F8A}" srcOrd="5" destOrd="0" presId="urn:microsoft.com/office/officeart/2005/8/layout/vList2"/>
    <dgm:cxn modelId="{AECEE428-DE66-5942-A23E-1182381F20BA}" type="presParOf" srcId="{83E05D5C-C295-414C-A926-C3E0B634A28D}" destId="{E2BE0A66-9372-4841-AF70-EABCA7B041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4F3F0-B42F-A142-A75D-273E4691BBAE}">
      <dsp:nvSpPr>
        <dsp:cNvPr id="0" name=""/>
        <dsp:cNvSpPr/>
      </dsp:nvSpPr>
      <dsp:spPr>
        <a:xfrm>
          <a:off x="0" y="886044"/>
          <a:ext cx="6373813" cy="912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Maximum Likelihood Method</a:t>
          </a:r>
        </a:p>
      </dsp:txBody>
      <dsp:txXfrm>
        <a:off x="44549" y="930593"/>
        <a:ext cx="6284715" cy="823502"/>
      </dsp:txXfrm>
    </dsp:sp>
    <dsp:sp modelId="{7AA23344-71F5-7547-AA82-3068BA137AED}">
      <dsp:nvSpPr>
        <dsp:cNvPr id="0" name=""/>
        <dsp:cNvSpPr/>
      </dsp:nvSpPr>
      <dsp:spPr>
        <a:xfrm>
          <a:off x="0" y="1967126"/>
          <a:ext cx="6373813" cy="912600"/>
        </a:xfrm>
        <a:prstGeom prst="roundRect">
          <a:avLst/>
        </a:prstGeom>
        <a:solidFill>
          <a:schemeClr val="accent5">
            <a:hueOff val="-498940"/>
            <a:satOff val="3421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Method of Moments</a:t>
          </a:r>
        </a:p>
      </dsp:txBody>
      <dsp:txXfrm>
        <a:off x="44549" y="2011675"/>
        <a:ext cx="6284715" cy="823502"/>
      </dsp:txXfrm>
    </dsp:sp>
    <dsp:sp modelId="{2599F344-3F99-E64F-A393-4508EAB00BCD}">
      <dsp:nvSpPr>
        <dsp:cNvPr id="0" name=""/>
        <dsp:cNvSpPr/>
      </dsp:nvSpPr>
      <dsp:spPr>
        <a:xfrm>
          <a:off x="0" y="2935885"/>
          <a:ext cx="6373813" cy="912600"/>
        </a:xfrm>
        <a:prstGeom prst="roundRect">
          <a:avLst/>
        </a:prstGeom>
        <a:solidFill>
          <a:schemeClr val="accent5">
            <a:hueOff val="-997880"/>
            <a:satOff val="6843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Method of L-moments</a:t>
          </a:r>
        </a:p>
      </dsp:txBody>
      <dsp:txXfrm>
        <a:off x="44549" y="2980434"/>
        <a:ext cx="6284715" cy="823502"/>
      </dsp:txXfrm>
    </dsp:sp>
    <dsp:sp modelId="{E2BE0A66-9372-4841-AF70-EABCA7B041C4}">
      <dsp:nvSpPr>
        <dsp:cNvPr id="0" name=""/>
        <dsp:cNvSpPr/>
      </dsp:nvSpPr>
      <dsp:spPr>
        <a:xfrm>
          <a:off x="0" y="3960805"/>
          <a:ext cx="6373813" cy="912600"/>
        </a:xfrm>
        <a:prstGeom prst="roundRect">
          <a:avLst/>
        </a:prstGeom>
        <a:solidFill>
          <a:schemeClr val="accent5">
            <a:hueOff val="-1496820"/>
            <a:satOff val="10264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Maximum Spacing Estimation</a:t>
          </a:r>
        </a:p>
      </dsp:txBody>
      <dsp:txXfrm>
        <a:off x="44549" y="4005354"/>
        <a:ext cx="6284715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27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7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live.co.uk/free_stock_image/aeroplane-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033FE-45B5-644D-9192-8B2BF6925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Fitting a Distribution to data and estimating parameters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F4E3A4C3-9B0F-4E6F-B2A7-0AB9FC6D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5" r="-2" b="14398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1CA-DC9B-8D4C-85DF-0C8D4C3D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58530"/>
          </a:xfrm>
        </p:spPr>
        <p:txBody>
          <a:bodyPr/>
          <a:lstStyle/>
          <a:p>
            <a:r>
              <a:rPr lang="en-US" dirty="0"/>
              <a:t>3. Generalization of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5566-2C54-7C4F-A731-3AFE0865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data logarithmically to fit symmetrical distributions to data which is positively skewed</a:t>
            </a:r>
          </a:p>
          <a:p>
            <a:r>
              <a:rPr lang="en-US" dirty="0"/>
              <a:t>Square the negatively squared data to fit symmetrical distribution  </a:t>
            </a:r>
          </a:p>
        </p:txBody>
      </p:sp>
    </p:spTree>
    <p:extLst>
      <p:ext uri="{BB962C8B-B14F-4D97-AF65-F5344CB8AC3E}">
        <p14:creationId xmlns:p14="http://schemas.microsoft.com/office/powerpoint/2010/main" val="313665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1F63-D6A0-854E-9890-AA7F15F2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20306"/>
          </a:xfrm>
        </p:spPr>
        <p:txBody>
          <a:bodyPr/>
          <a:lstStyle/>
          <a:p>
            <a:r>
              <a:rPr lang="en-US" dirty="0"/>
              <a:t>4. Inversion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9BDD-66B5-7B41-8FEC-D0A2C2D0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477927"/>
            <a:ext cx="11695814" cy="4614898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Skewed distributions can be inverted (or mirrored) </a:t>
            </a:r>
          </a:p>
          <a:p>
            <a:r>
              <a:rPr lang="en-MY" dirty="0"/>
              <a:t>Replace in the mathematical expression of the cumulative distribution function (F) </a:t>
            </a:r>
          </a:p>
          <a:p>
            <a:r>
              <a:rPr lang="en-MY" dirty="0"/>
              <a:t>Obtain the complementary distribution function (Survival function)</a:t>
            </a:r>
          </a:p>
          <a:p>
            <a:pPr marL="0" indent="0">
              <a:buNone/>
            </a:pPr>
            <a:r>
              <a:rPr lang="en-MY" dirty="0"/>
              <a:t>	S = 1 - F</a:t>
            </a:r>
          </a:p>
          <a:p>
            <a:r>
              <a:rPr lang="en-MY" dirty="0"/>
              <a:t>It gives a mirror image</a:t>
            </a:r>
          </a:p>
          <a:p>
            <a:r>
              <a:rPr lang="en-MY" dirty="0"/>
              <a:t>A distribution that is skewed to the right is transformed into a distribution that is skewed to the left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D577-B1AD-3D4C-B3EF-EA9E5CA1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13338"/>
            <a:ext cx="11091600" cy="801060"/>
          </a:xfrm>
        </p:spPr>
        <p:txBody>
          <a:bodyPr/>
          <a:lstStyle/>
          <a:p>
            <a:r>
              <a:rPr lang="en-US" dirty="0"/>
              <a:t>5. Shifting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DBF6-28DD-B14C-A5A4-81A016FD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86802"/>
            <a:ext cx="11090274" cy="4742489"/>
          </a:xfrm>
        </p:spPr>
        <p:txBody>
          <a:bodyPr/>
          <a:lstStyle/>
          <a:p>
            <a:r>
              <a:rPr lang="en-MY" dirty="0"/>
              <a:t>Probability distributions (exponential) which do not support data values (</a:t>
            </a:r>
            <a:r>
              <a:rPr lang="en-MY" i="1" dirty="0"/>
              <a:t>X</a:t>
            </a:r>
            <a:r>
              <a:rPr lang="en-MY" dirty="0"/>
              <a:t>) equal to or less than zero</a:t>
            </a:r>
          </a:p>
          <a:p>
            <a:r>
              <a:rPr lang="en-MY" dirty="0"/>
              <a:t> Negative data are present</a:t>
            </a:r>
          </a:p>
          <a:p>
            <a:r>
              <a:rPr lang="en-MY" dirty="0"/>
              <a:t>Exponential Distributions can be used by doing transformation</a:t>
            </a:r>
          </a:p>
          <a:p>
            <a:r>
              <a:rPr lang="en-MY" dirty="0"/>
              <a:t>Replacing </a:t>
            </a:r>
            <a:r>
              <a:rPr lang="en-MY" i="1" dirty="0"/>
              <a:t>X</a:t>
            </a:r>
            <a:r>
              <a:rPr lang="en-MY" dirty="0"/>
              <a:t> by </a:t>
            </a:r>
            <a:r>
              <a:rPr lang="en-MY" i="1" dirty="0"/>
              <a:t>Y</a:t>
            </a:r>
            <a:r>
              <a:rPr lang="en-MY" dirty="0"/>
              <a:t>=</a:t>
            </a:r>
            <a:r>
              <a:rPr lang="en-MY" i="1" dirty="0"/>
              <a:t>X</a:t>
            </a:r>
            <a:r>
              <a:rPr lang="en-MY" dirty="0"/>
              <a:t>-</a:t>
            </a:r>
            <a:r>
              <a:rPr lang="en-MY" i="1" dirty="0" err="1"/>
              <a:t>Xm</a:t>
            </a:r>
            <a:r>
              <a:rPr lang="en-MY" dirty="0"/>
              <a:t>, where </a:t>
            </a:r>
            <a:r>
              <a:rPr lang="en-MY" i="1" dirty="0" err="1"/>
              <a:t>Xm</a:t>
            </a:r>
            <a:r>
              <a:rPr lang="en-MY" dirty="0"/>
              <a:t> is the minimum value of </a:t>
            </a:r>
            <a:r>
              <a:rPr lang="en-MY" i="1" dirty="0"/>
              <a:t>X</a:t>
            </a:r>
          </a:p>
          <a:p>
            <a:r>
              <a:rPr lang="en-MY" dirty="0"/>
              <a:t>Replacement represents a shift of the probability distribution in positive direction, i.e. to the right, because </a:t>
            </a:r>
            <a:r>
              <a:rPr lang="en-MY" i="1" dirty="0" err="1"/>
              <a:t>Xm</a:t>
            </a:r>
            <a:r>
              <a:rPr lang="en-MY" dirty="0"/>
              <a:t> is negative. </a:t>
            </a:r>
          </a:p>
          <a:p>
            <a:r>
              <a:rPr lang="en-MY" dirty="0"/>
              <a:t>After completing the distribution fitting of </a:t>
            </a:r>
            <a:r>
              <a:rPr lang="en-MY" i="1" dirty="0"/>
              <a:t>Y</a:t>
            </a:r>
            <a:r>
              <a:rPr lang="en-MY" dirty="0"/>
              <a:t>, the corresponding </a:t>
            </a:r>
            <a:r>
              <a:rPr lang="en-MY" i="1" dirty="0"/>
              <a:t>X</a:t>
            </a:r>
            <a:r>
              <a:rPr lang="en-MY" dirty="0"/>
              <a:t>-values can be tabulated using </a:t>
            </a:r>
            <a:r>
              <a:rPr lang="en-MY" i="1" dirty="0"/>
              <a:t>X</a:t>
            </a:r>
            <a:r>
              <a:rPr lang="en-MY" dirty="0"/>
              <a:t>=</a:t>
            </a:r>
            <a:r>
              <a:rPr lang="en-MY" i="1" dirty="0" err="1"/>
              <a:t>Y</a:t>
            </a:r>
            <a:r>
              <a:rPr lang="en-MY" dirty="0" err="1"/>
              <a:t>+</a:t>
            </a:r>
            <a:r>
              <a:rPr lang="en-MY" i="1" dirty="0" err="1"/>
              <a:t>Xm</a:t>
            </a: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2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7C631-EFE4-1244-AFEE-34690533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6. Composite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BD8C-A1DF-2345-B231-FABE1B3A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MY" sz="1400" dirty="0"/>
              <a:t>Use two different probability distributions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One for the lower data range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 One for the higher data range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Ranges are separated by a break-point </a:t>
            </a:r>
          </a:p>
          <a:p>
            <a:pPr>
              <a:lnSpc>
                <a:spcPct val="100000"/>
              </a:lnSpc>
            </a:pPr>
            <a:r>
              <a:rPr lang="en-MY" sz="1400" dirty="0"/>
              <a:t>Use of such composite (discontinuous) probability distributions can be opportune when the data of the phenomenon studied were obtained under two sets different conditions.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MY" sz="1400" dirty="0"/>
            </a:br>
            <a:endParaRPr lang="en-US" sz="14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BB3FFDD-326D-A349-BBE4-719EC17D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663554"/>
            <a:ext cx="4713922" cy="3530891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613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E48E-299C-B34F-9F59-1C8D36BE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90427"/>
          </a:xfrm>
        </p:spPr>
        <p:txBody>
          <a:bodyPr/>
          <a:lstStyle/>
          <a:p>
            <a:r>
              <a:rPr lang="en-US" dirty="0"/>
              <a:t>7. Uncertainty of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AF96-9FFF-1A4D-8F9D-2FBC96F5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56661"/>
            <a:ext cx="11090274" cy="4636164"/>
          </a:xfrm>
        </p:spPr>
        <p:txBody>
          <a:bodyPr/>
          <a:lstStyle/>
          <a:p>
            <a:r>
              <a:rPr lang="en-US" dirty="0"/>
              <a:t>Predict the values using the fitted distribution</a:t>
            </a:r>
          </a:p>
          <a:p>
            <a:r>
              <a:rPr lang="en-US" dirty="0"/>
              <a:t>Compare the accuracy of the prediction</a:t>
            </a:r>
          </a:p>
          <a:p>
            <a:r>
              <a:rPr lang="en-US" dirty="0"/>
              <a:t>Good prediction give you the correct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467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Goodness of Fit: Estimation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2" y="1637409"/>
            <a:ext cx="11090274" cy="3955682"/>
          </a:xfrm>
        </p:spPr>
        <p:txBody>
          <a:bodyPr/>
          <a:lstStyle/>
          <a:p>
            <a:r>
              <a:rPr lang="en-US" dirty="0"/>
              <a:t>Loglikelihood (LL)</a:t>
            </a:r>
          </a:p>
          <a:p>
            <a:pPr marL="0" indent="0">
              <a:buNone/>
            </a:pPr>
            <a:r>
              <a:rPr lang="en-US" dirty="0"/>
              <a:t>	Higher the value better the fitting distribution</a:t>
            </a:r>
          </a:p>
          <a:p>
            <a:r>
              <a:rPr lang="en-US" dirty="0"/>
              <a:t>Akaike Information Criteria (AIC)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b="1" dirty="0"/>
              <a:t>Akaike information criterion</a:t>
            </a:r>
            <a:r>
              <a:rPr lang="en-MY" dirty="0"/>
              <a:t> (</a:t>
            </a:r>
            <a:r>
              <a:rPr lang="en-MY" b="1" dirty="0"/>
              <a:t>AIC</a:t>
            </a:r>
            <a:r>
              <a:rPr lang="en-MY" dirty="0"/>
              <a:t>) is an estimator of prediction error</a:t>
            </a:r>
          </a:p>
          <a:p>
            <a:pPr marL="0" indent="0">
              <a:buNone/>
            </a:pPr>
            <a:r>
              <a:rPr lang="en-MY" dirty="0"/>
              <a:t>	AIC deals with both the risk of overfitting and the risk of underfitting.</a:t>
            </a:r>
          </a:p>
          <a:p>
            <a:pPr marL="0" indent="0">
              <a:buNone/>
            </a:pPr>
            <a:r>
              <a:rPr lang="en-MY" dirty="0"/>
              <a:t>	Lower indicates a more parsimonious model, relative to a model fit with a higher 	AIC.</a:t>
            </a:r>
          </a:p>
          <a:p>
            <a:r>
              <a:rPr lang="en-US" dirty="0"/>
              <a:t>Bayesian Information Criteria (BIC)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MY" dirty="0"/>
              <a:t>model with the lowest BIC is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7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ne on the runway&#10;&#10;Description automatically generated with low confidence">
            <a:extLst>
              <a:ext uri="{FF2B5EF4-FFF2-40B4-BE49-F238E27FC236}">
                <a16:creationId xmlns:a16="http://schemas.microsoft.com/office/drawing/2014/main" id="{50F51836-861C-3B48-89FF-ECE230589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E2586-E41C-954B-B231-F49B9EC6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96BBE-1CD3-B64D-B407-6B3A21BE9141}"/>
              </a:ext>
            </a:extLst>
          </p:cNvPr>
          <p:cNvSpPr txBox="1"/>
          <p:nvPr/>
        </p:nvSpPr>
        <p:spPr>
          <a:xfrm>
            <a:off x="9900988" y="6657945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reeimageslive.co.uk/free_stock_image/aeroplane-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7E8-B8E6-8C49-9C20-1EC34A72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94734"/>
          </a:xfrm>
        </p:spPr>
        <p:txBody>
          <a:bodyPr/>
          <a:lstStyle/>
          <a:p>
            <a:r>
              <a:rPr lang="en-US" dirty="0"/>
              <a:t>Fitting 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54FD-658C-8F4A-9AFC-827003DF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/>
              <a:t>Probability distribution fitting</a:t>
            </a:r>
            <a:r>
              <a:rPr lang="en-MY" dirty="0"/>
              <a:t> (</a:t>
            </a:r>
            <a:r>
              <a:rPr lang="en-MY" b="1" dirty="0"/>
              <a:t>distribution fitting)</a:t>
            </a:r>
            <a:r>
              <a:rPr lang="en-MY" dirty="0"/>
              <a:t> is the fitting of a probability distribution to a series of data </a:t>
            </a:r>
          </a:p>
          <a:p>
            <a:pPr marL="0" indent="0">
              <a:buNone/>
            </a:pPr>
            <a:r>
              <a:rPr lang="en-MY" dirty="0"/>
              <a:t>The objective of distribution fitting is to predict the probability or forecast the frequency of an event.</a:t>
            </a:r>
          </a:p>
          <a:p>
            <a:pPr marL="0" indent="0">
              <a:buNone/>
            </a:pP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8354-3E76-1A4C-AB8E-15DBBB6C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2837"/>
          </a:xfrm>
        </p:spPr>
        <p:txBody>
          <a:bodyPr/>
          <a:lstStyle/>
          <a:p>
            <a:r>
              <a:rPr lang="en-US" dirty="0"/>
              <a:t>Steps in Distribution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441D-D145-D041-8995-14C13EE9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5" y="1244379"/>
            <a:ext cx="11090274" cy="4508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Selection of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Techniques of fitting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Generalization of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Inversion of skewness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Shifting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Composite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Uncertainty of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Goodness of 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Histogram and density function</a:t>
            </a:r>
          </a:p>
        </p:txBody>
      </p:sp>
    </p:spTree>
    <p:extLst>
      <p:ext uri="{BB962C8B-B14F-4D97-AF65-F5344CB8AC3E}">
        <p14:creationId xmlns:p14="http://schemas.microsoft.com/office/powerpoint/2010/main" val="301712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DDC2-3822-6A43-AA45-5002A60B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62194"/>
            <a:ext cx="11091600" cy="641572"/>
          </a:xfrm>
        </p:spPr>
        <p:txBody>
          <a:bodyPr/>
          <a:lstStyle/>
          <a:p>
            <a:r>
              <a:rPr lang="en-US" dirty="0"/>
              <a:t>1. Selection of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636D-C1CE-D548-8929-C36F5864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946296"/>
            <a:ext cx="11090274" cy="6007397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It depends on the presence or absence of symmetry of the data set with respect to the mean value.</a:t>
            </a:r>
          </a:p>
          <a:p>
            <a:r>
              <a:rPr lang="en-MY" dirty="0"/>
              <a:t>Symmetrical distribution</a:t>
            </a:r>
          </a:p>
          <a:p>
            <a:pPr marL="0" indent="0">
              <a:buNone/>
            </a:pPr>
            <a:r>
              <a:rPr lang="en-MY" dirty="0"/>
              <a:t>	mean=median=mode (unimodal)</a:t>
            </a:r>
          </a:p>
          <a:p>
            <a:pPr marL="0" indent="0">
              <a:buNone/>
            </a:pPr>
            <a:r>
              <a:rPr lang="en-MY" dirty="0"/>
              <a:t>	mean=median   (mode will be different for bimodal)</a:t>
            </a:r>
          </a:p>
          <a:p>
            <a:r>
              <a:rPr lang="en-MY" dirty="0"/>
              <a:t>Skew distributions to the right (positively skewed=tail is on the right)</a:t>
            </a:r>
          </a:p>
          <a:p>
            <a:pPr marL="0" indent="0">
              <a:buNone/>
            </a:pPr>
            <a:r>
              <a:rPr lang="en-MY" dirty="0"/>
              <a:t>	mode&lt;median&lt;mean</a:t>
            </a:r>
          </a:p>
          <a:p>
            <a:r>
              <a:rPr lang="en-MY" dirty="0"/>
              <a:t>Skew distributions to the left (Negatively skewed=tail is on the left)</a:t>
            </a:r>
          </a:p>
          <a:p>
            <a:pPr marL="0" indent="0">
              <a:buNone/>
            </a:pPr>
            <a:r>
              <a:rPr lang="en-MY" dirty="0"/>
              <a:t>	mean&lt;median&lt;mode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1137-8990-B54E-A95F-3748E7E9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12" y="1377760"/>
            <a:ext cx="4711700" cy="172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A4BC64-CF28-3448-B322-46D18ECE6B22}"/>
              </a:ext>
            </a:extLst>
          </p:cNvPr>
          <p:cNvSpPr/>
          <p:nvPr/>
        </p:nvSpPr>
        <p:spPr>
          <a:xfrm>
            <a:off x="5801839" y="5987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analystnotes.com</a:t>
            </a:r>
            <a:r>
              <a:rPr lang="en-US" dirty="0"/>
              <a:t>/cfa-study-notes-symmetry-and-skewness-in-return-distributions.html</a:t>
            </a:r>
          </a:p>
        </p:txBody>
      </p:sp>
    </p:spTree>
    <p:extLst>
      <p:ext uri="{BB962C8B-B14F-4D97-AF65-F5344CB8AC3E}">
        <p14:creationId xmlns:p14="http://schemas.microsoft.com/office/powerpoint/2010/main" val="28547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F36-ABDA-7343-A499-81EB3931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26632"/>
          </a:xfrm>
        </p:spPr>
        <p:txBody>
          <a:bodyPr/>
          <a:lstStyle/>
          <a:p>
            <a:r>
              <a:rPr lang="en-US" dirty="0"/>
              <a:t>1. Selection of Distribution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5F10F9-93A2-094C-9A0C-29D75D693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28287"/>
              </p:ext>
            </p:extLst>
          </p:nvPr>
        </p:nvGraphicFramePr>
        <p:xfrm>
          <a:off x="511539" y="1963679"/>
          <a:ext cx="1092909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031">
                  <a:extLst>
                    <a:ext uri="{9D8B030D-6E8A-4147-A177-3AD203B41FA5}">
                      <a16:colId xmlns:a16="http://schemas.microsoft.com/office/drawing/2014/main" val="450675622"/>
                    </a:ext>
                  </a:extLst>
                </a:gridCol>
                <a:gridCol w="3643031">
                  <a:extLst>
                    <a:ext uri="{9D8B030D-6E8A-4147-A177-3AD203B41FA5}">
                      <a16:colId xmlns:a16="http://schemas.microsoft.com/office/drawing/2014/main" val="249146014"/>
                    </a:ext>
                  </a:extLst>
                </a:gridCol>
                <a:gridCol w="3643031">
                  <a:extLst>
                    <a:ext uri="{9D8B030D-6E8A-4147-A177-3AD203B41FA5}">
                      <a16:colId xmlns:a16="http://schemas.microsoft.com/office/drawing/2014/main" val="2654371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Symmetrical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Positively Skewed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Negatively Skewed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5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Log-normal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2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Log-logistic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Gompertz</a:t>
                      </a:r>
                      <a:r>
                        <a:rPr lang="en-US" dirty="0"/>
                        <a:t>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Student’s t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Gumbel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Mirrored </a:t>
                      </a:r>
                      <a:r>
                        <a:rPr lang="en-US" dirty="0" err="1"/>
                        <a:t>Gumbell</a:t>
                      </a:r>
                      <a:r>
                        <a:rPr lang="en-US" dirty="0"/>
                        <a:t>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Pareto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5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Weibull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3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Burr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Mirrored Burr Distribution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Dagum</a:t>
                      </a:r>
                      <a:r>
                        <a:rPr lang="en-US" dirty="0"/>
                        <a:t> Distribution)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7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Frechet</a:t>
                      </a:r>
                      <a:r>
                        <a:rPr lang="en-US" dirty="0"/>
                        <a:t>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9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6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5F7A9-E3C6-BA42-875B-6D79FC1A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520825"/>
            <a:ext cx="4916229" cy="3779838"/>
          </a:xfrm>
        </p:spPr>
        <p:txBody>
          <a:bodyPr anchor="ctr">
            <a:normAutofit/>
          </a:bodyPr>
          <a:lstStyle/>
          <a:p>
            <a:r>
              <a:rPr lang="en-US" sz="6400" dirty="0"/>
              <a:t>2. Techniques of fitting</a:t>
            </a:r>
            <a:br>
              <a:rPr lang="en-US" sz="6400" dirty="0"/>
            </a:br>
            <a:endParaRPr lang="en-US" sz="6400" dirty="0"/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C940C1E-3A9F-4BC9-A120-E04D88142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43534"/>
              </p:ext>
            </p:extLst>
          </p:nvPr>
        </p:nvGraphicFramePr>
        <p:xfrm>
          <a:off x="5267325" y="730029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937809-E653-D448-8EDB-74B45C3E10A6}"/>
              </a:ext>
            </a:extLst>
          </p:cNvPr>
          <p:cNvSpPr txBox="1"/>
          <p:nvPr/>
        </p:nvSpPr>
        <p:spPr>
          <a:xfrm>
            <a:off x="482384" y="4476307"/>
            <a:ext cx="444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methods, by which the parameters of the distribution are calculated from the data series.</a:t>
            </a:r>
          </a:p>
        </p:txBody>
      </p:sp>
    </p:spTree>
    <p:extLst>
      <p:ext uri="{BB962C8B-B14F-4D97-AF65-F5344CB8AC3E}">
        <p14:creationId xmlns:p14="http://schemas.microsoft.com/office/powerpoint/2010/main" val="304972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01C-D8D0-5747-98B0-29AE38B9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3CE2-0592-B948-8EC1-C718CF67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an unknown parameter of a chosen distribution</a:t>
            </a:r>
          </a:p>
          <a:p>
            <a:r>
              <a:rPr lang="en-US" dirty="0"/>
              <a:t>Once  a model is fitted, the experimenter can derive its quantities of interest (mean, variance, quantiles, …), derived from the fitted distribution</a:t>
            </a:r>
          </a:p>
          <a:p>
            <a:r>
              <a:rPr lang="en-US" dirty="0"/>
              <a:t>Assume that (x1,x2,…,</a:t>
            </a:r>
            <a:r>
              <a:rPr lang="en-US" dirty="0" err="1"/>
              <a:t>xn</a:t>
            </a:r>
            <a:r>
              <a:rPr lang="en-US" dirty="0"/>
              <a:t>) such that Xi are independent and identically distributed random variables according to a generic random variable X </a:t>
            </a:r>
          </a:p>
        </p:txBody>
      </p:sp>
    </p:spTree>
    <p:extLst>
      <p:ext uri="{BB962C8B-B14F-4D97-AF65-F5344CB8AC3E}">
        <p14:creationId xmlns:p14="http://schemas.microsoft.com/office/powerpoint/2010/main" val="10744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9BCC-2158-7A4E-A27E-22B3B93F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B2150-3C43-7041-A5BE-13D746272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Maximizing the likelihood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Convenient to maximize the log-likelihood</a:t>
                </a:r>
              </a:p>
              <a:p>
                <a:r>
                  <a:rPr lang="en-US" dirty="0"/>
                  <a:t>Closed form formulas of the maximizers may not exist</a:t>
                </a:r>
              </a:p>
              <a:p>
                <a:r>
                  <a:rPr lang="en-US" dirty="0"/>
                  <a:t> Use a numeric optimization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B2150-3C43-7041-A5BE-13D746272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42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538642"/>
            <a:ext cx="11091600" cy="1332000"/>
          </a:xfrm>
        </p:spPr>
        <p:txBody>
          <a:bodyPr/>
          <a:lstStyle/>
          <a:p>
            <a:r>
              <a:rPr lang="en-US" dirty="0"/>
              <a:t>Method of Moment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to fit parametric distributions</a:t>
            </a:r>
          </a:p>
          <a:p>
            <a:r>
              <a:rPr lang="en-US" dirty="0"/>
              <a:t>Find the value of the parameter that matches the first theoretical raw moments of the parametric distribution to the corresponding empirical raw moments</a:t>
            </a:r>
          </a:p>
          <a:p>
            <a:r>
              <a:rPr lang="en-US" dirty="0"/>
              <a:t>There are no closed-form formulas for their estimator and use a numerical method </a:t>
            </a:r>
          </a:p>
          <a:p>
            <a:r>
              <a:rPr lang="en-US" dirty="0"/>
              <a:t>E(X), E(X^2),  E(X^3)</a:t>
            </a:r>
          </a:p>
        </p:txBody>
      </p:sp>
    </p:spTree>
    <p:extLst>
      <p:ext uri="{BB962C8B-B14F-4D97-AF65-F5344CB8AC3E}">
        <p14:creationId xmlns:p14="http://schemas.microsoft.com/office/powerpoint/2010/main" val="4395308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2E2"/>
      </a:lt2>
      <a:accent1>
        <a:srgbClr val="20B2B5"/>
      </a:accent1>
      <a:accent2>
        <a:srgbClr val="14B976"/>
      </a:accent2>
      <a:accent3>
        <a:srgbClr val="21BB3D"/>
      </a:accent3>
      <a:accent4>
        <a:srgbClr val="3AB714"/>
      </a:accent4>
      <a:accent5>
        <a:srgbClr val="7EB01F"/>
      </a:accent5>
      <a:accent6>
        <a:srgbClr val="AEA313"/>
      </a:accent6>
      <a:hlink>
        <a:srgbClr val="5D8E2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3" ma:contentTypeDescription="Create a new document." ma:contentTypeScope="" ma:versionID="b4c1e80a29fb08a14e0ad9adebeb3cda">
  <xsd:schema xmlns:xsd="http://www.w3.org/2001/XMLSchema" xmlns:xs="http://www.w3.org/2001/XMLSchema" xmlns:p="http://schemas.microsoft.com/office/2006/metadata/properties" xmlns:ns2="72cc5adb-f186-46d5-a486-8fcb4809b7a3" xmlns:ns3="ed74c81f-4d04-4f04-91c1-73e61921785c" targetNamespace="http://schemas.microsoft.com/office/2006/metadata/properties" ma:root="true" ma:fieldsID="6a6b33cf0192cbc21f4c7722795033dd" ns2:_="" ns3:_=""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</documentManagement>
</p:properties>
</file>

<file path=customXml/itemProps1.xml><?xml version="1.0" encoding="utf-8"?>
<ds:datastoreItem xmlns:ds="http://schemas.openxmlformats.org/officeDocument/2006/customXml" ds:itemID="{AC57CA67-103C-4A33-9622-BEAF386C894A}"/>
</file>

<file path=customXml/itemProps2.xml><?xml version="1.0" encoding="utf-8"?>
<ds:datastoreItem xmlns:ds="http://schemas.openxmlformats.org/officeDocument/2006/customXml" ds:itemID="{346CC656-301A-424B-B7DE-6A768DDB13F8}"/>
</file>

<file path=customXml/itemProps3.xml><?xml version="1.0" encoding="utf-8"?>
<ds:datastoreItem xmlns:ds="http://schemas.openxmlformats.org/officeDocument/2006/customXml" ds:itemID="{F3C32A0B-C336-413F-A08D-618775B2E40B}"/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797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Gill Sans MT</vt:lpstr>
      <vt:lpstr>Walbaum Display</vt:lpstr>
      <vt:lpstr>3DFloatVTI</vt:lpstr>
      <vt:lpstr>Fitting a Distribution to data and estimating parameters</vt:lpstr>
      <vt:lpstr>Fitting a Distribution</vt:lpstr>
      <vt:lpstr>Steps in Distribution Fitting</vt:lpstr>
      <vt:lpstr>1. Selection of distribution</vt:lpstr>
      <vt:lpstr>1. Selection of Distribution</vt:lpstr>
      <vt:lpstr>2. Techniques of fitting </vt:lpstr>
      <vt:lpstr>Parameter Estimation</vt:lpstr>
      <vt:lpstr>Maximum Likelihood Estimation</vt:lpstr>
      <vt:lpstr>Method of Moment</vt:lpstr>
      <vt:lpstr>3. Generalization of Distribution</vt:lpstr>
      <vt:lpstr>4. Inversion of skewness</vt:lpstr>
      <vt:lpstr>5. Shifting Distribution</vt:lpstr>
      <vt:lpstr>6. Composite Distribution</vt:lpstr>
      <vt:lpstr>7. Uncertainty of Prediction </vt:lpstr>
      <vt:lpstr>8. Goodness of Fit: Estimation Metric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a Distribution to data and estimating parameters</dc:title>
  <dc:creator>Thulasyammal Ramiah Pillai</dc:creator>
  <cp:lastModifiedBy>Thulasyammal Ramiah Pillai</cp:lastModifiedBy>
  <cp:revision>1</cp:revision>
  <dcterms:created xsi:type="dcterms:W3CDTF">2021-05-31T06:48:42Z</dcterms:created>
  <dcterms:modified xsi:type="dcterms:W3CDTF">2021-05-31T09:09:00Z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Order">
    <vt:r8>14150900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