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Default Extension="vml" ContentType="application/vnd.openxmlformats-officedocument.vmlDrawi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31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5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2" r:id="rId29"/>
    <p:sldId id="29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229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CA6CC-BB01-4F37-9F35-4691365DED33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1ABA2-DF2C-4722-BF43-F6358EFEF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35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0" y="609600"/>
            <a:ext cx="3454400" cy="2590800"/>
          </a:xfrm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33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0" y="609600"/>
            <a:ext cx="3454400" cy="25908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297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0" y="609600"/>
            <a:ext cx="3454400" cy="2590800"/>
          </a:xfrm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12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0" y="609600"/>
            <a:ext cx="3454400" cy="2590800"/>
          </a:xfrm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657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0" y="609600"/>
            <a:ext cx="3454400" cy="2590800"/>
          </a:xfrm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072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383462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828800"/>
            <a:ext cx="3962400" cy="453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828800"/>
            <a:ext cx="396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4170363"/>
            <a:ext cx="3962400" cy="219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8880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383462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828800"/>
            <a:ext cx="8077200" cy="453231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9194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5.wmf"/><Relationship Id="rId1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jpeg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037080"/>
            <a:ext cx="6461760" cy="1066800"/>
          </a:xfrm>
        </p:spPr>
        <p:txBody>
          <a:bodyPr>
            <a:normAutofit/>
          </a:bodyPr>
          <a:lstStyle/>
          <a:p>
            <a:r>
              <a:rPr lang="en-US" sz="3200" dirty="0"/>
              <a:t>Estimation of a Population mean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7423982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135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Formula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chemeClr val="folHlink"/>
                </a:solidFill>
              </a:rPr>
              <a:t>The general formula for all confidence intervals is:</a:t>
            </a:r>
          </a:p>
        </p:txBody>
      </p:sp>
      <p:sp>
        <p:nvSpPr>
          <p:cNvPr id="33795" name="Slide Number Placeholder 4"/>
          <p:cNvSpPr txBox="1">
            <a:spLocks noGrp="1"/>
          </p:cNvSpPr>
          <p:nvPr/>
        </p:nvSpPr>
        <p:spPr bwMode="auto">
          <a:xfrm>
            <a:off x="6858000" y="653415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r" defTabSz="852488"/>
            <a:r>
              <a:rPr lang="en-US" sz="1000"/>
              <a:t>Chap 8-</a:t>
            </a:r>
            <a:fld id="{CCD87992-8850-492B-9F82-BC00DD095020}" type="slidenum">
              <a:rPr lang="en-US" sz="1000"/>
              <a:pPr algn="r" defTabSz="852488"/>
              <a:t>10</a:t>
            </a:fld>
            <a:endParaRPr lang="en-US" sz="1000"/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76200" y="2824480"/>
            <a:ext cx="8410575" cy="528638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Point Estimate </a:t>
            </a:r>
            <a:r>
              <a:rPr lang="en-US" sz="2800" b="1">
                <a:latin typeface="Times New Roman" pitchFamily="18" charset="0"/>
                <a:cs typeface="Times New Roman" pitchFamily="18" charset="0"/>
                <a:sym typeface="System"/>
              </a:rPr>
              <a:t>±</a:t>
            </a:r>
            <a:r>
              <a:rPr lang="en-US" sz="2800" b="1">
                <a:sym typeface="System"/>
              </a:rPr>
              <a:t> (Critical Value)(Standard Error)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533400" y="3505200"/>
            <a:ext cx="82296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Where:</a:t>
            </a:r>
          </a:p>
          <a:p>
            <a:pPr marL="1033463" lvl="2" indent="-119063">
              <a:buFontTx/>
              <a:buChar char="•"/>
            </a:pPr>
            <a:r>
              <a:rPr lang="en-US" sz="2000">
                <a:solidFill>
                  <a:schemeClr val="folHlink"/>
                </a:solidFill>
              </a:rPr>
              <a:t>Point Estimate</a:t>
            </a:r>
            <a:r>
              <a:rPr lang="en-US" sz="2000"/>
              <a:t> is the sample statistic estimating the population     parameter of interest</a:t>
            </a:r>
          </a:p>
          <a:p>
            <a:pPr marL="1033463" lvl="2" indent="-119063">
              <a:buFontTx/>
              <a:buChar char="•"/>
            </a:pPr>
            <a:endParaRPr lang="en-US" sz="2000"/>
          </a:p>
          <a:p>
            <a:pPr marL="1033463" lvl="2" indent="-119063">
              <a:buFontTx/>
              <a:buChar char="•"/>
            </a:pPr>
            <a:r>
              <a:rPr lang="en-US" sz="2000">
                <a:solidFill>
                  <a:schemeClr val="folHlink"/>
                </a:solidFill>
              </a:rPr>
              <a:t>Critical Value</a:t>
            </a:r>
            <a:r>
              <a:rPr lang="en-US" sz="2000"/>
              <a:t> is a table value based on the sampling distribution of the point estimate and the desired confidence level</a:t>
            </a:r>
          </a:p>
          <a:p>
            <a:pPr marL="1033463" lvl="2" indent="-119063">
              <a:buFontTx/>
              <a:buChar char="•"/>
            </a:pPr>
            <a:endParaRPr lang="en-US" sz="2000"/>
          </a:p>
          <a:p>
            <a:pPr marL="1033463" lvl="2" indent="-119063">
              <a:buFontTx/>
              <a:buChar char="•"/>
            </a:pPr>
            <a:r>
              <a:rPr lang="en-US" sz="2000">
                <a:solidFill>
                  <a:schemeClr val="folHlink"/>
                </a:solidFill>
              </a:rPr>
              <a:t>Standard Error</a:t>
            </a:r>
            <a:r>
              <a:rPr lang="en-US" sz="2000"/>
              <a:t> is the standard deviation of the point estimate</a:t>
            </a:r>
          </a:p>
        </p:txBody>
      </p:sp>
    </p:spTree>
    <p:extLst>
      <p:ext uri="{BB962C8B-B14F-4D97-AF65-F5344CB8AC3E}">
        <p14:creationId xmlns:p14="http://schemas.microsoft.com/office/powerpoint/2010/main" val="1830774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7620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/>
              <a:t>Confidence Level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676400"/>
            <a:ext cx="71628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3200"/>
              <a:t>Confidence Level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3200"/>
              <a:t>Confidence the interval will contain the unknown population parameter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3200"/>
              <a:t>A percentage (less than 100%)</a:t>
            </a:r>
          </a:p>
          <a:p>
            <a:pPr eaLnBrk="1" hangingPunct="1"/>
            <a:endParaRPr lang="en-US" sz="3200"/>
          </a:p>
        </p:txBody>
      </p:sp>
      <p:sp>
        <p:nvSpPr>
          <p:cNvPr id="34819" name="Slide Number Placeholder 4"/>
          <p:cNvSpPr txBox="1">
            <a:spLocks noGrp="1"/>
          </p:cNvSpPr>
          <p:nvPr/>
        </p:nvSpPr>
        <p:spPr bwMode="auto">
          <a:xfrm>
            <a:off x="6858000" y="653415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r" defTabSz="852488"/>
            <a:r>
              <a:rPr lang="en-US" sz="1000"/>
              <a:t>Chap 8-</a:t>
            </a:r>
            <a:fld id="{54C70248-83D9-4CB6-ACD2-07FB2BF98047}" type="slidenum">
              <a:rPr lang="en-US" sz="1000"/>
              <a:pPr algn="r" defTabSz="852488"/>
              <a:t>11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5868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152400"/>
            <a:ext cx="7383463" cy="990600"/>
          </a:xfrm>
        </p:spPr>
        <p:txBody>
          <a:bodyPr/>
          <a:lstStyle/>
          <a:p>
            <a:pPr eaLnBrk="1" hangingPunct="1"/>
            <a:r>
              <a:rPr lang="en-US"/>
              <a:t>Confidence Level, (1-</a:t>
            </a:r>
            <a:r>
              <a:rPr lang="en-US">
                <a:sym typeface="Symbol" pitchFamily="18" charset="2"/>
              </a:rPr>
              <a:t>)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543800" cy="4800600"/>
          </a:xfrm>
        </p:spPr>
        <p:txBody>
          <a:bodyPr/>
          <a:lstStyle/>
          <a:p>
            <a:pPr eaLnBrk="1" hangingPunct="1"/>
            <a:r>
              <a:rPr lang="en-US"/>
              <a:t>Suppose confidence level = 95%   </a:t>
            </a:r>
          </a:p>
          <a:p>
            <a:pPr eaLnBrk="1" hangingPunct="1"/>
            <a:r>
              <a:rPr lang="en-US"/>
              <a:t>Also written (1 - </a:t>
            </a:r>
            <a:r>
              <a:rPr lang="en-US">
                <a:sym typeface="Symbol" pitchFamily="18" charset="2"/>
              </a:rPr>
              <a:t></a:t>
            </a:r>
            <a:r>
              <a:rPr lang="en-US"/>
              <a:t>) = 0.95, (so 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cs typeface="Arial" charset="0"/>
              </a:rPr>
              <a:t> = 0.05)</a:t>
            </a:r>
            <a:endParaRPr lang="el-GR">
              <a:cs typeface="Arial" charset="0"/>
            </a:endParaRPr>
          </a:p>
          <a:p>
            <a:pPr eaLnBrk="1" hangingPunct="1"/>
            <a:r>
              <a:rPr lang="en-US"/>
              <a:t>A relative frequency interpretation:</a:t>
            </a:r>
          </a:p>
          <a:p>
            <a:pPr lvl="1" eaLnBrk="1" hangingPunct="1"/>
            <a:r>
              <a:rPr lang="en-US"/>
              <a:t>95% of all the confidence intervals that can be constructed will contain the unknown true parameter</a:t>
            </a:r>
          </a:p>
          <a:p>
            <a:pPr eaLnBrk="1" hangingPunct="1"/>
            <a:r>
              <a:rPr lang="en-US"/>
              <a:t>A specific interval either will contain or will not contain the true parameter</a:t>
            </a:r>
          </a:p>
          <a:p>
            <a:pPr lvl="1" eaLnBrk="1" hangingPunct="1"/>
            <a:r>
              <a:rPr lang="en-US"/>
              <a:t>No probability involved in a specific interval</a:t>
            </a:r>
          </a:p>
        </p:txBody>
      </p:sp>
      <p:sp>
        <p:nvSpPr>
          <p:cNvPr id="35843" name="Slide Number Placeholder 4"/>
          <p:cNvSpPr txBox="1">
            <a:spLocks noGrp="1"/>
          </p:cNvSpPr>
          <p:nvPr/>
        </p:nvSpPr>
        <p:spPr bwMode="auto">
          <a:xfrm>
            <a:off x="6858000" y="653415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r" defTabSz="852488"/>
            <a:r>
              <a:rPr lang="en-US" sz="1000"/>
              <a:t>Chap 8-</a:t>
            </a:r>
            <a:fld id="{06A672C0-EACB-40D3-929C-5291710C6817}" type="slidenum">
              <a:rPr lang="en-US" sz="1000"/>
              <a:pPr algn="r" defTabSz="852488"/>
              <a:t>12</a:t>
            </a:fld>
            <a:endParaRPr lang="en-US" sz="1000"/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6858000" y="1279525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219322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383463" cy="990600"/>
          </a:xfrm>
        </p:spPr>
        <p:txBody>
          <a:bodyPr/>
          <a:lstStyle/>
          <a:p>
            <a:pPr eaLnBrk="1" hangingPunct="1"/>
            <a:r>
              <a:rPr lang="en-US"/>
              <a:t>Finding the Critical Value, Z</a:t>
            </a:r>
            <a:r>
              <a:rPr lang="el-GR" baseline="-25000">
                <a:cs typeface="Arial" charset="0"/>
              </a:rPr>
              <a:t>α</a:t>
            </a:r>
            <a:r>
              <a:rPr lang="en-US" baseline="-25000">
                <a:cs typeface="Arial" charset="0"/>
              </a:rPr>
              <a:t>/2</a:t>
            </a:r>
            <a:endParaRPr lang="el-GR" baseline="-25000">
              <a:cs typeface="Arial" charset="0"/>
            </a:endParaRPr>
          </a:p>
        </p:txBody>
      </p:sp>
      <p:sp>
        <p:nvSpPr>
          <p:cNvPr id="3083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755775"/>
            <a:ext cx="7391400" cy="755650"/>
          </a:xfrm>
        </p:spPr>
        <p:txBody>
          <a:bodyPr/>
          <a:lstStyle/>
          <a:p>
            <a:pPr eaLnBrk="1" hangingPunct="1"/>
            <a:r>
              <a:rPr lang="en-US" sz="2700"/>
              <a:t>Consider a 95% confidence interval:</a:t>
            </a:r>
          </a:p>
        </p:txBody>
      </p:sp>
      <p:sp>
        <p:nvSpPr>
          <p:cNvPr id="3080" name="Slide Number Placeholder 4"/>
          <p:cNvSpPr txBox="1">
            <a:spLocks noGrp="1"/>
          </p:cNvSpPr>
          <p:nvPr/>
        </p:nvSpPr>
        <p:spPr bwMode="auto">
          <a:xfrm>
            <a:off x="67056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r" defTabSz="852488"/>
            <a:r>
              <a:rPr lang="en-US" sz="1000"/>
              <a:t>Chap 8-</a:t>
            </a:r>
            <a:fld id="{0C7153AE-1F28-4279-ABD1-AE4353DA905B}" type="slidenum">
              <a:rPr lang="en-US" sz="1000"/>
              <a:pPr algn="r" defTabSz="852488"/>
              <a:t>13</a:t>
            </a:fld>
            <a:endParaRPr lang="en-US" sz="1000"/>
          </a:p>
        </p:txBody>
      </p:sp>
      <p:sp>
        <p:nvSpPr>
          <p:cNvPr id="3081" name="Freeform 2"/>
          <p:cNvSpPr>
            <a:spLocks/>
          </p:cNvSpPr>
          <p:nvPr/>
        </p:nvSpPr>
        <p:spPr bwMode="auto">
          <a:xfrm>
            <a:off x="2514600" y="3379788"/>
            <a:ext cx="3886200" cy="1728787"/>
          </a:xfrm>
          <a:custGeom>
            <a:avLst/>
            <a:gdLst>
              <a:gd name="T0" fmla="*/ 0 w 2448"/>
              <a:gd name="T1" fmla="*/ 2147483647 h 1089"/>
              <a:gd name="T2" fmla="*/ 0 w 2448"/>
              <a:gd name="T3" fmla="*/ 2147483647 h 1089"/>
              <a:gd name="T4" fmla="*/ 241935003 w 2448"/>
              <a:gd name="T5" fmla="*/ 2139611078 h 1089"/>
              <a:gd name="T6" fmla="*/ 604837457 w 2448"/>
              <a:gd name="T7" fmla="*/ 1897676257 h 1089"/>
              <a:gd name="T8" fmla="*/ 997981874 w 2448"/>
              <a:gd name="T9" fmla="*/ 1557455811 h 1089"/>
              <a:gd name="T10" fmla="*/ 1406247023 w 2448"/>
              <a:gd name="T11" fmla="*/ 1134069873 h 1089"/>
              <a:gd name="T12" fmla="*/ 1716225722 w 2448"/>
              <a:gd name="T13" fmla="*/ 816530221 h 1089"/>
              <a:gd name="T14" fmla="*/ 1920359090 w 2448"/>
              <a:gd name="T15" fmla="*/ 619958179 h 1089"/>
              <a:gd name="T16" fmla="*/ 2109369940 w 2448"/>
              <a:gd name="T17" fmla="*/ 408265111 h 1089"/>
              <a:gd name="T18" fmla="*/ 2147483647 w 2448"/>
              <a:gd name="T19" fmla="*/ 325099222 h 1089"/>
              <a:gd name="T20" fmla="*/ 2147483647 w 2448"/>
              <a:gd name="T21" fmla="*/ 226813994 h 1089"/>
              <a:gd name="T22" fmla="*/ 2147483647 w 2448"/>
              <a:gd name="T23" fmla="*/ 45362791 h 1089"/>
              <a:gd name="T24" fmla="*/ 2147483647 w 2448"/>
              <a:gd name="T25" fmla="*/ 0 h 1089"/>
              <a:gd name="T26" fmla="*/ 2147483647 w 2448"/>
              <a:gd name="T27" fmla="*/ 37801535 h 1089"/>
              <a:gd name="T28" fmla="*/ 2147483647 w 2448"/>
              <a:gd name="T29" fmla="*/ 83164326 h 1089"/>
              <a:gd name="T30" fmla="*/ 2147483647 w 2448"/>
              <a:gd name="T31" fmla="*/ 204131762 h 1089"/>
              <a:gd name="T32" fmla="*/ 2147483647 w 2448"/>
              <a:gd name="T33" fmla="*/ 483869842 h 1089"/>
              <a:gd name="T34" fmla="*/ 2147483647 w 2448"/>
              <a:gd name="T35" fmla="*/ 808968964 h 1089"/>
              <a:gd name="T36" fmla="*/ 2147483647 w 2448"/>
              <a:gd name="T37" fmla="*/ 1050903984 h 1089"/>
              <a:gd name="T38" fmla="*/ 2147483647 w 2448"/>
              <a:gd name="T39" fmla="*/ 1262596953 h 1089"/>
              <a:gd name="T40" fmla="*/ 2147483647 w 2448"/>
              <a:gd name="T41" fmla="*/ 1534773627 h 1089"/>
              <a:gd name="T42" fmla="*/ 2147483647 w 2448"/>
              <a:gd name="T43" fmla="*/ 1761587919 h 1089"/>
              <a:gd name="T44" fmla="*/ 2147483647 w 2448"/>
              <a:gd name="T45" fmla="*/ 1980840558 h 1089"/>
              <a:gd name="T46" fmla="*/ 2147483647 w 2448"/>
              <a:gd name="T47" fmla="*/ 2147483647 h 1089"/>
              <a:gd name="T48" fmla="*/ 2147483647 w 2448"/>
              <a:gd name="T49" fmla="*/ 2147483647 h 1089"/>
              <a:gd name="T50" fmla="*/ 2147483647 w 2448"/>
              <a:gd name="T51" fmla="*/ 2147483647 h 1089"/>
              <a:gd name="T52" fmla="*/ 0 w 2448"/>
              <a:gd name="T53" fmla="*/ 2147483647 h 108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448"/>
              <a:gd name="T82" fmla="*/ 0 h 1089"/>
              <a:gd name="T83" fmla="*/ 2448 w 2448"/>
              <a:gd name="T84" fmla="*/ 1089 h 108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448" h="1089">
                <a:moveTo>
                  <a:pt x="0" y="1089"/>
                </a:moveTo>
                <a:lnTo>
                  <a:pt x="0" y="897"/>
                </a:lnTo>
                <a:lnTo>
                  <a:pt x="96" y="849"/>
                </a:lnTo>
                <a:lnTo>
                  <a:pt x="240" y="753"/>
                </a:lnTo>
                <a:lnTo>
                  <a:pt x="396" y="618"/>
                </a:lnTo>
                <a:lnTo>
                  <a:pt x="558" y="450"/>
                </a:lnTo>
                <a:lnTo>
                  <a:pt x="681" y="324"/>
                </a:lnTo>
                <a:lnTo>
                  <a:pt x="762" y="246"/>
                </a:lnTo>
                <a:lnTo>
                  <a:pt x="837" y="162"/>
                </a:lnTo>
                <a:lnTo>
                  <a:pt x="912" y="129"/>
                </a:lnTo>
                <a:lnTo>
                  <a:pt x="936" y="90"/>
                </a:lnTo>
                <a:lnTo>
                  <a:pt x="1077" y="18"/>
                </a:lnTo>
                <a:lnTo>
                  <a:pt x="1197" y="0"/>
                </a:lnTo>
                <a:lnTo>
                  <a:pt x="1293" y="15"/>
                </a:lnTo>
                <a:lnTo>
                  <a:pt x="1344" y="33"/>
                </a:lnTo>
                <a:lnTo>
                  <a:pt x="1440" y="81"/>
                </a:lnTo>
                <a:lnTo>
                  <a:pt x="1578" y="192"/>
                </a:lnTo>
                <a:lnTo>
                  <a:pt x="1728" y="321"/>
                </a:lnTo>
                <a:lnTo>
                  <a:pt x="1824" y="417"/>
                </a:lnTo>
                <a:lnTo>
                  <a:pt x="1905" y="501"/>
                </a:lnTo>
                <a:lnTo>
                  <a:pt x="2016" y="609"/>
                </a:lnTo>
                <a:lnTo>
                  <a:pt x="2124" y="699"/>
                </a:lnTo>
                <a:lnTo>
                  <a:pt x="2235" y="786"/>
                </a:lnTo>
                <a:lnTo>
                  <a:pt x="2361" y="858"/>
                </a:lnTo>
                <a:lnTo>
                  <a:pt x="2448" y="897"/>
                </a:lnTo>
                <a:lnTo>
                  <a:pt x="2448" y="1089"/>
                </a:lnTo>
                <a:lnTo>
                  <a:pt x="0" y="1089"/>
                </a:lnTo>
                <a:close/>
              </a:path>
            </a:pathLst>
          </a:custGeom>
          <a:solidFill>
            <a:srgbClr val="FDE0BD"/>
          </a:soli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84" name="Freeform 5"/>
          <p:cNvSpPr>
            <a:spLocks/>
          </p:cNvSpPr>
          <p:nvPr/>
        </p:nvSpPr>
        <p:spPr bwMode="auto">
          <a:xfrm>
            <a:off x="4400550" y="3384550"/>
            <a:ext cx="3143250" cy="1647825"/>
          </a:xfrm>
          <a:custGeom>
            <a:avLst/>
            <a:gdLst>
              <a:gd name="T0" fmla="*/ 2147483647 w 901"/>
              <a:gd name="T1" fmla="*/ 2147483647 h 721"/>
              <a:gd name="T2" fmla="*/ 2147483647 w 901"/>
              <a:gd name="T3" fmla="*/ 2147483647 h 721"/>
              <a:gd name="T4" fmla="*/ 2147483647 w 901"/>
              <a:gd name="T5" fmla="*/ 2147483647 h 721"/>
              <a:gd name="T6" fmla="*/ 2147483647 w 901"/>
              <a:gd name="T7" fmla="*/ 2147483647 h 721"/>
              <a:gd name="T8" fmla="*/ 2147483647 w 901"/>
              <a:gd name="T9" fmla="*/ 2147483647 h 721"/>
              <a:gd name="T10" fmla="*/ 2147483647 w 901"/>
              <a:gd name="T11" fmla="*/ 2147483647 h 721"/>
              <a:gd name="T12" fmla="*/ 2147483647 w 901"/>
              <a:gd name="T13" fmla="*/ 2147483647 h 721"/>
              <a:gd name="T14" fmla="*/ 2147483647 w 901"/>
              <a:gd name="T15" fmla="*/ 2147483647 h 721"/>
              <a:gd name="T16" fmla="*/ 2147483647 w 901"/>
              <a:gd name="T17" fmla="*/ 2147483647 h 721"/>
              <a:gd name="T18" fmla="*/ 2147483647 w 901"/>
              <a:gd name="T19" fmla="*/ 1467771053 h 721"/>
              <a:gd name="T20" fmla="*/ 2147483647 w 901"/>
              <a:gd name="T21" fmla="*/ 1091687407 h 721"/>
              <a:gd name="T22" fmla="*/ 2147483647 w 901"/>
              <a:gd name="T23" fmla="*/ 741720121 h 721"/>
              <a:gd name="T24" fmla="*/ 1728211845 w 901"/>
              <a:gd name="T25" fmla="*/ 433540240 h 721"/>
              <a:gd name="T26" fmla="*/ 1144028002 w 901"/>
              <a:gd name="T27" fmla="*/ 198488639 h 721"/>
              <a:gd name="T28" fmla="*/ 572012256 w 901"/>
              <a:gd name="T29" fmla="*/ 47009867 h 721"/>
              <a:gd name="T30" fmla="*/ 0 w 901"/>
              <a:gd name="T31" fmla="*/ 0 h 7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1"/>
              <a:gd name="T49" fmla="*/ 0 h 721"/>
              <a:gd name="T50" fmla="*/ 901 w 901"/>
              <a:gd name="T51" fmla="*/ 721 h 7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85" name="Freeform 6"/>
          <p:cNvSpPr>
            <a:spLocks/>
          </p:cNvSpPr>
          <p:nvPr/>
        </p:nvSpPr>
        <p:spPr bwMode="auto">
          <a:xfrm>
            <a:off x="1447800" y="3384550"/>
            <a:ext cx="2954338" cy="1647825"/>
          </a:xfrm>
          <a:custGeom>
            <a:avLst/>
            <a:gdLst>
              <a:gd name="T0" fmla="*/ 0 w 901"/>
              <a:gd name="T1" fmla="*/ 2147483647 h 721"/>
              <a:gd name="T2" fmla="*/ 1021397737 w 901"/>
              <a:gd name="T3" fmla="*/ 2147483647 h 721"/>
              <a:gd name="T4" fmla="*/ 1526720557 w 901"/>
              <a:gd name="T5" fmla="*/ 2147483647 h 721"/>
              <a:gd name="T6" fmla="*/ 2032040507 w 901"/>
              <a:gd name="T7" fmla="*/ 2147483647 h 721"/>
              <a:gd name="T8" fmla="*/ 2147483647 w 901"/>
              <a:gd name="T9" fmla="*/ 2147483647 h 721"/>
              <a:gd name="T10" fmla="*/ 2147483647 w 901"/>
              <a:gd name="T11" fmla="*/ 2147483647 h 721"/>
              <a:gd name="T12" fmla="*/ 2147483647 w 901"/>
              <a:gd name="T13" fmla="*/ 2147483647 h 721"/>
              <a:gd name="T14" fmla="*/ 2147483647 w 901"/>
              <a:gd name="T15" fmla="*/ 2147483647 h 721"/>
              <a:gd name="T16" fmla="*/ 2147483647 w 901"/>
              <a:gd name="T17" fmla="*/ 2147483647 h 721"/>
              <a:gd name="T18" fmla="*/ 2147483647 w 901"/>
              <a:gd name="T19" fmla="*/ 1467771053 h 721"/>
              <a:gd name="T20" fmla="*/ 2147483647 w 901"/>
              <a:gd name="T21" fmla="*/ 1091687407 h 721"/>
              <a:gd name="T22" fmla="*/ 2147483647 w 901"/>
              <a:gd name="T23" fmla="*/ 741720121 h 721"/>
              <a:gd name="T24" fmla="*/ 2147483647 w 901"/>
              <a:gd name="T25" fmla="*/ 433540240 h 721"/>
              <a:gd name="T26" fmla="*/ 2147483647 w 901"/>
              <a:gd name="T27" fmla="*/ 198488639 h 721"/>
              <a:gd name="T28" fmla="*/ 2147483647 w 901"/>
              <a:gd name="T29" fmla="*/ 47009867 h 721"/>
              <a:gd name="T30" fmla="*/ 2147483647 w 901"/>
              <a:gd name="T31" fmla="*/ 0 h 7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1"/>
              <a:gd name="T49" fmla="*/ 0 h 721"/>
              <a:gd name="T50" fmla="*/ 901 w 901"/>
              <a:gd name="T51" fmla="*/ 721 h 7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86" name="Line 7"/>
          <p:cNvSpPr>
            <a:spLocks noChangeShapeType="1"/>
          </p:cNvSpPr>
          <p:nvPr/>
        </p:nvSpPr>
        <p:spPr bwMode="auto">
          <a:xfrm>
            <a:off x="2900363" y="367982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Line 8"/>
          <p:cNvSpPr>
            <a:spLocks noChangeShapeType="1"/>
          </p:cNvSpPr>
          <p:nvPr/>
        </p:nvSpPr>
        <p:spPr bwMode="auto">
          <a:xfrm>
            <a:off x="2900363" y="380047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Line 9"/>
          <p:cNvSpPr>
            <a:spLocks noChangeShapeType="1"/>
          </p:cNvSpPr>
          <p:nvPr/>
        </p:nvSpPr>
        <p:spPr bwMode="auto">
          <a:xfrm>
            <a:off x="2900363" y="392271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Line 10"/>
          <p:cNvSpPr>
            <a:spLocks noChangeShapeType="1"/>
          </p:cNvSpPr>
          <p:nvPr/>
        </p:nvSpPr>
        <p:spPr bwMode="auto">
          <a:xfrm>
            <a:off x="2900363" y="404336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Line 11"/>
          <p:cNvSpPr>
            <a:spLocks noChangeShapeType="1"/>
          </p:cNvSpPr>
          <p:nvPr/>
        </p:nvSpPr>
        <p:spPr bwMode="auto">
          <a:xfrm>
            <a:off x="2900363" y="416560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Line 12"/>
          <p:cNvSpPr>
            <a:spLocks noChangeShapeType="1"/>
          </p:cNvSpPr>
          <p:nvPr/>
        </p:nvSpPr>
        <p:spPr bwMode="auto">
          <a:xfrm>
            <a:off x="2900363" y="428625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Line 13"/>
          <p:cNvSpPr>
            <a:spLocks noChangeShapeType="1"/>
          </p:cNvSpPr>
          <p:nvPr/>
        </p:nvSpPr>
        <p:spPr bwMode="auto">
          <a:xfrm>
            <a:off x="2900363" y="440690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14"/>
          <p:cNvSpPr>
            <a:spLocks noChangeArrowheads="1"/>
          </p:cNvSpPr>
          <p:nvPr/>
        </p:nvSpPr>
        <p:spPr bwMode="auto">
          <a:xfrm>
            <a:off x="2787650" y="3830638"/>
            <a:ext cx="9207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94" name="Line 15"/>
          <p:cNvSpPr>
            <a:spLocks noChangeShapeType="1"/>
          </p:cNvSpPr>
          <p:nvPr/>
        </p:nvSpPr>
        <p:spPr bwMode="auto">
          <a:xfrm>
            <a:off x="914400" y="5108575"/>
            <a:ext cx="7391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Freeform 16"/>
          <p:cNvSpPr>
            <a:spLocks/>
          </p:cNvSpPr>
          <p:nvPr/>
        </p:nvSpPr>
        <p:spPr bwMode="auto">
          <a:xfrm>
            <a:off x="4414838" y="3384550"/>
            <a:ext cx="6350" cy="1724025"/>
          </a:xfrm>
          <a:custGeom>
            <a:avLst/>
            <a:gdLst>
              <a:gd name="T0" fmla="*/ 0 w 4"/>
              <a:gd name="T1" fmla="*/ 0 h 1086"/>
              <a:gd name="T2" fmla="*/ 10080623 w 4"/>
              <a:gd name="T3" fmla="*/ 2147483647 h 1086"/>
              <a:gd name="T4" fmla="*/ 0 60000 65536"/>
              <a:gd name="T5" fmla="*/ 0 60000 65536"/>
              <a:gd name="T6" fmla="*/ 0 w 4"/>
              <a:gd name="T7" fmla="*/ 0 h 1086"/>
              <a:gd name="T8" fmla="*/ 4 w 4"/>
              <a:gd name="T9" fmla="*/ 1086 h 10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1086">
                <a:moveTo>
                  <a:pt x="0" y="0"/>
                </a:moveTo>
                <a:lnTo>
                  <a:pt x="4" y="108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96" name="Line 17"/>
          <p:cNvSpPr>
            <a:spLocks noChangeShapeType="1"/>
          </p:cNvSpPr>
          <p:nvPr/>
        </p:nvSpPr>
        <p:spPr bwMode="auto">
          <a:xfrm flipV="1">
            <a:off x="2514600" y="2593975"/>
            <a:ext cx="0" cy="25146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Line 18"/>
          <p:cNvSpPr>
            <a:spLocks noChangeShapeType="1"/>
          </p:cNvSpPr>
          <p:nvPr/>
        </p:nvSpPr>
        <p:spPr bwMode="auto">
          <a:xfrm flipV="1">
            <a:off x="6400800" y="2593975"/>
            <a:ext cx="0" cy="25146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Line 19"/>
          <p:cNvSpPr>
            <a:spLocks noChangeShapeType="1"/>
          </p:cNvSpPr>
          <p:nvPr/>
        </p:nvSpPr>
        <p:spPr bwMode="auto">
          <a:xfrm flipH="1">
            <a:off x="2514600" y="2746375"/>
            <a:ext cx="1524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9" name="Line 20"/>
          <p:cNvSpPr>
            <a:spLocks noChangeShapeType="1"/>
          </p:cNvSpPr>
          <p:nvPr/>
        </p:nvSpPr>
        <p:spPr bwMode="auto">
          <a:xfrm>
            <a:off x="3962400" y="2746375"/>
            <a:ext cx="2438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0" name="Text Box 21"/>
          <p:cNvSpPr txBox="1">
            <a:spLocks noChangeArrowheads="1"/>
          </p:cNvSpPr>
          <p:nvPr/>
        </p:nvSpPr>
        <p:spPr bwMode="auto">
          <a:xfrm>
            <a:off x="1219200" y="5108575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/>
              <a:t>Z</a:t>
            </a:r>
            <a:r>
              <a:rPr lang="el-GR" b="1" baseline="-25000">
                <a:cs typeface="Arial" charset="0"/>
              </a:rPr>
              <a:t>α</a:t>
            </a:r>
            <a:r>
              <a:rPr lang="en-US" b="1" baseline="-25000">
                <a:cs typeface="Arial" charset="0"/>
              </a:rPr>
              <a:t>/2</a:t>
            </a:r>
            <a:r>
              <a:rPr lang="en-US" b="1">
                <a:cs typeface="Arial" charset="0"/>
              </a:rPr>
              <a:t> </a:t>
            </a:r>
            <a:r>
              <a:rPr lang="en-US" b="1"/>
              <a:t>= -1.96</a:t>
            </a:r>
          </a:p>
        </p:txBody>
      </p:sp>
      <p:sp>
        <p:nvSpPr>
          <p:cNvPr id="3101" name="Text Box 22"/>
          <p:cNvSpPr txBox="1">
            <a:spLocks noChangeArrowheads="1"/>
          </p:cNvSpPr>
          <p:nvPr/>
        </p:nvSpPr>
        <p:spPr bwMode="auto">
          <a:xfrm>
            <a:off x="5105400" y="5108575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/>
              <a:t>Z</a:t>
            </a:r>
            <a:r>
              <a:rPr lang="el-GR" b="1" baseline="-25000">
                <a:cs typeface="Arial" charset="0"/>
              </a:rPr>
              <a:t>α</a:t>
            </a:r>
            <a:r>
              <a:rPr lang="en-US" b="1" baseline="-25000">
                <a:cs typeface="Arial" charset="0"/>
              </a:rPr>
              <a:t>/2</a:t>
            </a:r>
            <a:r>
              <a:rPr lang="en-US" b="1">
                <a:cs typeface="Arial" charset="0"/>
              </a:rPr>
              <a:t> </a:t>
            </a:r>
            <a:r>
              <a:rPr lang="en-US" b="1"/>
              <a:t>= 1.96</a:t>
            </a:r>
          </a:p>
        </p:txBody>
      </p:sp>
      <p:graphicFrame>
        <p:nvGraphicFramePr>
          <p:cNvPr id="307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356186"/>
              </p:ext>
            </p:extLst>
          </p:nvPr>
        </p:nvGraphicFramePr>
        <p:xfrm>
          <a:off x="2990850" y="2301875"/>
          <a:ext cx="2794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4" imgW="1320480" imgH="164880" progId="Equation.3">
                  <p:embed/>
                </p:oleObj>
              </mc:Choice>
              <mc:Fallback>
                <p:oleObj name="Equation" r:id="rId4" imgW="1320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2301875"/>
                        <a:ext cx="279400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969976"/>
              </p:ext>
            </p:extLst>
          </p:nvPr>
        </p:nvGraphicFramePr>
        <p:xfrm>
          <a:off x="695325" y="3965575"/>
          <a:ext cx="121126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6" imgW="685800" imgH="393480" progId="Equation.3">
                  <p:embed/>
                </p:oleObj>
              </mc:Choice>
              <mc:Fallback>
                <p:oleObj name="Equation" r:id="rId6" imgW="685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3965575"/>
                        <a:ext cx="1211263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508487"/>
              </p:ext>
            </p:extLst>
          </p:nvPr>
        </p:nvGraphicFramePr>
        <p:xfrm>
          <a:off x="7018338" y="3965575"/>
          <a:ext cx="121126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8" imgW="685800" imgH="393480" progId="Equation.3">
                  <p:embed/>
                </p:oleObj>
              </mc:Choice>
              <mc:Fallback>
                <p:oleObj name="Equation" r:id="rId8" imgW="685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338" y="3965575"/>
                        <a:ext cx="1211262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" name="Line 26"/>
          <p:cNvSpPr>
            <a:spLocks noChangeShapeType="1"/>
          </p:cNvSpPr>
          <p:nvPr/>
        </p:nvSpPr>
        <p:spPr bwMode="auto">
          <a:xfrm>
            <a:off x="1524000" y="4498975"/>
            <a:ext cx="609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03" name="Line 27"/>
          <p:cNvSpPr>
            <a:spLocks noChangeShapeType="1"/>
          </p:cNvSpPr>
          <p:nvPr/>
        </p:nvSpPr>
        <p:spPr bwMode="auto">
          <a:xfrm flipH="1">
            <a:off x="6629400" y="4422775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04" name="Text Box 28"/>
          <p:cNvSpPr txBox="1">
            <a:spLocks noChangeArrowheads="1"/>
          </p:cNvSpPr>
          <p:nvPr/>
        </p:nvSpPr>
        <p:spPr bwMode="auto">
          <a:xfrm>
            <a:off x="3581400" y="5718175"/>
            <a:ext cx="1828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solidFill>
                  <a:schemeClr val="folHlink"/>
                </a:solidFill>
              </a:rPr>
              <a:t>Point Estimate</a:t>
            </a:r>
          </a:p>
        </p:txBody>
      </p:sp>
      <p:sp>
        <p:nvSpPr>
          <p:cNvPr id="3105" name="Text Box 29"/>
          <p:cNvSpPr txBox="1">
            <a:spLocks noChangeArrowheads="1"/>
          </p:cNvSpPr>
          <p:nvPr/>
        </p:nvSpPr>
        <p:spPr bwMode="auto">
          <a:xfrm>
            <a:off x="2133600" y="5565775"/>
            <a:ext cx="1752600" cy="704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20000"/>
              </a:spcBef>
            </a:pPr>
            <a:r>
              <a:rPr lang="en-US" sz="1600" b="1">
                <a:solidFill>
                  <a:schemeClr val="folHlink"/>
                </a:solidFill>
              </a:rPr>
              <a:t>Lower </a:t>
            </a:r>
          </a:p>
          <a:p>
            <a:pPr eaLnBrk="0" hangingPunct="0">
              <a:lnSpc>
                <a:spcPct val="70000"/>
              </a:lnSpc>
              <a:spcBef>
                <a:spcPct val="20000"/>
              </a:spcBef>
            </a:pPr>
            <a:r>
              <a:rPr lang="en-US" sz="1600" b="1">
                <a:solidFill>
                  <a:schemeClr val="folHlink"/>
                </a:solidFill>
              </a:rPr>
              <a:t>Confidence </a:t>
            </a:r>
          </a:p>
          <a:p>
            <a:pPr eaLnBrk="0" hangingPunct="0">
              <a:lnSpc>
                <a:spcPct val="70000"/>
              </a:lnSpc>
              <a:spcBef>
                <a:spcPct val="20000"/>
              </a:spcBef>
            </a:pPr>
            <a:r>
              <a:rPr lang="en-US" sz="1600" b="1">
                <a:solidFill>
                  <a:schemeClr val="folHlink"/>
                </a:solidFill>
              </a:rPr>
              <a:t>Limit</a:t>
            </a:r>
          </a:p>
        </p:txBody>
      </p:sp>
      <p:sp>
        <p:nvSpPr>
          <p:cNvPr id="3106" name="Text Box 30"/>
          <p:cNvSpPr txBox="1">
            <a:spLocks noChangeArrowheads="1"/>
          </p:cNvSpPr>
          <p:nvPr/>
        </p:nvSpPr>
        <p:spPr bwMode="auto">
          <a:xfrm>
            <a:off x="6019800" y="5565775"/>
            <a:ext cx="1676400" cy="704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20000"/>
              </a:spcBef>
            </a:pPr>
            <a:r>
              <a:rPr lang="en-US" sz="1600" b="1">
                <a:solidFill>
                  <a:schemeClr val="folHlink"/>
                </a:solidFill>
              </a:rPr>
              <a:t>Upper</a:t>
            </a:r>
          </a:p>
          <a:p>
            <a:pPr eaLnBrk="0" hangingPunct="0">
              <a:lnSpc>
                <a:spcPct val="70000"/>
              </a:lnSpc>
              <a:spcBef>
                <a:spcPct val="20000"/>
              </a:spcBef>
            </a:pPr>
            <a:r>
              <a:rPr lang="en-US" sz="1600" b="1">
                <a:solidFill>
                  <a:schemeClr val="folHlink"/>
                </a:solidFill>
              </a:rPr>
              <a:t>Confidence </a:t>
            </a:r>
          </a:p>
          <a:p>
            <a:pPr eaLnBrk="0" hangingPunct="0">
              <a:lnSpc>
                <a:spcPct val="70000"/>
              </a:lnSpc>
              <a:spcBef>
                <a:spcPct val="20000"/>
              </a:spcBef>
            </a:pPr>
            <a:r>
              <a:rPr lang="en-US" sz="1600" b="1">
                <a:solidFill>
                  <a:schemeClr val="folHlink"/>
                </a:solidFill>
              </a:rPr>
              <a:t>Limit</a:t>
            </a:r>
          </a:p>
        </p:txBody>
      </p:sp>
      <p:sp>
        <p:nvSpPr>
          <p:cNvPr id="3107" name="Text Box 31"/>
          <p:cNvSpPr txBox="1">
            <a:spLocks noChangeArrowheads="1"/>
          </p:cNvSpPr>
          <p:nvPr/>
        </p:nvSpPr>
        <p:spPr bwMode="auto">
          <a:xfrm>
            <a:off x="76200" y="5184775"/>
            <a:ext cx="1828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/>
              <a:t>Z units:</a:t>
            </a:r>
          </a:p>
        </p:txBody>
      </p:sp>
      <p:sp>
        <p:nvSpPr>
          <p:cNvPr id="3108" name="Text Box 32"/>
          <p:cNvSpPr txBox="1">
            <a:spLocks noChangeArrowheads="1"/>
          </p:cNvSpPr>
          <p:nvPr/>
        </p:nvSpPr>
        <p:spPr bwMode="auto">
          <a:xfrm>
            <a:off x="76200" y="5641975"/>
            <a:ext cx="1828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chemeClr val="folHlink"/>
                </a:solidFill>
              </a:rPr>
              <a:t>X units:</a:t>
            </a:r>
          </a:p>
        </p:txBody>
      </p:sp>
      <p:sp>
        <p:nvSpPr>
          <p:cNvPr id="3109" name="Text Box 33"/>
          <p:cNvSpPr txBox="1">
            <a:spLocks noChangeArrowheads="1"/>
          </p:cNvSpPr>
          <p:nvPr/>
        </p:nvSpPr>
        <p:spPr bwMode="auto">
          <a:xfrm>
            <a:off x="3581400" y="5718175"/>
            <a:ext cx="1828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solidFill>
                  <a:schemeClr val="folHlink"/>
                </a:solidFill>
              </a:rPr>
              <a:t>Point Estimate</a:t>
            </a:r>
          </a:p>
        </p:txBody>
      </p:sp>
      <p:sp>
        <p:nvSpPr>
          <p:cNvPr id="3110" name="Text Box 34"/>
          <p:cNvSpPr txBox="1">
            <a:spLocks noChangeArrowheads="1"/>
          </p:cNvSpPr>
          <p:nvPr/>
        </p:nvSpPr>
        <p:spPr bwMode="auto">
          <a:xfrm>
            <a:off x="4267200" y="5184775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/>
              <a:t>0</a:t>
            </a:r>
          </a:p>
        </p:txBody>
      </p:sp>
      <p:sp>
        <p:nvSpPr>
          <p:cNvPr id="3111" name="Rectangle 35"/>
          <p:cNvSpPr>
            <a:spLocks noChangeArrowheads="1"/>
          </p:cNvSpPr>
          <p:nvPr/>
        </p:nvSpPr>
        <p:spPr bwMode="auto">
          <a:xfrm>
            <a:off x="1752600" y="5184775"/>
            <a:ext cx="1600200" cy="381000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307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556612"/>
              </p:ext>
            </p:extLst>
          </p:nvPr>
        </p:nvGraphicFramePr>
        <p:xfrm>
          <a:off x="6136481" y="1371600"/>
          <a:ext cx="22050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10" imgW="863280" imgH="215640" progId="Equation.3">
                  <p:embed/>
                </p:oleObj>
              </mc:Choice>
              <mc:Fallback>
                <p:oleObj name="Equation" r:id="rId10" imgW="863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6481" y="1371600"/>
                        <a:ext cx="2205038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2" name="Rectangle 37"/>
          <p:cNvSpPr>
            <a:spLocks noChangeArrowheads="1"/>
          </p:cNvSpPr>
          <p:nvPr/>
        </p:nvSpPr>
        <p:spPr bwMode="auto">
          <a:xfrm>
            <a:off x="6231731" y="1357312"/>
            <a:ext cx="2057400" cy="533400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113" name="Rectangle 38"/>
          <p:cNvSpPr>
            <a:spLocks noChangeArrowheads="1"/>
          </p:cNvSpPr>
          <p:nvPr/>
        </p:nvSpPr>
        <p:spPr bwMode="auto">
          <a:xfrm>
            <a:off x="5715000" y="5184775"/>
            <a:ext cx="1524000" cy="381000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65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7239000" cy="838200"/>
          </a:xfrm>
        </p:spPr>
        <p:txBody>
          <a:bodyPr/>
          <a:lstStyle/>
          <a:p>
            <a:pPr defTabSz="914400" eaLnBrk="1" hangingPunct="1"/>
            <a:r>
              <a:rPr lang="en-US"/>
              <a:t>Common Levels of Confidence</a:t>
            </a:r>
          </a:p>
        </p:txBody>
      </p:sp>
      <p:sp>
        <p:nvSpPr>
          <p:cNvPr id="4104" name="Rectangle 4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772400" cy="1258888"/>
          </a:xfrm>
        </p:spPr>
        <p:txBody>
          <a:bodyPr/>
          <a:lstStyle/>
          <a:p>
            <a:pPr marL="342900" indent="-342900" defTabSz="914400" eaLnBrk="1" hangingPunct="1"/>
            <a:r>
              <a:rPr lang="en-US"/>
              <a:t>Commonly used confidence levels are 90%, 95%, and 99%</a:t>
            </a: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1676400" y="2743200"/>
            <a:ext cx="5715000" cy="3581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5" name="Text Box 5"/>
          <p:cNvSpPr txBox="1">
            <a:spLocks noChangeArrowheads="1"/>
          </p:cNvSpPr>
          <p:nvPr/>
        </p:nvSpPr>
        <p:spPr bwMode="auto">
          <a:xfrm>
            <a:off x="1752600" y="2895600"/>
            <a:ext cx="1828800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/>
              <a:t>Confidence Level</a:t>
            </a:r>
          </a:p>
        </p:txBody>
      </p:sp>
      <p:sp>
        <p:nvSpPr>
          <p:cNvPr id="4106" name="Text Box 6"/>
          <p:cNvSpPr txBox="1">
            <a:spLocks noChangeArrowheads="1"/>
          </p:cNvSpPr>
          <p:nvPr/>
        </p:nvSpPr>
        <p:spPr bwMode="auto">
          <a:xfrm>
            <a:off x="3657600" y="2743200"/>
            <a:ext cx="1828800" cy="1158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/>
              <a:t>Confidence Coefficient,</a:t>
            </a:r>
          </a:p>
          <a:p>
            <a:pPr algn="ctr">
              <a:spcBef>
                <a:spcPct val="50000"/>
              </a:spcBef>
            </a:pPr>
            <a:r>
              <a:rPr lang="en-US" sz="2000" b="1"/>
              <a:t> </a:t>
            </a:r>
          </a:p>
        </p:txBody>
      </p:sp>
      <p:sp>
        <p:nvSpPr>
          <p:cNvPr id="4107" name="Text Box 7"/>
          <p:cNvSpPr txBox="1">
            <a:spLocks noChangeArrowheads="1"/>
          </p:cNvSpPr>
          <p:nvPr/>
        </p:nvSpPr>
        <p:spPr bwMode="auto">
          <a:xfrm>
            <a:off x="5715000" y="3048000"/>
            <a:ext cx="1524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/>
              <a:t>Z</a:t>
            </a:r>
            <a:r>
              <a:rPr lang="el-GR" sz="2000" b="1" i="1" baseline="-25000">
                <a:cs typeface="Arial" charset="0"/>
              </a:rPr>
              <a:t>α</a:t>
            </a:r>
            <a:r>
              <a:rPr lang="en-US" sz="2000" b="1" i="1" baseline="-25000">
                <a:cs typeface="Arial" charset="0"/>
              </a:rPr>
              <a:t>/2</a:t>
            </a:r>
            <a:r>
              <a:rPr lang="en-US" sz="2000" b="1" i="1"/>
              <a:t> value</a:t>
            </a:r>
            <a:endParaRPr lang="en-US" sz="2000" b="1"/>
          </a:p>
        </p:txBody>
      </p:sp>
      <p:sp>
        <p:nvSpPr>
          <p:cNvPr id="4108" name="Text Box 8"/>
          <p:cNvSpPr txBox="1">
            <a:spLocks noChangeArrowheads="1"/>
          </p:cNvSpPr>
          <p:nvPr/>
        </p:nvSpPr>
        <p:spPr bwMode="auto">
          <a:xfrm>
            <a:off x="6019800" y="3733800"/>
            <a:ext cx="990600" cy="25876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/>
              <a:t>1.28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chemeClr val="folHlink"/>
                </a:solidFill>
              </a:rPr>
              <a:t>1.645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chemeClr val="folHlink"/>
                </a:solidFill>
              </a:rPr>
              <a:t>1.96</a:t>
            </a:r>
          </a:p>
          <a:p>
            <a:pPr>
              <a:spcBef>
                <a:spcPct val="20000"/>
              </a:spcBef>
            </a:pPr>
            <a:r>
              <a:rPr lang="en-US" sz="2000" b="1"/>
              <a:t>2.33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chemeClr val="folHlink"/>
                </a:solidFill>
              </a:rPr>
              <a:t>2.58</a:t>
            </a:r>
          </a:p>
          <a:p>
            <a:pPr>
              <a:spcBef>
                <a:spcPct val="20000"/>
              </a:spcBef>
            </a:pPr>
            <a:r>
              <a:rPr lang="en-US" sz="2000" b="1"/>
              <a:t>3.08</a:t>
            </a:r>
          </a:p>
          <a:p>
            <a:pPr>
              <a:spcBef>
                <a:spcPct val="20000"/>
              </a:spcBef>
            </a:pPr>
            <a:r>
              <a:rPr lang="en-US" sz="2000" b="1"/>
              <a:t>3.27</a:t>
            </a:r>
          </a:p>
        </p:txBody>
      </p:sp>
      <p:sp>
        <p:nvSpPr>
          <p:cNvPr id="4109" name="Text Box 9"/>
          <p:cNvSpPr txBox="1">
            <a:spLocks noChangeArrowheads="1"/>
          </p:cNvSpPr>
          <p:nvPr/>
        </p:nvSpPr>
        <p:spPr bwMode="auto">
          <a:xfrm>
            <a:off x="4191000" y="3733800"/>
            <a:ext cx="990600" cy="25876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/>
              <a:t>0.80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chemeClr val="folHlink"/>
                </a:solidFill>
              </a:rPr>
              <a:t>0.90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chemeClr val="folHlink"/>
                </a:solidFill>
              </a:rPr>
              <a:t>0.95</a:t>
            </a:r>
          </a:p>
          <a:p>
            <a:pPr>
              <a:spcBef>
                <a:spcPct val="20000"/>
              </a:spcBef>
            </a:pPr>
            <a:r>
              <a:rPr lang="en-US" sz="2000" b="1"/>
              <a:t>0.98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chemeClr val="folHlink"/>
                </a:solidFill>
              </a:rPr>
              <a:t>0.99</a:t>
            </a:r>
          </a:p>
          <a:p>
            <a:pPr>
              <a:spcBef>
                <a:spcPct val="20000"/>
              </a:spcBef>
            </a:pPr>
            <a:r>
              <a:rPr lang="en-US" sz="2000" b="1"/>
              <a:t>0.998</a:t>
            </a:r>
          </a:p>
          <a:p>
            <a:pPr>
              <a:spcBef>
                <a:spcPct val="20000"/>
              </a:spcBef>
            </a:pPr>
            <a:r>
              <a:rPr lang="en-US" sz="2000" b="1"/>
              <a:t>0.999</a:t>
            </a:r>
          </a:p>
        </p:txBody>
      </p:sp>
      <p:sp>
        <p:nvSpPr>
          <p:cNvPr id="4110" name="Text Box 10"/>
          <p:cNvSpPr txBox="1">
            <a:spLocks noChangeArrowheads="1"/>
          </p:cNvSpPr>
          <p:nvPr/>
        </p:nvSpPr>
        <p:spPr bwMode="auto">
          <a:xfrm>
            <a:off x="2286000" y="3733800"/>
            <a:ext cx="990600" cy="25876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/>
              <a:t>80%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chemeClr val="folHlink"/>
                </a:solidFill>
              </a:rPr>
              <a:t>90%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chemeClr val="folHlink"/>
                </a:solidFill>
              </a:rPr>
              <a:t>95%</a:t>
            </a:r>
          </a:p>
          <a:p>
            <a:pPr>
              <a:spcBef>
                <a:spcPct val="20000"/>
              </a:spcBef>
            </a:pPr>
            <a:r>
              <a:rPr lang="en-US" sz="2000" b="1"/>
              <a:t>98%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chemeClr val="folHlink"/>
                </a:solidFill>
              </a:rPr>
              <a:t>99%</a:t>
            </a:r>
          </a:p>
          <a:p>
            <a:pPr>
              <a:spcBef>
                <a:spcPct val="20000"/>
              </a:spcBef>
            </a:pPr>
            <a:r>
              <a:rPr lang="en-US" sz="2000" b="1"/>
              <a:t>99.8%</a:t>
            </a:r>
          </a:p>
          <a:p>
            <a:pPr>
              <a:spcBef>
                <a:spcPct val="20000"/>
              </a:spcBef>
            </a:pPr>
            <a:r>
              <a:rPr lang="en-US" sz="2000" b="1"/>
              <a:t>99.9%</a:t>
            </a:r>
          </a:p>
        </p:txBody>
      </p:sp>
      <p:sp>
        <p:nvSpPr>
          <p:cNvPr id="4111" name="Line 11"/>
          <p:cNvSpPr>
            <a:spLocks noChangeShapeType="1"/>
          </p:cNvSpPr>
          <p:nvPr/>
        </p:nvSpPr>
        <p:spPr bwMode="auto">
          <a:xfrm>
            <a:off x="1676400" y="3733800"/>
            <a:ext cx="571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2"/>
          <p:cNvSpPr>
            <a:spLocks noChangeShapeType="1"/>
          </p:cNvSpPr>
          <p:nvPr/>
        </p:nvSpPr>
        <p:spPr bwMode="auto">
          <a:xfrm>
            <a:off x="3581400" y="2743200"/>
            <a:ext cx="0" cy="358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3"/>
          <p:cNvSpPr>
            <a:spLocks noChangeShapeType="1"/>
          </p:cNvSpPr>
          <p:nvPr/>
        </p:nvSpPr>
        <p:spPr bwMode="auto">
          <a:xfrm>
            <a:off x="5562600" y="2743200"/>
            <a:ext cx="0" cy="358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98" name="Object 14"/>
          <p:cNvGraphicFramePr>
            <a:graphicFrameLocks noChangeAspect="1"/>
          </p:cNvGraphicFramePr>
          <p:nvPr/>
        </p:nvGraphicFramePr>
        <p:xfrm>
          <a:off x="4178300" y="3352800"/>
          <a:ext cx="7239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4" imgW="342720" imgH="177480" progId="Equation.3">
                  <p:embed/>
                </p:oleObj>
              </mc:Choice>
              <mc:Fallback>
                <p:oleObj name="Equation" r:id="rId4" imgW="342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3352800"/>
                        <a:ext cx="72390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995434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you infer above the following diagrams?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332422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14600"/>
            <a:ext cx="33242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 descr="http://www.stat.wmich.edu/s216/exam2review/Curves/p1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648200"/>
            <a:ext cx="26479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626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8" name="Rectangle 9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93038" cy="762000"/>
          </a:xfrm>
        </p:spPr>
        <p:txBody>
          <a:bodyPr/>
          <a:lstStyle/>
          <a:p>
            <a:pPr eaLnBrk="1" hangingPunct="1"/>
            <a:r>
              <a:rPr lang="en-US"/>
              <a:t>Intervals and Level of Confidence</a:t>
            </a:r>
          </a:p>
        </p:txBody>
      </p:sp>
      <p:sp>
        <p:nvSpPr>
          <p:cNvPr id="5131" name="Line 24"/>
          <p:cNvSpPr>
            <a:spLocks noChangeShapeType="1"/>
          </p:cNvSpPr>
          <p:nvPr/>
        </p:nvSpPr>
        <p:spPr bwMode="auto">
          <a:xfrm flipV="1">
            <a:off x="4572000" y="3200400"/>
            <a:ext cx="0" cy="2286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32" name="Line 2"/>
          <p:cNvSpPr>
            <a:spLocks noChangeShapeType="1"/>
          </p:cNvSpPr>
          <p:nvPr/>
        </p:nvSpPr>
        <p:spPr bwMode="auto">
          <a:xfrm>
            <a:off x="4572000" y="373380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191000" y="3429000"/>
          <a:ext cx="6731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4" imgW="431640" imgH="241200" progId="Equation.3">
                  <p:embed/>
                </p:oleObj>
              </mc:Choice>
              <mc:Fallback>
                <p:oleObj name="Equation" r:id="rId4" imgW="431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429000"/>
                        <a:ext cx="673100" cy="300038"/>
                      </a:xfrm>
                      <a:prstGeom prst="rect">
                        <a:avLst/>
                      </a:prstGeom>
                      <a:solidFill>
                        <a:srgbClr val="73FFDA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Rectangle 4"/>
          <p:cNvSpPr>
            <a:spLocks noChangeArrowheads="1"/>
          </p:cNvSpPr>
          <p:nvPr/>
        </p:nvSpPr>
        <p:spPr bwMode="auto">
          <a:xfrm>
            <a:off x="228600" y="3276600"/>
            <a:ext cx="2209800" cy="28956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34" name="Freeform 5"/>
          <p:cNvSpPr>
            <a:spLocks/>
          </p:cNvSpPr>
          <p:nvPr/>
        </p:nvSpPr>
        <p:spPr bwMode="auto">
          <a:xfrm>
            <a:off x="2584450" y="2603500"/>
            <a:ext cx="1222375" cy="604838"/>
          </a:xfrm>
          <a:custGeom>
            <a:avLst/>
            <a:gdLst>
              <a:gd name="T0" fmla="*/ 1935480180 w 770"/>
              <a:gd name="T1" fmla="*/ 960181208 h 381"/>
              <a:gd name="T2" fmla="*/ 0 w 770"/>
              <a:gd name="T3" fmla="*/ 952619942 h 381"/>
              <a:gd name="T4" fmla="*/ 919857930 w 770"/>
              <a:gd name="T5" fmla="*/ 735886196 h 381"/>
              <a:gd name="T6" fmla="*/ 1355844029 w 770"/>
              <a:gd name="T7" fmla="*/ 511592970 h 381"/>
              <a:gd name="T8" fmla="*/ 1663302994 w 770"/>
              <a:gd name="T9" fmla="*/ 292338372 h 381"/>
              <a:gd name="T10" fmla="*/ 1940520491 w 770"/>
              <a:gd name="T11" fmla="*/ 0 h 381"/>
              <a:gd name="T12" fmla="*/ 1940520491 w 770"/>
              <a:gd name="T13" fmla="*/ 887095846 h 3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70"/>
              <a:gd name="T22" fmla="*/ 0 h 381"/>
              <a:gd name="T23" fmla="*/ 770 w 770"/>
              <a:gd name="T24" fmla="*/ 381 h 3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70" h="381">
                <a:moveTo>
                  <a:pt x="768" y="381"/>
                </a:moveTo>
                <a:lnTo>
                  <a:pt x="0" y="378"/>
                </a:lnTo>
                <a:lnTo>
                  <a:pt x="365" y="292"/>
                </a:lnTo>
                <a:lnTo>
                  <a:pt x="538" y="203"/>
                </a:lnTo>
                <a:lnTo>
                  <a:pt x="660" y="116"/>
                </a:lnTo>
                <a:lnTo>
                  <a:pt x="770" y="0"/>
                </a:lnTo>
                <a:lnTo>
                  <a:pt x="770" y="352"/>
                </a:lnTo>
              </a:path>
            </a:pathLst>
          </a:custGeom>
          <a:solidFill>
            <a:srgbClr val="C7DAF7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135" name="Freeform 6"/>
          <p:cNvSpPr>
            <a:spLocks/>
          </p:cNvSpPr>
          <p:nvPr/>
        </p:nvSpPr>
        <p:spPr bwMode="auto">
          <a:xfrm>
            <a:off x="5408613" y="2603500"/>
            <a:ext cx="1176337" cy="604838"/>
          </a:xfrm>
          <a:custGeom>
            <a:avLst/>
            <a:gdLst>
              <a:gd name="T0" fmla="*/ 7559672 w 741"/>
              <a:gd name="T1" fmla="*/ 960181208 h 381"/>
              <a:gd name="T2" fmla="*/ 1867434372 w 741"/>
              <a:gd name="T3" fmla="*/ 952619942 h 381"/>
              <a:gd name="T4" fmla="*/ 1081145819 w 741"/>
              <a:gd name="T5" fmla="*/ 756047456 h 381"/>
              <a:gd name="T6" fmla="*/ 703122468 w 741"/>
              <a:gd name="T7" fmla="*/ 619958950 h 381"/>
              <a:gd name="T8" fmla="*/ 302418621 w 741"/>
              <a:gd name="T9" fmla="*/ 332660893 h 381"/>
              <a:gd name="T10" fmla="*/ 0 w 741"/>
              <a:gd name="T11" fmla="*/ 0 h 381"/>
              <a:gd name="T12" fmla="*/ 0 w 741"/>
              <a:gd name="T13" fmla="*/ 887095846 h 3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41"/>
              <a:gd name="T22" fmla="*/ 0 h 381"/>
              <a:gd name="T23" fmla="*/ 741 w 741"/>
              <a:gd name="T24" fmla="*/ 381 h 3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41" h="381">
                <a:moveTo>
                  <a:pt x="3" y="381"/>
                </a:moveTo>
                <a:lnTo>
                  <a:pt x="741" y="378"/>
                </a:lnTo>
                <a:lnTo>
                  <a:pt x="429" y="300"/>
                </a:lnTo>
                <a:lnTo>
                  <a:pt x="279" y="246"/>
                </a:lnTo>
                <a:lnTo>
                  <a:pt x="120" y="132"/>
                </a:lnTo>
                <a:lnTo>
                  <a:pt x="0" y="0"/>
                </a:lnTo>
                <a:lnTo>
                  <a:pt x="0" y="352"/>
                </a:lnTo>
              </a:path>
            </a:pathLst>
          </a:custGeom>
          <a:solidFill>
            <a:srgbClr val="C7DAF7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136" name="Line 7"/>
          <p:cNvSpPr>
            <a:spLocks noChangeShapeType="1"/>
          </p:cNvSpPr>
          <p:nvPr/>
        </p:nvSpPr>
        <p:spPr bwMode="auto">
          <a:xfrm>
            <a:off x="3808413" y="26035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Line 8"/>
          <p:cNvSpPr>
            <a:spLocks noChangeShapeType="1"/>
          </p:cNvSpPr>
          <p:nvPr/>
        </p:nvSpPr>
        <p:spPr bwMode="auto">
          <a:xfrm>
            <a:off x="5408613" y="26035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Rectangle 10"/>
          <p:cNvSpPr>
            <a:spLocks noChangeArrowheads="1"/>
          </p:cNvSpPr>
          <p:nvPr/>
        </p:nvSpPr>
        <p:spPr bwMode="auto">
          <a:xfrm>
            <a:off x="3352800" y="6172200"/>
            <a:ext cx="2514600" cy="466725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Confidence Intervals</a:t>
            </a:r>
            <a:r>
              <a:rPr lang="en-US"/>
              <a:t> </a:t>
            </a:r>
          </a:p>
        </p:txBody>
      </p:sp>
      <p:sp>
        <p:nvSpPr>
          <p:cNvPr id="5140" name="Line 11"/>
          <p:cNvSpPr>
            <a:spLocks noChangeShapeType="1"/>
          </p:cNvSpPr>
          <p:nvPr/>
        </p:nvSpPr>
        <p:spPr bwMode="auto">
          <a:xfrm>
            <a:off x="4570413" y="1908175"/>
            <a:ext cx="0" cy="1238250"/>
          </a:xfrm>
          <a:prstGeom prst="line">
            <a:avLst/>
          </a:prstGeom>
          <a:noFill/>
          <a:ln w="19050" cap="rnd">
            <a:solidFill>
              <a:srgbClr val="006666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Rectangle 12"/>
          <p:cNvSpPr>
            <a:spLocks noChangeArrowheads="1"/>
          </p:cNvSpPr>
          <p:nvPr/>
        </p:nvSpPr>
        <p:spPr bwMode="auto">
          <a:xfrm>
            <a:off x="304800" y="3276600"/>
            <a:ext cx="2127250" cy="2763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</a:pPr>
            <a:r>
              <a:rPr lang="en-US" sz="2800"/>
              <a:t>Intervals extend from</a:t>
            </a:r>
            <a:br>
              <a:rPr lang="en-US" sz="2800"/>
            </a:br>
            <a:br>
              <a:rPr lang="en-US" sz="2800"/>
            </a:br>
            <a:endParaRPr lang="en-US" sz="2800"/>
          </a:p>
          <a:p>
            <a:pPr eaLnBrk="0" hangingPunct="0">
              <a:lnSpc>
                <a:spcPct val="85000"/>
              </a:lnSpc>
              <a:spcBef>
                <a:spcPct val="50000"/>
              </a:spcBef>
            </a:pPr>
            <a:r>
              <a:rPr lang="en-US"/>
              <a:t>    to    </a:t>
            </a:r>
            <a:br>
              <a:rPr lang="en-US" sz="2800"/>
            </a:br>
            <a:br>
              <a:rPr lang="en-US" sz="2800"/>
            </a:br>
            <a:endParaRPr lang="en-US" sz="2800"/>
          </a:p>
        </p:txBody>
      </p:sp>
      <p:sp>
        <p:nvSpPr>
          <p:cNvPr id="5142" name="Rectangle 13"/>
          <p:cNvSpPr>
            <a:spLocks noChangeArrowheads="1"/>
          </p:cNvSpPr>
          <p:nvPr/>
        </p:nvSpPr>
        <p:spPr bwMode="auto">
          <a:xfrm>
            <a:off x="6156960" y="3872706"/>
            <a:ext cx="2244725" cy="2401888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70000"/>
              </a:spcBef>
            </a:pPr>
            <a:r>
              <a:rPr lang="en-US"/>
              <a:t>(1-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System"/>
              </a:rPr>
              <a:t>)x100%</a:t>
            </a:r>
            <a:br>
              <a:rPr lang="en-US"/>
            </a:br>
            <a:r>
              <a:rPr lang="en-US"/>
              <a:t>of intervals constructed contain </a:t>
            </a:r>
            <a:r>
              <a:rPr lang="el-GR">
                <a:cs typeface="Arial" charset="0"/>
              </a:rPr>
              <a:t>μ</a:t>
            </a:r>
            <a:r>
              <a:rPr lang="en-US"/>
              <a:t>; </a:t>
            </a:r>
          </a:p>
          <a:p>
            <a:pPr eaLnBrk="0" hangingPunct="0">
              <a:spcBef>
                <a:spcPct val="30000"/>
              </a:spcBef>
            </a:pPr>
            <a:r>
              <a:rPr lang="en-US">
                <a:sym typeface="System"/>
              </a:rPr>
              <a:t>(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System"/>
              </a:rPr>
              <a:t>)x100%</a:t>
            </a:r>
            <a:r>
              <a:rPr lang="en-US"/>
              <a:t> do not.</a:t>
            </a:r>
          </a:p>
        </p:txBody>
      </p:sp>
      <p:sp>
        <p:nvSpPr>
          <p:cNvPr id="5143" name="Line 14"/>
          <p:cNvSpPr>
            <a:spLocks noChangeShapeType="1"/>
          </p:cNvSpPr>
          <p:nvPr/>
        </p:nvSpPr>
        <p:spPr bwMode="auto">
          <a:xfrm>
            <a:off x="4572000" y="3152775"/>
            <a:ext cx="0" cy="158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Freeform 15"/>
          <p:cNvSpPr>
            <a:spLocks/>
          </p:cNvSpPr>
          <p:nvPr/>
        </p:nvSpPr>
        <p:spPr bwMode="auto">
          <a:xfrm>
            <a:off x="4572000" y="1905000"/>
            <a:ext cx="2012950" cy="1258888"/>
          </a:xfrm>
          <a:custGeom>
            <a:avLst/>
            <a:gdLst>
              <a:gd name="T0" fmla="*/ 2147483647 w 1268"/>
              <a:gd name="T1" fmla="*/ 1995964722 h 793"/>
              <a:gd name="T2" fmla="*/ 2147483647 w 1268"/>
              <a:gd name="T3" fmla="*/ 1973284107 h 793"/>
              <a:gd name="T4" fmla="*/ 2147483647 w 1268"/>
              <a:gd name="T5" fmla="*/ 1948082543 h 793"/>
              <a:gd name="T6" fmla="*/ 2147483647 w 1268"/>
              <a:gd name="T7" fmla="*/ 1915319715 h 793"/>
              <a:gd name="T8" fmla="*/ 2147483647 w 1268"/>
              <a:gd name="T9" fmla="*/ 1872477848 h 793"/>
              <a:gd name="T10" fmla="*/ 2147483647 w 1268"/>
              <a:gd name="T11" fmla="*/ 1809473143 h 793"/>
              <a:gd name="T12" fmla="*/ 2016125017 w 1268"/>
              <a:gd name="T13" fmla="*/ 1728828136 h 793"/>
              <a:gd name="T14" fmla="*/ 1675903261 w 1268"/>
              <a:gd name="T15" fmla="*/ 1494453980 h 793"/>
              <a:gd name="T16" fmla="*/ 1340723006 w 1268"/>
              <a:gd name="T17" fmla="*/ 1169353001 h 793"/>
              <a:gd name="T18" fmla="*/ 1005541560 w 1268"/>
              <a:gd name="T19" fmla="*/ 781248706 h 793"/>
              <a:gd name="T20" fmla="*/ 841732260 w 1268"/>
              <a:gd name="T21" fmla="*/ 579636188 h 793"/>
              <a:gd name="T22" fmla="*/ 670361503 w 1268"/>
              <a:gd name="T23" fmla="*/ 393144509 h 793"/>
              <a:gd name="T24" fmla="*/ 501510305 w 1268"/>
              <a:gd name="T25" fmla="*/ 234375445 h 793"/>
              <a:gd name="T26" fmla="*/ 335181545 w 1268"/>
              <a:gd name="T27" fmla="*/ 105846622 h 793"/>
              <a:gd name="T28" fmla="*/ 166330298 w 1268"/>
              <a:gd name="T29" fmla="*/ 25201571 h 793"/>
              <a:gd name="T30" fmla="*/ 0 w 1268"/>
              <a:gd name="T31" fmla="*/ 0 h 79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68"/>
              <a:gd name="T49" fmla="*/ 0 h 793"/>
              <a:gd name="T50" fmla="*/ 1268 w 1268"/>
              <a:gd name="T51" fmla="*/ 793 h 79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68" h="793">
                <a:moveTo>
                  <a:pt x="1267" y="792"/>
                </a:moveTo>
                <a:lnTo>
                  <a:pt x="1134" y="783"/>
                </a:lnTo>
                <a:lnTo>
                  <a:pt x="1066" y="773"/>
                </a:lnTo>
                <a:lnTo>
                  <a:pt x="999" y="760"/>
                </a:lnTo>
                <a:lnTo>
                  <a:pt x="933" y="743"/>
                </a:lnTo>
                <a:lnTo>
                  <a:pt x="866" y="718"/>
                </a:lnTo>
                <a:lnTo>
                  <a:pt x="800" y="686"/>
                </a:lnTo>
                <a:lnTo>
                  <a:pt x="665" y="593"/>
                </a:lnTo>
                <a:lnTo>
                  <a:pt x="532" y="464"/>
                </a:lnTo>
                <a:lnTo>
                  <a:pt x="399" y="310"/>
                </a:lnTo>
                <a:lnTo>
                  <a:pt x="334" y="230"/>
                </a:lnTo>
                <a:lnTo>
                  <a:pt x="266" y="156"/>
                </a:lnTo>
                <a:lnTo>
                  <a:pt x="199" y="93"/>
                </a:lnTo>
                <a:lnTo>
                  <a:pt x="133" y="42"/>
                </a:lnTo>
                <a:lnTo>
                  <a:pt x="66" y="10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145" name="Freeform 16"/>
          <p:cNvSpPr>
            <a:spLocks/>
          </p:cNvSpPr>
          <p:nvPr/>
        </p:nvSpPr>
        <p:spPr bwMode="auto">
          <a:xfrm>
            <a:off x="2589213" y="1908175"/>
            <a:ext cx="2012950" cy="1258888"/>
          </a:xfrm>
          <a:custGeom>
            <a:avLst/>
            <a:gdLst>
              <a:gd name="T0" fmla="*/ 0 w 1268"/>
              <a:gd name="T1" fmla="*/ 1995964722 h 793"/>
              <a:gd name="T2" fmla="*/ 335181545 w 1268"/>
              <a:gd name="T3" fmla="*/ 1973284107 h 793"/>
              <a:gd name="T4" fmla="*/ 501510305 w 1268"/>
              <a:gd name="T5" fmla="*/ 1948082543 h 793"/>
              <a:gd name="T6" fmla="*/ 670361503 w 1268"/>
              <a:gd name="T7" fmla="*/ 1915319715 h 793"/>
              <a:gd name="T8" fmla="*/ 836691950 w 1268"/>
              <a:gd name="T9" fmla="*/ 1872477848 h 793"/>
              <a:gd name="T10" fmla="*/ 1005541560 w 1268"/>
              <a:gd name="T11" fmla="*/ 1809473143 h 793"/>
              <a:gd name="T12" fmla="*/ 1176912119 w 1268"/>
              <a:gd name="T13" fmla="*/ 1728828136 h 793"/>
              <a:gd name="T14" fmla="*/ 1512093565 w 1268"/>
              <a:gd name="T15" fmla="*/ 1494453980 h 793"/>
              <a:gd name="T16" fmla="*/ 1847273820 w 1268"/>
              <a:gd name="T17" fmla="*/ 1169353001 h 793"/>
              <a:gd name="T18" fmla="*/ 2147483647 w 1268"/>
              <a:gd name="T19" fmla="*/ 781248706 h 793"/>
              <a:gd name="T20" fmla="*/ 2147483647 w 1268"/>
              <a:gd name="T21" fmla="*/ 579636188 h 793"/>
              <a:gd name="T22" fmla="*/ 2147483647 w 1268"/>
              <a:gd name="T23" fmla="*/ 393144509 h 793"/>
              <a:gd name="T24" fmla="*/ 2147483647 w 1268"/>
              <a:gd name="T25" fmla="*/ 234375445 h 793"/>
              <a:gd name="T26" fmla="*/ 2147483647 w 1268"/>
              <a:gd name="T27" fmla="*/ 105846622 h 793"/>
              <a:gd name="T28" fmla="*/ 2147483647 w 1268"/>
              <a:gd name="T29" fmla="*/ 25201571 h 793"/>
              <a:gd name="T30" fmla="*/ 2147483647 w 1268"/>
              <a:gd name="T31" fmla="*/ 0 h 79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68"/>
              <a:gd name="T49" fmla="*/ 0 h 793"/>
              <a:gd name="T50" fmla="*/ 1268 w 1268"/>
              <a:gd name="T51" fmla="*/ 793 h 79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68" h="793">
                <a:moveTo>
                  <a:pt x="0" y="792"/>
                </a:moveTo>
                <a:lnTo>
                  <a:pt x="133" y="783"/>
                </a:lnTo>
                <a:lnTo>
                  <a:pt x="199" y="773"/>
                </a:lnTo>
                <a:lnTo>
                  <a:pt x="266" y="760"/>
                </a:lnTo>
                <a:lnTo>
                  <a:pt x="332" y="743"/>
                </a:lnTo>
                <a:lnTo>
                  <a:pt x="399" y="718"/>
                </a:lnTo>
                <a:lnTo>
                  <a:pt x="467" y="686"/>
                </a:lnTo>
                <a:lnTo>
                  <a:pt x="600" y="593"/>
                </a:lnTo>
                <a:lnTo>
                  <a:pt x="733" y="464"/>
                </a:lnTo>
                <a:lnTo>
                  <a:pt x="866" y="310"/>
                </a:lnTo>
                <a:lnTo>
                  <a:pt x="933" y="230"/>
                </a:lnTo>
                <a:lnTo>
                  <a:pt x="999" y="156"/>
                </a:lnTo>
                <a:lnTo>
                  <a:pt x="1066" y="93"/>
                </a:lnTo>
                <a:lnTo>
                  <a:pt x="1132" y="42"/>
                </a:lnTo>
                <a:lnTo>
                  <a:pt x="1199" y="10"/>
                </a:lnTo>
                <a:lnTo>
                  <a:pt x="1267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146" name="Line 17"/>
          <p:cNvSpPr>
            <a:spLocks noChangeShapeType="1"/>
          </p:cNvSpPr>
          <p:nvPr/>
        </p:nvSpPr>
        <p:spPr bwMode="auto">
          <a:xfrm>
            <a:off x="2513013" y="3213100"/>
            <a:ext cx="419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7" name="Line 18"/>
          <p:cNvSpPr>
            <a:spLocks noChangeShapeType="1"/>
          </p:cNvSpPr>
          <p:nvPr/>
        </p:nvSpPr>
        <p:spPr bwMode="auto">
          <a:xfrm>
            <a:off x="2663825" y="2681288"/>
            <a:ext cx="1588" cy="158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8" name="Rectangle 19"/>
          <p:cNvSpPr>
            <a:spLocks noChangeArrowheads="1"/>
          </p:cNvSpPr>
          <p:nvPr/>
        </p:nvSpPr>
        <p:spPr bwMode="auto">
          <a:xfrm>
            <a:off x="1371600" y="1447800"/>
            <a:ext cx="65706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Sampling Distribution of the Mean</a:t>
            </a:r>
          </a:p>
        </p:txBody>
      </p:sp>
      <p:sp>
        <p:nvSpPr>
          <p:cNvPr id="5149" name="Freeform 20"/>
          <p:cNvSpPr>
            <a:spLocks/>
          </p:cNvSpPr>
          <p:nvPr/>
        </p:nvSpPr>
        <p:spPr bwMode="auto">
          <a:xfrm>
            <a:off x="5715000" y="4114800"/>
            <a:ext cx="304800" cy="1828800"/>
          </a:xfrm>
          <a:custGeom>
            <a:avLst/>
            <a:gdLst>
              <a:gd name="T0" fmla="*/ 0 w 432"/>
              <a:gd name="T1" fmla="*/ 0 h 1007"/>
              <a:gd name="T2" fmla="*/ 42313577 w 432"/>
              <a:gd name="T3" fmla="*/ 16490077 h 1007"/>
              <a:gd name="T4" fmla="*/ 74671062 w 432"/>
              <a:gd name="T5" fmla="*/ 75857980 h 1007"/>
              <a:gd name="T6" fmla="*/ 87614475 w 432"/>
              <a:gd name="T7" fmla="*/ 112137949 h 1007"/>
              <a:gd name="T8" fmla="*/ 97570589 w 432"/>
              <a:gd name="T9" fmla="*/ 148417946 h 1007"/>
              <a:gd name="T10" fmla="*/ 104041942 w 432"/>
              <a:gd name="T11" fmla="*/ 204485999 h 1007"/>
              <a:gd name="T12" fmla="*/ 107526680 w 432"/>
              <a:gd name="T13" fmla="*/ 260555924 h 1007"/>
              <a:gd name="T14" fmla="*/ 107526680 w 432"/>
              <a:gd name="T15" fmla="*/ 1368741601 h 1007"/>
              <a:gd name="T16" fmla="*/ 110513296 w 432"/>
              <a:gd name="T17" fmla="*/ 1424811469 h 1007"/>
              <a:gd name="T18" fmla="*/ 116985355 w 432"/>
              <a:gd name="T19" fmla="*/ 1480879521 h 1007"/>
              <a:gd name="T20" fmla="*/ 126941447 w 432"/>
              <a:gd name="T21" fmla="*/ 1517159490 h 1007"/>
              <a:gd name="T22" fmla="*/ 139884155 w 432"/>
              <a:gd name="T23" fmla="*/ 1573229359 h 1007"/>
              <a:gd name="T24" fmla="*/ 172241629 w 432"/>
              <a:gd name="T25" fmla="*/ 1629297411 h 1007"/>
              <a:gd name="T26" fmla="*/ 214555239 w 432"/>
              <a:gd name="T27" fmla="*/ 1649087311 h 1007"/>
              <a:gd name="T28" fmla="*/ 172241629 w 432"/>
              <a:gd name="T29" fmla="*/ 1668875394 h 1007"/>
              <a:gd name="T30" fmla="*/ 139884155 w 432"/>
              <a:gd name="T31" fmla="*/ 1741435332 h 1007"/>
              <a:gd name="T32" fmla="*/ 126941447 w 432"/>
              <a:gd name="T33" fmla="*/ 1781013315 h 1007"/>
              <a:gd name="T34" fmla="*/ 116985355 w 432"/>
              <a:gd name="T35" fmla="*/ 1817293284 h 1007"/>
              <a:gd name="T36" fmla="*/ 110513296 w 432"/>
              <a:gd name="T37" fmla="*/ 1873363152 h 1007"/>
              <a:gd name="T38" fmla="*/ 107526680 w 432"/>
              <a:gd name="T39" fmla="*/ 1929431659 h 1007"/>
              <a:gd name="T40" fmla="*/ 107526680 w 432"/>
              <a:gd name="T41" fmla="*/ 2147483647 h 1007"/>
              <a:gd name="T42" fmla="*/ 104041942 w 432"/>
              <a:gd name="T43" fmla="*/ 2147483647 h 1007"/>
              <a:gd name="T44" fmla="*/ 97570589 w 432"/>
              <a:gd name="T45" fmla="*/ 2147483647 h 1007"/>
              <a:gd name="T46" fmla="*/ 87614475 w 432"/>
              <a:gd name="T47" fmla="*/ 2147483647 h 1007"/>
              <a:gd name="T48" fmla="*/ 74671062 w 432"/>
              <a:gd name="T49" fmla="*/ 2147483647 h 1007"/>
              <a:gd name="T50" fmla="*/ 42313577 w 432"/>
              <a:gd name="T51" fmla="*/ 2147483647 h 1007"/>
              <a:gd name="T52" fmla="*/ 0 w 432"/>
              <a:gd name="T53" fmla="*/ 2147483647 h 100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432"/>
              <a:gd name="T82" fmla="*/ 0 h 1007"/>
              <a:gd name="T83" fmla="*/ 432 w 432"/>
              <a:gd name="T84" fmla="*/ 1007 h 1007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432" h="1007">
                <a:moveTo>
                  <a:pt x="0" y="0"/>
                </a:moveTo>
                <a:lnTo>
                  <a:pt x="85" y="5"/>
                </a:lnTo>
                <a:lnTo>
                  <a:pt x="150" y="23"/>
                </a:lnTo>
                <a:lnTo>
                  <a:pt x="176" y="34"/>
                </a:lnTo>
                <a:lnTo>
                  <a:pt x="196" y="45"/>
                </a:lnTo>
                <a:lnTo>
                  <a:pt x="209" y="62"/>
                </a:lnTo>
                <a:lnTo>
                  <a:pt x="216" y="79"/>
                </a:lnTo>
                <a:lnTo>
                  <a:pt x="216" y="415"/>
                </a:lnTo>
                <a:lnTo>
                  <a:pt x="222" y="432"/>
                </a:lnTo>
                <a:lnTo>
                  <a:pt x="235" y="449"/>
                </a:lnTo>
                <a:lnTo>
                  <a:pt x="255" y="460"/>
                </a:lnTo>
                <a:lnTo>
                  <a:pt x="281" y="477"/>
                </a:lnTo>
                <a:lnTo>
                  <a:pt x="346" y="494"/>
                </a:lnTo>
                <a:lnTo>
                  <a:pt x="431" y="500"/>
                </a:lnTo>
                <a:lnTo>
                  <a:pt x="346" y="506"/>
                </a:lnTo>
                <a:lnTo>
                  <a:pt x="281" y="528"/>
                </a:lnTo>
                <a:lnTo>
                  <a:pt x="255" y="540"/>
                </a:lnTo>
                <a:lnTo>
                  <a:pt x="235" y="551"/>
                </a:lnTo>
                <a:lnTo>
                  <a:pt x="222" y="568"/>
                </a:lnTo>
                <a:lnTo>
                  <a:pt x="216" y="585"/>
                </a:lnTo>
                <a:lnTo>
                  <a:pt x="216" y="921"/>
                </a:lnTo>
                <a:lnTo>
                  <a:pt x="209" y="938"/>
                </a:lnTo>
                <a:lnTo>
                  <a:pt x="196" y="955"/>
                </a:lnTo>
                <a:lnTo>
                  <a:pt x="176" y="966"/>
                </a:lnTo>
                <a:lnTo>
                  <a:pt x="150" y="983"/>
                </a:lnTo>
                <a:lnTo>
                  <a:pt x="85" y="1000"/>
                </a:lnTo>
                <a:lnTo>
                  <a:pt x="0" y="1006"/>
                </a:lnTo>
              </a:path>
            </a:pathLst>
          </a:custGeom>
          <a:noFill/>
          <a:ln w="28575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150" name="Line 22"/>
          <p:cNvSpPr>
            <a:spLocks noChangeShapeType="1"/>
          </p:cNvSpPr>
          <p:nvPr/>
        </p:nvSpPr>
        <p:spPr bwMode="auto">
          <a:xfrm flipH="1">
            <a:off x="5637213" y="2743200"/>
            <a:ext cx="382587" cy="241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1" name="Line 23"/>
          <p:cNvSpPr>
            <a:spLocks noChangeShapeType="1"/>
          </p:cNvSpPr>
          <p:nvPr/>
        </p:nvSpPr>
        <p:spPr bwMode="auto">
          <a:xfrm>
            <a:off x="3200400" y="2743200"/>
            <a:ext cx="379413" cy="241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3" name="Object 30"/>
          <p:cNvGraphicFramePr>
            <a:graphicFrameLocks noChangeAspect="1"/>
          </p:cNvGraphicFramePr>
          <p:nvPr/>
        </p:nvGraphicFramePr>
        <p:xfrm>
          <a:off x="293688" y="4127500"/>
          <a:ext cx="1928812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6" imgW="888840" imgH="406080" progId="Equation.3">
                  <p:embed/>
                </p:oleObj>
              </mc:Choice>
              <mc:Fallback>
                <p:oleObj name="Equation" r:id="rId6" imgW="8888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4127500"/>
                        <a:ext cx="1928812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31"/>
          <p:cNvGraphicFramePr>
            <a:graphicFrameLocks noChangeAspect="1"/>
          </p:cNvGraphicFramePr>
          <p:nvPr/>
        </p:nvGraphicFramePr>
        <p:xfrm>
          <a:off x="279400" y="5272088"/>
          <a:ext cx="195738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Equation" r:id="rId8" imgW="901440" imgH="406080" progId="Equation.3">
                  <p:embed/>
                </p:oleObj>
              </mc:Choice>
              <mc:Fallback>
                <p:oleObj name="Equation" r:id="rId8" imgW="9014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5272088"/>
                        <a:ext cx="1957388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2" name="Line 32"/>
          <p:cNvSpPr>
            <a:spLocks noChangeShapeType="1"/>
          </p:cNvSpPr>
          <p:nvPr/>
        </p:nvSpPr>
        <p:spPr bwMode="auto">
          <a:xfrm>
            <a:off x="2438400" y="46482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3" name="Text Box 33"/>
          <p:cNvSpPr txBox="1">
            <a:spLocks noChangeArrowheads="1"/>
          </p:cNvSpPr>
          <p:nvPr/>
        </p:nvSpPr>
        <p:spPr bwMode="auto">
          <a:xfrm>
            <a:off x="6704013" y="2984500"/>
            <a:ext cx="45720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x</a:t>
            </a:r>
          </a:p>
        </p:txBody>
      </p:sp>
      <p:sp>
        <p:nvSpPr>
          <p:cNvPr id="5154" name="Line 34"/>
          <p:cNvSpPr>
            <a:spLocks noChangeShapeType="1"/>
          </p:cNvSpPr>
          <p:nvPr/>
        </p:nvSpPr>
        <p:spPr bwMode="auto">
          <a:xfrm>
            <a:off x="6856413" y="3136900"/>
            <a:ext cx="152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5" name="Line 21"/>
          <p:cNvSpPr>
            <a:spLocks noChangeShapeType="1"/>
          </p:cNvSpPr>
          <p:nvPr/>
        </p:nvSpPr>
        <p:spPr bwMode="auto">
          <a:xfrm>
            <a:off x="3725863" y="4572000"/>
            <a:ext cx="12954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6" name="Line 25"/>
          <p:cNvSpPr>
            <a:spLocks noChangeShapeType="1"/>
          </p:cNvSpPr>
          <p:nvPr/>
        </p:nvSpPr>
        <p:spPr bwMode="auto">
          <a:xfrm>
            <a:off x="3048000" y="5715000"/>
            <a:ext cx="12954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7" name="Line 26"/>
          <p:cNvSpPr>
            <a:spLocks noChangeShapeType="1"/>
          </p:cNvSpPr>
          <p:nvPr/>
        </p:nvSpPr>
        <p:spPr bwMode="auto">
          <a:xfrm>
            <a:off x="4343400" y="5943600"/>
            <a:ext cx="12954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8" name="Line 27"/>
          <p:cNvSpPr>
            <a:spLocks noChangeShapeType="1"/>
          </p:cNvSpPr>
          <p:nvPr/>
        </p:nvSpPr>
        <p:spPr bwMode="auto">
          <a:xfrm>
            <a:off x="3603625" y="4876800"/>
            <a:ext cx="12954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9" name="Line 28"/>
          <p:cNvSpPr>
            <a:spLocks noChangeShapeType="1"/>
          </p:cNvSpPr>
          <p:nvPr/>
        </p:nvSpPr>
        <p:spPr bwMode="auto">
          <a:xfrm>
            <a:off x="4157663" y="5181600"/>
            <a:ext cx="12954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60" name="Line 29"/>
          <p:cNvSpPr>
            <a:spLocks noChangeShapeType="1"/>
          </p:cNvSpPr>
          <p:nvPr/>
        </p:nvSpPr>
        <p:spPr bwMode="auto">
          <a:xfrm>
            <a:off x="3973513" y="5486400"/>
            <a:ext cx="12954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61" name="Line 35"/>
          <p:cNvSpPr>
            <a:spLocks noChangeShapeType="1"/>
          </p:cNvSpPr>
          <p:nvPr/>
        </p:nvSpPr>
        <p:spPr bwMode="auto">
          <a:xfrm>
            <a:off x="4205288" y="4114800"/>
            <a:ext cx="12954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62" name="Group 54"/>
          <p:cNvGrpSpPr>
            <a:grpSpLocks/>
          </p:cNvGrpSpPr>
          <p:nvPr/>
        </p:nvGrpSpPr>
        <p:grpSpPr bwMode="auto">
          <a:xfrm>
            <a:off x="4572000" y="3689350"/>
            <a:ext cx="533400" cy="366713"/>
            <a:chOff x="4724400" y="3733800"/>
            <a:chExt cx="533400" cy="366713"/>
          </a:xfrm>
        </p:grpSpPr>
        <p:sp>
          <p:nvSpPr>
            <p:cNvPr id="5176" name="Text Box 36"/>
            <p:cNvSpPr txBox="1">
              <a:spLocks noChangeArrowheads="1"/>
            </p:cNvSpPr>
            <p:nvPr/>
          </p:nvSpPr>
          <p:spPr bwMode="auto">
            <a:xfrm>
              <a:off x="4724400" y="3733800"/>
              <a:ext cx="5334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x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5177" name="Line 37"/>
            <p:cNvSpPr>
              <a:spLocks noChangeShapeType="1"/>
            </p:cNvSpPr>
            <p:nvPr/>
          </p:nvSpPr>
          <p:spPr bwMode="auto">
            <a:xfrm>
              <a:off x="4876800" y="3810000"/>
              <a:ext cx="15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63" name="Group 55"/>
          <p:cNvGrpSpPr>
            <a:grpSpLocks/>
          </p:cNvGrpSpPr>
          <p:nvPr/>
        </p:nvGrpSpPr>
        <p:grpSpPr bwMode="auto">
          <a:xfrm>
            <a:off x="4135438" y="4011613"/>
            <a:ext cx="890587" cy="519112"/>
            <a:chOff x="4038600" y="4038600"/>
            <a:chExt cx="890814" cy="519113"/>
          </a:xfrm>
        </p:grpSpPr>
        <p:sp>
          <p:nvSpPr>
            <p:cNvPr id="5173" name="Oval 38"/>
            <p:cNvSpPr>
              <a:spLocks noChangeArrowheads="1"/>
            </p:cNvSpPr>
            <p:nvPr/>
          </p:nvSpPr>
          <p:spPr bwMode="auto">
            <a:xfrm>
              <a:off x="4777014" y="4038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74" name="Text Box 39"/>
            <p:cNvSpPr txBox="1">
              <a:spLocks noChangeArrowheads="1"/>
            </p:cNvSpPr>
            <p:nvPr/>
          </p:nvSpPr>
          <p:spPr bwMode="auto">
            <a:xfrm>
              <a:off x="4038600" y="4191000"/>
              <a:ext cx="5334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x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5175" name="Line 40"/>
            <p:cNvSpPr>
              <a:spLocks noChangeShapeType="1"/>
            </p:cNvSpPr>
            <p:nvPr/>
          </p:nvSpPr>
          <p:spPr bwMode="auto">
            <a:xfrm>
              <a:off x="4185136" y="4284784"/>
              <a:ext cx="15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4" name="Oval 41"/>
          <p:cNvSpPr>
            <a:spLocks noChangeArrowheads="1"/>
          </p:cNvSpPr>
          <p:nvPr/>
        </p:nvSpPr>
        <p:spPr bwMode="auto">
          <a:xfrm>
            <a:off x="4297363" y="4495800"/>
            <a:ext cx="152400" cy="15240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65" name="Oval 42"/>
          <p:cNvSpPr>
            <a:spLocks noChangeArrowheads="1"/>
          </p:cNvSpPr>
          <p:nvPr/>
        </p:nvSpPr>
        <p:spPr bwMode="auto">
          <a:xfrm>
            <a:off x="4175125" y="4800600"/>
            <a:ext cx="152400" cy="15240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66" name="Oval 43"/>
          <p:cNvSpPr>
            <a:spLocks noChangeArrowheads="1"/>
          </p:cNvSpPr>
          <p:nvPr/>
        </p:nvSpPr>
        <p:spPr bwMode="auto">
          <a:xfrm>
            <a:off x="4729163" y="5105400"/>
            <a:ext cx="152400" cy="15240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67" name="Oval 44"/>
          <p:cNvSpPr>
            <a:spLocks noChangeArrowheads="1"/>
          </p:cNvSpPr>
          <p:nvPr/>
        </p:nvSpPr>
        <p:spPr bwMode="auto">
          <a:xfrm>
            <a:off x="4545013" y="5410200"/>
            <a:ext cx="152400" cy="15240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68" name="Oval 45"/>
          <p:cNvSpPr>
            <a:spLocks noChangeArrowheads="1"/>
          </p:cNvSpPr>
          <p:nvPr/>
        </p:nvSpPr>
        <p:spPr bwMode="auto">
          <a:xfrm>
            <a:off x="3619500" y="5638800"/>
            <a:ext cx="152400" cy="15240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69" name="Oval 46"/>
          <p:cNvSpPr>
            <a:spLocks noChangeArrowheads="1"/>
          </p:cNvSpPr>
          <p:nvPr/>
        </p:nvSpPr>
        <p:spPr bwMode="auto">
          <a:xfrm>
            <a:off x="4914900" y="5867400"/>
            <a:ext cx="152400" cy="15240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5125" name="Object 47"/>
          <p:cNvGraphicFramePr>
            <a:graphicFrameLocks noChangeAspect="1"/>
          </p:cNvGraphicFramePr>
          <p:nvPr/>
        </p:nvGraphicFramePr>
        <p:xfrm>
          <a:off x="2667000" y="2514600"/>
          <a:ext cx="533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Equation" r:id="rId10" imgW="266400" imgH="177480" progId="Equation.3">
                  <p:embed/>
                </p:oleObj>
              </mc:Choice>
              <mc:Fallback>
                <p:oleObj name="Equation" r:id="rId10" imgW="2664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14600"/>
                        <a:ext cx="533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48"/>
          <p:cNvGraphicFramePr>
            <a:graphicFrameLocks noChangeAspect="1"/>
          </p:cNvGraphicFramePr>
          <p:nvPr/>
        </p:nvGraphicFramePr>
        <p:xfrm>
          <a:off x="6019800" y="2514600"/>
          <a:ext cx="533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Equation" r:id="rId12" imgW="266400" imgH="177480" progId="Equation.3">
                  <p:embed/>
                </p:oleObj>
              </mc:Choice>
              <mc:Fallback>
                <p:oleObj name="Equation" r:id="rId12" imgW="2664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514600"/>
                        <a:ext cx="533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49"/>
          <p:cNvGraphicFramePr>
            <a:graphicFrameLocks noChangeAspect="1"/>
          </p:cNvGraphicFramePr>
          <p:nvPr/>
        </p:nvGraphicFramePr>
        <p:xfrm>
          <a:off x="4267200" y="2438400"/>
          <a:ext cx="685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Equation" r:id="rId13" imgW="342720" imgH="177480" progId="Equation.3">
                  <p:embed/>
                </p:oleObj>
              </mc:Choice>
              <mc:Fallback>
                <p:oleObj name="Equation" r:id="rId13" imgW="342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438400"/>
                        <a:ext cx="6858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" name="Line 32"/>
          <p:cNvSpPr>
            <a:spLocks noChangeShapeType="1"/>
          </p:cNvSpPr>
          <p:nvPr/>
        </p:nvSpPr>
        <p:spPr bwMode="auto">
          <a:xfrm flipH="1">
            <a:off x="5791200" y="4123849"/>
            <a:ext cx="152400" cy="788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72" name="Freeform 20"/>
          <p:cNvSpPr>
            <a:spLocks/>
          </p:cNvSpPr>
          <p:nvPr/>
        </p:nvSpPr>
        <p:spPr bwMode="auto">
          <a:xfrm rot="10800000">
            <a:off x="2819400" y="4114800"/>
            <a:ext cx="304800" cy="1828800"/>
          </a:xfrm>
          <a:custGeom>
            <a:avLst/>
            <a:gdLst>
              <a:gd name="T0" fmla="*/ 0 w 432"/>
              <a:gd name="T1" fmla="*/ 0 h 1007"/>
              <a:gd name="T2" fmla="*/ 42313577 w 432"/>
              <a:gd name="T3" fmla="*/ 16490077 h 1007"/>
              <a:gd name="T4" fmla="*/ 74671062 w 432"/>
              <a:gd name="T5" fmla="*/ 75857980 h 1007"/>
              <a:gd name="T6" fmla="*/ 87614475 w 432"/>
              <a:gd name="T7" fmla="*/ 112137949 h 1007"/>
              <a:gd name="T8" fmla="*/ 97570589 w 432"/>
              <a:gd name="T9" fmla="*/ 148417946 h 1007"/>
              <a:gd name="T10" fmla="*/ 104041942 w 432"/>
              <a:gd name="T11" fmla="*/ 204485999 h 1007"/>
              <a:gd name="T12" fmla="*/ 107526680 w 432"/>
              <a:gd name="T13" fmla="*/ 260555924 h 1007"/>
              <a:gd name="T14" fmla="*/ 107526680 w 432"/>
              <a:gd name="T15" fmla="*/ 1368741601 h 1007"/>
              <a:gd name="T16" fmla="*/ 110513296 w 432"/>
              <a:gd name="T17" fmla="*/ 1424811469 h 1007"/>
              <a:gd name="T18" fmla="*/ 116985355 w 432"/>
              <a:gd name="T19" fmla="*/ 1480879521 h 1007"/>
              <a:gd name="T20" fmla="*/ 126941447 w 432"/>
              <a:gd name="T21" fmla="*/ 1517159490 h 1007"/>
              <a:gd name="T22" fmla="*/ 139884155 w 432"/>
              <a:gd name="T23" fmla="*/ 1573229359 h 1007"/>
              <a:gd name="T24" fmla="*/ 172241629 w 432"/>
              <a:gd name="T25" fmla="*/ 1629297411 h 1007"/>
              <a:gd name="T26" fmla="*/ 214555239 w 432"/>
              <a:gd name="T27" fmla="*/ 1649087311 h 1007"/>
              <a:gd name="T28" fmla="*/ 172241629 w 432"/>
              <a:gd name="T29" fmla="*/ 1668875394 h 1007"/>
              <a:gd name="T30" fmla="*/ 139884155 w 432"/>
              <a:gd name="T31" fmla="*/ 1741435332 h 1007"/>
              <a:gd name="T32" fmla="*/ 126941447 w 432"/>
              <a:gd name="T33" fmla="*/ 1781013315 h 1007"/>
              <a:gd name="T34" fmla="*/ 116985355 w 432"/>
              <a:gd name="T35" fmla="*/ 1817293284 h 1007"/>
              <a:gd name="T36" fmla="*/ 110513296 w 432"/>
              <a:gd name="T37" fmla="*/ 1873363152 h 1007"/>
              <a:gd name="T38" fmla="*/ 107526680 w 432"/>
              <a:gd name="T39" fmla="*/ 1929431659 h 1007"/>
              <a:gd name="T40" fmla="*/ 107526680 w 432"/>
              <a:gd name="T41" fmla="*/ 2147483647 h 1007"/>
              <a:gd name="T42" fmla="*/ 104041942 w 432"/>
              <a:gd name="T43" fmla="*/ 2147483647 h 1007"/>
              <a:gd name="T44" fmla="*/ 97570589 w 432"/>
              <a:gd name="T45" fmla="*/ 2147483647 h 1007"/>
              <a:gd name="T46" fmla="*/ 87614475 w 432"/>
              <a:gd name="T47" fmla="*/ 2147483647 h 1007"/>
              <a:gd name="T48" fmla="*/ 74671062 w 432"/>
              <a:gd name="T49" fmla="*/ 2147483647 h 1007"/>
              <a:gd name="T50" fmla="*/ 42313577 w 432"/>
              <a:gd name="T51" fmla="*/ 2147483647 h 1007"/>
              <a:gd name="T52" fmla="*/ 0 w 432"/>
              <a:gd name="T53" fmla="*/ 2147483647 h 100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432"/>
              <a:gd name="T82" fmla="*/ 0 h 1007"/>
              <a:gd name="T83" fmla="*/ 432 w 432"/>
              <a:gd name="T84" fmla="*/ 1007 h 1007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432" h="1007">
                <a:moveTo>
                  <a:pt x="0" y="0"/>
                </a:moveTo>
                <a:lnTo>
                  <a:pt x="85" y="5"/>
                </a:lnTo>
                <a:lnTo>
                  <a:pt x="150" y="23"/>
                </a:lnTo>
                <a:lnTo>
                  <a:pt x="176" y="34"/>
                </a:lnTo>
                <a:lnTo>
                  <a:pt x="196" y="45"/>
                </a:lnTo>
                <a:lnTo>
                  <a:pt x="209" y="62"/>
                </a:lnTo>
                <a:lnTo>
                  <a:pt x="216" y="79"/>
                </a:lnTo>
                <a:lnTo>
                  <a:pt x="216" y="415"/>
                </a:lnTo>
                <a:lnTo>
                  <a:pt x="222" y="432"/>
                </a:lnTo>
                <a:lnTo>
                  <a:pt x="235" y="449"/>
                </a:lnTo>
                <a:lnTo>
                  <a:pt x="255" y="460"/>
                </a:lnTo>
                <a:lnTo>
                  <a:pt x="281" y="477"/>
                </a:lnTo>
                <a:lnTo>
                  <a:pt x="346" y="494"/>
                </a:lnTo>
                <a:lnTo>
                  <a:pt x="431" y="500"/>
                </a:lnTo>
                <a:lnTo>
                  <a:pt x="346" y="506"/>
                </a:lnTo>
                <a:lnTo>
                  <a:pt x="281" y="528"/>
                </a:lnTo>
                <a:lnTo>
                  <a:pt x="255" y="540"/>
                </a:lnTo>
                <a:lnTo>
                  <a:pt x="235" y="551"/>
                </a:lnTo>
                <a:lnTo>
                  <a:pt x="222" y="568"/>
                </a:lnTo>
                <a:lnTo>
                  <a:pt x="216" y="585"/>
                </a:lnTo>
                <a:lnTo>
                  <a:pt x="216" y="921"/>
                </a:lnTo>
                <a:lnTo>
                  <a:pt x="209" y="938"/>
                </a:lnTo>
                <a:lnTo>
                  <a:pt x="196" y="955"/>
                </a:lnTo>
                <a:lnTo>
                  <a:pt x="176" y="966"/>
                </a:lnTo>
                <a:lnTo>
                  <a:pt x="150" y="983"/>
                </a:lnTo>
                <a:lnTo>
                  <a:pt x="85" y="1000"/>
                </a:lnTo>
                <a:lnTo>
                  <a:pt x="0" y="1006"/>
                </a:lnTo>
              </a:path>
            </a:pathLst>
          </a:custGeom>
          <a:noFill/>
          <a:ln w="28575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465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2450" y="304800"/>
            <a:ext cx="6032500" cy="838200"/>
          </a:xfrm>
        </p:spPr>
        <p:txBody>
          <a:bodyPr/>
          <a:lstStyle/>
          <a:p>
            <a:pPr defTabSz="914400" eaLnBrk="1" hangingPunct="1"/>
            <a:r>
              <a:rPr lang="en-US"/>
              <a:t>Example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7467600" cy="4114800"/>
          </a:xfrm>
        </p:spPr>
        <p:txBody>
          <a:bodyPr>
            <a:normAutofit/>
          </a:bodyPr>
          <a:lstStyle/>
          <a:p>
            <a:pPr marL="342900" indent="-342900" defTabSz="914400" eaLnBrk="1" hangingPunct="1"/>
            <a:r>
              <a:rPr lang="en-US"/>
              <a:t>A sample of 11 circuits from a large normal population has a mean resistance of 2.20 ohms.  We know from past testing that the population standard deviation is 0.35 ohms.  </a:t>
            </a:r>
          </a:p>
          <a:p>
            <a:pPr marL="342900" indent="-342900" defTabSz="914400" eaLnBrk="1" hangingPunct="1">
              <a:lnSpc>
                <a:spcPct val="50000"/>
              </a:lnSpc>
            </a:pPr>
            <a:endParaRPr lang="en-US"/>
          </a:p>
          <a:p>
            <a:pPr marL="342900" indent="-342900" defTabSz="914400" eaLnBrk="1" hangingPunct="1"/>
            <a:r>
              <a:rPr lang="en-US"/>
              <a:t>Determine a 95% confidence interval for the true mean resistance of the population.</a:t>
            </a:r>
          </a:p>
        </p:txBody>
      </p:sp>
      <p:pic>
        <p:nvPicPr>
          <p:cNvPr id="49158" name="Picture 4" descr="j028905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6960" y="5003800"/>
            <a:ext cx="2057400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285871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4"/>
          <p:cNvSpPr>
            <a:spLocks noGrp="1" noChangeArrowheads="1"/>
          </p:cNvSpPr>
          <p:nvPr>
            <p:ph type="title"/>
          </p:nvPr>
        </p:nvSpPr>
        <p:spPr>
          <a:xfrm>
            <a:off x="1159510" y="342900"/>
            <a:ext cx="6032500" cy="838200"/>
          </a:xfrm>
        </p:spPr>
        <p:txBody>
          <a:bodyPr/>
          <a:lstStyle/>
          <a:p>
            <a:pPr defTabSz="914400" eaLnBrk="1" hangingPunct="1"/>
            <a:r>
              <a:rPr lang="en-US"/>
              <a:t>Example</a:t>
            </a:r>
          </a:p>
        </p:txBody>
      </p:sp>
      <p:sp>
        <p:nvSpPr>
          <p:cNvPr id="6152" name="Rectangle 5"/>
          <p:cNvSpPr>
            <a:spLocks noGrp="1" noChangeArrowheads="1"/>
          </p:cNvSpPr>
          <p:nvPr>
            <p:ph idx="1"/>
          </p:nvPr>
        </p:nvSpPr>
        <p:spPr>
          <a:xfrm>
            <a:off x="327660" y="1714500"/>
            <a:ext cx="7467600" cy="3021013"/>
          </a:xfrm>
        </p:spPr>
        <p:txBody>
          <a:bodyPr>
            <a:normAutofit/>
          </a:bodyPr>
          <a:lstStyle/>
          <a:p>
            <a:pPr marL="342900" indent="-342900" defTabSz="914400" eaLnBrk="1" hangingPunct="1"/>
            <a:r>
              <a:rPr lang="en-US"/>
              <a:t>A sample of 11 circuits from a large normal population has a mean resistance of 2.20 ohms.  We know from past testing that the population standard deviation is 0.35 ohms.</a:t>
            </a:r>
            <a:r>
              <a:rPr lang="en-US" sz="3200"/>
              <a:t>  </a:t>
            </a:r>
          </a:p>
          <a:p>
            <a:pPr marL="342900" indent="-342900" defTabSz="914400" eaLnBrk="1" hangingPunct="1">
              <a:lnSpc>
                <a:spcPct val="150000"/>
              </a:lnSpc>
            </a:pPr>
            <a:r>
              <a:rPr lang="en-US" sz="3200">
                <a:solidFill>
                  <a:schemeClr val="folHlink"/>
                </a:solidFill>
              </a:rPr>
              <a:t>Solution:</a:t>
            </a:r>
          </a:p>
        </p:txBody>
      </p:sp>
      <p:sp>
        <p:nvSpPr>
          <p:cNvPr id="6150" name="Rectangle 2"/>
          <p:cNvSpPr>
            <a:spLocks noChangeArrowheads="1"/>
          </p:cNvSpPr>
          <p:nvPr/>
        </p:nvSpPr>
        <p:spPr bwMode="auto">
          <a:xfrm>
            <a:off x="2385060" y="5753100"/>
            <a:ext cx="3352800" cy="6096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083759"/>
              </p:ext>
            </p:extLst>
          </p:nvPr>
        </p:nvGraphicFramePr>
        <p:xfrm>
          <a:off x="2842260" y="3924300"/>
          <a:ext cx="3900488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3" imgW="1828800" imgH="1054080" progId="Equation.3">
                  <p:embed/>
                </p:oleObj>
              </mc:Choice>
              <mc:Fallback>
                <p:oleObj name="Equation" r:id="rId3" imgW="182880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260" y="3924300"/>
                        <a:ext cx="3900488" cy="224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6"/>
          <p:cNvSpPr txBox="1">
            <a:spLocks noChangeArrowheads="1"/>
          </p:cNvSpPr>
          <p:nvPr/>
        </p:nvSpPr>
        <p:spPr bwMode="auto">
          <a:xfrm>
            <a:off x="6804660" y="12573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pic>
        <p:nvPicPr>
          <p:cNvPr id="6154" name="Picture 7" descr="j028905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09460" y="5600700"/>
            <a:ext cx="1219200" cy="8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907940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2450" y="228600"/>
            <a:ext cx="6032500" cy="914400"/>
          </a:xfrm>
        </p:spPr>
        <p:txBody>
          <a:bodyPr/>
          <a:lstStyle/>
          <a:p>
            <a:pPr defTabSz="914400" eaLnBrk="1" hangingPunct="1"/>
            <a:r>
              <a:rPr lang="en-US"/>
              <a:t>Interpretation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20044"/>
            <a:ext cx="8305800" cy="4724400"/>
          </a:xfrm>
        </p:spPr>
        <p:txBody>
          <a:bodyPr/>
          <a:lstStyle/>
          <a:p>
            <a:pPr marL="342900" indent="-342900" defTabSz="914400" eaLnBrk="1" hangingPunct="1">
              <a:lnSpc>
                <a:spcPct val="105000"/>
              </a:lnSpc>
              <a:spcBef>
                <a:spcPct val="40000"/>
              </a:spcBef>
            </a:pPr>
            <a:r>
              <a:rPr lang="en-US" sz="3200" dirty="0">
                <a:solidFill>
                  <a:schemeClr val="folHlink"/>
                </a:solidFill>
              </a:rPr>
              <a:t>We are 95% confident that the true mean resistance is between 1.9932  and  2.4068 ohms</a:t>
            </a:r>
            <a:r>
              <a:rPr lang="en-US" sz="3200" dirty="0"/>
              <a:t> </a:t>
            </a:r>
          </a:p>
          <a:p>
            <a:pPr marL="342900" indent="-342900" defTabSz="914400" eaLnBrk="1" hangingPunct="1">
              <a:lnSpc>
                <a:spcPct val="105000"/>
              </a:lnSpc>
              <a:spcBef>
                <a:spcPct val="40000"/>
              </a:spcBef>
            </a:pPr>
            <a:r>
              <a:rPr lang="en-US" sz="3200" dirty="0"/>
              <a:t>Although the true mean may or may not be in this interval, </a:t>
            </a:r>
            <a:r>
              <a:rPr lang="en-US" sz="3200" dirty="0">
                <a:solidFill>
                  <a:schemeClr val="folHlink"/>
                </a:solidFill>
              </a:rPr>
              <a:t>95% of intervals formed in this manner</a:t>
            </a:r>
            <a:r>
              <a:rPr lang="en-US" sz="3200" dirty="0"/>
              <a:t> will contain the true mean</a:t>
            </a:r>
            <a:endParaRPr lang="en-US" sz="1200" dirty="0"/>
          </a:p>
        </p:txBody>
      </p:sp>
      <p:pic>
        <p:nvPicPr>
          <p:cNvPr id="52230" name="Picture 4" descr="j028905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5943600"/>
            <a:ext cx="1219200" cy="8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339014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833438" y="228600"/>
            <a:ext cx="7088187" cy="990600"/>
          </a:xfrm>
        </p:spPr>
        <p:txBody>
          <a:bodyPr/>
          <a:lstStyle/>
          <a:p>
            <a:pPr defTabSz="914400" eaLnBrk="1" hangingPunct="1">
              <a:lnSpc>
                <a:spcPct val="80000"/>
              </a:lnSpc>
            </a:pPr>
            <a:r>
              <a:rPr lang="en-US"/>
              <a:t>Point and Interval Estimates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301625" y="2163763"/>
            <a:ext cx="8001000" cy="1427162"/>
          </a:xfrm>
        </p:spPr>
        <p:txBody>
          <a:bodyPr>
            <a:normAutofit/>
          </a:bodyPr>
          <a:lstStyle/>
          <a:p>
            <a:pPr marL="342900" indent="-342900" defTabSz="914400" eaLnBrk="1" hangingPunct="1"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folHlink"/>
                </a:solidFill>
              </a:rPr>
              <a:t>point estimate</a:t>
            </a:r>
            <a:r>
              <a:rPr lang="en-US" dirty="0"/>
              <a:t> is a single number, </a:t>
            </a:r>
          </a:p>
          <a:p>
            <a:pPr marL="342900" indent="-342900" defTabSz="914400"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folHlink"/>
                </a:solidFill>
              </a:rPr>
              <a:t>confidence interval</a:t>
            </a:r>
            <a:r>
              <a:rPr lang="en-US" dirty="0"/>
              <a:t> provides additional information about the variability of the estimate</a:t>
            </a:r>
          </a:p>
        </p:txBody>
      </p:sp>
      <p:sp>
        <p:nvSpPr>
          <p:cNvPr id="22534" name="Line 4"/>
          <p:cNvSpPr>
            <a:spLocks noChangeShapeType="1"/>
          </p:cNvSpPr>
          <p:nvPr/>
        </p:nvSpPr>
        <p:spPr bwMode="auto">
          <a:xfrm>
            <a:off x="682625" y="3886200"/>
            <a:ext cx="6553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5"/>
          <p:cNvSpPr>
            <a:spLocks noChangeShapeType="1"/>
          </p:cNvSpPr>
          <p:nvPr/>
        </p:nvSpPr>
        <p:spPr bwMode="auto">
          <a:xfrm>
            <a:off x="685800" y="36576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6"/>
          <p:cNvSpPr>
            <a:spLocks noChangeShapeType="1"/>
          </p:cNvSpPr>
          <p:nvPr/>
        </p:nvSpPr>
        <p:spPr bwMode="auto">
          <a:xfrm>
            <a:off x="7239000" y="36576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AutoShape 7"/>
          <p:cNvSpPr>
            <a:spLocks noChangeArrowheads="1"/>
          </p:cNvSpPr>
          <p:nvPr/>
        </p:nvSpPr>
        <p:spPr bwMode="auto">
          <a:xfrm>
            <a:off x="3883025" y="3733800"/>
            <a:ext cx="152400" cy="304800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2538" name="AutoShape 8"/>
          <p:cNvSpPr>
            <a:spLocks noChangeArrowheads="1"/>
          </p:cNvSpPr>
          <p:nvPr/>
        </p:nvSpPr>
        <p:spPr bwMode="auto">
          <a:xfrm>
            <a:off x="3886200" y="4114800"/>
            <a:ext cx="152400" cy="685800"/>
          </a:xfrm>
          <a:prstGeom prst="upArrow">
            <a:avLst>
              <a:gd name="adj1" fmla="val 50000"/>
              <a:gd name="adj2" fmla="val 112500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2539" name="Text Box 9"/>
          <p:cNvSpPr txBox="1">
            <a:spLocks noChangeArrowheads="1"/>
          </p:cNvSpPr>
          <p:nvPr/>
        </p:nvSpPr>
        <p:spPr bwMode="auto">
          <a:xfrm>
            <a:off x="2286000" y="4800600"/>
            <a:ext cx="3581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/>
              <a:t>Point Estimate</a:t>
            </a:r>
          </a:p>
        </p:txBody>
      </p:sp>
      <p:sp>
        <p:nvSpPr>
          <p:cNvPr id="22540" name="Text Box 10"/>
          <p:cNvSpPr txBox="1">
            <a:spLocks noChangeArrowheads="1"/>
          </p:cNvSpPr>
          <p:nvPr/>
        </p:nvSpPr>
        <p:spPr bwMode="auto">
          <a:xfrm>
            <a:off x="152400" y="4343400"/>
            <a:ext cx="1752600" cy="1127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b="1"/>
              <a:t>Lower 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/>
              <a:t>Confidence 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/>
              <a:t>Limit</a:t>
            </a:r>
          </a:p>
        </p:txBody>
      </p:sp>
      <p:sp>
        <p:nvSpPr>
          <p:cNvPr id="22541" name="Text Box 11"/>
          <p:cNvSpPr txBox="1">
            <a:spLocks noChangeArrowheads="1"/>
          </p:cNvSpPr>
          <p:nvPr/>
        </p:nvSpPr>
        <p:spPr bwMode="auto">
          <a:xfrm>
            <a:off x="6705600" y="4267200"/>
            <a:ext cx="1676400" cy="1127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b="1"/>
              <a:t>Upper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/>
              <a:t>Confidence 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/>
              <a:t>Limit</a:t>
            </a:r>
          </a:p>
        </p:txBody>
      </p:sp>
      <p:sp>
        <p:nvSpPr>
          <p:cNvPr id="22542" name="Line 12"/>
          <p:cNvSpPr>
            <a:spLocks noChangeShapeType="1"/>
          </p:cNvSpPr>
          <p:nvPr/>
        </p:nvSpPr>
        <p:spPr bwMode="auto">
          <a:xfrm>
            <a:off x="682625" y="5486400"/>
            <a:ext cx="65532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lg" len="lg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43" name="Text Box 13"/>
          <p:cNvSpPr txBox="1">
            <a:spLocks noChangeArrowheads="1"/>
          </p:cNvSpPr>
          <p:nvPr/>
        </p:nvSpPr>
        <p:spPr bwMode="auto">
          <a:xfrm>
            <a:off x="2206625" y="5486400"/>
            <a:ext cx="3581400" cy="676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Width of </a:t>
            </a:r>
          </a:p>
          <a:p>
            <a:pPr algn="ctr" eaLnBrk="0" hangingPunct="0">
              <a:lnSpc>
                <a:spcPct val="10000"/>
              </a:lnSpc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359185733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Confidence Intervals</a:t>
            </a:r>
          </a:p>
        </p:txBody>
      </p:sp>
      <p:sp>
        <p:nvSpPr>
          <p:cNvPr id="53252" name="Freeform 2"/>
          <p:cNvSpPr>
            <a:spLocks/>
          </p:cNvSpPr>
          <p:nvPr/>
        </p:nvSpPr>
        <p:spPr bwMode="auto">
          <a:xfrm>
            <a:off x="2971800" y="4724400"/>
            <a:ext cx="1828800" cy="1179513"/>
          </a:xfrm>
          <a:custGeom>
            <a:avLst/>
            <a:gdLst>
              <a:gd name="T0" fmla="*/ 0 w 1086"/>
              <a:gd name="T1" fmla="*/ 1869956909 h 743"/>
              <a:gd name="T2" fmla="*/ 2147483647 w 1086"/>
              <a:gd name="T3" fmla="*/ 1869956909 h 743"/>
              <a:gd name="T4" fmla="*/ 2147483647 w 1086"/>
              <a:gd name="T5" fmla="*/ 0 h 743"/>
              <a:gd name="T6" fmla="*/ 0 w 1086"/>
              <a:gd name="T7" fmla="*/ 0 h 743"/>
              <a:gd name="T8" fmla="*/ 0 w 1086"/>
              <a:gd name="T9" fmla="*/ 1869956909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6"/>
              <a:gd name="T16" fmla="*/ 0 h 743"/>
              <a:gd name="T17" fmla="*/ 1086 w 1086"/>
              <a:gd name="T18" fmla="*/ 743 h 7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6" h="743">
                <a:moveTo>
                  <a:pt x="0" y="742"/>
                </a:moveTo>
                <a:lnTo>
                  <a:pt x="1085" y="742"/>
                </a:lnTo>
                <a:lnTo>
                  <a:pt x="1085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FDE0BD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3254" name="Freeform 4"/>
          <p:cNvSpPr>
            <a:spLocks/>
          </p:cNvSpPr>
          <p:nvPr/>
        </p:nvSpPr>
        <p:spPr bwMode="auto">
          <a:xfrm>
            <a:off x="1914525" y="3135313"/>
            <a:ext cx="1819275" cy="979487"/>
          </a:xfrm>
          <a:custGeom>
            <a:avLst/>
            <a:gdLst>
              <a:gd name="T0" fmla="*/ 0 w 1068"/>
              <a:gd name="T1" fmla="*/ 2147483647 h 429"/>
              <a:gd name="T2" fmla="*/ 2147483647 w 1068"/>
              <a:gd name="T3" fmla="*/ 2147483647 h 429"/>
              <a:gd name="T4" fmla="*/ 2147483647 w 1068"/>
              <a:gd name="T5" fmla="*/ 0 h 429"/>
              <a:gd name="T6" fmla="*/ 0 w 1068"/>
              <a:gd name="T7" fmla="*/ 0 h 429"/>
              <a:gd name="T8" fmla="*/ 0 w 1068"/>
              <a:gd name="T9" fmla="*/ 2147483647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8"/>
              <a:gd name="T16" fmla="*/ 0 h 429"/>
              <a:gd name="T17" fmla="*/ 1068 w 1068"/>
              <a:gd name="T18" fmla="*/ 429 h 4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8" h="429">
                <a:moveTo>
                  <a:pt x="0" y="428"/>
                </a:moveTo>
                <a:lnTo>
                  <a:pt x="1067" y="428"/>
                </a:lnTo>
                <a:lnTo>
                  <a:pt x="1067" y="0"/>
                </a:lnTo>
                <a:lnTo>
                  <a:pt x="0" y="0"/>
                </a:lnTo>
                <a:lnTo>
                  <a:pt x="0" y="428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3255" name="Rectangle 5"/>
          <p:cNvSpPr>
            <a:spLocks noChangeArrowheads="1"/>
          </p:cNvSpPr>
          <p:nvPr/>
        </p:nvSpPr>
        <p:spPr bwMode="auto">
          <a:xfrm>
            <a:off x="1905000" y="3200400"/>
            <a:ext cx="183673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/>
              <a:t>Population </a:t>
            </a:r>
          </a:p>
          <a:p>
            <a:pPr algn="ctr" eaLnBrk="0" hangingPunct="0"/>
            <a:r>
              <a:rPr lang="en-US" b="1"/>
              <a:t>Mean</a:t>
            </a:r>
          </a:p>
        </p:txBody>
      </p:sp>
      <p:sp>
        <p:nvSpPr>
          <p:cNvPr id="53256" name="Freeform 6"/>
          <p:cNvSpPr>
            <a:spLocks/>
          </p:cNvSpPr>
          <p:nvPr/>
        </p:nvSpPr>
        <p:spPr bwMode="auto">
          <a:xfrm>
            <a:off x="914400" y="4724400"/>
            <a:ext cx="1662113" cy="1179513"/>
          </a:xfrm>
          <a:custGeom>
            <a:avLst/>
            <a:gdLst>
              <a:gd name="T0" fmla="*/ 0 w 1143"/>
              <a:gd name="T1" fmla="*/ 1869956909 h 743"/>
              <a:gd name="T2" fmla="*/ 2147483647 w 1143"/>
              <a:gd name="T3" fmla="*/ 1869956909 h 743"/>
              <a:gd name="T4" fmla="*/ 2147483647 w 1143"/>
              <a:gd name="T5" fmla="*/ 0 h 743"/>
              <a:gd name="T6" fmla="*/ 0 w 1143"/>
              <a:gd name="T7" fmla="*/ 0 h 743"/>
              <a:gd name="T8" fmla="*/ 0 w 1143"/>
              <a:gd name="T9" fmla="*/ 1869956909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3"/>
              <a:gd name="T16" fmla="*/ 0 h 743"/>
              <a:gd name="T17" fmla="*/ 1143 w 1143"/>
              <a:gd name="T18" fmla="*/ 743 h 7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3" h="743">
                <a:moveTo>
                  <a:pt x="0" y="742"/>
                </a:moveTo>
                <a:lnTo>
                  <a:pt x="1142" y="742"/>
                </a:lnTo>
                <a:lnTo>
                  <a:pt x="1142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3257" name="Rectangle 7"/>
          <p:cNvSpPr>
            <a:spLocks noChangeArrowheads="1"/>
          </p:cNvSpPr>
          <p:nvPr/>
        </p:nvSpPr>
        <p:spPr bwMode="auto">
          <a:xfrm>
            <a:off x="3200400" y="5173980"/>
            <a:ext cx="19272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dirty="0"/>
              <a:t> </a:t>
            </a:r>
            <a:r>
              <a:rPr lang="el-GR" b="1" dirty="0"/>
              <a:t>σ</a:t>
            </a:r>
            <a:r>
              <a:rPr lang="en-US" dirty="0"/>
              <a:t> </a:t>
            </a:r>
            <a:r>
              <a:rPr lang="en-US" b="1" dirty="0"/>
              <a:t>Unknown</a:t>
            </a:r>
          </a:p>
        </p:txBody>
      </p:sp>
      <p:sp>
        <p:nvSpPr>
          <p:cNvPr id="53258" name="Freeform 8"/>
          <p:cNvSpPr>
            <a:spLocks/>
          </p:cNvSpPr>
          <p:nvPr/>
        </p:nvSpPr>
        <p:spPr bwMode="auto">
          <a:xfrm>
            <a:off x="3657600" y="1676400"/>
            <a:ext cx="1981200" cy="1006475"/>
          </a:xfrm>
          <a:custGeom>
            <a:avLst/>
            <a:gdLst>
              <a:gd name="T0" fmla="*/ 0 w 1115"/>
              <a:gd name="T1" fmla="*/ 1966966963 h 514"/>
              <a:gd name="T2" fmla="*/ 2147483647 w 1115"/>
              <a:gd name="T3" fmla="*/ 1966966963 h 514"/>
              <a:gd name="T4" fmla="*/ 2147483647 w 1115"/>
              <a:gd name="T5" fmla="*/ 0 h 514"/>
              <a:gd name="T6" fmla="*/ 0 w 1115"/>
              <a:gd name="T7" fmla="*/ 0 h 514"/>
              <a:gd name="T8" fmla="*/ 0 w 1115"/>
              <a:gd name="T9" fmla="*/ 1966966963 h 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5"/>
              <a:gd name="T16" fmla="*/ 0 h 514"/>
              <a:gd name="T17" fmla="*/ 1115 w 1115"/>
              <a:gd name="T18" fmla="*/ 514 h 5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5" h="514">
                <a:moveTo>
                  <a:pt x="0" y="513"/>
                </a:moveTo>
                <a:lnTo>
                  <a:pt x="1114" y="513"/>
                </a:lnTo>
                <a:lnTo>
                  <a:pt x="1114" y="0"/>
                </a:lnTo>
                <a:lnTo>
                  <a:pt x="0" y="0"/>
                </a:lnTo>
                <a:lnTo>
                  <a:pt x="0" y="513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3259" name="Rectangle 9"/>
          <p:cNvSpPr>
            <a:spLocks noChangeArrowheads="1"/>
          </p:cNvSpPr>
          <p:nvPr/>
        </p:nvSpPr>
        <p:spPr bwMode="auto">
          <a:xfrm>
            <a:off x="3733800" y="1752600"/>
            <a:ext cx="18399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Confidence</a:t>
            </a:r>
          </a:p>
        </p:txBody>
      </p:sp>
      <p:sp>
        <p:nvSpPr>
          <p:cNvPr id="53260" name="Rectangle 10"/>
          <p:cNvSpPr>
            <a:spLocks noChangeArrowheads="1"/>
          </p:cNvSpPr>
          <p:nvPr/>
        </p:nvSpPr>
        <p:spPr bwMode="auto">
          <a:xfrm>
            <a:off x="3935413" y="2116138"/>
            <a:ext cx="14351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Intervals</a:t>
            </a:r>
          </a:p>
        </p:txBody>
      </p:sp>
      <p:sp>
        <p:nvSpPr>
          <p:cNvPr id="53261" name="Freeform 11"/>
          <p:cNvSpPr>
            <a:spLocks/>
          </p:cNvSpPr>
          <p:nvPr/>
        </p:nvSpPr>
        <p:spPr bwMode="auto">
          <a:xfrm>
            <a:off x="6172200" y="3124200"/>
            <a:ext cx="2057400" cy="1066800"/>
          </a:xfrm>
          <a:custGeom>
            <a:avLst/>
            <a:gdLst>
              <a:gd name="T0" fmla="*/ 0 w 1241"/>
              <a:gd name="T1" fmla="*/ 2147483647 h 436"/>
              <a:gd name="T2" fmla="*/ 2147483647 w 1241"/>
              <a:gd name="T3" fmla="*/ 2147483647 h 436"/>
              <a:gd name="T4" fmla="*/ 2147483647 w 1241"/>
              <a:gd name="T5" fmla="*/ 0 h 436"/>
              <a:gd name="T6" fmla="*/ 0 w 1241"/>
              <a:gd name="T7" fmla="*/ 0 h 436"/>
              <a:gd name="T8" fmla="*/ 0 w 1241"/>
              <a:gd name="T9" fmla="*/ 2147483647 h 4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1"/>
              <a:gd name="T16" fmla="*/ 0 h 436"/>
              <a:gd name="T17" fmla="*/ 1241 w 1241"/>
              <a:gd name="T18" fmla="*/ 436 h 4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1" h="436">
                <a:moveTo>
                  <a:pt x="0" y="435"/>
                </a:moveTo>
                <a:lnTo>
                  <a:pt x="1240" y="435"/>
                </a:lnTo>
                <a:lnTo>
                  <a:pt x="1240" y="0"/>
                </a:lnTo>
                <a:lnTo>
                  <a:pt x="0" y="0"/>
                </a:lnTo>
                <a:lnTo>
                  <a:pt x="0" y="435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3262" name="Rectangle 12"/>
          <p:cNvSpPr>
            <a:spLocks noChangeArrowheads="1"/>
          </p:cNvSpPr>
          <p:nvPr/>
        </p:nvSpPr>
        <p:spPr bwMode="auto">
          <a:xfrm>
            <a:off x="6268244" y="3200400"/>
            <a:ext cx="1865312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b="1"/>
              <a:t>Population</a:t>
            </a:r>
          </a:p>
          <a:p>
            <a:pPr algn="ctr" eaLnBrk="0" hangingPunct="0"/>
            <a:r>
              <a:rPr lang="en-US" b="1"/>
              <a:t>Proportion</a:t>
            </a:r>
          </a:p>
        </p:txBody>
      </p:sp>
      <p:sp>
        <p:nvSpPr>
          <p:cNvPr id="53263" name="Rectangle 13"/>
          <p:cNvSpPr>
            <a:spLocks noChangeArrowheads="1"/>
          </p:cNvSpPr>
          <p:nvPr/>
        </p:nvSpPr>
        <p:spPr bwMode="auto">
          <a:xfrm>
            <a:off x="1119187" y="5160962"/>
            <a:ext cx="15716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dirty="0"/>
              <a:t> </a:t>
            </a:r>
            <a:r>
              <a:rPr lang="el-GR" b="1" dirty="0">
                <a:cs typeface="Arial" charset="0"/>
              </a:rPr>
              <a:t>σ</a:t>
            </a:r>
            <a:r>
              <a:rPr lang="en-US" b="1" dirty="0">
                <a:cs typeface="Arial" charset="0"/>
              </a:rPr>
              <a:t> </a:t>
            </a:r>
            <a:r>
              <a:rPr lang="en-US" b="1" dirty="0"/>
              <a:t>Known</a:t>
            </a:r>
          </a:p>
        </p:txBody>
      </p:sp>
      <p:sp>
        <p:nvSpPr>
          <p:cNvPr id="53264" name="Rectangle 14"/>
          <p:cNvSpPr>
            <a:spLocks noChangeArrowheads="1"/>
          </p:cNvSpPr>
          <p:nvPr/>
        </p:nvSpPr>
        <p:spPr bwMode="auto">
          <a:xfrm>
            <a:off x="2362200" y="538797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3265" name="Line 15"/>
          <p:cNvSpPr>
            <a:spLocks noChangeShapeType="1"/>
          </p:cNvSpPr>
          <p:nvPr/>
        </p:nvSpPr>
        <p:spPr bwMode="auto">
          <a:xfrm>
            <a:off x="4648200" y="2667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66" name="Line 16"/>
          <p:cNvSpPr>
            <a:spLocks noChangeShapeType="1"/>
          </p:cNvSpPr>
          <p:nvPr/>
        </p:nvSpPr>
        <p:spPr bwMode="auto">
          <a:xfrm>
            <a:off x="2819400" y="2895600"/>
            <a:ext cx="434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67" name="Line 17"/>
          <p:cNvSpPr>
            <a:spLocks noChangeShapeType="1"/>
          </p:cNvSpPr>
          <p:nvPr/>
        </p:nvSpPr>
        <p:spPr bwMode="auto">
          <a:xfrm>
            <a:off x="2819400" y="2895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68" name="Line 18"/>
          <p:cNvSpPr>
            <a:spLocks noChangeShapeType="1"/>
          </p:cNvSpPr>
          <p:nvPr/>
        </p:nvSpPr>
        <p:spPr bwMode="auto">
          <a:xfrm>
            <a:off x="7162800" y="2895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69" name="Line 19"/>
          <p:cNvSpPr>
            <a:spLocks noChangeShapeType="1"/>
          </p:cNvSpPr>
          <p:nvPr/>
        </p:nvSpPr>
        <p:spPr bwMode="auto">
          <a:xfrm>
            <a:off x="2819400" y="4114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70" name="Line 20"/>
          <p:cNvSpPr>
            <a:spLocks noChangeShapeType="1"/>
          </p:cNvSpPr>
          <p:nvPr/>
        </p:nvSpPr>
        <p:spPr bwMode="auto">
          <a:xfrm>
            <a:off x="1752600" y="434340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71" name="Line 21"/>
          <p:cNvSpPr>
            <a:spLocks noChangeShapeType="1"/>
          </p:cNvSpPr>
          <p:nvPr/>
        </p:nvSpPr>
        <p:spPr bwMode="auto">
          <a:xfrm>
            <a:off x="1752600" y="4343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72" name="Line 22"/>
          <p:cNvSpPr>
            <a:spLocks noChangeShapeType="1"/>
          </p:cNvSpPr>
          <p:nvPr/>
        </p:nvSpPr>
        <p:spPr bwMode="auto">
          <a:xfrm>
            <a:off x="3810000" y="4343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96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 You Ever Truly Know </a:t>
            </a:r>
            <a:r>
              <a:rPr lang="el-GR">
                <a:cs typeface="Arial" charset="0"/>
              </a:rPr>
              <a:t>σ</a:t>
            </a:r>
            <a:r>
              <a:rPr lang="en-US">
                <a:cs typeface="Arial" charset="0"/>
              </a:rPr>
              <a:t>?</a:t>
            </a:r>
            <a:endParaRPr lang="el-GR">
              <a:cs typeface="Arial" charset="0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Probably not!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In virtually all real world business situations, </a:t>
            </a:r>
            <a:r>
              <a:rPr lang="el-GR" sz="2400" dirty="0">
                <a:cs typeface="Arial" charset="0"/>
              </a:rPr>
              <a:t>σ</a:t>
            </a:r>
            <a:r>
              <a:rPr lang="en-US" sz="2400" dirty="0">
                <a:cs typeface="Arial" charset="0"/>
              </a:rPr>
              <a:t> is not known.</a:t>
            </a:r>
          </a:p>
          <a:p>
            <a:pPr eaLnBrk="1" hangingPunct="1"/>
            <a:endParaRPr lang="en-US" sz="2400" dirty="0">
              <a:cs typeface="Arial" charset="0"/>
            </a:endParaRPr>
          </a:p>
          <a:p>
            <a:pPr eaLnBrk="1" hangingPunct="1"/>
            <a:r>
              <a:rPr lang="en-US" sz="2400" dirty="0"/>
              <a:t>If there is a situation where </a:t>
            </a:r>
            <a:r>
              <a:rPr lang="el-GR" sz="2400" dirty="0">
                <a:cs typeface="Arial" charset="0"/>
              </a:rPr>
              <a:t>σ</a:t>
            </a:r>
            <a:r>
              <a:rPr lang="en-US" sz="2400" dirty="0">
                <a:cs typeface="Arial" charset="0"/>
              </a:rPr>
              <a:t> is known, then µ is also unknown (since to calculate </a:t>
            </a:r>
            <a:r>
              <a:rPr lang="el-GR" sz="2400" dirty="0">
                <a:cs typeface="Arial" charset="0"/>
              </a:rPr>
              <a:t>σ</a:t>
            </a:r>
            <a:r>
              <a:rPr lang="en-US" sz="2400" dirty="0">
                <a:cs typeface="Arial" charset="0"/>
              </a:rPr>
              <a:t> you need to know µ.)</a:t>
            </a:r>
          </a:p>
          <a:p>
            <a:pPr eaLnBrk="1" hangingPunct="1"/>
            <a:endParaRPr lang="en-US" sz="2400" dirty="0">
              <a:cs typeface="Arial" charset="0"/>
            </a:endParaRPr>
          </a:p>
          <a:p>
            <a:pPr eaLnBrk="1" hangingPunct="1"/>
            <a:r>
              <a:rPr lang="en-US" sz="2400" dirty="0">
                <a:cs typeface="Arial" charset="0"/>
              </a:rPr>
              <a:t>If you truly know µ there would be no need to gather a sample to estimate it.</a:t>
            </a:r>
          </a:p>
          <a:p>
            <a:pPr eaLnBrk="1" hangingPunct="1"/>
            <a:endParaRPr lang="en-US" sz="24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321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Confidence Interval for </a:t>
            </a:r>
            <a:r>
              <a:rPr lang="el-GR">
                <a:cs typeface="Arial" charset="0"/>
              </a:rPr>
              <a:t>μ</a:t>
            </a:r>
            <a:br>
              <a:rPr lang="en-US"/>
            </a:br>
            <a:r>
              <a:rPr lang="en-US"/>
              <a:t>(</a:t>
            </a:r>
            <a:r>
              <a:rPr lang="el-GR">
                <a:cs typeface="Arial" charset="0"/>
              </a:rPr>
              <a:t>σ</a:t>
            </a:r>
            <a:r>
              <a:rPr lang="en-US"/>
              <a:t> Unknown) </a:t>
            </a:r>
          </a:p>
        </p:txBody>
      </p:sp>
      <p:sp>
        <p:nvSpPr>
          <p:cNvPr id="55300" name="Rectangle 2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8001000" cy="44958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z="3200"/>
              <a:t>If the population standard deviation  </a:t>
            </a:r>
            <a:r>
              <a:rPr lang="el-GR" sz="3200">
                <a:cs typeface="Arial" charset="0"/>
                <a:sym typeface="Symbol" pitchFamily="18" charset="2"/>
              </a:rPr>
              <a:t>σ</a:t>
            </a:r>
            <a:r>
              <a:rPr lang="en-US" sz="3200">
                <a:sym typeface="Symbol" pitchFamily="18" charset="2"/>
              </a:rPr>
              <a:t>  is unknown, we can </a:t>
            </a:r>
            <a:r>
              <a:rPr lang="en-US" sz="3200">
                <a:solidFill>
                  <a:schemeClr val="folHlink"/>
                </a:solidFill>
                <a:sym typeface="Symbol" pitchFamily="18" charset="2"/>
              </a:rPr>
              <a:t>substitute the sample standard deviation, S</a:t>
            </a:r>
            <a:r>
              <a:rPr lang="en-US" sz="3200">
                <a:sym typeface="Symbol" pitchFamily="18" charset="2"/>
              </a:rPr>
              <a:t> </a:t>
            </a:r>
          </a:p>
          <a:p>
            <a:pPr eaLnBrk="1" hangingPunct="1">
              <a:spcBef>
                <a:spcPct val="60000"/>
              </a:spcBef>
            </a:pPr>
            <a:r>
              <a:rPr lang="en-US" sz="3200">
                <a:sym typeface="Symbol" pitchFamily="18" charset="2"/>
              </a:rPr>
              <a:t>This introduces extra uncertainty, since  S  is variable from sample to sample</a:t>
            </a:r>
          </a:p>
          <a:p>
            <a:pPr eaLnBrk="1" hangingPunct="1">
              <a:spcBef>
                <a:spcPct val="60000"/>
              </a:spcBef>
            </a:pPr>
            <a:r>
              <a:rPr lang="en-US" sz="3200">
                <a:sym typeface="Symbol" pitchFamily="18" charset="2"/>
              </a:rPr>
              <a:t>So we </a:t>
            </a:r>
            <a:r>
              <a:rPr lang="en-US" sz="3200">
                <a:solidFill>
                  <a:schemeClr val="folHlink"/>
                </a:solidFill>
                <a:sym typeface="Symbol" pitchFamily="18" charset="2"/>
              </a:rPr>
              <a:t>use the t distribution</a:t>
            </a:r>
            <a:r>
              <a:rPr lang="en-US" sz="3200">
                <a:sym typeface="Symbol" pitchFamily="18" charset="2"/>
              </a:rPr>
              <a:t> instead of the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4110665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Confidence Interval for </a:t>
            </a:r>
            <a:r>
              <a:rPr lang="el-GR" dirty="0">
                <a:cs typeface="Arial" charset="0"/>
              </a:rPr>
              <a:t>μ</a:t>
            </a:r>
            <a:br>
              <a:rPr lang="en-US" dirty="0"/>
            </a:br>
            <a:r>
              <a:rPr lang="en-US" dirty="0"/>
              <a:t>(</a:t>
            </a:r>
            <a:r>
              <a:rPr lang="el-GR" dirty="0">
                <a:cs typeface="Arial" charset="0"/>
              </a:rPr>
              <a:t>σ</a:t>
            </a:r>
            <a:r>
              <a:rPr lang="en-US" dirty="0"/>
              <a:t> Unknown) </a:t>
            </a:r>
          </a:p>
        </p:txBody>
      </p:sp>
      <p:sp>
        <p:nvSpPr>
          <p:cNvPr id="7174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315200" cy="453231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Assumptions</a:t>
            </a:r>
          </a:p>
          <a:p>
            <a:pPr lvl="1" eaLnBrk="1" hangingPunct="1"/>
            <a:r>
              <a:rPr lang="en-US" dirty="0"/>
              <a:t>Population standard deviation is unknown</a:t>
            </a:r>
          </a:p>
          <a:p>
            <a:pPr lvl="1" eaLnBrk="1" hangingPunct="1"/>
            <a:r>
              <a:rPr lang="en-US" dirty="0"/>
              <a:t>Population is normally distributed</a:t>
            </a:r>
          </a:p>
          <a:p>
            <a:pPr lvl="1" eaLnBrk="1" hangingPunct="1"/>
            <a:r>
              <a:rPr lang="en-US" dirty="0"/>
              <a:t>If population is not normal, use large sample</a:t>
            </a:r>
          </a:p>
          <a:p>
            <a:pPr eaLnBrk="1" hangingPunct="1"/>
            <a:r>
              <a:rPr lang="en-US" dirty="0">
                <a:solidFill>
                  <a:schemeClr val="folHlink"/>
                </a:solidFill>
              </a:rPr>
              <a:t>Use Student’s t  Distribution</a:t>
            </a:r>
          </a:p>
          <a:p>
            <a:pPr eaLnBrk="1" hangingPunct="1"/>
            <a:r>
              <a:rPr lang="en-US" dirty="0"/>
              <a:t>Confidence Interval Estimate: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sz="1800" dirty="0"/>
              <a:t>	(where t</a:t>
            </a:r>
            <a:r>
              <a:rPr lang="el-GR" sz="1800" baseline="-25000" dirty="0">
                <a:cs typeface="Arial" charset="0"/>
              </a:rPr>
              <a:t>α</a:t>
            </a:r>
            <a:r>
              <a:rPr lang="en-US" sz="1800" baseline="-25000" dirty="0">
                <a:cs typeface="Arial" charset="0"/>
              </a:rPr>
              <a:t>/2</a:t>
            </a:r>
            <a:r>
              <a:rPr lang="en-US" sz="1800" dirty="0"/>
              <a:t> is the critical value of the t distribution with n -1 degrees of freedom and an area of </a:t>
            </a:r>
            <a:r>
              <a:rPr lang="el-GR" sz="1800" dirty="0">
                <a:cs typeface="Arial" charset="0"/>
              </a:rPr>
              <a:t>α</a:t>
            </a:r>
            <a:r>
              <a:rPr lang="en-US" sz="1800" dirty="0">
                <a:cs typeface="Arial" charset="0"/>
              </a:rPr>
              <a:t>/2 in each tail</a:t>
            </a:r>
            <a:r>
              <a:rPr lang="en-US" sz="1800" dirty="0"/>
              <a:t>) 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571642"/>
              </p:ext>
            </p:extLst>
          </p:nvPr>
        </p:nvGraphicFramePr>
        <p:xfrm>
          <a:off x="5181600" y="3505200"/>
          <a:ext cx="2822575" cy="137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3" imgW="838080" imgH="406080" progId="Equation.3">
                  <p:embed/>
                </p:oleObj>
              </mc:Choice>
              <mc:Fallback>
                <p:oleObj name="Equation" r:id="rId3" imgW="8380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505200"/>
                        <a:ext cx="2822575" cy="1370012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5"/>
          <p:cNvSpPr txBox="1">
            <a:spLocks noChangeArrowheads="1"/>
          </p:cNvSpPr>
          <p:nvPr/>
        </p:nvSpPr>
        <p:spPr bwMode="auto">
          <a:xfrm>
            <a:off x="6934200" y="1219199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solidFill>
                  <a:schemeClr val="tx2"/>
                </a:solidFill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3175256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Student’s t Distribution</a:t>
            </a:r>
          </a:p>
        </p:txBody>
      </p:sp>
      <p:sp>
        <p:nvSpPr>
          <p:cNvPr id="58375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716088"/>
            <a:ext cx="8077200" cy="4114800"/>
          </a:xfrm>
        </p:spPr>
        <p:txBody>
          <a:bodyPr/>
          <a:lstStyle/>
          <a:p>
            <a:pPr marL="342900" indent="-342900" defTabSz="914400" eaLnBrk="1" hangingPunct="1">
              <a:spcBef>
                <a:spcPct val="40000"/>
              </a:spcBef>
            </a:pPr>
            <a:r>
              <a:rPr lang="en-US" sz="3100" dirty="0"/>
              <a:t>The t is a family of distributions</a:t>
            </a:r>
          </a:p>
          <a:p>
            <a:pPr marL="342900" indent="-342900" defTabSz="914400" eaLnBrk="1" hangingPunct="1">
              <a:spcBef>
                <a:spcPct val="40000"/>
              </a:spcBef>
            </a:pPr>
            <a:r>
              <a:rPr lang="en-US" sz="3100" dirty="0"/>
              <a:t>The t</a:t>
            </a:r>
            <a:r>
              <a:rPr lang="el-GR" sz="3100" baseline="-25000" dirty="0">
                <a:cs typeface="Arial" charset="0"/>
              </a:rPr>
              <a:t>α</a:t>
            </a:r>
            <a:r>
              <a:rPr lang="en-US" sz="3100" baseline="-25000" dirty="0">
                <a:cs typeface="Arial" charset="0"/>
              </a:rPr>
              <a:t>/2</a:t>
            </a:r>
            <a:r>
              <a:rPr lang="en-US" sz="3100" dirty="0"/>
              <a:t> value depends on </a:t>
            </a:r>
            <a:r>
              <a:rPr lang="en-US" sz="3100" dirty="0">
                <a:solidFill>
                  <a:schemeClr val="folHlink"/>
                </a:solidFill>
              </a:rPr>
              <a:t>degrees of freedom (</a:t>
            </a:r>
            <a:r>
              <a:rPr lang="en-US" sz="3100" dirty="0" err="1">
                <a:solidFill>
                  <a:schemeClr val="folHlink"/>
                </a:solidFill>
              </a:rPr>
              <a:t>d.f.</a:t>
            </a:r>
            <a:r>
              <a:rPr lang="en-US" sz="3100" dirty="0">
                <a:solidFill>
                  <a:schemeClr val="folHlink"/>
                </a:solidFill>
              </a:rPr>
              <a:t>)</a:t>
            </a:r>
          </a:p>
          <a:p>
            <a:pPr marL="742950" lvl="1" indent="-285750" defTabSz="914400" eaLnBrk="1" hangingPunct="1">
              <a:spcBef>
                <a:spcPct val="40000"/>
              </a:spcBef>
            </a:pPr>
            <a:r>
              <a:rPr lang="en-US" sz="2300" dirty="0"/>
              <a:t>Number of observations that are free to vary after sample mean has been calculated</a:t>
            </a:r>
            <a:endParaRPr lang="en-US" sz="2300" dirty="0">
              <a:solidFill>
                <a:schemeClr val="folHlink"/>
              </a:solidFill>
            </a:endParaRPr>
          </a:p>
          <a:p>
            <a:pPr marL="342900" indent="-342900" defTabSz="914400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sz="3100" dirty="0"/>
              <a:t>				</a:t>
            </a:r>
            <a:r>
              <a:rPr lang="en-US" sz="3100" dirty="0" err="1"/>
              <a:t>d.f.</a:t>
            </a:r>
            <a:r>
              <a:rPr lang="en-US" sz="3100" dirty="0"/>
              <a:t> = n - 1</a:t>
            </a:r>
          </a:p>
        </p:txBody>
      </p:sp>
      <p:sp>
        <p:nvSpPr>
          <p:cNvPr id="58374" name="Text Box 4"/>
          <p:cNvSpPr txBox="1">
            <a:spLocks noChangeArrowheads="1"/>
          </p:cNvSpPr>
          <p:nvPr/>
        </p:nvSpPr>
        <p:spPr bwMode="auto">
          <a:xfrm>
            <a:off x="822325" y="1450976"/>
            <a:ext cx="1841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383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Degrees of Freedom (df)</a:t>
            </a:r>
          </a:p>
        </p:txBody>
      </p:sp>
      <p:sp>
        <p:nvSpPr>
          <p:cNvPr id="59403" name="Rectangle 9"/>
          <p:cNvSpPr>
            <a:spLocks noGrp="1" noChangeArrowheads="1"/>
          </p:cNvSpPr>
          <p:nvPr>
            <p:ph idx="1"/>
          </p:nvPr>
        </p:nvSpPr>
        <p:spPr>
          <a:xfrm>
            <a:off x="838200" y="1633538"/>
            <a:ext cx="8077200" cy="3776662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Idea:</a:t>
            </a:r>
            <a:r>
              <a:rPr lang="en-US"/>
              <a:t> Number of observations that are free to vary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/>
              <a:t>		    after sample mean has been calculated</a:t>
            </a:r>
          </a:p>
          <a:p>
            <a:pPr lvl="1" eaLnBrk="1" hangingPunct="1">
              <a:lnSpc>
                <a:spcPct val="160000"/>
              </a:lnSpc>
              <a:buFont typeface="Wingdings" pitchFamily="2" charset="2"/>
              <a:buNone/>
            </a:pPr>
            <a:r>
              <a:rPr lang="en-US" b="1">
                <a:solidFill>
                  <a:schemeClr val="folHlink"/>
                </a:solidFill>
              </a:rPr>
              <a:t>Example:</a:t>
            </a:r>
            <a:r>
              <a:rPr lang="en-US">
                <a:solidFill>
                  <a:schemeClr val="folHlink"/>
                </a:solidFill>
              </a:rPr>
              <a:t> </a:t>
            </a:r>
            <a:r>
              <a:rPr lang="en-US"/>
              <a:t>Suppose the mean of 3 numbers is 8.0</a:t>
            </a:r>
          </a:p>
          <a:p>
            <a:pPr lvl="2" eaLnBrk="1" hangingPunct="1"/>
            <a:endParaRPr lang="en-US" sz="1400"/>
          </a:p>
          <a:p>
            <a:pPr lvl="2" eaLnBrk="1" hangingPunct="1">
              <a:buFont typeface="Wingdings" pitchFamily="2" charset="2"/>
              <a:buNone/>
            </a:pPr>
            <a:endParaRPr lang="en-US" sz="1400"/>
          </a:p>
          <a:p>
            <a:pPr lvl="2" eaLnBrk="1" hangingPunct="1">
              <a:buFont typeface="Wingdings" pitchFamily="2" charset="2"/>
              <a:buNone/>
            </a:pPr>
            <a:r>
              <a:rPr lang="en-US"/>
              <a:t>   Let X</a:t>
            </a:r>
            <a:r>
              <a:rPr lang="en-US" baseline="-25000"/>
              <a:t>1</a:t>
            </a:r>
            <a:r>
              <a:rPr lang="en-US"/>
              <a:t> = 7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/>
              <a:t>	Let X</a:t>
            </a:r>
            <a:r>
              <a:rPr lang="en-US" baseline="-25000"/>
              <a:t>2</a:t>
            </a:r>
            <a:r>
              <a:rPr lang="en-US"/>
              <a:t> = 8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/>
              <a:t>	What is</a:t>
            </a:r>
            <a:r>
              <a:rPr lang="en-US">
                <a:solidFill>
                  <a:schemeClr val="folHlink"/>
                </a:solidFill>
              </a:rPr>
              <a:t> </a:t>
            </a:r>
            <a:r>
              <a:rPr lang="en-US" b="1">
                <a:solidFill>
                  <a:schemeClr val="folHlink"/>
                </a:solidFill>
              </a:rPr>
              <a:t>X</a:t>
            </a:r>
            <a:r>
              <a:rPr lang="en-US" b="1" baseline="-25000">
                <a:solidFill>
                  <a:schemeClr val="folHlink"/>
                </a:solidFill>
              </a:rPr>
              <a:t>3</a:t>
            </a:r>
            <a:r>
              <a:rPr lang="en-US"/>
              <a:t>?</a:t>
            </a:r>
          </a:p>
          <a:p>
            <a:pPr lvl="2" eaLnBrk="1" hangingPunct="1">
              <a:buFont typeface="Wingdings" pitchFamily="2" charset="2"/>
              <a:buNone/>
            </a:pPr>
            <a:endParaRPr lang="en-US"/>
          </a:p>
        </p:txBody>
      </p:sp>
      <p:sp>
        <p:nvSpPr>
          <p:cNvPr id="59396" name="Rectangle 2"/>
          <p:cNvSpPr>
            <a:spLocks noChangeArrowheads="1"/>
          </p:cNvSpPr>
          <p:nvPr/>
        </p:nvSpPr>
        <p:spPr bwMode="auto">
          <a:xfrm>
            <a:off x="4267200" y="3581400"/>
            <a:ext cx="4038600" cy="1571625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If the mean of these three values is 8.0, </a:t>
            </a:r>
          </a:p>
          <a:p>
            <a:r>
              <a:rPr lang="en-US"/>
              <a:t>then X</a:t>
            </a:r>
            <a:r>
              <a:rPr lang="en-US" baseline="-25000"/>
              <a:t>3</a:t>
            </a:r>
            <a:r>
              <a:rPr lang="en-US"/>
              <a:t> </a:t>
            </a:r>
            <a:r>
              <a:rPr lang="en-US">
                <a:solidFill>
                  <a:schemeClr val="folHlink"/>
                </a:solidFill>
              </a:rPr>
              <a:t>must be 9</a:t>
            </a:r>
            <a:r>
              <a:rPr lang="en-US"/>
              <a:t> </a:t>
            </a:r>
          </a:p>
          <a:p>
            <a:r>
              <a:rPr lang="en-US"/>
              <a:t>(i.e., X</a:t>
            </a:r>
            <a:r>
              <a:rPr lang="en-US" baseline="-25000"/>
              <a:t>3</a:t>
            </a:r>
            <a:r>
              <a:rPr lang="en-US"/>
              <a:t> is not free to vary)</a:t>
            </a:r>
          </a:p>
        </p:txBody>
      </p:sp>
      <p:sp>
        <p:nvSpPr>
          <p:cNvPr id="59400" name="Rectangle 6"/>
          <p:cNvSpPr>
            <a:spLocks noChangeArrowheads="1"/>
          </p:cNvSpPr>
          <p:nvPr/>
        </p:nvSpPr>
        <p:spPr bwMode="auto">
          <a:xfrm>
            <a:off x="1295400" y="5257800"/>
            <a:ext cx="7391400" cy="1216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Here, n = 3, so degrees of freedom  = n –</a:t>
            </a:r>
            <a:r>
              <a:rPr lang="en-US"/>
              <a:t> </a:t>
            </a:r>
            <a:r>
              <a:rPr lang="en-US" sz="2000"/>
              <a:t>1 = 3 – 1 = 2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/>
              <a:t>(2 values can be any numbers, but the third is not free to vary for a given mean)</a:t>
            </a:r>
          </a:p>
        </p:txBody>
      </p:sp>
      <p:sp>
        <p:nvSpPr>
          <p:cNvPr id="59401" name="Text Box 7"/>
          <p:cNvSpPr txBox="1">
            <a:spLocks noChangeArrowheads="1"/>
          </p:cNvSpPr>
          <p:nvPr/>
        </p:nvSpPr>
        <p:spPr bwMode="auto">
          <a:xfrm>
            <a:off x="4343400" y="3505200"/>
            <a:ext cx="4648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GB"/>
          </a:p>
        </p:txBody>
      </p:sp>
      <p:sp>
        <p:nvSpPr>
          <p:cNvPr id="59402" name="AutoShape 8"/>
          <p:cNvSpPr>
            <a:spLocks noChangeArrowheads="1"/>
          </p:cNvSpPr>
          <p:nvPr/>
        </p:nvSpPr>
        <p:spPr bwMode="auto">
          <a:xfrm>
            <a:off x="3581400" y="43434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hlink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322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Student’s t Distribution</a:t>
            </a:r>
          </a:p>
        </p:txBody>
      </p:sp>
      <p:sp>
        <p:nvSpPr>
          <p:cNvPr id="60420" name="Line 2"/>
          <p:cNvSpPr>
            <a:spLocks noChangeShapeType="1"/>
          </p:cNvSpPr>
          <p:nvPr/>
        </p:nvSpPr>
        <p:spPr bwMode="auto">
          <a:xfrm>
            <a:off x="1905000" y="5029200"/>
            <a:ext cx="1025525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Line 3"/>
          <p:cNvSpPr>
            <a:spLocks noChangeShapeType="1"/>
          </p:cNvSpPr>
          <p:nvPr/>
        </p:nvSpPr>
        <p:spPr bwMode="auto">
          <a:xfrm>
            <a:off x="1905000" y="5029200"/>
            <a:ext cx="574675" cy="665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Freeform 5"/>
          <p:cNvSpPr>
            <a:spLocks/>
          </p:cNvSpPr>
          <p:nvPr/>
        </p:nvSpPr>
        <p:spPr bwMode="auto">
          <a:xfrm>
            <a:off x="4511675" y="4699000"/>
            <a:ext cx="3014663" cy="1209675"/>
          </a:xfrm>
          <a:custGeom>
            <a:avLst/>
            <a:gdLst>
              <a:gd name="T0" fmla="*/ 2147483647 w 1899"/>
              <a:gd name="T1" fmla="*/ 1917839879 h 762"/>
              <a:gd name="T2" fmla="*/ 2147483647 w 1899"/>
              <a:gd name="T3" fmla="*/ 1897678636 h 762"/>
              <a:gd name="T4" fmla="*/ 2147483647 w 1899"/>
              <a:gd name="T5" fmla="*/ 1874996443 h 762"/>
              <a:gd name="T6" fmla="*/ 2147483647 w 1899"/>
              <a:gd name="T7" fmla="*/ 1844754578 h 762"/>
              <a:gd name="T8" fmla="*/ 2147483647 w 1899"/>
              <a:gd name="T9" fmla="*/ 1796872418 h 762"/>
              <a:gd name="T10" fmla="*/ 2147483647 w 1899"/>
              <a:gd name="T11" fmla="*/ 1738908049 h 762"/>
              <a:gd name="T12" fmla="*/ 2147483647 w 1899"/>
              <a:gd name="T13" fmla="*/ 1660783627 h 762"/>
              <a:gd name="T14" fmla="*/ 2147483647 w 1899"/>
              <a:gd name="T15" fmla="*/ 1439009948 h 762"/>
              <a:gd name="T16" fmla="*/ 2013606247 w 1899"/>
              <a:gd name="T17" fmla="*/ 1123989724 h 762"/>
              <a:gd name="T18" fmla="*/ 1509574647 w 1899"/>
              <a:gd name="T19" fmla="*/ 751006520 h 762"/>
              <a:gd name="T20" fmla="*/ 1260078407 w 1899"/>
              <a:gd name="T21" fmla="*/ 556953757 h 762"/>
              <a:gd name="T22" fmla="*/ 1010583755 w 1899"/>
              <a:gd name="T23" fmla="*/ 380544365 h 762"/>
              <a:gd name="T24" fmla="*/ 753527642 w 1899"/>
              <a:gd name="T25" fmla="*/ 224294727 h 762"/>
              <a:gd name="T26" fmla="*/ 504031402 w 1899"/>
              <a:gd name="T27" fmla="*/ 103327192 h 762"/>
              <a:gd name="T28" fmla="*/ 249496339 w 1899"/>
              <a:gd name="T29" fmla="*/ 25201561 h 762"/>
              <a:gd name="T30" fmla="*/ 0 w 1899"/>
              <a:gd name="T31" fmla="*/ 0 h 76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99"/>
              <a:gd name="T49" fmla="*/ 0 h 762"/>
              <a:gd name="T50" fmla="*/ 1899 w 1899"/>
              <a:gd name="T51" fmla="*/ 762 h 76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99" h="762">
                <a:moveTo>
                  <a:pt x="1898" y="761"/>
                </a:moveTo>
                <a:lnTo>
                  <a:pt x="1700" y="753"/>
                </a:lnTo>
                <a:lnTo>
                  <a:pt x="1599" y="744"/>
                </a:lnTo>
                <a:lnTo>
                  <a:pt x="1500" y="732"/>
                </a:lnTo>
                <a:lnTo>
                  <a:pt x="1400" y="713"/>
                </a:lnTo>
                <a:lnTo>
                  <a:pt x="1299" y="690"/>
                </a:lnTo>
                <a:lnTo>
                  <a:pt x="1200" y="659"/>
                </a:lnTo>
                <a:lnTo>
                  <a:pt x="1000" y="571"/>
                </a:lnTo>
                <a:lnTo>
                  <a:pt x="799" y="446"/>
                </a:lnTo>
                <a:lnTo>
                  <a:pt x="599" y="298"/>
                </a:lnTo>
                <a:lnTo>
                  <a:pt x="500" y="221"/>
                </a:lnTo>
                <a:lnTo>
                  <a:pt x="401" y="151"/>
                </a:lnTo>
                <a:lnTo>
                  <a:pt x="299" y="89"/>
                </a:lnTo>
                <a:lnTo>
                  <a:pt x="200" y="41"/>
                </a:lnTo>
                <a:lnTo>
                  <a:pt x="99" y="10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0424" name="Freeform 6"/>
          <p:cNvSpPr>
            <a:spLocks/>
          </p:cNvSpPr>
          <p:nvPr/>
        </p:nvSpPr>
        <p:spPr bwMode="auto">
          <a:xfrm>
            <a:off x="1497013" y="4699000"/>
            <a:ext cx="3016250" cy="1209675"/>
          </a:xfrm>
          <a:custGeom>
            <a:avLst/>
            <a:gdLst>
              <a:gd name="T0" fmla="*/ 0 w 1900"/>
              <a:gd name="T1" fmla="*/ 1917839879 h 762"/>
              <a:gd name="T2" fmla="*/ 506552268 w 1900"/>
              <a:gd name="T3" fmla="*/ 1897678636 h 762"/>
              <a:gd name="T4" fmla="*/ 756046879 w 1900"/>
              <a:gd name="T5" fmla="*/ 1874996443 h 762"/>
              <a:gd name="T6" fmla="*/ 1005543276 w 1900"/>
              <a:gd name="T7" fmla="*/ 1844754578 h 762"/>
              <a:gd name="T8" fmla="*/ 1260078198 w 1900"/>
              <a:gd name="T9" fmla="*/ 1796872418 h 762"/>
              <a:gd name="T10" fmla="*/ 1509574396 w 1900"/>
              <a:gd name="T11" fmla="*/ 1738908049 h 762"/>
              <a:gd name="T12" fmla="*/ 1766630665 w 1900"/>
              <a:gd name="T13" fmla="*/ 1660783627 h 762"/>
              <a:gd name="T14" fmla="*/ 2147483647 w 1900"/>
              <a:gd name="T15" fmla="*/ 1439009948 h 762"/>
              <a:gd name="T16" fmla="*/ 2147483647 w 1900"/>
              <a:gd name="T17" fmla="*/ 1123989724 h 762"/>
              <a:gd name="T18" fmla="*/ 2147483647 w 1900"/>
              <a:gd name="T19" fmla="*/ 751006520 h 762"/>
              <a:gd name="T20" fmla="*/ 2147483647 w 1900"/>
              <a:gd name="T21" fmla="*/ 556953757 h 762"/>
              <a:gd name="T22" fmla="*/ 2147483647 w 1900"/>
              <a:gd name="T23" fmla="*/ 380544365 h 762"/>
              <a:gd name="T24" fmla="*/ 2147483647 w 1900"/>
              <a:gd name="T25" fmla="*/ 224294727 h 762"/>
              <a:gd name="T26" fmla="*/ 2147483647 w 1900"/>
              <a:gd name="T27" fmla="*/ 103327192 h 762"/>
              <a:gd name="T28" fmla="*/ 2147483647 w 1900"/>
              <a:gd name="T29" fmla="*/ 25201561 h 762"/>
              <a:gd name="T30" fmla="*/ 2147483647 w 1900"/>
              <a:gd name="T31" fmla="*/ 0 h 76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00"/>
              <a:gd name="T49" fmla="*/ 0 h 762"/>
              <a:gd name="T50" fmla="*/ 1900 w 1900"/>
              <a:gd name="T51" fmla="*/ 762 h 76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00" h="762">
                <a:moveTo>
                  <a:pt x="0" y="761"/>
                </a:moveTo>
                <a:lnTo>
                  <a:pt x="201" y="753"/>
                </a:lnTo>
                <a:lnTo>
                  <a:pt x="300" y="744"/>
                </a:lnTo>
                <a:lnTo>
                  <a:pt x="399" y="732"/>
                </a:lnTo>
                <a:lnTo>
                  <a:pt x="500" y="713"/>
                </a:lnTo>
                <a:lnTo>
                  <a:pt x="599" y="690"/>
                </a:lnTo>
                <a:lnTo>
                  <a:pt x="701" y="659"/>
                </a:lnTo>
                <a:lnTo>
                  <a:pt x="899" y="571"/>
                </a:lnTo>
                <a:lnTo>
                  <a:pt x="1099" y="446"/>
                </a:lnTo>
                <a:lnTo>
                  <a:pt x="1300" y="298"/>
                </a:lnTo>
                <a:lnTo>
                  <a:pt x="1399" y="221"/>
                </a:lnTo>
                <a:lnTo>
                  <a:pt x="1500" y="151"/>
                </a:lnTo>
                <a:lnTo>
                  <a:pt x="1599" y="89"/>
                </a:lnTo>
                <a:lnTo>
                  <a:pt x="1698" y="41"/>
                </a:lnTo>
                <a:lnTo>
                  <a:pt x="1800" y="10"/>
                </a:lnTo>
                <a:lnTo>
                  <a:pt x="1899" y="0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0425" name="Freeform 7"/>
          <p:cNvSpPr>
            <a:spLocks/>
          </p:cNvSpPr>
          <p:nvPr/>
        </p:nvSpPr>
        <p:spPr bwMode="auto">
          <a:xfrm>
            <a:off x="4511675" y="4087813"/>
            <a:ext cx="2041525" cy="1820862"/>
          </a:xfrm>
          <a:custGeom>
            <a:avLst/>
            <a:gdLst>
              <a:gd name="T0" fmla="*/ 2147483647 w 1286"/>
              <a:gd name="T1" fmla="*/ 2147483647 h 1147"/>
              <a:gd name="T2" fmla="*/ 2147483647 w 1286"/>
              <a:gd name="T3" fmla="*/ 2147483647 h 1147"/>
              <a:gd name="T4" fmla="*/ 2147483647 w 1286"/>
              <a:gd name="T5" fmla="*/ 2147483647 h 1147"/>
              <a:gd name="T6" fmla="*/ 2147483647 w 1286"/>
              <a:gd name="T7" fmla="*/ 2147483647 h 1147"/>
              <a:gd name="T8" fmla="*/ 2147483647 w 1286"/>
              <a:gd name="T9" fmla="*/ 2147483647 h 1147"/>
              <a:gd name="T10" fmla="*/ 2147483647 w 1286"/>
              <a:gd name="T11" fmla="*/ 2147483647 h 1147"/>
              <a:gd name="T12" fmla="*/ 2046366892 w 1286"/>
              <a:gd name="T13" fmla="*/ 2147483647 h 1147"/>
              <a:gd name="T14" fmla="*/ 1701104823 w 1286"/>
              <a:gd name="T15" fmla="*/ 2147483647 h 1147"/>
              <a:gd name="T16" fmla="*/ 1363405204 w 1286"/>
              <a:gd name="T17" fmla="*/ 1693544608 h 1147"/>
              <a:gd name="T18" fmla="*/ 1025702807 w 1286"/>
              <a:gd name="T19" fmla="*/ 1126508658 h 1147"/>
              <a:gd name="T20" fmla="*/ 854332247 w 1286"/>
              <a:gd name="T21" fmla="*/ 839211047 h 1147"/>
              <a:gd name="T22" fmla="*/ 680442128 w 1286"/>
              <a:gd name="T23" fmla="*/ 567034164 h 1147"/>
              <a:gd name="T24" fmla="*/ 509071568 w 1286"/>
              <a:gd name="T25" fmla="*/ 332660491 h 1147"/>
              <a:gd name="T26" fmla="*/ 342741219 w 1286"/>
              <a:gd name="T27" fmla="*/ 151209319 h 1147"/>
              <a:gd name="T28" fmla="*/ 171370610 w 1286"/>
              <a:gd name="T29" fmla="*/ 35282175 h 1147"/>
              <a:gd name="T30" fmla="*/ 0 w 1286"/>
              <a:gd name="T31" fmla="*/ 0 h 114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86"/>
              <a:gd name="T49" fmla="*/ 0 h 1147"/>
              <a:gd name="T50" fmla="*/ 1286 w 1286"/>
              <a:gd name="T51" fmla="*/ 1147 h 114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86" h="1147">
                <a:moveTo>
                  <a:pt x="1285" y="1146"/>
                </a:moveTo>
                <a:lnTo>
                  <a:pt x="1150" y="1131"/>
                </a:lnTo>
                <a:lnTo>
                  <a:pt x="1082" y="1119"/>
                </a:lnTo>
                <a:lnTo>
                  <a:pt x="1014" y="1100"/>
                </a:lnTo>
                <a:lnTo>
                  <a:pt x="946" y="1075"/>
                </a:lnTo>
                <a:lnTo>
                  <a:pt x="880" y="1038"/>
                </a:lnTo>
                <a:lnTo>
                  <a:pt x="812" y="993"/>
                </a:lnTo>
                <a:lnTo>
                  <a:pt x="675" y="858"/>
                </a:lnTo>
                <a:lnTo>
                  <a:pt x="541" y="672"/>
                </a:lnTo>
                <a:lnTo>
                  <a:pt x="407" y="447"/>
                </a:lnTo>
                <a:lnTo>
                  <a:pt x="339" y="333"/>
                </a:lnTo>
                <a:lnTo>
                  <a:pt x="270" y="225"/>
                </a:lnTo>
                <a:lnTo>
                  <a:pt x="202" y="132"/>
                </a:lnTo>
                <a:lnTo>
                  <a:pt x="136" y="60"/>
                </a:lnTo>
                <a:lnTo>
                  <a:pt x="68" y="14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0426" name="Freeform 8"/>
          <p:cNvSpPr>
            <a:spLocks/>
          </p:cNvSpPr>
          <p:nvPr/>
        </p:nvSpPr>
        <p:spPr bwMode="auto">
          <a:xfrm>
            <a:off x="2471738" y="4087813"/>
            <a:ext cx="2041525" cy="1820862"/>
          </a:xfrm>
          <a:custGeom>
            <a:avLst/>
            <a:gdLst>
              <a:gd name="T0" fmla="*/ 0 w 1286"/>
              <a:gd name="T1" fmla="*/ 2147483647 h 1147"/>
              <a:gd name="T2" fmla="*/ 342741219 w 1286"/>
              <a:gd name="T3" fmla="*/ 2147483647 h 1147"/>
              <a:gd name="T4" fmla="*/ 514111878 w 1286"/>
              <a:gd name="T5" fmla="*/ 2147483647 h 1147"/>
              <a:gd name="T6" fmla="*/ 680442128 w 1286"/>
              <a:gd name="T7" fmla="*/ 2147483647 h 1147"/>
              <a:gd name="T8" fmla="*/ 854332247 w 1286"/>
              <a:gd name="T9" fmla="*/ 2147483647 h 1147"/>
              <a:gd name="T10" fmla="*/ 1025702807 w 1286"/>
              <a:gd name="T11" fmla="*/ 2147483647 h 1147"/>
              <a:gd name="T12" fmla="*/ 1192033057 w 1286"/>
              <a:gd name="T13" fmla="*/ 2147483647 h 1147"/>
              <a:gd name="T14" fmla="*/ 1534775764 w 1286"/>
              <a:gd name="T15" fmla="*/ 2147483647 h 1147"/>
              <a:gd name="T16" fmla="*/ 1872475383 w 1286"/>
              <a:gd name="T17" fmla="*/ 1693544608 h 1147"/>
              <a:gd name="T18" fmla="*/ 2147483647 w 1286"/>
              <a:gd name="T19" fmla="*/ 1126508658 h 1147"/>
              <a:gd name="T20" fmla="*/ 2147483647 w 1286"/>
              <a:gd name="T21" fmla="*/ 839211047 h 1147"/>
              <a:gd name="T22" fmla="*/ 2147483647 w 1286"/>
              <a:gd name="T23" fmla="*/ 567034164 h 1147"/>
              <a:gd name="T24" fmla="*/ 2147483647 w 1286"/>
              <a:gd name="T25" fmla="*/ 332660491 h 1147"/>
              <a:gd name="T26" fmla="*/ 2147483647 w 1286"/>
              <a:gd name="T27" fmla="*/ 151209319 h 1147"/>
              <a:gd name="T28" fmla="*/ 2147483647 w 1286"/>
              <a:gd name="T29" fmla="*/ 35282175 h 1147"/>
              <a:gd name="T30" fmla="*/ 2147483647 w 1286"/>
              <a:gd name="T31" fmla="*/ 0 h 114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86"/>
              <a:gd name="T49" fmla="*/ 0 h 1147"/>
              <a:gd name="T50" fmla="*/ 1286 w 1286"/>
              <a:gd name="T51" fmla="*/ 1147 h 114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86" h="1147">
                <a:moveTo>
                  <a:pt x="0" y="1146"/>
                </a:moveTo>
                <a:lnTo>
                  <a:pt x="136" y="1131"/>
                </a:lnTo>
                <a:lnTo>
                  <a:pt x="204" y="1119"/>
                </a:lnTo>
                <a:lnTo>
                  <a:pt x="270" y="1100"/>
                </a:lnTo>
                <a:lnTo>
                  <a:pt x="339" y="1075"/>
                </a:lnTo>
                <a:lnTo>
                  <a:pt x="407" y="1038"/>
                </a:lnTo>
                <a:lnTo>
                  <a:pt x="473" y="993"/>
                </a:lnTo>
                <a:lnTo>
                  <a:pt x="609" y="858"/>
                </a:lnTo>
                <a:lnTo>
                  <a:pt x="743" y="672"/>
                </a:lnTo>
                <a:lnTo>
                  <a:pt x="880" y="447"/>
                </a:lnTo>
                <a:lnTo>
                  <a:pt x="946" y="333"/>
                </a:lnTo>
                <a:lnTo>
                  <a:pt x="1014" y="225"/>
                </a:lnTo>
                <a:lnTo>
                  <a:pt x="1082" y="132"/>
                </a:lnTo>
                <a:lnTo>
                  <a:pt x="1150" y="60"/>
                </a:lnTo>
                <a:lnTo>
                  <a:pt x="1217" y="14"/>
                </a:lnTo>
                <a:lnTo>
                  <a:pt x="1285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0428" name="Line 10"/>
          <p:cNvSpPr>
            <a:spLocks noChangeShapeType="1"/>
          </p:cNvSpPr>
          <p:nvPr/>
        </p:nvSpPr>
        <p:spPr bwMode="auto">
          <a:xfrm flipH="1">
            <a:off x="4495800" y="3429000"/>
            <a:ext cx="0" cy="25908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Freeform 11"/>
          <p:cNvSpPr>
            <a:spLocks/>
          </p:cNvSpPr>
          <p:nvPr/>
        </p:nvSpPr>
        <p:spPr bwMode="auto">
          <a:xfrm>
            <a:off x="4548982" y="3371804"/>
            <a:ext cx="1365250" cy="2527300"/>
          </a:xfrm>
          <a:custGeom>
            <a:avLst/>
            <a:gdLst>
              <a:gd name="T0" fmla="*/ 2147483647 w 860"/>
              <a:gd name="T1" fmla="*/ 2147483647 h 1592"/>
              <a:gd name="T2" fmla="*/ 1940520555 w 860"/>
              <a:gd name="T3" fmla="*/ 2147483647 h 1592"/>
              <a:gd name="T4" fmla="*/ 1827114350 w 860"/>
              <a:gd name="T5" fmla="*/ 2147483647 h 1592"/>
              <a:gd name="T6" fmla="*/ 1711187195 w 860"/>
              <a:gd name="T7" fmla="*/ 2147483647 h 1592"/>
              <a:gd name="T8" fmla="*/ 1597779006 w 860"/>
              <a:gd name="T9" fmla="*/ 2147483647 h 1592"/>
              <a:gd name="T10" fmla="*/ 1484372800 w 860"/>
              <a:gd name="T11" fmla="*/ 2147483647 h 1592"/>
              <a:gd name="T12" fmla="*/ 1368445646 w 860"/>
              <a:gd name="T13" fmla="*/ 2147483647 h 1592"/>
              <a:gd name="T14" fmla="*/ 1139110698 w 860"/>
              <a:gd name="T15" fmla="*/ 2147483647 h 1592"/>
              <a:gd name="T16" fmla="*/ 909777339 w 860"/>
              <a:gd name="T17" fmla="*/ 2147483647 h 1592"/>
              <a:gd name="T18" fmla="*/ 685482504 w 860"/>
              <a:gd name="T19" fmla="*/ 1565017742 h 1592"/>
              <a:gd name="T20" fmla="*/ 572074711 w 860"/>
              <a:gd name="T21" fmla="*/ 1164312227 h 1592"/>
              <a:gd name="T22" fmla="*/ 458668506 w 860"/>
              <a:gd name="T23" fmla="*/ 788809657 h 1592"/>
              <a:gd name="T24" fmla="*/ 342741252 w 860"/>
              <a:gd name="T25" fmla="*/ 463708806 h 1592"/>
              <a:gd name="T26" fmla="*/ 229335047 w 860"/>
              <a:gd name="T27" fmla="*/ 214214109 h 1592"/>
              <a:gd name="T28" fmla="*/ 113407842 w 860"/>
              <a:gd name="T29" fmla="*/ 52924084 h 1592"/>
              <a:gd name="T30" fmla="*/ 0 w 860"/>
              <a:gd name="T31" fmla="*/ 0 h 15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60"/>
              <a:gd name="T49" fmla="*/ 0 h 1592"/>
              <a:gd name="T50" fmla="*/ 860 w 860"/>
              <a:gd name="T51" fmla="*/ 1592 h 15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60" h="1592">
                <a:moveTo>
                  <a:pt x="859" y="1591"/>
                </a:moveTo>
                <a:lnTo>
                  <a:pt x="770" y="1572"/>
                </a:lnTo>
                <a:lnTo>
                  <a:pt x="725" y="1554"/>
                </a:lnTo>
                <a:lnTo>
                  <a:pt x="679" y="1529"/>
                </a:lnTo>
                <a:lnTo>
                  <a:pt x="634" y="1492"/>
                </a:lnTo>
                <a:lnTo>
                  <a:pt x="589" y="1442"/>
                </a:lnTo>
                <a:lnTo>
                  <a:pt x="543" y="1378"/>
                </a:lnTo>
                <a:lnTo>
                  <a:pt x="452" y="1192"/>
                </a:lnTo>
                <a:lnTo>
                  <a:pt x="361" y="933"/>
                </a:lnTo>
                <a:lnTo>
                  <a:pt x="272" y="621"/>
                </a:lnTo>
                <a:lnTo>
                  <a:pt x="227" y="462"/>
                </a:lnTo>
                <a:lnTo>
                  <a:pt x="182" y="313"/>
                </a:lnTo>
                <a:lnTo>
                  <a:pt x="136" y="184"/>
                </a:lnTo>
                <a:lnTo>
                  <a:pt x="91" y="85"/>
                </a:lnTo>
                <a:lnTo>
                  <a:pt x="45" y="21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0430" name="Freeform 12"/>
          <p:cNvSpPr>
            <a:spLocks/>
          </p:cNvSpPr>
          <p:nvPr/>
        </p:nvSpPr>
        <p:spPr bwMode="auto">
          <a:xfrm>
            <a:off x="3146425" y="3381375"/>
            <a:ext cx="1366838" cy="2527300"/>
          </a:xfrm>
          <a:custGeom>
            <a:avLst/>
            <a:gdLst>
              <a:gd name="T0" fmla="*/ 0 w 861"/>
              <a:gd name="T1" fmla="*/ 2147483647 h 1592"/>
              <a:gd name="T2" fmla="*/ 229335131 w 861"/>
              <a:gd name="T3" fmla="*/ 2147483647 h 1592"/>
              <a:gd name="T4" fmla="*/ 345262328 w 861"/>
              <a:gd name="T5" fmla="*/ 2147483647 h 1592"/>
              <a:gd name="T6" fmla="*/ 458668674 w 861"/>
              <a:gd name="T7" fmla="*/ 2147483647 h 1592"/>
              <a:gd name="T8" fmla="*/ 569555558 w 861"/>
              <a:gd name="T9" fmla="*/ 2147483647 h 1592"/>
              <a:gd name="T10" fmla="*/ 682963392 w 861"/>
              <a:gd name="T11" fmla="*/ 2147483647 h 1592"/>
              <a:gd name="T12" fmla="*/ 796369639 w 861"/>
              <a:gd name="T13" fmla="*/ 2147483647 h 1592"/>
              <a:gd name="T14" fmla="*/ 1025704869 w 861"/>
              <a:gd name="T15" fmla="*/ 2147483647 h 1592"/>
              <a:gd name="T16" fmla="*/ 1255038313 w 861"/>
              <a:gd name="T17" fmla="*/ 2147483647 h 1592"/>
              <a:gd name="T18" fmla="*/ 1484373344 w 861"/>
              <a:gd name="T19" fmla="*/ 1565017742 h 1592"/>
              <a:gd name="T20" fmla="*/ 1600300541 w 861"/>
              <a:gd name="T21" fmla="*/ 1164312227 h 1592"/>
              <a:gd name="T22" fmla="*/ 1713707185 w 861"/>
              <a:gd name="T23" fmla="*/ 788809657 h 1592"/>
              <a:gd name="T24" fmla="*/ 1822074706 w 861"/>
              <a:gd name="T25" fmla="*/ 463708806 h 1592"/>
              <a:gd name="T26" fmla="*/ 1938001903 w 861"/>
              <a:gd name="T27" fmla="*/ 214214109 h 1592"/>
              <a:gd name="T28" fmla="*/ 2051408150 w 861"/>
              <a:gd name="T29" fmla="*/ 52924084 h 1592"/>
              <a:gd name="T30" fmla="*/ 2147483647 w 861"/>
              <a:gd name="T31" fmla="*/ 0 h 15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61"/>
              <a:gd name="T49" fmla="*/ 0 h 1592"/>
              <a:gd name="T50" fmla="*/ 861 w 861"/>
              <a:gd name="T51" fmla="*/ 1592 h 15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61" h="1592">
                <a:moveTo>
                  <a:pt x="0" y="1591"/>
                </a:moveTo>
                <a:lnTo>
                  <a:pt x="91" y="1572"/>
                </a:lnTo>
                <a:lnTo>
                  <a:pt x="137" y="1554"/>
                </a:lnTo>
                <a:lnTo>
                  <a:pt x="182" y="1529"/>
                </a:lnTo>
                <a:lnTo>
                  <a:pt x="226" y="1492"/>
                </a:lnTo>
                <a:lnTo>
                  <a:pt x="271" y="1442"/>
                </a:lnTo>
                <a:lnTo>
                  <a:pt x="316" y="1378"/>
                </a:lnTo>
                <a:lnTo>
                  <a:pt x="407" y="1192"/>
                </a:lnTo>
                <a:lnTo>
                  <a:pt x="498" y="933"/>
                </a:lnTo>
                <a:lnTo>
                  <a:pt x="589" y="621"/>
                </a:lnTo>
                <a:lnTo>
                  <a:pt x="635" y="462"/>
                </a:lnTo>
                <a:lnTo>
                  <a:pt x="680" y="313"/>
                </a:lnTo>
                <a:lnTo>
                  <a:pt x="723" y="184"/>
                </a:lnTo>
                <a:lnTo>
                  <a:pt x="769" y="85"/>
                </a:lnTo>
                <a:lnTo>
                  <a:pt x="814" y="21"/>
                </a:lnTo>
                <a:lnTo>
                  <a:pt x="860" y="0"/>
                </a:lnTo>
              </a:path>
            </a:pathLst>
          </a:custGeom>
          <a:noFill/>
          <a:ln w="508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0432" name="Line 14"/>
          <p:cNvSpPr>
            <a:spLocks noChangeShapeType="1"/>
          </p:cNvSpPr>
          <p:nvPr/>
        </p:nvSpPr>
        <p:spPr bwMode="auto">
          <a:xfrm>
            <a:off x="7099300" y="5924550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3" name="Line 15"/>
          <p:cNvSpPr>
            <a:spLocks noChangeShapeType="1"/>
          </p:cNvSpPr>
          <p:nvPr/>
        </p:nvSpPr>
        <p:spPr bwMode="auto">
          <a:xfrm>
            <a:off x="6450013" y="5924550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4" name="Line 16"/>
          <p:cNvSpPr>
            <a:spLocks noChangeShapeType="1"/>
          </p:cNvSpPr>
          <p:nvPr/>
        </p:nvSpPr>
        <p:spPr bwMode="auto">
          <a:xfrm>
            <a:off x="5803900" y="5924550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5" name="Line 17"/>
          <p:cNvSpPr>
            <a:spLocks noChangeShapeType="1"/>
          </p:cNvSpPr>
          <p:nvPr/>
        </p:nvSpPr>
        <p:spPr bwMode="auto">
          <a:xfrm>
            <a:off x="5157788" y="5924550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Line 18"/>
          <p:cNvSpPr>
            <a:spLocks noChangeShapeType="1"/>
          </p:cNvSpPr>
          <p:nvPr/>
        </p:nvSpPr>
        <p:spPr bwMode="auto">
          <a:xfrm>
            <a:off x="4511675" y="5924550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Line 19"/>
          <p:cNvSpPr>
            <a:spLocks noChangeShapeType="1"/>
          </p:cNvSpPr>
          <p:nvPr/>
        </p:nvSpPr>
        <p:spPr bwMode="auto">
          <a:xfrm>
            <a:off x="3865563" y="5924550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Line 20"/>
          <p:cNvSpPr>
            <a:spLocks noChangeShapeType="1"/>
          </p:cNvSpPr>
          <p:nvPr/>
        </p:nvSpPr>
        <p:spPr bwMode="auto">
          <a:xfrm>
            <a:off x="3219450" y="5924550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Line 21"/>
          <p:cNvSpPr>
            <a:spLocks noChangeShapeType="1"/>
          </p:cNvSpPr>
          <p:nvPr/>
        </p:nvSpPr>
        <p:spPr bwMode="auto">
          <a:xfrm>
            <a:off x="2573338" y="5924550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40" name="Line 22"/>
          <p:cNvSpPr>
            <a:spLocks noChangeShapeType="1"/>
          </p:cNvSpPr>
          <p:nvPr/>
        </p:nvSpPr>
        <p:spPr bwMode="auto">
          <a:xfrm>
            <a:off x="1927225" y="5924550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Rectangle 23"/>
          <p:cNvSpPr>
            <a:spLocks noChangeArrowheads="1"/>
          </p:cNvSpPr>
          <p:nvPr/>
        </p:nvSpPr>
        <p:spPr bwMode="auto">
          <a:xfrm>
            <a:off x="4114800" y="5943600"/>
            <a:ext cx="7969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/>
              <a:t>0</a:t>
            </a:r>
          </a:p>
        </p:txBody>
      </p:sp>
      <p:sp>
        <p:nvSpPr>
          <p:cNvPr id="60442" name="Line 24"/>
          <p:cNvSpPr>
            <a:spLocks noChangeShapeType="1"/>
          </p:cNvSpPr>
          <p:nvPr/>
        </p:nvSpPr>
        <p:spPr bwMode="auto">
          <a:xfrm flipH="1">
            <a:off x="5978525" y="4800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5"/>
          <p:cNvSpPr>
            <a:spLocks noChangeArrowheads="1"/>
          </p:cNvSpPr>
          <p:nvPr/>
        </p:nvSpPr>
        <p:spPr bwMode="auto">
          <a:xfrm>
            <a:off x="6477000" y="4419600"/>
            <a:ext cx="1787525" cy="4064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t  (df = 5)</a:t>
            </a:r>
          </a:p>
        </p:txBody>
      </p:sp>
      <p:sp>
        <p:nvSpPr>
          <p:cNvPr id="60444" name="Line 26"/>
          <p:cNvSpPr>
            <a:spLocks noChangeShapeType="1"/>
          </p:cNvSpPr>
          <p:nvPr/>
        </p:nvSpPr>
        <p:spPr bwMode="auto">
          <a:xfrm flipH="1">
            <a:off x="5140325" y="4038600"/>
            <a:ext cx="9271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Rectangle 27"/>
          <p:cNvSpPr>
            <a:spLocks noChangeArrowheads="1"/>
          </p:cNvSpPr>
          <p:nvPr/>
        </p:nvSpPr>
        <p:spPr bwMode="auto">
          <a:xfrm>
            <a:off x="5638800" y="3657600"/>
            <a:ext cx="1787525" cy="406400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 t  (df = 13)</a:t>
            </a:r>
          </a:p>
        </p:txBody>
      </p:sp>
      <p:sp>
        <p:nvSpPr>
          <p:cNvPr id="60446" name="Rectangle 28"/>
          <p:cNvSpPr>
            <a:spLocks noChangeArrowheads="1"/>
          </p:cNvSpPr>
          <p:nvPr/>
        </p:nvSpPr>
        <p:spPr bwMode="auto">
          <a:xfrm>
            <a:off x="304800" y="3962400"/>
            <a:ext cx="3276600" cy="10795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t-distributions are bell-shaped and symmetric, but have ‘fatter’ tails than the normal</a:t>
            </a:r>
          </a:p>
        </p:txBody>
      </p:sp>
      <p:sp>
        <p:nvSpPr>
          <p:cNvPr id="60447" name="Line 29"/>
          <p:cNvSpPr>
            <a:spLocks noChangeShapeType="1"/>
          </p:cNvSpPr>
          <p:nvPr/>
        </p:nvSpPr>
        <p:spPr bwMode="auto">
          <a:xfrm>
            <a:off x="3921125" y="2895600"/>
            <a:ext cx="457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48" name="Rectangle 30"/>
          <p:cNvSpPr>
            <a:spLocks noChangeArrowheads="1"/>
          </p:cNvSpPr>
          <p:nvPr/>
        </p:nvSpPr>
        <p:spPr bwMode="auto">
          <a:xfrm>
            <a:off x="2209800" y="2514600"/>
            <a:ext cx="1787525" cy="955675"/>
          </a:xfrm>
          <a:prstGeom prst="rect">
            <a:avLst/>
          </a:prstGeom>
          <a:solidFill>
            <a:srgbClr val="FFE98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Standard Normal</a:t>
            </a:r>
          </a:p>
          <a:p>
            <a:pPr algn="ctr"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2000"/>
              <a:t>(t with df = </a:t>
            </a:r>
            <a:r>
              <a:rPr lang="en-US" sz="2000">
                <a:cs typeface="Arial" charset="0"/>
              </a:rPr>
              <a:t>∞</a:t>
            </a:r>
            <a:r>
              <a:rPr lang="en-US" sz="2000">
                <a:sym typeface="System"/>
              </a:rPr>
              <a:t>)</a:t>
            </a:r>
          </a:p>
        </p:txBody>
      </p:sp>
      <p:sp>
        <p:nvSpPr>
          <p:cNvPr id="60449" name="Line 31"/>
          <p:cNvSpPr>
            <a:spLocks noChangeShapeType="1"/>
          </p:cNvSpPr>
          <p:nvPr/>
        </p:nvSpPr>
        <p:spPr bwMode="auto">
          <a:xfrm>
            <a:off x="1295400" y="6019800"/>
            <a:ext cx="640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50" name="Text Box 32"/>
          <p:cNvSpPr txBox="1">
            <a:spLocks noChangeArrowheads="1"/>
          </p:cNvSpPr>
          <p:nvPr/>
        </p:nvSpPr>
        <p:spPr bwMode="auto">
          <a:xfrm>
            <a:off x="1355725" y="1487488"/>
            <a:ext cx="1841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60451" name="Rectangle 33"/>
          <p:cNvSpPr>
            <a:spLocks noChangeArrowheads="1"/>
          </p:cNvSpPr>
          <p:nvPr/>
        </p:nvSpPr>
        <p:spPr bwMode="auto">
          <a:xfrm>
            <a:off x="2438400" y="1524000"/>
            <a:ext cx="5257800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Note:  t       Z  as  n  increases</a:t>
            </a:r>
          </a:p>
        </p:txBody>
      </p:sp>
      <p:sp>
        <p:nvSpPr>
          <p:cNvPr id="60452" name="Line 34"/>
          <p:cNvSpPr>
            <a:spLocks noChangeShapeType="1"/>
          </p:cNvSpPr>
          <p:nvPr/>
        </p:nvSpPr>
        <p:spPr bwMode="auto">
          <a:xfrm>
            <a:off x="3692525" y="171608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84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Student’s t Table</a:t>
            </a:r>
          </a:p>
        </p:txBody>
      </p:sp>
      <p:sp>
        <p:nvSpPr>
          <p:cNvPr id="61444" name="Rectangle 2"/>
          <p:cNvSpPr>
            <a:spLocks noChangeArrowheads="1"/>
          </p:cNvSpPr>
          <p:nvPr/>
        </p:nvSpPr>
        <p:spPr bwMode="auto">
          <a:xfrm>
            <a:off x="990600" y="2438400"/>
            <a:ext cx="990600" cy="708025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46" name="Rectangle 4"/>
          <p:cNvSpPr>
            <a:spLocks noChangeArrowheads="1"/>
          </p:cNvSpPr>
          <p:nvPr/>
        </p:nvSpPr>
        <p:spPr bwMode="auto">
          <a:xfrm>
            <a:off x="990600" y="1828800"/>
            <a:ext cx="2895600" cy="609600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47" name="Rectangle 5"/>
          <p:cNvSpPr>
            <a:spLocks noChangeArrowheads="1"/>
          </p:cNvSpPr>
          <p:nvPr/>
        </p:nvSpPr>
        <p:spPr bwMode="auto">
          <a:xfrm>
            <a:off x="990600" y="1828800"/>
            <a:ext cx="2895600" cy="469900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500" b="1">
                <a:solidFill>
                  <a:srgbClr val="010000"/>
                </a:solidFill>
              </a:rPr>
              <a:t>Upper Tail Area</a:t>
            </a:r>
          </a:p>
        </p:txBody>
      </p:sp>
      <p:sp>
        <p:nvSpPr>
          <p:cNvPr id="61448" name="Rectangle 6"/>
          <p:cNvSpPr>
            <a:spLocks noChangeArrowheads="1"/>
          </p:cNvSpPr>
          <p:nvPr/>
        </p:nvSpPr>
        <p:spPr bwMode="auto">
          <a:xfrm>
            <a:off x="419100" y="2416175"/>
            <a:ext cx="590550" cy="708025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49" name="Rectangle 7"/>
          <p:cNvSpPr>
            <a:spLocks noChangeArrowheads="1"/>
          </p:cNvSpPr>
          <p:nvPr/>
        </p:nvSpPr>
        <p:spPr bwMode="auto">
          <a:xfrm>
            <a:off x="479425" y="2501900"/>
            <a:ext cx="511175" cy="8509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500" b="1">
                <a:solidFill>
                  <a:schemeClr val="folHlink"/>
                </a:solidFill>
              </a:rPr>
              <a:t>df</a:t>
            </a:r>
          </a:p>
          <a:p>
            <a:pPr eaLnBrk="0" hangingPunct="0"/>
            <a:endParaRPr lang="en-US" sz="2500" b="1">
              <a:solidFill>
                <a:schemeClr val="folHlink"/>
              </a:solidFill>
            </a:endParaRPr>
          </a:p>
        </p:txBody>
      </p:sp>
      <p:sp>
        <p:nvSpPr>
          <p:cNvPr id="61450" name="Rectangle 8"/>
          <p:cNvSpPr>
            <a:spLocks noChangeArrowheads="1"/>
          </p:cNvSpPr>
          <p:nvPr/>
        </p:nvSpPr>
        <p:spPr bwMode="auto">
          <a:xfrm>
            <a:off x="1150938" y="2501900"/>
            <a:ext cx="677862" cy="469900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500">
                <a:solidFill>
                  <a:srgbClr val="010000"/>
                </a:solidFill>
              </a:rPr>
              <a:t>.10</a:t>
            </a:r>
          </a:p>
        </p:txBody>
      </p:sp>
      <p:sp>
        <p:nvSpPr>
          <p:cNvPr id="61451" name="Rectangle 9"/>
          <p:cNvSpPr>
            <a:spLocks noChangeArrowheads="1"/>
          </p:cNvSpPr>
          <p:nvPr/>
        </p:nvSpPr>
        <p:spPr bwMode="auto">
          <a:xfrm>
            <a:off x="1949450" y="2416175"/>
            <a:ext cx="1022350" cy="708025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52" name="Rectangle 10"/>
          <p:cNvSpPr>
            <a:spLocks noChangeArrowheads="1"/>
          </p:cNvSpPr>
          <p:nvPr/>
        </p:nvSpPr>
        <p:spPr bwMode="auto">
          <a:xfrm>
            <a:off x="2095500" y="2501900"/>
            <a:ext cx="723900" cy="469900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500" b="1">
                <a:solidFill>
                  <a:srgbClr val="010000"/>
                </a:solidFill>
              </a:rPr>
              <a:t>.05</a:t>
            </a:r>
          </a:p>
        </p:txBody>
      </p:sp>
      <p:sp>
        <p:nvSpPr>
          <p:cNvPr id="61453" name="Rectangle 11"/>
          <p:cNvSpPr>
            <a:spLocks noChangeArrowheads="1"/>
          </p:cNvSpPr>
          <p:nvPr/>
        </p:nvSpPr>
        <p:spPr bwMode="auto">
          <a:xfrm>
            <a:off x="2924175" y="2416175"/>
            <a:ext cx="962025" cy="695325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54" name="Rectangle 12"/>
          <p:cNvSpPr>
            <a:spLocks noChangeArrowheads="1"/>
          </p:cNvSpPr>
          <p:nvPr/>
        </p:nvSpPr>
        <p:spPr bwMode="auto">
          <a:xfrm>
            <a:off x="3033713" y="2508250"/>
            <a:ext cx="806450" cy="474663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500">
                <a:solidFill>
                  <a:srgbClr val="010000"/>
                </a:solidFill>
              </a:rPr>
              <a:t>.025</a:t>
            </a:r>
          </a:p>
        </p:txBody>
      </p:sp>
      <p:sp>
        <p:nvSpPr>
          <p:cNvPr id="61455" name="Rectangle 13"/>
          <p:cNvSpPr>
            <a:spLocks noChangeArrowheads="1"/>
          </p:cNvSpPr>
          <p:nvPr/>
        </p:nvSpPr>
        <p:spPr bwMode="auto">
          <a:xfrm>
            <a:off x="419100" y="3124200"/>
            <a:ext cx="590550" cy="6858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56" name="Rectangle 14"/>
          <p:cNvSpPr>
            <a:spLocks noChangeArrowheads="1"/>
          </p:cNvSpPr>
          <p:nvPr/>
        </p:nvSpPr>
        <p:spPr bwMode="auto">
          <a:xfrm>
            <a:off x="525463" y="3240088"/>
            <a:ext cx="357187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5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61457" name="Rectangle 15"/>
          <p:cNvSpPr>
            <a:spLocks noChangeArrowheads="1"/>
          </p:cNvSpPr>
          <p:nvPr/>
        </p:nvSpPr>
        <p:spPr bwMode="auto">
          <a:xfrm>
            <a:off x="973138" y="3240088"/>
            <a:ext cx="984250" cy="474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500"/>
              <a:t>3.078</a:t>
            </a:r>
          </a:p>
        </p:txBody>
      </p:sp>
      <p:sp>
        <p:nvSpPr>
          <p:cNvPr id="61458" name="Rectangle 16"/>
          <p:cNvSpPr>
            <a:spLocks noChangeArrowheads="1"/>
          </p:cNvSpPr>
          <p:nvPr/>
        </p:nvSpPr>
        <p:spPr bwMode="auto">
          <a:xfrm>
            <a:off x="1917700" y="3240088"/>
            <a:ext cx="984250" cy="474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500"/>
              <a:t>6.314</a:t>
            </a:r>
          </a:p>
        </p:txBody>
      </p:sp>
      <p:sp>
        <p:nvSpPr>
          <p:cNvPr id="61459" name="Rectangle 17"/>
          <p:cNvSpPr>
            <a:spLocks noChangeArrowheads="1"/>
          </p:cNvSpPr>
          <p:nvPr/>
        </p:nvSpPr>
        <p:spPr bwMode="auto">
          <a:xfrm>
            <a:off x="2886075" y="3240088"/>
            <a:ext cx="1162050" cy="474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500"/>
              <a:t>12.706</a:t>
            </a:r>
          </a:p>
        </p:txBody>
      </p:sp>
      <p:sp>
        <p:nvSpPr>
          <p:cNvPr id="61460" name="Rectangle 18"/>
          <p:cNvSpPr>
            <a:spLocks noChangeArrowheads="1"/>
          </p:cNvSpPr>
          <p:nvPr/>
        </p:nvSpPr>
        <p:spPr bwMode="auto">
          <a:xfrm>
            <a:off x="419100" y="3814763"/>
            <a:ext cx="590550" cy="695325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61" name="Rectangle 19"/>
          <p:cNvSpPr>
            <a:spLocks noChangeArrowheads="1"/>
          </p:cNvSpPr>
          <p:nvPr/>
        </p:nvSpPr>
        <p:spPr bwMode="auto">
          <a:xfrm>
            <a:off x="512763" y="3906838"/>
            <a:ext cx="385762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61462" name="Rectangle 20"/>
          <p:cNvSpPr>
            <a:spLocks noChangeArrowheads="1"/>
          </p:cNvSpPr>
          <p:nvPr/>
        </p:nvSpPr>
        <p:spPr bwMode="auto">
          <a:xfrm>
            <a:off x="973138" y="3900488"/>
            <a:ext cx="984250" cy="474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500"/>
              <a:t>1.886</a:t>
            </a:r>
          </a:p>
        </p:txBody>
      </p:sp>
      <p:sp>
        <p:nvSpPr>
          <p:cNvPr id="61463" name="Rectangle 23"/>
          <p:cNvSpPr>
            <a:spLocks noChangeArrowheads="1"/>
          </p:cNvSpPr>
          <p:nvPr/>
        </p:nvSpPr>
        <p:spPr bwMode="auto">
          <a:xfrm>
            <a:off x="419100" y="4495800"/>
            <a:ext cx="590550" cy="674688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64" name="Rectangle 24"/>
          <p:cNvSpPr>
            <a:spLocks noChangeArrowheads="1"/>
          </p:cNvSpPr>
          <p:nvPr/>
        </p:nvSpPr>
        <p:spPr bwMode="auto">
          <a:xfrm>
            <a:off x="525463" y="4621213"/>
            <a:ext cx="357187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5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61465" name="Rectangle 25"/>
          <p:cNvSpPr>
            <a:spLocks noChangeArrowheads="1"/>
          </p:cNvSpPr>
          <p:nvPr/>
        </p:nvSpPr>
        <p:spPr bwMode="auto">
          <a:xfrm>
            <a:off x="973138" y="4621213"/>
            <a:ext cx="984250" cy="474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500"/>
              <a:t>1.638</a:t>
            </a:r>
          </a:p>
        </p:txBody>
      </p:sp>
      <p:sp>
        <p:nvSpPr>
          <p:cNvPr id="61466" name="Rectangle 26"/>
          <p:cNvSpPr>
            <a:spLocks noChangeArrowheads="1"/>
          </p:cNvSpPr>
          <p:nvPr/>
        </p:nvSpPr>
        <p:spPr bwMode="auto">
          <a:xfrm>
            <a:off x="1917700" y="4621213"/>
            <a:ext cx="984250" cy="474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500"/>
              <a:t>2.353</a:t>
            </a:r>
          </a:p>
        </p:txBody>
      </p:sp>
      <p:sp>
        <p:nvSpPr>
          <p:cNvPr id="61467" name="Rectangle 27"/>
          <p:cNvSpPr>
            <a:spLocks noChangeArrowheads="1"/>
          </p:cNvSpPr>
          <p:nvPr/>
        </p:nvSpPr>
        <p:spPr bwMode="auto">
          <a:xfrm>
            <a:off x="3063875" y="4621213"/>
            <a:ext cx="984250" cy="474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500"/>
              <a:t>3.182</a:t>
            </a:r>
          </a:p>
        </p:txBody>
      </p:sp>
      <p:sp>
        <p:nvSpPr>
          <p:cNvPr id="61468" name="Line 28"/>
          <p:cNvSpPr>
            <a:spLocks noChangeShapeType="1"/>
          </p:cNvSpPr>
          <p:nvPr/>
        </p:nvSpPr>
        <p:spPr bwMode="auto">
          <a:xfrm flipH="1">
            <a:off x="6629400" y="3962400"/>
            <a:ext cx="0" cy="17526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9" name="Rectangle 29"/>
          <p:cNvSpPr>
            <a:spLocks noChangeArrowheads="1"/>
          </p:cNvSpPr>
          <p:nvPr/>
        </p:nvSpPr>
        <p:spPr bwMode="auto">
          <a:xfrm>
            <a:off x="6543675" y="4708525"/>
            <a:ext cx="9207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71" name="Freeform 31"/>
          <p:cNvSpPr>
            <a:spLocks/>
          </p:cNvSpPr>
          <p:nvPr/>
        </p:nvSpPr>
        <p:spPr bwMode="auto">
          <a:xfrm>
            <a:off x="6626225" y="3929063"/>
            <a:ext cx="1830388" cy="1763712"/>
          </a:xfrm>
          <a:custGeom>
            <a:avLst/>
            <a:gdLst>
              <a:gd name="T0" fmla="*/ 2147483647 w 1153"/>
              <a:gd name="T1" fmla="*/ 2147483647 h 1111"/>
              <a:gd name="T2" fmla="*/ 2147483647 w 1153"/>
              <a:gd name="T3" fmla="*/ 2147483647 h 1111"/>
              <a:gd name="T4" fmla="*/ 2147483647 w 1153"/>
              <a:gd name="T5" fmla="*/ 2147483647 h 1111"/>
              <a:gd name="T6" fmla="*/ 2147483647 w 1153"/>
              <a:gd name="T7" fmla="*/ 2147483647 h 1111"/>
              <a:gd name="T8" fmla="*/ 2139613922 w 1153"/>
              <a:gd name="T9" fmla="*/ 2147483647 h 1111"/>
              <a:gd name="T10" fmla="*/ 1985883620 w 1153"/>
              <a:gd name="T11" fmla="*/ 2147483647 h 1111"/>
              <a:gd name="T12" fmla="*/ 1834674268 w 1153"/>
              <a:gd name="T13" fmla="*/ 2147483647 h 1111"/>
              <a:gd name="T14" fmla="*/ 1529735804 w 1153"/>
              <a:gd name="T15" fmla="*/ 2096767690 h 1111"/>
              <a:gd name="T16" fmla="*/ 1222276788 w 1153"/>
              <a:gd name="T17" fmla="*/ 1638100775 h 1111"/>
              <a:gd name="T18" fmla="*/ 917337134 w 1153"/>
              <a:gd name="T19" fmla="*/ 1093747419 h 1111"/>
              <a:gd name="T20" fmla="*/ 766127583 w 1153"/>
              <a:gd name="T21" fmla="*/ 814009285 h 1111"/>
              <a:gd name="T22" fmla="*/ 612398869 w 1153"/>
              <a:gd name="T23" fmla="*/ 554434173 h 1111"/>
              <a:gd name="T24" fmla="*/ 461189517 w 1153"/>
              <a:gd name="T25" fmla="*/ 327620175 h 1111"/>
              <a:gd name="T26" fmla="*/ 307459116 w 1153"/>
              <a:gd name="T27" fmla="*/ 151209315 h 1111"/>
              <a:gd name="T28" fmla="*/ 156249714 w 1153"/>
              <a:gd name="T29" fmla="*/ 40322483 h 1111"/>
              <a:gd name="T30" fmla="*/ 0 w 1153"/>
              <a:gd name="T31" fmla="*/ 0 h 11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153"/>
              <a:gd name="T49" fmla="*/ 0 h 1111"/>
              <a:gd name="T50" fmla="*/ 1153 w 1153"/>
              <a:gd name="T51" fmla="*/ 1111 h 111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153" h="1111">
                <a:moveTo>
                  <a:pt x="1152" y="1110"/>
                </a:moveTo>
                <a:lnTo>
                  <a:pt x="1031" y="1096"/>
                </a:lnTo>
                <a:lnTo>
                  <a:pt x="971" y="1084"/>
                </a:lnTo>
                <a:lnTo>
                  <a:pt x="909" y="1065"/>
                </a:lnTo>
                <a:lnTo>
                  <a:pt x="849" y="1041"/>
                </a:lnTo>
                <a:lnTo>
                  <a:pt x="788" y="1007"/>
                </a:lnTo>
                <a:lnTo>
                  <a:pt x="728" y="961"/>
                </a:lnTo>
                <a:lnTo>
                  <a:pt x="607" y="832"/>
                </a:lnTo>
                <a:lnTo>
                  <a:pt x="485" y="650"/>
                </a:lnTo>
                <a:lnTo>
                  <a:pt x="364" y="434"/>
                </a:lnTo>
                <a:lnTo>
                  <a:pt x="304" y="323"/>
                </a:lnTo>
                <a:lnTo>
                  <a:pt x="243" y="220"/>
                </a:lnTo>
                <a:lnTo>
                  <a:pt x="183" y="130"/>
                </a:lnTo>
                <a:lnTo>
                  <a:pt x="122" y="60"/>
                </a:lnTo>
                <a:lnTo>
                  <a:pt x="62" y="16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472" name="Freeform 32"/>
          <p:cNvSpPr>
            <a:spLocks/>
          </p:cNvSpPr>
          <p:nvPr/>
        </p:nvSpPr>
        <p:spPr bwMode="auto">
          <a:xfrm>
            <a:off x="4799013" y="3929063"/>
            <a:ext cx="1828800" cy="1763712"/>
          </a:xfrm>
          <a:custGeom>
            <a:avLst/>
            <a:gdLst>
              <a:gd name="T0" fmla="*/ 0 w 1152"/>
              <a:gd name="T1" fmla="*/ 2147483647 h 1111"/>
              <a:gd name="T2" fmla="*/ 304938082 w 1152"/>
              <a:gd name="T3" fmla="*/ 2147483647 h 1111"/>
              <a:gd name="T4" fmla="*/ 458668442 w 1152"/>
              <a:gd name="T5" fmla="*/ 2147483647 h 1111"/>
              <a:gd name="T6" fmla="*/ 609877752 w 1152"/>
              <a:gd name="T7" fmla="*/ 2147483647 h 1111"/>
              <a:gd name="T8" fmla="*/ 766127374 w 1152"/>
              <a:gd name="T9" fmla="*/ 2147483647 h 1111"/>
              <a:gd name="T10" fmla="*/ 914815934 w 1152"/>
              <a:gd name="T11" fmla="*/ 2147483647 h 1111"/>
              <a:gd name="T12" fmla="*/ 1071065555 w 1152"/>
              <a:gd name="T13" fmla="*/ 2147483647 h 1111"/>
              <a:gd name="T14" fmla="*/ 1376005126 w 1152"/>
              <a:gd name="T15" fmla="*/ 2096767690 h 1111"/>
              <a:gd name="T16" fmla="*/ 1678424145 w 1152"/>
              <a:gd name="T17" fmla="*/ 1638100775 h 1111"/>
              <a:gd name="T18" fmla="*/ 1983362128 w 1152"/>
              <a:gd name="T19" fmla="*/ 1093747419 h 1111"/>
              <a:gd name="T20" fmla="*/ 2139611749 w 1152"/>
              <a:gd name="T21" fmla="*/ 814009285 h 1111"/>
              <a:gd name="T22" fmla="*/ 2147483647 w 1152"/>
              <a:gd name="T23" fmla="*/ 554434173 h 1111"/>
              <a:gd name="T24" fmla="*/ 2147483647 w 1152"/>
              <a:gd name="T25" fmla="*/ 327620175 h 1111"/>
              <a:gd name="T26" fmla="*/ 2147483647 w 1152"/>
              <a:gd name="T27" fmla="*/ 151209315 h 1111"/>
              <a:gd name="T28" fmla="*/ 2147483647 w 1152"/>
              <a:gd name="T29" fmla="*/ 40322483 h 1111"/>
              <a:gd name="T30" fmla="*/ 2147483647 w 1152"/>
              <a:gd name="T31" fmla="*/ 0 h 11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152"/>
              <a:gd name="T49" fmla="*/ 0 h 1111"/>
              <a:gd name="T50" fmla="*/ 1152 w 1152"/>
              <a:gd name="T51" fmla="*/ 1111 h 111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152" h="1111">
                <a:moveTo>
                  <a:pt x="0" y="1110"/>
                </a:moveTo>
                <a:lnTo>
                  <a:pt x="121" y="1096"/>
                </a:lnTo>
                <a:lnTo>
                  <a:pt x="182" y="1084"/>
                </a:lnTo>
                <a:lnTo>
                  <a:pt x="242" y="1065"/>
                </a:lnTo>
                <a:lnTo>
                  <a:pt x="304" y="1041"/>
                </a:lnTo>
                <a:lnTo>
                  <a:pt x="363" y="1007"/>
                </a:lnTo>
                <a:lnTo>
                  <a:pt x="425" y="961"/>
                </a:lnTo>
                <a:lnTo>
                  <a:pt x="546" y="832"/>
                </a:lnTo>
                <a:lnTo>
                  <a:pt x="666" y="650"/>
                </a:lnTo>
                <a:lnTo>
                  <a:pt x="787" y="434"/>
                </a:lnTo>
                <a:lnTo>
                  <a:pt x="849" y="323"/>
                </a:lnTo>
                <a:lnTo>
                  <a:pt x="909" y="220"/>
                </a:lnTo>
                <a:lnTo>
                  <a:pt x="970" y="130"/>
                </a:lnTo>
                <a:lnTo>
                  <a:pt x="1030" y="60"/>
                </a:lnTo>
                <a:lnTo>
                  <a:pt x="1091" y="16"/>
                </a:lnTo>
                <a:lnTo>
                  <a:pt x="1151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477" name="Line 37"/>
          <p:cNvSpPr>
            <a:spLocks noChangeShapeType="1"/>
          </p:cNvSpPr>
          <p:nvPr/>
        </p:nvSpPr>
        <p:spPr bwMode="auto">
          <a:xfrm>
            <a:off x="6999288" y="5703888"/>
            <a:ext cx="0" cy="1587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8" name="Line 38"/>
          <p:cNvSpPr>
            <a:spLocks noChangeShapeType="1"/>
          </p:cNvSpPr>
          <p:nvPr/>
        </p:nvSpPr>
        <p:spPr bwMode="auto">
          <a:xfrm>
            <a:off x="6626225" y="5703888"/>
            <a:ext cx="0" cy="1587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9" name="Line 39"/>
          <p:cNvSpPr>
            <a:spLocks noChangeShapeType="1"/>
          </p:cNvSpPr>
          <p:nvPr/>
        </p:nvSpPr>
        <p:spPr bwMode="auto">
          <a:xfrm>
            <a:off x="6253163" y="5703888"/>
            <a:ext cx="0" cy="1587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0" name="Line 40"/>
          <p:cNvSpPr>
            <a:spLocks noChangeShapeType="1"/>
          </p:cNvSpPr>
          <p:nvPr/>
        </p:nvSpPr>
        <p:spPr bwMode="auto">
          <a:xfrm>
            <a:off x="5883275" y="5703888"/>
            <a:ext cx="0" cy="1587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1" name="Line 41"/>
          <p:cNvSpPr>
            <a:spLocks noChangeShapeType="1"/>
          </p:cNvSpPr>
          <p:nvPr/>
        </p:nvSpPr>
        <p:spPr bwMode="auto">
          <a:xfrm>
            <a:off x="5510213" y="5703888"/>
            <a:ext cx="0" cy="1587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2" name="Line 42"/>
          <p:cNvSpPr>
            <a:spLocks noChangeShapeType="1"/>
          </p:cNvSpPr>
          <p:nvPr/>
        </p:nvSpPr>
        <p:spPr bwMode="auto">
          <a:xfrm>
            <a:off x="5137150" y="5703888"/>
            <a:ext cx="0" cy="1587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4" name="Rectangle 44"/>
          <p:cNvSpPr>
            <a:spLocks noChangeArrowheads="1"/>
          </p:cNvSpPr>
          <p:nvPr/>
        </p:nvSpPr>
        <p:spPr bwMode="auto">
          <a:xfrm>
            <a:off x="6416675" y="5665788"/>
            <a:ext cx="385763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b="1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61485" name="Rectangle 45"/>
          <p:cNvSpPr>
            <a:spLocks noChangeArrowheads="1"/>
          </p:cNvSpPr>
          <p:nvPr/>
        </p:nvSpPr>
        <p:spPr bwMode="auto">
          <a:xfrm>
            <a:off x="7086600" y="5791200"/>
            <a:ext cx="1085850" cy="528638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>
                <a:solidFill>
                  <a:schemeClr val="hlink"/>
                </a:solidFill>
              </a:rPr>
              <a:t>2.920</a:t>
            </a:r>
          </a:p>
        </p:txBody>
      </p:sp>
      <p:sp>
        <p:nvSpPr>
          <p:cNvPr id="61486" name="Rectangle 46"/>
          <p:cNvSpPr>
            <a:spLocks noChangeArrowheads="1"/>
          </p:cNvSpPr>
          <p:nvPr/>
        </p:nvSpPr>
        <p:spPr bwMode="auto">
          <a:xfrm>
            <a:off x="1371600" y="5410200"/>
            <a:ext cx="2590800" cy="1016000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The body of the table contains t values, not probabilities</a:t>
            </a:r>
          </a:p>
        </p:txBody>
      </p:sp>
      <p:sp>
        <p:nvSpPr>
          <p:cNvPr id="61487" name="Line 47"/>
          <p:cNvSpPr>
            <a:spLocks noChangeShapeType="1"/>
          </p:cNvSpPr>
          <p:nvPr/>
        </p:nvSpPr>
        <p:spPr bwMode="auto">
          <a:xfrm flipH="1">
            <a:off x="2286000" y="5029200"/>
            <a:ext cx="152400" cy="457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9" name="Line 49"/>
          <p:cNvSpPr>
            <a:spLocks noChangeShapeType="1"/>
          </p:cNvSpPr>
          <p:nvPr/>
        </p:nvSpPr>
        <p:spPr bwMode="auto">
          <a:xfrm>
            <a:off x="1905000" y="2362200"/>
            <a:ext cx="0" cy="26733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0" name="Line 50"/>
          <p:cNvSpPr>
            <a:spLocks noChangeShapeType="1"/>
          </p:cNvSpPr>
          <p:nvPr/>
        </p:nvSpPr>
        <p:spPr bwMode="auto">
          <a:xfrm flipH="1">
            <a:off x="2895600" y="2362200"/>
            <a:ext cx="0" cy="26733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1" name="Line 51"/>
          <p:cNvSpPr>
            <a:spLocks noChangeShapeType="1"/>
          </p:cNvSpPr>
          <p:nvPr/>
        </p:nvSpPr>
        <p:spPr bwMode="auto">
          <a:xfrm>
            <a:off x="1676400" y="5029200"/>
            <a:ext cx="609600" cy="457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2" name="Rectangle 52"/>
          <p:cNvSpPr>
            <a:spLocks noChangeArrowheads="1"/>
          </p:cNvSpPr>
          <p:nvPr/>
        </p:nvSpPr>
        <p:spPr bwMode="auto">
          <a:xfrm>
            <a:off x="5638800" y="2133600"/>
            <a:ext cx="2320925" cy="15621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229600" algn="r"/>
              </a:tabLst>
            </a:pPr>
            <a:r>
              <a:rPr lang="en-US"/>
              <a:t>Let: n = 3     </a:t>
            </a:r>
            <a:br>
              <a:rPr lang="en-US"/>
            </a:br>
            <a:r>
              <a:rPr lang="en-US"/>
              <a:t>df = </a:t>
            </a:r>
            <a:r>
              <a:rPr lang="en-US" i="1"/>
              <a:t>n</a:t>
            </a:r>
            <a:r>
              <a:rPr lang="en-US"/>
              <a:t> - 1 = 2 </a:t>
            </a:r>
            <a:br>
              <a:rPr lang="en-US"/>
            </a:br>
            <a:r>
              <a:rPr lang="en-US"/>
              <a:t>       </a:t>
            </a:r>
            <a:r>
              <a:rPr lang="en-US">
                <a:latin typeface="System"/>
                <a:sym typeface="Symbol" pitchFamily="18" charset="2"/>
              </a:rPr>
              <a:t></a:t>
            </a:r>
            <a:r>
              <a:rPr lang="en-US"/>
              <a:t> = 0.10</a:t>
            </a:r>
            <a:br>
              <a:rPr lang="en-US"/>
            </a:br>
            <a:r>
              <a:rPr lang="en-US"/>
              <a:t>    </a:t>
            </a:r>
            <a:r>
              <a:rPr lang="en-US">
                <a:latin typeface="System"/>
                <a:sym typeface="Symbol" pitchFamily="18" charset="2"/>
              </a:rPr>
              <a:t></a:t>
            </a:r>
            <a:r>
              <a:rPr lang="en-US"/>
              <a:t>/2 = 0.05</a:t>
            </a:r>
          </a:p>
        </p:txBody>
      </p:sp>
      <p:sp>
        <p:nvSpPr>
          <p:cNvPr id="61494" name="Line 54"/>
          <p:cNvSpPr>
            <a:spLocks noChangeShapeType="1"/>
          </p:cNvSpPr>
          <p:nvPr/>
        </p:nvSpPr>
        <p:spPr bwMode="auto">
          <a:xfrm>
            <a:off x="457200" y="44958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495" name="Line 55"/>
          <p:cNvSpPr>
            <a:spLocks noChangeShapeType="1"/>
          </p:cNvSpPr>
          <p:nvPr/>
        </p:nvSpPr>
        <p:spPr bwMode="auto">
          <a:xfrm>
            <a:off x="457200" y="38100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496" name="Line 56"/>
          <p:cNvSpPr>
            <a:spLocks noChangeShapeType="1"/>
          </p:cNvSpPr>
          <p:nvPr/>
        </p:nvSpPr>
        <p:spPr bwMode="auto">
          <a:xfrm>
            <a:off x="457200" y="31242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497" name="Line 57"/>
          <p:cNvSpPr>
            <a:spLocks noChangeShapeType="1"/>
          </p:cNvSpPr>
          <p:nvPr/>
        </p:nvSpPr>
        <p:spPr bwMode="auto">
          <a:xfrm>
            <a:off x="4724400" y="5715000"/>
            <a:ext cx="388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8" name="Line 58"/>
          <p:cNvSpPr>
            <a:spLocks noChangeShapeType="1"/>
          </p:cNvSpPr>
          <p:nvPr/>
        </p:nvSpPr>
        <p:spPr bwMode="auto">
          <a:xfrm>
            <a:off x="2895600" y="4267200"/>
            <a:ext cx="41148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9" name="Line 59"/>
          <p:cNvSpPr>
            <a:spLocks noChangeShapeType="1"/>
          </p:cNvSpPr>
          <p:nvPr/>
        </p:nvSpPr>
        <p:spPr bwMode="auto">
          <a:xfrm>
            <a:off x="990600" y="1828800"/>
            <a:ext cx="0" cy="3352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00" name="Line 60"/>
          <p:cNvSpPr>
            <a:spLocks noChangeShapeType="1"/>
          </p:cNvSpPr>
          <p:nvPr/>
        </p:nvSpPr>
        <p:spPr bwMode="auto">
          <a:xfrm>
            <a:off x="990600" y="2362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503" name="Rectangle 27"/>
          <p:cNvSpPr>
            <a:spLocks noChangeArrowheads="1"/>
          </p:cNvSpPr>
          <p:nvPr/>
        </p:nvSpPr>
        <p:spPr bwMode="auto">
          <a:xfrm>
            <a:off x="3063875" y="3886200"/>
            <a:ext cx="984250" cy="474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500"/>
              <a:t>4.303</a:t>
            </a:r>
          </a:p>
        </p:txBody>
      </p:sp>
      <p:sp>
        <p:nvSpPr>
          <p:cNvPr id="61504" name="Rectangle 45"/>
          <p:cNvSpPr>
            <a:spLocks noChangeArrowheads="1"/>
          </p:cNvSpPr>
          <p:nvPr/>
        </p:nvSpPr>
        <p:spPr bwMode="auto">
          <a:xfrm>
            <a:off x="1905000" y="3886200"/>
            <a:ext cx="990600" cy="474663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500" b="1">
                <a:solidFill>
                  <a:schemeClr val="hlink"/>
                </a:solidFill>
              </a:rPr>
              <a:t>2.920</a:t>
            </a:r>
          </a:p>
        </p:txBody>
      </p:sp>
    </p:spTree>
    <p:extLst>
      <p:ext uri="{BB962C8B-B14F-4D97-AF65-F5344CB8AC3E}">
        <p14:creationId xmlns:p14="http://schemas.microsoft.com/office/powerpoint/2010/main" val="1829334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/>
              <a:t>Example of t distribution 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2" name="Rectangle 5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62000" y="1447800"/>
                <a:ext cx="8077200" cy="2667000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buNone/>
                </a:pPr>
                <a:r>
                  <a:rPr lang="en-US" sz="2700" dirty="0"/>
                  <a:t>   A random sample of n = 25 has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  <a:cs typeface="Arial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dirty="0">
                    <a:cs typeface="Arial" charset="0"/>
                  </a:rPr>
                  <a:t>=</a:t>
                </a:r>
                <a:r>
                  <a:rPr lang="en-US" sz="2700" dirty="0"/>
                  <a:t> 50 and </a:t>
                </a:r>
              </a:p>
              <a:p>
                <a:pPr eaLnBrk="1" hangingPunct="1">
                  <a:lnSpc>
                    <a:spcPct val="60000"/>
                  </a:lnSpc>
                  <a:buFont typeface="Wingdings" pitchFamily="2" charset="2"/>
                  <a:buNone/>
                </a:pPr>
                <a:r>
                  <a:rPr lang="en-US" sz="2700" dirty="0"/>
                  <a:t>	S = 8.  Form a 95% confidence interval for </a:t>
                </a:r>
                <a:r>
                  <a:rPr lang="el-GR" sz="2700" dirty="0"/>
                  <a:t>μ</a:t>
                </a:r>
                <a:endParaRPr lang="en-US" sz="2700" dirty="0"/>
              </a:p>
              <a:p>
                <a:pPr eaLnBrk="1" hangingPunct="1">
                  <a:lnSpc>
                    <a:spcPct val="60000"/>
                  </a:lnSpc>
                </a:pPr>
                <a:endParaRPr lang="en-US" sz="2700" dirty="0"/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300" dirty="0" err="1"/>
                  <a:t>d.f.</a:t>
                </a:r>
                <a:r>
                  <a:rPr lang="en-US" sz="2300" dirty="0"/>
                  <a:t> = n – 1 = 24,  so</a:t>
                </a:r>
              </a:p>
              <a:p>
                <a:pPr lvl="1" eaLnBrk="1" hangingPunct="1">
                  <a:buFont typeface="Wingdings" pitchFamily="2" charset="2"/>
                  <a:buNone/>
                </a:pPr>
                <a:endParaRPr lang="en-US" sz="2300" dirty="0"/>
              </a:p>
              <a:p>
                <a:pPr lvl="1" eaLnBrk="1" hangingPunct="1">
                  <a:buFont typeface="Wingdings" pitchFamily="2" charset="2"/>
                  <a:buNone/>
                </a:pPr>
                <a:r>
                  <a:rPr lang="en-US" dirty="0"/>
                  <a:t>The confidence interval is</a:t>
                </a:r>
                <a:r>
                  <a:rPr lang="en-US" sz="2300" dirty="0"/>
                  <a:t> </a:t>
                </a:r>
                <a:endParaRPr lang="el-GR" sz="2300" dirty="0"/>
              </a:p>
            </p:txBody>
          </p:sp>
        </mc:Choice>
        <mc:Fallback xmlns="">
          <p:sp>
            <p:nvSpPr>
              <p:cNvPr id="8202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447800"/>
                <a:ext cx="8077200" cy="2667000"/>
              </a:xfrm>
              <a:blipFill rotWithShape="1">
                <a:blip r:embed="rId3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0" name="Rectangle 3"/>
          <p:cNvSpPr>
            <a:spLocks noChangeArrowheads="1"/>
          </p:cNvSpPr>
          <p:nvPr/>
        </p:nvSpPr>
        <p:spPr bwMode="auto">
          <a:xfrm>
            <a:off x="2514600" y="5334000"/>
            <a:ext cx="3200400" cy="7620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819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799690"/>
              </p:ext>
            </p:extLst>
          </p:nvPr>
        </p:nvGraphicFramePr>
        <p:xfrm>
          <a:off x="4878388" y="2819400"/>
          <a:ext cx="27193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4" imgW="1168200" imgH="241200" progId="Equation.3">
                  <p:embed/>
                </p:oleObj>
              </mc:Choice>
              <mc:Fallback>
                <p:oleObj name="Equation" r:id="rId4" imgW="1168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388" y="2819400"/>
                        <a:ext cx="2719387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83996"/>
              </p:ext>
            </p:extLst>
          </p:nvPr>
        </p:nvGraphicFramePr>
        <p:xfrm>
          <a:off x="1987550" y="4114800"/>
          <a:ext cx="521335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6" imgW="2006280" imgH="419040" progId="Equation.3">
                  <p:embed/>
                </p:oleObj>
              </mc:Choice>
              <mc:Fallback>
                <p:oleObj name="Equation" r:id="rId6" imgW="2006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4114800"/>
                        <a:ext cx="5213350" cy="109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9"/>
          <p:cNvSpPr txBox="1">
            <a:spLocks noChangeArrowheads="1"/>
          </p:cNvSpPr>
          <p:nvPr/>
        </p:nvSpPr>
        <p:spPr bwMode="auto">
          <a:xfrm>
            <a:off x="2667000" y="5486400"/>
            <a:ext cx="403860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46.6976 </a:t>
            </a:r>
            <a:r>
              <a:rPr lang="en-US" dirty="0">
                <a:cs typeface="Arial" charset="0"/>
              </a:rPr>
              <a:t>≤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cs typeface="Arial" charset="0"/>
              </a:rPr>
              <a:t>≤</a:t>
            </a:r>
            <a:r>
              <a:rPr lang="en-US" dirty="0"/>
              <a:t> 53.3024</a:t>
            </a:r>
          </a:p>
        </p:txBody>
      </p:sp>
    </p:spTree>
    <p:extLst>
      <p:ext uri="{BB962C8B-B14F-4D97-AF65-F5344CB8AC3E}">
        <p14:creationId xmlns:p14="http://schemas.microsoft.com/office/powerpoint/2010/main" val="3140937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/>
              <a:t>Example of t distribution confidence interval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Interpreting this interval requires the assumption that the population you are sampling from is approximately a normal distribution (especially since n is only 25).</a:t>
            </a:r>
          </a:p>
          <a:p>
            <a:pPr eaLnBrk="1" hangingPunct="1"/>
            <a:r>
              <a:rPr lang="en-US" dirty="0"/>
              <a:t>This condition can be checked by creating a:</a:t>
            </a:r>
          </a:p>
          <a:p>
            <a:pPr lvl="1" eaLnBrk="1" hangingPunct="1"/>
            <a:r>
              <a:rPr lang="en-US" dirty="0"/>
              <a:t>Normal probability plot or</a:t>
            </a:r>
          </a:p>
          <a:p>
            <a:pPr lvl="1" eaLnBrk="1" hangingPunct="1"/>
            <a:r>
              <a:rPr lang="en-US" dirty="0"/>
              <a:t>Boxplot</a:t>
            </a:r>
          </a:p>
        </p:txBody>
      </p:sp>
      <p:sp>
        <p:nvSpPr>
          <p:cNvPr id="65542" name="Rectangle 4"/>
          <p:cNvSpPr>
            <a:spLocks noChangeArrowheads="1"/>
          </p:cNvSpPr>
          <p:nvPr/>
        </p:nvSpPr>
        <p:spPr bwMode="auto">
          <a:xfrm>
            <a:off x="7239000" y="1066800"/>
            <a:ext cx="171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tx2"/>
                </a:solidFill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220157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Point Estimates</a:t>
            </a:r>
          </a:p>
        </p:txBody>
      </p:sp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280987" y="2445068"/>
            <a:ext cx="4291013" cy="1184275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We can estimate a </a:t>
            </a:r>
          </a:p>
          <a:p>
            <a:pPr algn="ctr" eaLnBrk="0" hangingPunct="0"/>
            <a:r>
              <a:rPr lang="en-US">
                <a:solidFill>
                  <a:srgbClr val="000000"/>
                </a:solidFill>
              </a:rPr>
              <a:t>Population Parameter …</a:t>
            </a:r>
          </a:p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280987" y="3588068"/>
            <a:ext cx="2590800" cy="152400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4572000" y="3511868"/>
            <a:ext cx="3276600" cy="1600200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2819400" y="3511868"/>
            <a:ext cx="1752600" cy="1600200"/>
          </a:xfrm>
          <a:prstGeom prst="rect">
            <a:avLst/>
          </a:prstGeom>
          <a:solidFill>
            <a:srgbClr val="C7DAF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4572000" y="2445068"/>
            <a:ext cx="3276600" cy="1184275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with a Sample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Statistic</a:t>
            </a:r>
          </a:p>
          <a:p>
            <a:pPr algn="ctr" eaLnBrk="0" hangingPunct="0"/>
            <a:r>
              <a:rPr lang="en-US">
                <a:solidFill>
                  <a:srgbClr val="000000"/>
                </a:solidFill>
              </a:rPr>
              <a:t>(a Point Estimate)</a:t>
            </a:r>
          </a:p>
        </p:txBody>
      </p:sp>
      <p:sp>
        <p:nvSpPr>
          <p:cNvPr id="23562" name="Rectangle 8"/>
          <p:cNvSpPr>
            <a:spLocks noChangeArrowheads="1"/>
          </p:cNvSpPr>
          <p:nvPr/>
        </p:nvSpPr>
        <p:spPr bwMode="auto">
          <a:xfrm>
            <a:off x="1353343" y="3952399"/>
            <a:ext cx="107315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/>
              <a:t>Mean</a:t>
            </a:r>
          </a:p>
        </p:txBody>
      </p:sp>
      <p:sp>
        <p:nvSpPr>
          <p:cNvPr id="23565" name="Line 11"/>
          <p:cNvSpPr>
            <a:spLocks noChangeShapeType="1"/>
          </p:cNvSpPr>
          <p:nvPr/>
        </p:nvSpPr>
        <p:spPr bwMode="auto">
          <a:xfrm>
            <a:off x="280987" y="2445068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2"/>
          <p:cNvSpPr>
            <a:spLocks noChangeShapeType="1"/>
          </p:cNvSpPr>
          <p:nvPr/>
        </p:nvSpPr>
        <p:spPr bwMode="auto">
          <a:xfrm flipH="1">
            <a:off x="280987" y="3588068"/>
            <a:ext cx="754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3"/>
          <p:cNvSpPr>
            <a:spLocks noChangeShapeType="1"/>
          </p:cNvSpPr>
          <p:nvPr/>
        </p:nvSpPr>
        <p:spPr bwMode="auto">
          <a:xfrm>
            <a:off x="2819400" y="3588068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Line 14"/>
          <p:cNvSpPr>
            <a:spLocks noChangeShapeType="1"/>
          </p:cNvSpPr>
          <p:nvPr/>
        </p:nvSpPr>
        <p:spPr bwMode="auto">
          <a:xfrm>
            <a:off x="4572000" y="2445068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Line 16"/>
          <p:cNvSpPr>
            <a:spLocks noChangeShapeType="1"/>
          </p:cNvSpPr>
          <p:nvPr/>
        </p:nvSpPr>
        <p:spPr bwMode="auto">
          <a:xfrm flipH="1">
            <a:off x="280987" y="2445068"/>
            <a:ext cx="75676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0"/>
          <p:cNvSpPr>
            <a:spLocks noChangeArrowheads="1"/>
          </p:cNvSpPr>
          <p:nvPr/>
        </p:nvSpPr>
        <p:spPr bwMode="auto">
          <a:xfrm>
            <a:off x="6254273" y="3879851"/>
            <a:ext cx="452437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 dirty="0"/>
              <a:t>X</a:t>
            </a:r>
          </a:p>
        </p:txBody>
      </p:sp>
      <p:sp>
        <p:nvSpPr>
          <p:cNvPr id="23575" name="Freeform 21"/>
          <p:cNvSpPr>
            <a:spLocks/>
          </p:cNvSpPr>
          <p:nvPr/>
        </p:nvSpPr>
        <p:spPr bwMode="auto">
          <a:xfrm>
            <a:off x="6344443" y="3952399"/>
            <a:ext cx="222250" cy="1588"/>
          </a:xfrm>
          <a:custGeom>
            <a:avLst/>
            <a:gdLst>
              <a:gd name="T0" fmla="*/ 0 w 140"/>
              <a:gd name="T1" fmla="*/ 0 h 1"/>
              <a:gd name="T2" fmla="*/ 352821820 w 140"/>
              <a:gd name="T3" fmla="*/ 0 h 1"/>
              <a:gd name="T4" fmla="*/ 0 60000 65536"/>
              <a:gd name="T5" fmla="*/ 0 60000 65536"/>
              <a:gd name="T6" fmla="*/ 0 w 140"/>
              <a:gd name="T7" fmla="*/ 0 h 1"/>
              <a:gd name="T8" fmla="*/ 140 w 14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0" h="1">
                <a:moveTo>
                  <a:pt x="0" y="0"/>
                </a:moveTo>
                <a:lnTo>
                  <a:pt x="140" y="0"/>
                </a:lnTo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3576" name="Text Box 22"/>
          <p:cNvSpPr txBox="1">
            <a:spLocks noChangeArrowheads="1"/>
          </p:cNvSpPr>
          <p:nvPr/>
        </p:nvSpPr>
        <p:spPr bwMode="auto">
          <a:xfrm>
            <a:off x="3268027" y="3920649"/>
            <a:ext cx="609600" cy="5794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3200" dirty="0">
                <a:cs typeface="Arial" charset="0"/>
              </a:rPr>
              <a:t>μ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280987" y="5103496"/>
            <a:ext cx="754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7865427" y="2436496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1871663" y="228600"/>
            <a:ext cx="5776912" cy="990600"/>
          </a:xfrm>
        </p:spPr>
        <p:txBody>
          <a:bodyPr/>
          <a:lstStyle/>
          <a:p>
            <a:pPr defTabSz="914400" eaLnBrk="1" hangingPunct="1"/>
            <a:r>
              <a:rPr lang="en-US"/>
              <a:t>Confidence Intervals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65313"/>
            <a:ext cx="7696200" cy="4114800"/>
          </a:xfrm>
        </p:spPr>
        <p:txBody>
          <a:bodyPr/>
          <a:lstStyle/>
          <a:p>
            <a:pPr marL="342900" indent="-342900" defTabSz="914400" eaLnBrk="1" hangingPunct="1">
              <a:lnSpc>
                <a:spcPct val="90000"/>
              </a:lnSpc>
            </a:pPr>
            <a:r>
              <a:rPr lang="en-US"/>
              <a:t>How much uncertainty is associated with a point estimate of a population parameter?</a:t>
            </a:r>
          </a:p>
          <a:p>
            <a:pPr marL="342900" indent="-342900" defTabSz="914400" eaLnBrk="1" hangingPunct="1">
              <a:lnSpc>
                <a:spcPct val="50000"/>
              </a:lnSpc>
            </a:pPr>
            <a:endParaRPr lang="en-US"/>
          </a:p>
          <a:p>
            <a:pPr marL="342900" indent="-342900" defTabSz="914400" eaLnBrk="1" hangingPunct="1">
              <a:lnSpc>
                <a:spcPct val="90000"/>
              </a:lnSpc>
            </a:pPr>
            <a:r>
              <a:rPr lang="en-US"/>
              <a:t>An </a:t>
            </a:r>
            <a:r>
              <a:rPr lang="en-US">
                <a:solidFill>
                  <a:schemeClr val="folHlink"/>
                </a:solidFill>
              </a:rPr>
              <a:t>interval estimate</a:t>
            </a:r>
            <a:r>
              <a:rPr lang="en-US"/>
              <a:t> provides more information about a population characteristic than does a </a:t>
            </a:r>
            <a:r>
              <a:rPr lang="en-US">
                <a:solidFill>
                  <a:schemeClr val="folHlink"/>
                </a:solidFill>
              </a:rPr>
              <a:t>point estimate.</a:t>
            </a:r>
            <a:endParaRPr lang="en-US"/>
          </a:p>
          <a:p>
            <a:pPr marL="342900" indent="-342900" defTabSz="914400" eaLnBrk="1" hangingPunct="1">
              <a:lnSpc>
                <a:spcPct val="50000"/>
              </a:lnSpc>
            </a:pPr>
            <a:endParaRPr lang="en-US"/>
          </a:p>
          <a:p>
            <a:pPr marL="342900" indent="-342900" defTabSz="914400" eaLnBrk="1" hangingPunct="1"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</a:rPr>
              <a:t>Such interval estimates are called </a:t>
            </a:r>
            <a:r>
              <a:rPr lang="en-US">
                <a:solidFill>
                  <a:schemeClr val="hlink"/>
                </a:solidFill>
              </a:rPr>
              <a:t>confidence intervals.</a:t>
            </a:r>
          </a:p>
        </p:txBody>
      </p:sp>
    </p:spTree>
    <p:extLst>
      <p:ext uri="{BB962C8B-B14F-4D97-AF65-F5344CB8AC3E}">
        <p14:creationId xmlns:p14="http://schemas.microsoft.com/office/powerpoint/2010/main" val="25684261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Confidence Interval Estimate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8077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/>
              <a:t>An interval gives a </a:t>
            </a:r>
            <a:r>
              <a:rPr lang="en-US" sz="3200">
                <a:solidFill>
                  <a:schemeClr val="folHlink"/>
                </a:solidFill>
              </a:rPr>
              <a:t>range</a:t>
            </a:r>
            <a:r>
              <a:rPr lang="en-US" sz="3200"/>
              <a:t> of values: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/>
              <a:t>Takes into consideration variation in sample statistics from sample to sample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/>
              <a:t>Based on observations from 1 sample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/>
              <a:t>Gives information about closeness to unknown population parameters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/>
              <a:t>Stated in terms of level of confidence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/>
              <a:t>e.g. 95% confident, 99% confident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/>
              <a:t>Can never be 100% confident</a:t>
            </a:r>
          </a:p>
        </p:txBody>
      </p:sp>
      <p:sp>
        <p:nvSpPr>
          <p:cNvPr id="26627" name="Slide Number Placeholder 4"/>
          <p:cNvSpPr txBox="1">
            <a:spLocks noGrp="1"/>
          </p:cNvSpPr>
          <p:nvPr/>
        </p:nvSpPr>
        <p:spPr bwMode="auto">
          <a:xfrm>
            <a:off x="6858000" y="653415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r" defTabSz="852488"/>
            <a:r>
              <a:rPr lang="en-US" sz="1000"/>
              <a:t>Chap 8-</a:t>
            </a:r>
            <a:fld id="{9202D960-4BDC-470D-A1D1-43C0593D2124}" type="slidenum">
              <a:rPr lang="en-US" sz="1000"/>
              <a:pPr algn="r" defTabSz="852488"/>
              <a:t>5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81676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Confidence Interval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2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09600" y="1600200"/>
                <a:ext cx="8077200" cy="4532313"/>
              </a:xfrm>
            </p:spPr>
            <p:txBody>
              <a:bodyPr>
                <a:normAutofit/>
              </a:bodyPr>
              <a:lstStyle/>
              <a:p>
                <a:pPr marL="0" indent="0" eaLnBrk="1" hangingPunct="1">
                  <a:buFont typeface="Wingdings" pitchFamily="2" charset="2"/>
                  <a:buNone/>
                </a:pPr>
                <a:r>
                  <a:rPr lang="en-US" sz="2400" u="sng" dirty="0"/>
                  <a:t>Cereal fill example</a:t>
                </a:r>
              </a:p>
              <a:p>
                <a:pPr marL="0" indent="0" eaLnBrk="1" hangingPunct="1"/>
                <a:r>
                  <a:rPr lang="en-US" sz="2400" dirty="0"/>
                  <a:t>   Population has </a:t>
                </a:r>
                <a:r>
                  <a:rPr lang="en-US" sz="2400" dirty="0">
                    <a:cs typeface="Arial" charset="0"/>
                  </a:rPr>
                  <a:t>µ = 368 and </a:t>
                </a:r>
                <a:r>
                  <a:rPr lang="el-GR" sz="2400" dirty="0">
                    <a:cs typeface="Arial" charset="0"/>
                  </a:rPr>
                  <a:t>σ</a:t>
                </a:r>
                <a:r>
                  <a:rPr lang="en-US" sz="2400" dirty="0">
                    <a:cs typeface="Arial" charset="0"/>
                  </a:rPr>
                  <a:t> = 15.</a:t>
                </a:r>
              </a:p>
              <a:p>
                <a:pPr marL="0" indent="0" eaLnBrk="1" hangingPunct="1"/>
                <a:r>
                  <a:rPr lang="en-US" sz="2400" dirty="0">
                    <a:cs typeface="Arial" charset="0"/>
                  </a:rPr>
                  <a:t>   If you take a sample of size n = 25 you know</a:t>
                </a:r>
              </a:p>
              <a:p>
                <a:pPr marL="703263" lvl="1" eaLnBrk="1" hangingPunct="1"/>
                <a:r>
                  <a:rPr lang="en-US" sz="2200" dirty="0">
                    <a:cs typeface="Arial" charset="0"/>
                  </a:rPr>
                  <a:t>368 ± 1.96 * 15 /       = (362.12, 373.88) contains 95% of the sample means</a:t>
                </a:r>
              </a:p>
              <a:p>
                <a:pPr marL="703263" lvl="1"/>
                <a:r>
                  <a:rPr lang="en-US" sz="2200" dirty="0">
                    <a:cs typeface="Arial" charset="0"/>
                  </a:rPr>
                  <a:t>When you don’t know µ, you use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  <a:cs typeface="Arial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200" dirty="0">
                    <a:cs typeface="Arial" charset="0"/>
                  </a:rPr>
                  <a:t> to estimate µ</a:t>
                </a:r>
              </a:p>
              <a:p>
                <a:pPr lvl="2" eaLnBrk="1" hangingPunct="1"/>
                <a:r>
                  <a:rPr lang="en-US" dirty="0"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cs typeface="Arial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cs typeface="Arial" charset="0"/>
                  </a:rPr>
                  <a:t>= 362.3 the interval is 362.3 ± 1.96 * 15 /        = (356.42, 368.18)</a:t>
                </a:r>
              </a:p>
              <a:p>
                <a:pPr lvl="2" eaLnBrk="1" hangingPunct="1"/>
                <a:r>
                  <a:rPr lang="en-US" dirty="0">
                    <a:cs typeface="Arial" charset="0"/>
                  </a:rPr>
                  <a:t>Since 356.42 ≤ µ ≤ 368.18 the interval based on this sample makes a correct statement about µ.</a:t>
                </a:r>
              </a:p>
              <a:p>
                <a:pPr lvl="2" eaLnBrk="1" hangingPunct="1"/>
                <a:endParaRPr lang="en-US" sz="1200" dirty="0">
                  <a:cs typeface="Arial" charset="0"/>
                </a:endParaRPr>
              </a:p>
              <a:p>
                <a:pPr marL="0" indent="0" eaLnBrk="1" hangingPunct="1">
                  <a:buFont typeface="Wingdings" pitchFamily="2" charset="2"/>
                  <a:buNone/>
                </a:pPr>
                <a:r>
                  <a:rPr lang="en-US" sz="2400" dirty="0">
                    <a:solidFill>
                      <a:schemeClr val="hlink"/>
                    </a:solidFill>
                    <a:cs typeface="Arial" charset="0"/>
                  </a:rPr>
                  <a:t>But what about the intervals from other possible samples of size 25?</a:t>
                </a:r>
              </a:p>
            </p:txBody>
          </p:sp>
        </mc:Choice>
        <mc:Fallback xmlns="">
          <p:sp>
            <p:nvSpPr>
              <p:cNvPr id="103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09600" y="1600200"/>
                <a:ext cx="8077200" cy="4532313"/>
              </a:xfrm>
              <a:blipFill rotWithShape="1">
                <a:blip r:embed="rId4"/>
                <a:stretch>
                  <a:fillRect l="-1132" t="-1077" b="-1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615641532"/>
              </p:ext>
            </p:extLst>
          </p:nvPr>
        </p:nvGraphicFramePr>
        <p:xfrm>
          <a:off x="3276600" y="2971800"/>
          <a:ext cx="4429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5" imgW="291960" imgH="215640" progId="Equation.3">
                  <p:embed/>
                </p:oleObj>
              </mc:Choice>
              <mc:Fallback>
                <p:oleObj name="Equation" r:id="rId5" imgW="291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71800"/>
                        <a:ext cx="442913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683226788"/>
              </p:ext>
            </p:extLst>
          </p:nvPr>
        </p:nvGraphicFramePr>
        <p:xfrm>
          <a:off x="5715000" y="4038600"/>
          <a:ext cx="5111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7" imgW="317160" imgH="228600" progId="Equation.3">
                  <p:embed/>
                </p:oleObj>
              </mc:Choice>
              <mc:Fallback>
                <p:oleObj name="Equation" r:id="rId7" imgW="317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38600"/>
                        <a:ext cx="511175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126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76200"/>
            <a:ext cx="7383463" cy="990600"/>
          </a:xfrm>
        </p:spPr>
        <p:txBody>
          <a:bodyPr/>
          <a:lstStyle/>
          <a:p>
            <a:pPr eaLnBrk="1" hangingPunct="1"/>
            <a:r>
              <a:rPr lang="en-US"/>
              <a:t>Confidence Interval Example</a:t>
            </a:r>
          </a:p>
        </p:txBody>
      </p:sp>
      <p:graphicFrame>
        <p:nvGraphicFramePr>
          <p:cNvPr id="217144" name="Group 5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123921866"/>
              </p:ext>
            </p:extLst>
          </p:nvPr>
        </p:nvGraphicFramePr>
        <p:xfrm>
          <a:off x="228600" y="1752600"/>
          <a:ext cx="8077200" cy="4672776"/>
        </p:xfrm>
        <a:graphic>
          <a:graphicData uri="http://schemas.openxmlformats.org/drawingml/2006/table">
            <a:tbl>
              <a:tblPr/>
              <a:tblGrid>
                <a:gridCol w="161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Sample #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Lower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Limit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Upper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Limit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Contain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µ?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362.30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356.42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368.18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2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369.50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363.62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375.38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354.12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355.88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362.12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356.24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368.00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373.88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368.00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379.76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7086600" y="1219200"/>
            <a:ext cx="171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30770" name="Line 54"/>
          <p:cNvSpPr>
            <a:spLocks noChangeShapeType="1"/>
          </p:cNvSpPr>
          <p:nvPr/>
        </p:nvSpPr>
        <p:spPr bwMode="auto">
          <a:xfrm>
            <a:off x="2514600" y="2057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0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152400"/>
            <a:ext cx="7383463" cy="990600"/>
          </a:xfrm>
        </p:spPr>
        <p:txBody>
          <a:bodyPr/>
          <a:lstStyle/>
          <a:p>
            <a:pPr eaLnBrk="1" hangingPunct="1"/>
            <a:r>
              <a:rPr lang="en-US"/>
              <a:t>Confidence Interval Example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In practice you only take one sample of size n</a:t>
            </a:r>
          </a:p>
          <a:p>
            <a:pPr eaLnBrk="1" hangingPunct="1"/>
            <a:r>
              <a:rPr lang="en-US"/>
              <a:t>In practice you do not know </a:t>
            </a:r>
            <a:r>
              <a:rPr lang="en-US">
                <a:cs typeface="Arial" charset="0"/>
              </a:rPr>
              <a:t>µ so you do not know if the interval actually contains µ</a:t>
            </a:r>
          </a:p>
          <a:p>
            <a:pPr eaLnBrk="1" hangingPunct="1"/>
            <a:r>
              <a:rPr lang="en-US">
                <a:cs typeface="Arial" charset="0"/>
              </a:rPr>
              <a:t>However, you do know that 95% of the intervals formed in this manner will contain µ</a:t>
            </a:r>
          </a:p>
          <a:p>
            <a:pPr eaLnBrk="1" hangingPunct="1"/>
            <a:r>
              <a:rPr lang="en-US">
                <a:cs typeface="Arial" charset="0"/>
              </a:rPr>
              <a:t>Thus, based on the one sample you actually selected, you can be 95% confident your interval will contain µ (this is a 95% </a:t>
            </a:r>
            <a:r>
              <a:rPr lang="en-US">
                <a:solidFill>
                  <a:schemeClr val="folHlink"/>
                </a:solidFill>
                <a:cs typeface="Arial" charset="0"/>
              </a:rPr>
              <a:t>confidence interval</a:t>
            </a:r>
            <a:r>
              <a:rPr lang="en-US">
                <a:cs typeface="Arial" charset="0"/>
              </a:rPr>
              <a:t>)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7162800" y="1219200"/>
            <a:ext cx="171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304800" y="5867400"/>
            <a:ext cx="7589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Note:  95% confidence is based on the fact that we used Z = 1.96.</a:t>
            </a:r>
          </a:p>
        </p:txBody>
      </p:sp>
    </p:spTree>
    <p:extLst>
      <p:ext uri="{BB962C8B-B14F-4D97-AF65-F5344CB8AC3E}">
        <p14:creationId xmlns:p14="http://schemas.microsoft.com/office/powerpoint/2010/main" val="206872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Estimation Process</a:t>
            </a:r>
          </a:p>
        </p:txBody>
      </p:sp>
      <p:sp>
        <p:nvSpPr>
          <p:cNvPr id="126979" name="Freeform 3"/>
          <p:cNvSpPr>
            <a:spLocks/>
          </p:cNvSpPr>
          <p:nvPr/>
        </p:nvSpPr>
        <p:spPr bwMode="auto">
          <a:xfrm>
            <a:off x="77004" y="2495221"/>
            <a:ext cx="3021013" cy="3417888"/>
          </a:xfrm>
          <a:custGeom>
            <a:avLst/>
            <a:gdLst/>
            <a:ahLst/>
            <a:cxnLst>
              <a:cxn ang="0">
                <a:pos x="473" y="117"/>
              </a:cxn>
              <a:cxn ang="0">
                <a:pos x="349" y="184"/>
              </a:cxn>
              <a:cxn ang="0">
                <a:pos x="237" y="269"/>
              </a:cxn>
              <a:cxn ang="0">
                <a:pos x="145" y="372"/>
              </a:cxn>
              <a:cxn ang="0">
                <a:pos x="72" y="490"/>
              </a:cxn>
              <a:cxn ang="0">
                <a:pos x="23" y="619"/>
              </a:cxn>
              <a:cxn ang="0">
                <a:pos x="0" y="752"/>
              </a:cxn>
              <a:cxn ang="0">
                <a:pos x="3" y="885"/>
              </a:cxn>
              <a:cxn ang="0">
                <a:pos x="35" y="1018"/>
              </a:cxn>
              <a:cxn ang="0">
                <a:pos x="82" y="1168"/>
              </a:cxn>
              <a:cxn ang="0">
                <a:pos x="129" y="1311"/>
              </a:cxn>
              <a:cxn ang="0">
                <a:pos x="172" y="1444"/>
              </a:cxn>
              <a:cxn ang="0">
                <a:pos x="206" y="1564"/>
              </a:cxn>
              <a:cxn ang="0">
                <a:pos x="234" y="1659"/>
              </a:cxn>
              <a:cxn ang="0">
                <a:pos x="251" y="1732"/>
              </a:cxn>
              <a:cxn ang="0">
                <a:pos x="261" y="1778"/>
              </a:cxn>
              <a:cxn ang="0">
                <a:pos x="260" y="1796"/>
              </a:cxn>
              <a:cxn ang="0">
                <a:pos x="304" y="1890"/>
              </a:cxn>
              <a:cxn ang="0">
                <a:pos x="370" y="1971"/>
              </a:cxn>
              <a:cxn ang="0">
                <a:pos x="461" y="2045"/>
              </a:cxn>
              <a:cxn ang="0">
                <a:pos x="563" y="2096"/>
              </a:cxn>
              <a:cxn ang="0">
                <a:pos x="682" y="2135"/>
              </a:cxn>
              <a:cxn ang="0">
                <a:pos x="810" y="2152"/>
              </a:cxn>
              <a:cxn ang="0">
                <a:pos x="944" y="2149"/>
              </a:cxn>
              <a:cxn ang="0">
                <a:pos x="1077" y="2127"/>
              </a:cxn>
              <a:cxn ang="0">
                <a:pos x="1211" y="2084"/>
              </a:cxn>
              <a:cxn ang="0">
                <a:pos x="1342" y="2026"/>
              </a:cxn>
              <a:cxn ang="0">
                <a:pos x="1465" y="1960"/>
              </a:cxn>
              <a:cxn ang="0">
                <a:pos x="1573" y="1880"/>
              </a:cxn>
              <a:cxn ang="0">
                <a:pos x="1664" y="1794"/>
              </a:cxn>
              <a:cxn ang="0">
                <a:pos x="1732" y="1705"/>
              </a:cxn>
              <a:cxn ang="0">
                <a:pos x="1777" y="1613"/>
              </a:cxn>
              <a:cxn ang="0">
                <a:pos x="1798" y="1522"/>
              </a:cxn>
              <a:cxn ang="0">
                <a:pos x="1797" y="1437"/>
              </a:cxn>
              <a:cxn ang="0">
                <a:pos x="1767" y="1329"/>
              </a:cxn>
              <a:cxn ang="0">
                <a:pos x="1739" y="1199"/>
              </a:cxn>
              <a:cxn ang="0">
                <a:pos x="1728" y="1076"/>
              </a:cxn>
              <a:cxn ang="0">
                <a:pos x="1735" y="968"/>
              </a:cxn>
              <a:cxn ang="0">
                <a:pos x="1761" y="879"/>
              </a:cxn>
              <a:cxn ang="0">
                <a:pos x="1800" y="813"/>
              </a:cxn>
              <a:cxn ang="0">
                <a:pos x="1853" y="780"/>
              </a:cxn>
              <a:cxn ang="0">
                <a:pos x="1883" y="754"/>
              </a:cxn>
              <a:cxn ang="0">
                <a:pos x="1899" y="699"/>
              </a:cxn>
              <a:cxn ang="0">
                <a:pos x="1902" y="618"/>
              </a:cxn>
              <a:cxn ang="0">
                <a:pos x="1890" y="521"/>
              </a:cxn>
              <a:cxn ang="0">
                <a:pos x="1864" y="413"/>
              </a:cxn>
              <a:cxn ang="0">
                <a:pos x="1829" y="313"/>
              </a:cxn>
              <a:cxn ang="0">
                <a:pos x="1773" y="229"/>
              </a:cxn>
              <a:cxn ang="0">
                <a:pos x="1697" y="156"/>
              </a:cxn>
              <a:cxn ang="0">
                <a:pos x="1598" y="97"/>
              </a:cxn>
              <a:cxn ang="0">
                <a:pos x="1479" y="50"/>
              </a:cxn>
              <a:cxn ang="0">
                <a:pos x="1345" y="20"/>
              </a:cxn>
              <a:cxn ang="0">
                <a:pos x="1195" y="2"/>
              </a:cxn>
              <a:cxn ang="0">
                <a:pos x="1039" y="4"/>
              </a:cxn>
              <a:cxn ang="0">
                <a:pos x="875" y="17"/>
              </a:cxn>
              <a:cxn ang="0">
                <a:pos x="706" y="48"/>
              </a:cxn>
              <a:cxn ang="0">
                <a:pos x="540" y="93"/>
              </a:cxn>
            </a:cxnLst>
            <a:rect l="0" t="0" r="r" b="b"/>
            <a:pathLst>
              <a:path w="1903" h="2153">
                <a:moveTo>
                  <a:pt x="540" y="93"/>
                </a:moveTo>
                <a:lnTo>
                  <a:pt x="473" y="117"/>
                </a:lnTo>
                <a:lnTo>
                  <a:pt x="409" y="147"/>
                </a:lnTo>
                <a:lnTo>
                  <a:pt x="349" y="184"/>
                </a:lnTo>
                <a:lnTo>
                  <a:pt x="289" y="224"/>
                </a:lnTo>
                <a:lnTo>
                  <a:pt x="237" y="269"/>
                </a:lnTo>
                <a:lnTo>
                  <a:pt x="188" y="319"/>
                </a:lnTo>
                <a:lnTo>
                  <a:pt x="145" y="372"/>
                </a:lnTo>
                <a:lnTo>
                  <a:pt x="105" y="431"/>
                </a:lnTo>
                <a:lnTo>
                  <a:pt x="72" y="490"/>
                </a:lnTo>
                <a:lnTo>
                  <a:pt x="44" y="553"/>
                </a:lnTo>
                <a:lnTo>
                  <a:pt x="23" y="619"/>
                </a:lnTo>
                <a:lnTo>
                  <a:pt x="8" y="685"/>
                </a:lnTo>
                <a:lnTo>
                  <a:pt x="0" y="752"/>
                </a:lnTo>
                <a:lnTo>
                  <a:pt x="0" y="820"/>
                </a:lnTo>
                <a:lnTo>
                  <a:pt x="3" y="885"/>
                </a:lnTo>
                <a:lnTo>
                  <a:pt x="15" y="951"/>
                </a:lnTo>
                <a:lnTo>
                  <a:pt x="35" y="1018"/>
                </a:lnTo>
                <a:lnTo>
                  <a:pt x="60" y="1091"/>
                </a:lnTo>
                <a:lnTo>
                  <a:pt x="82" y="1168"/>
                </a:lnTo>
                <a:lnTo>
                  <a:pt x="107" y="1240"/>
                </a:lnTo>
                <a:lnTo>
                  <a:pt x="129" y="1311"/>
                </a:lnTo>
                <a:lnTo>
                  <a:pt x="151" y="1379"/>
                </a:lnTo>
                <a:lnTo>
                  <a:pt x="172" y="1444"/>
                </a:lnTo>
                <a:lnTo>
                  <a:pt x="188" y="1506"/>
                </a:lnTo>
                <a:lnTo>
                  <a:pt x="206" y="1564"/>
                </a:lnTo>
                <a:lnTo>
                  <a:pt x="220" y="1613"/>
                </a:lnTo>
                <a:lnTo>
                  <a:pt x="234" y="1659"/>
                </a:lnTo>
                <a:lnTo>
                  <a:pt x="244" y="1697"/>
                </a:lnTo>
                <a:lnTo>
                  <a:pt x="251" y="1732"/>
                </a:lnTo>
                <a:lnTo>
                  <a:pt x="257" y="1757"/>
                </a:lnTo>
                <a:lnTo>
                  <a:pt x="261" y="1778"/>
                </a:lnTo>
                <a:lnTo>
                  <a:pt x="262" y="1788"/>
                </a:lnTo>
                <a:lnTo>
                  <a:pt x="260" y="1796"/>
                </a:lnTo>
                <a:lnTo>
                  <a:pt x="279" y="1843"/>
                </a:lnTo>
                <a:lnTo>
                  <a:pt x="304" y="1890"/>
                </a:lnTo>
                <a:lnTo>
                  <a:pt x="333" y="1932"/>
                </a:lnTo>
                <a:lnTo>
                  <a:pt x="370" y="1971"/>
                </a:lnTo>
                <a:lnTo>
                  <a:pt x="413" y="2011"/>
                </a:lnTo>
                <a:lnTo>
                  <a:pt x="461" y="2045"/>
                </a:lnTo>
                <a:lnTo>
                  <a:pt x="511" y="2072"/>
                </a:lnTo>
                <a:lnTo>
                  <a:pt x="563" y="2096"/>
                </a:lnTo>
                <a:lnTo>
                  <a:pt x="622" y="2119"/>
                </a:lnTo>
                <a:lnTo>
                  <a:pt x="682" y="2135"/>
                </a:lnTo>
                <a:lnTo>
                  <a:pt x="746" y="2145"/>
                </a:lnTo>
                <a:lnTo>
                  <a:pt x="810" y="2152"/>
                </a:lnTo>
                <a:lnTo>
                  <a:pt x="876" y="2150"/>
                </a:lnTo>
                <a:lnTo>
                  <a:pt x="944" y="2149"/>
                </a:lnTo>
                <a:lnTo>
                  <a:pt x="1011" y="2139"/>
                </a:lnTo>
                <a:lnTo>
                  <a:pt x="1077" y="2127"/>
                </a:lnTo>
                <a:lnTo>
                  <a:pt x="1143" y="2109"/>
                </a:lnTo>
                <a:lnTo>
                  <a:pt x="1211" y="2084"/>
                </a:lnTo>
                <a:lnTo>
                  <a:pt x="1280" y="2056"/>
                </a:lnTo>
                <a:lnTo>
                  <a:pt x="1342" y="2026"/>
                </a:lnTo>
                <a:lnTo>
                  <a:pt x="1406" y="1992"/>
                </a:lnTo>
                <a:lnTo>
                  <a:pt x="1465" y="1960"/>
                </a:lnTo>
                <a:lnTo>
                  <a:pt x="1522" y="1919"/>
                </a:lnTo>
                <a:lnTo>
                  <a:pt x="1573" y="1880"/>
                </a:lnTo>
                <a:lnTo>
                  <a:pt x="1621" y="1837"/>
                </a:lnTo>
                <a:lnTo>
                  <a:pt x="1664" y="1794"/>
                </a:lnTo>
                <a:lnTo>
                  <a:pt x="1700" y="1751"/>
                </a:lnTo>
                <a:lnTo>
                  <a:pt x="1732" y="1705"/>
                </a:lnTo>
                <a:lnTo>
                  <a:pt x="1757" y="1659"/>
                </a:lnTo>
                <a:lnTo>
                  <a:pt x="1777" y="1613"/>
                </a:lnTo>
                <a:lnTo>
                  <a:pt x="1792" y="1567"/>
                </a:lnTo>
                <a:lnTo>
                  <a:pt x="1798" y="1522"/>
                </a:lnTo>
                <a:lnTo>
                  <a:pt x="1799" y="1479"/>
                </a:lnTo>
                <a:lnTo>
                  <a:pt x="1797" y="1437"/>
                </a:lnTo>
                <a:lnTo>
                  <a:pt x="1788" y="1396"/>
                </a:lnTo>
                <a:lnTo>
                  <a:pt x="1767" y="1329"/>
                </a:lnTo>
                <a:lnTo>
                  <a:pt x="1752" y="1264"/>
                </a:lnTo>
                <a:lnTo>
                  <a:pt x="1739" y="1199"/>
                </a:lnTo>
                <a:lnTo>
                  <a:pt x="1731" y="1136"/>
                </a:lnTo>
                <a:lnTo>
                  <a:pt x="1728" y="1076"/>
                </a:lnTo>
                <a:lnTo>
                  <a:pt x="1730" y="1019"/>
                </a:lnTo>
                <a:lnTo>
                  <a:pt x="1735" y="968"/>
                </a:lnTo>
                <a:lnTo>
                  <a:pt x="1745" y="920"/>
                </a:lnTo>
                <a:lnTo>
                  <a:pt x="1761" y="879"/>
                </a:lnTo>
                <a:lnTo>
                  <a:pt x="1778" y="842"/>
                </a:lnTo>
                <a:lnTo>
                  <a:pt x="1800" y="813"/>
                </a:lnTo>
                <a:lnTo>
                  <a:pt x="1824" y="791"/>
                </a:lnTo>
                <a:lnTo>
                  <a:pt x="1853" y="780"/>
                </a:lnTo>
                <a:lnTo>
                  <a:pt x="1868" y="770"/>
                </a:lnTo>
                <a:lnTo>
                  <a:pt x="1883" y="754"/>
                </a:lnTo>
                <a:lnTo>
                  <a:pt x="1893" y="730"/>
                </a:lnTo>
                <a:lnTo>
                  <a:pt x="1899" y="699"/>
                </a:lnTo>
                <a:lnTo>
                  <a:pt x="1901" y="664"/>
                </a:lnTo>
                <a:lnTo>
                  <a:pt x="1902" y="618"/>
                </a:lnTo>
                <a:lnTo>
                  <a:pt x="1897" y="570"/>
                </a:lnTo>
                <a:lnTo>
                  <a:pt x="1890" y="521"/>
                </a:lnTo>
                <a:lnTo>
                  <a:pt x="1880" y="467"/>
                </a:lnTo>
                <a:lnTo>
                  <a:pt x="1864" y="413"/>
                </a:lnTo>
                <a:lnTo>
                  <a:pt x="1848" y="355"/>
                </a:lnTo>
                <a:lnTo>
                  <a:pt x="1829" y="313"/>
                </a:lnTo>
                <a:lnTo>
                  <a:pt x="1806" y="269"/>
                </a:lnTo>
                <a:lnTo>
                  <a:pt x="1773" y="229"/>
                </a:lnTo>
                <a:lnTo>
                  <a:pt x="1739" y="192"/>
                </a:lnTo>
                <a:lnTo>
                  <a:pt x="1697" y="156"/>
                </a:lnTo>
                <a:lnTo>
                  <a:pt x="1650" y="125"/>
                </a:lnTo>
                <a:lnTo>
                  <a:pt x="1598" y="97"/>
                </a:lnTo>
                <a:lnTo>
                  <a:pt x="1540" y="74"/>
                </a:lnTo>
                <a:lnTo>
                  <a:pt x="1479" y="50"/>
                </a:lnTo>
                <a:lnTo>
                  <a:pt x="1415" y="33"/>
                </a:lnTo>
                <a:lnTo>
                  <a:pt x="1345" y="20"/>
                </a:lnTo>
                <a:lnTo>
                  <a:pt x="1272" y="8"/>
                </a:lnTo>
                <a:lnTo>
                  <a:pt x="1195" y="2"/>
                </a:lnTo>
                <a:lnTo>
                  <a:pt x="1119" y="0"/>
                </a:lnTo>
                <a:lnTo>
                  <a:pt x="1039" y="4"/>
                </a:lnTo>
                <a:lnTo>
                  <a:pt x="956" y="8"/>
                </a:lnTo>
                <a:lnTo>
                  <a:pt x="875" y="17"/>
                </a:lnTo>
                <a:lnTo>
                  <a:pt x="791" y="33"/>
                </a:lnTo>
                <a:lnTo>
                  <a:pt x="706" y="48"/>
                </a:lnTo>
                <a:lnTo>
                  <a:pt x="623" y="69"/>
                </a:lnTo>
                <a:lnTo>
                  <a:pt x="540" y="93"/>
                </a:lnTo>
              </a:path>
            </a:pathLst>
          </a:custGeom>
          <a:solidFill>
            <a:srgbClr val="FDE0BD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534204" y="3181021"/>
            <a:ext cx="21431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/>
              <a:t>(mean, </a:t>
            </a:r>
            <a:r>
              <a:rPr lang="el-GR" b="1">
                <a:cs typeface="Arial" charset="0"/>
              </a:rPr>
              <a:t>μ</a:t>
            </a:r>
            <a:r>
              <a:rPr lang="en-US" b="1"/>
              <a:t>, is unknown)</a:t>
            </a:r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534204" y="2723821"/>
            <a:ext cx="21431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/>
              <a:t>Population</a:t>
            </a:r>
          </a:p>
        </p:txBody>
      </p:sp>
      <p:sp>
        <p:nvSpPr>
          <p:cNvPr id="32776" name="Rectangle 6"/>
          <p:cNvSpPr>
            <a:spLocks noChangeArrowheads="1"/>
          </p:cNvSpPr>
          <p:nvPr/>
        </p:nvSpPr>
        <p:spPr bwMode="auto">
          <a:xfrm>
            <a:off x="2744004" y="1961821"/>
            <a:ext cx="3124200" cy="5286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/>
              <a:t>Random Sample</a:t>
            </a:r>
          </a:p>
        </p:txBody>
      </p:sp>
      <p:sp>
        <p:nvSpPr>
          <p:cNvPr id="126983" name="Oval 7"/>
          <p:cNvSpPr>
            <a:spLocks noChangeArrowheads="1"/>
          </p:cNvSpPr>
          <p:nvPr/>
        </p:nvSpPr>
        <p:spPr bwMode="auto">
          <a:xfrm>
            <a:off x="3429804" y="2812721"/>
            <a:ext cx="1587500" cy="977900"/>
          </a:xfrm>
          <a:prstGeom prst="ellipse">
            <a:avLst/>
          </a:prstGeom>
          <a:solidFill>
            <a:srgbClr val="C7DAF7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778" name="Oval 8"/>
          <p:cNvSpPr>
            <a:spLocks noChangeArrowheads="1"/>
          </p:cNvSpPr>
          <p:nvPr/>
        </p:nvSpPr>
        <p:spPr bwMode="auto">
          <a:xfrm>
            <a:off x="692954" y="4336721"/>
            <a:ext cx="1587500" cy="977900"/>
          </a:xfrm>
          <a:prstGeom prst="ellipse">
            <a:avLst/>
          </a:prstGeom>
          <a:solidFill>
            <a:srgbClr val="C7DAF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2779" name="Rectangle 9"/>
          <p:cNvSpPr>
            <a:spLocks noChangeArrowheads="1"/>
          </p:cNvSpPr>
          <p:nvPr/>
        </p:nvSpPr>
        <p:spPr bwMode="auto">
          <a:xfrm>
            <a:off x="3575854" y="2882571"/>
            <a:ext cx="15367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05000"/>
              </a:lnSpc>
              <a:spcBef>
                <a:spcPct val="50000"/>
              </a:spcBef>
            </a:pPr>
            <a:r>
              <a:rPr lang="en-US" b="1" dirty="0"/>
              <a:t>Mean   </a:t>
            </a:r>
          </a:p>
          <a:p>
            <a:pPr eaLnBrk="0" hangingPunct="0">
              <a:lnSpc>
                <a:spcPct val="45000"/>
              </a:lnSpc>
              <a:spcBef>
                <a:spcPct val="50000"/>
              </a:spcBef>
            </a:pPr>
            <a:r>
              <a:rPr lang="en-US" b="1" dirty="0"/>
              <a:t>   X = 50</a:t>
            </a:r>
          </a:p>
        </p:txBody>
      </p:sp>
      <p:sp>
        <p:nvSpPr>
          <p:cNvPr id="126986" name="Oval 10"/>
          <p:cNvSpPr>
            <a:spLocks noChangeArrowheads="1"/>
          </p:cNvSpPr>
          <p:nvPr/>
        </p:nvSpPr>
        <p:spPr bwMode="auto">
          <a:xfrm>
            <a:off x="4785529" y="3714421"/>
            <a:ext cx="368300" cy="215900"/>
          </a:xfrm>
          <a:prstGeom prst="ellipse">
            <a:avLst/>
          </a:prstGeom>
          <a:solidFill>
            <a:srgbClr val="C7DAF7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6987" name="Oval 11"/>
          <p:cNvSpPr>
            <a:spLocks noChangeArrowheads="1"/>
          </p:cNvSpPr>
          <p:nvPr/>
        </p:nvSpPr>
        <p:spPr bwMode="auto">
          <a:xfrm>
            <a:off x="5137954" y="3971596"/>
            <a:ext cx="273050" cy="158750"/>
          </a:xfrm>
          <a:prstGeom prst="ellipse">
            <a:avLst/>
          </a:prstGeom>
          <a:solidFill>
            <a:srgbClr val="C7DAF7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32782" name="Group 12"/>
          <p:cNvGrpSpPr>
            <a:grpSpLocks/>
          </p:cNvGrpSpPr>
          <p:nvPr/>
        </p:nvGrpSpPr>
        <p:grpSpPr bwMode="auto">
          <a:xfrm rot="-417079">
            <a:off x="2134404" y="4095421"/>
            <a:ext cx="2744788" cy="915988"/>
            <a:chOff x="1248" y="2592"/>
            <a:chExt cx="1729" cy="577"/>
          </a:xfrm>
        </p:grpSpPr>
        <p:sp>
          <p:nvSpPr>
            <p:cNvPr id="32845" name="Freeform 13"/>
            <p:cNvSpPr>
              <a:spLocks/>
            </p:cNvSpPr>
            <p:nvPr/>
          </p:nvSpPr>
          <p:spPr bwMode="auto">
            <a:xfrm>
              <a:off x="1248" y="2592"/>
              <a:ext cx="1729" cy="556"/>
            </a:xfrm>
            <a:custGeom>
              <a:avLst/>
              <a:gdLst>
                <a:gd name="T0" fmla="*/ 14 w 1729"/>
                <a:gd name="T1" fmla="*/ 381 h 556"/>
                <a:gd name="T2" fmla="*/ 161 w 1729"/>
                <a:gd name="T3" fmla="*/ 440 h 556"/>
                <a:gd name="T4" fmla="*/ 256 w 1729"/>
                <a:gd name="T5" fmla="*/ 471 h 556"/>
                <a:gd name="T6" fmla="*/ 357 w 1729"/>
                <a:gd name="T7" fmla="*/ 497 h 556"/>
                <a:gd name="T8" fmla="*/ 460 w 1729"/>
                <a:gd name="T9" fmla="*/ 516 h 556"/>
                <a:gd name="T10" fmla="*/ 570 w 1729"/>
                <a:gd name="T11" fmla="*/ 534 h 556"/>
                <a:gd name="T12" fmla="*/ 694 w 1729"/>
                <a:gd name="T13" fmla="*/ 546 h 556"/>
                <a:gd name="T14" fmla="*/ 853 w 1729"/>
                <a:gd name="T15" fmla="*/ 555 h 556"/>
                <a:gd name="T16" fmla="*/ 983 w 1729"/>
                <a:gd name="T17" fmla="*/ 553 h 556"/>
                <a:gd name="T18" fmla="*/ 1101 w 1729"/>
                <a:gd name="T19" fmla="*/ 541 h 556"/>
                <a:gd name="T20" fmla="*/ 1210 w 1729"/>
                <a:gd name="T21" fmla="*/ 521 h 556"/>
                <a:gd name="T22" fmla="*/ 1303 w 1729"/>
                <a:gd name="T23" fmla="*/ 496 h 556"/>
                <a:gd name="T24" fmla="*/ 1379 w 1729"/>
                <a:gd name="T25" fmla="*/ 457 h 556"/>
                <a:gd name="T26" fmla="*/ 1437 w 1729"/>
                <a:gd name="T27" fmla="*/ 401 h 556"/>
                <a:gd name="T28" fmla="*/ 1470 w 1729"/>
                <a:gd name="T29" fmla="*/ 341 h 556"/>
                <a:gd name="T30" fmla="*/ 1481 w 1729"/>
                <a:gd name="T31" fmla="*/ 301 h 556"/>
                <a:gd name="T32" fmla="*/ 1708 w 1729"/>
                <a:gd name="T33" fmla="*/ 409 h 556"/>
                <a:gd name="T34" fmla="*/ 1646 w 1729"/>
                <a:gd name="T35" fmla="*/ 342 h 556"/>
                <a:gd name="T36" fmla="*/ 1592 w 1729"/>
                <a:gd name="T37" fmla="*/ 273 h 556"/>
                <a:gd name="T38" fmla="*/ 1553 w 1729"/>
                <a:gd name="T39" fmla="*/ 206 h 556"/>
                <a:gd name="T40" fmla="*/ 1519 w 1729"/>
                <a:gd name="T41" fmla="*/ 139 h 556"/>
                <a:gd name="T42" fmla="*/ 1491 w 1729"/>
                <a:gd name="T43" fmla="*/ 48 h 556"/>
                <a:gd name="T44" fmla="*/ 1439 w 1729"/>
                <a:gd name="T45" fmla="*/ 11 h 556"/>
                <a:gd name="T46" fmla="*/ 1367 w 1729"/>
                <a:gd name="T47" fmla="*/ 33 h 556"/>
                <a:gd name="T48" fmla="*/ 1308 w 1729"/>
                <a:gd name="T49" fmla="*/ 43 h 556"/>
                <a:gd name="T50" fmla="*/ 1240 w 1729"/>
                <a:gd name="T51" fmla="*/ 43 h 556"/>
                <a:gd name="T52" fmla="*/ 1162 w 1729"/>
                <a:gd name="T53" fmla="*/ 39 h 556"/>
                <a:gd name="T54" fmla="*/ 1075 w 1729"/>
                <a:gd name="T55" fmla="*/ 23 h 556"/>
                <a:gd name="T56" fmla="*/ 1030 w 1729"/>
                <a:gd name="T57" fmla="*/ 56 h 556"/>
                <a:gd name="T58" fmla="*/ 1240 w 1729"/>
                <a:gd name="T59" fmla="*/ 180 h 556"/>
                <a:gd name="T60" fmla="*/ 1190 w 1729"/>
                <a:gd name="T61" fmla="*/ 248 h 556"/>
                <a:gd name="T62" fmla="*/ 1129 w 1729"/>
                <a:gd name="T63" fmla="*/ 304 h 556"/>
                <a:gd name="T64" fmla="*/ 1067 w 1729"/>
                <a:gd name="T65" fmla="*/ 346 h 556"/>
                <a:gd name="T66" fmla="*/ 983 w 1729"/>
                <a:gd name="T67" fmla="*/ 388 h 556"/>
                <a:gd name="T68" fmla="*/ 897 w 1729"/>
                <a:gd name="T69" fmla="*/ 415 h 556"/>
                <a:gd name="T70" fmla="*/ 805 w 1729"/>
                <a:gd name="T71" fmla="*/ 434 h 556"/>
                <a:gd name="T72" fmla="*/ 687 w 1729"/>
                <a:gd name="T73" fmla="*/ 443 h 556"/>
                <a:gd name="T74" fmla="*/ 569 w 1729"/>
                <a:gd name="T75" fmla="*/ 448 h 556"/>
                <a:gd name="T76" fmla="*/ 427 w 1729"/>
                <a:gd name="T77" fmla="*/ 448 h 556"/>
                <a:gd name="T78" fmla="*/ 307 w 1729"/>
                <a:gd name="T79" fmla="*/ 439 h 556"/>
                <a:gd name="T80" fmla="*/ 218 w 1729"/>
                <a:gd name="T81" fmla="*/ 421 h 556"/>
                <a:gd name="T82" fmla="*/ 134 w 1729"/>
                <a:gd name="T83" fmla="*/ 401 h 5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29"/>
                <a:gd name="T127" fmla="*/ 0 h 556"/>
                <a:gd name="T128" fmla="*/ 1729 w 1729"/>
                <a:gd name="T129" fmla="*/ 556 h 5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29" h="556">
                  <a:moveTo>
                    <a:pt x="0" y="356"/>
                  </a:moveTo>
                  <a:lnTo>
                    <a:pt x="14" y="381"/>
                  </a:lnTo>
                  <a:lnTo>
                    <a:pt x="102" y="419"/>
                  </a:lnTo>
                  <a:lnTo>
                    <a:pt x="161" y="440"/>
                  </a:lnTo>
                  <a:lnTo>
                    <a:pt x="210" y="454"/>
                  </a:lnTo>
                  <a:lnTo>
                    <a:pt x="256" y="471"/>
                  </a:lnTo>
                  <a:lnTo>
                    <a:pt x="307" y="484"/>
                  </a:lnTo>
                  <a:lnTo>
                    <a:pt x="357" y="497"/>
                  </a:lnTo>
                  <a:lnTo>
                    <a:pt x="412" y="509"/>
                  </a:lnTo>
                  <a:lnTo>
                    <a:pt x="460" y="516"/>
                  </a:lnTo>
                  <a:lnTo>
                    <a:pt x="506" y="525"/>
                  </a:lnTo>
                  <a:lnTo>
                    <a:pt x="570" y="534"/>
                  </a:lnTo>
                  <a:lnTo>
                    <a:pt x="625" y="541"/>
                  </a:lnTo>
                  <a:lnTo>
                    <a:pt x="694" y="546"/>
                  </a:lnTo>
                  <a:lnTo>
                    <a:pt x="783" y="554"/>
                  </a:lnTo>
                  <a:lnTo>
                    <a:pt x="853" y="555"/>
                  </a:lnTo>
                  <a:lnTo>
                    <a:pt x="905" y="554"/>
                  </a:lnTo>
                  <a:lnTo>
                    <a:pt x="983" y="553"/>
                  </a:lnTo>
                  <a:lnTo>
                    <a:pt x="1046" y="549"/>
                  </a:lnTo>
                  <a:lnTo>
                    <a:pt x="1101" y="541"/>
                  </a:lnTo>
                  <a:lnTo>
                    <a:pt x="1159" y="535"/>
                  </a:lnTo>
                  <a:lnTo>
                    <a:pt x="1210" y="521"/>
                  </a:lnTo>
                  <a:lnTo>
                    <a:pt x="1261" y="511"/>
                  </a:lnTo>
                  <a:lnTo>
                    <a:pt x="1303" y="496"/>
                  </a:lnTo>
                  <a:lnTo>
                    <a:pt x="1342" y="477"/>
                  </a:lnTo>
                  <a:lnTo>
                    <a:pt x="1379" y="457"/>
                  </a:lnTo>
                  <a:lnTo>
                    <a:pt x="1412" y="432"/>
                  </a:lnTo>
                  <a:lnTo>
                    <a:pt x="1437" y="401"/>
                  </a:lnTo>
                  <a:lnTo>
                    <a:pt x="1455" y="375"/>
                  </a:lnTo>
                  <a:lnTo>
                    <a:pt x="1470" y="341"/>
                  </a:lnTo>
                  <a:lnTo>
                    <a:pt x="1478" y="317"/>
                  </a:lnTo>
                  <a:lnTo>
                    <a:pt x="1481" y="301"/>
                  </a:lnTo>
                  <a:lnTo>
                    <a:pt x="1728" y="442"/>
                  </a:lnTo>
                  <a:lnTo>
                    <a:pt x="1708" y="409"/>
                  </a:lnTo>
                  <a:lnTo>
                    <a:pt x="1676" y="375"/>
                  </a:lnTo>
                  <a:lnTo>
                    <a:pt x="1646" y="342"/>
                  </a:lnTo>
                  <a:lnTo>
                    <a:pt x="1622" y="308"/>
                  </a:lnTo>
                  <a:lnTo>
                    <a:pt x="1592" y="273"/>
                  </a:lnTo>
                  <a:lnTo>
                    <a:pt x="1574" y="237"/>
                  </a:lnTo>
                  <a:lnTo>
                    <a:pt x="1553" y="206"/>
                  </a:lnTo>
                  <a:lnTo>
                    <a:pt x="1533" y="172"/>
                  </a:lnTo>
                  <a:lnTo>
                    <a:pt x="1519" y="139"/>
                  </a:lnTo>
                  <a:lnTo>
                    <a:pt x="1500" y="94"/>
                  </a:lnTo>
                  <a:lnTo>
                    <a:pt x="1491" y="48"/>
                  </a:lnTo>
                  <a:lnTo>
                    <a:pt x="1468" y="0"/>
                  </a:lnTo>
                  <a:lnTo>
                    <a:pt x="1439" y="11"/>
                  </a:lnTo>
                  <a:lnTo>
                    <a:pt x="1405" y="23"/>
                  </a:lnTo>
                  <a:lnTo>
                    <a:pt x="1367" y="33"/>
                  </a:lnTo>
                  <a:lnTo>
                    <a:pt x="1330" y="40"/>
                  </a:lnTo>
                  <a:lnTo>
                    <a:pt x="1308" y="43"/>
                  </a:lnTo>
                  <a:lnTo>
                    <a:pt x="1278" y="43"/>
                  </a:lnTo>
                  <a:lnTo>
                    <a:pt x="1240" y="43"/>
                  </a:lnTo>
                  <a:lnTo>
                    <a:pt x="1201" y="40"/>
                  </a:lnTo>
                  <a:lnTo>
                    <a:pt x="1162" y="39"/>
                  </a:lnTo>
                  <a:lnTo>
                    <a:pt x="1120" y="30"/>
                  </a:lnTo>
                  <a:lnTo>
                    <a:pt x="1075" y="23"/>
                  </a:lnTo>
                  <a:lnTo>
                    <a:pt x="1004" y="7"/>
                  </a:lnTo>
                  <a:lnTo>
                    <a:pt x="1030" y="56"/>
                  </a:lnTo>
                  <a:lnTo>
                    <a:pt x="1242" y="167"/>
                  </a:lnTo>
                  <a:lnTo>
                    <a:pt x="1240" y="180"/>
                  </a:lnTo>
                  <a:lnTo>
                    <a:pt x="1209" y="218"/>
                  </a:lnTo>
                  <a:lnTo>
                    <a:pt x="1190" y="248"/>
                  </a:lnTo>
                  <a:lnTo>
                    <a:pt x="1154" y="285"/>
                  </a:lnTo>
                  <a:lnTo>
                    <a:pt x="1129" y="304"/>
                  </a:lnTo>
                  <a:lnTo>
                    <a:pt x="1104" y="323"/>
                  </a:lnTo>
                  <a:lnTo>
                    <a:pt x="1067" y="346"/>
                  </a:lnTo>
                  <a:lnTo>
                    <a:pt x="1033" y="370"/>
                  </a:lnTo>
                  <a:lnTo>
                    <a:pt x="983" y="388"/>
                  </a:lnTo>
                  <a:lnTo>
                    <a:pt x="944" y="402"/>
                  </a:lnTo>
                  <a:lnTo>
                    <a:pt x="897" y="415"/>
                  </a:lnTo>
                  <a:lnTo>
                    <a:pt x="846" y="429"/>
                  </a:lnTo>
                  <a:lnTo>
                    <a:pt x="805" y="434"/>
                  </a:lnTo>
                  <a:lnTo>
                    <a:pt x="745" y="441"/>
                  </a:lnTo>
                  <a:lnTo>
                    <a:pt x="687" y="443"/>
                  </a:lnTo>
                  <a:lnTo>
                    <a:pt x="630" y="448"/>
                  </a:lnTo>
                  <a:lnTo>
                    <a:pt x="569" y="448"/>
                  </a:lnTo>
                  <a:lnTo>
                    <a:pt x="495" y="448"/>
                  </a:lnTo>
                  <a:lnTo>
                    <a:pt x="427" y="448"/>
                  </a:lnTo>
                  <a:lnTo>
                    <a:pt x="355" y="442"/>
                  </a:lnTo>
                  <a:lnTo>
                    <a:pt x="307" y="439"/>
                  </a:lnTo>
                  <a:lnTo>
                    <a:pt x="259" y="430"/>
                  </a:lnTo>
                  <a:lnTo>
                    <a:pt x="218" y="421"/>
                  </a:lnTo>
                  <a:lnTo>
                    <a:pt x="173" y="412"/>
                  </a:lnTo>
                  <a:lnTo>
                    <a:pt x="134" y="401"/>
                  </a:lnTo>
                  <a:lnTo>
                    <a:pt x="0" y="356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rgbClr val="772655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46" name="Freeform 14"/>
            <p:cNvSpPr>
              <a:spLocks/>
            </p:cNvSpPr>
            <p:nvPr/>
          </p:nvSpPr>
          <p:spPr bwMode="auto">
            <a:xfrm>
              <a:off x="1258" y="2643"/>
              <a:ext cx="1718" cy="526"/>
            </a:xfrm>
            <a:custGeom>
              <a:avLst/>
              <a:gdLst>
                <a:gd name="T0" fmla="*/ 112 w 1718"/>
                <a:gd name="T1" fmla="*/ 387 h 526"/>
                <a:gd name="T2" fmla="*/ 207 w 1718"/>
                <a:gd name="T3" fmla="*/ 421 h 526"/>
                <a:gd name="T4" fmla="*/ 304 w 1718"/>
                <a:gd name="T5" fmla="*/ 451 h 526"/>
                <a:gd name="T6" fmla="*/ 411 w 1718"/>
                <a:gd name="T7" fmla="*/ 477 h 526"/>
                <a:gd name="T8" fmla="*/ 506 w 1718"/>
                <a:gd name="T9" fmla="*/ 498 h 526"/>
                <a:gd name="T10" fmla="*/ 626 w 1718"/>
                <a:gd name="T11" fmla="*/ 511 h 526"/>
                <a:gd name="T12" fmla="*/ 784 w 1718"/>
                <a:gd name="T13" fmla="*/ 523 h 526"/>
                <a:gd name="T14" fmla="*/ 911 w 1718"/>
                <a:gd name="T15" fmla="*/ 525 h 526"/>
                <a:gd name="T16" fmla="*/ 1044 w 1718"/>
                <a:gd name="T17" fmla="*/ 520 h 526"/>
                <a:gd name="T18" fmla="*/ 1162 w 1718"/>
                <a:gd name="T19" fmla="*/ 508 h 526"/>
                <a:gd name="T20" fmla="*/ 1263 w 1718"/>
                <a:gd name="T21" fmla="*/ 485 h 526"/>
                <a:gd name="T22" fmla="*/ 1346 w 1718"/>
                <a:gd name="T23" fmla="*/ 454 h 526"/>
                <a:gd name="T24" fmla="*/ 1420 w 1718"/>
                <a:gd name="T25" fmla="*/ 412 h 526"/>
                <a:gd name="T26" fmla="*/ 1460 w 1718"/>
                <a:gd name="T27" fmla="*/ 358 h 526"/>
                <a:gd name="T28" fmla="*/ 1488 w 1718"/>
                <a:gd name="T29" fmla="*/ 304 h 526"/>
                <a:gd name="T30" fmla="*/ 1717 w 1718"/>
                <a:gd name="T31" fmla="*/ 393 h 526"/>
                <a:gd name="T32" fmla="*/ 1656 w 1718"/>
                <a:gd name="T33" fmla="*/ 328 h 526"/>
                <a:gd name="T34" fmla="*/ 1607 w 1718"/>
                <a:gd name="T35" fmla="*/ 263 h 526"/>
                <a:gd name="T36" fmla="*/ 1566 w 1718"/>
                <a:gd name="T37" fmla="*/ 200 h 526"/>
                <a:gd name="T38" fmla="*/ 1532 w 1718"/>
                <a:gd name="T39" fmla="*/ 133 h 526"/>
                <a:gd name="T40" fmla="*/ 1500 w 1718"/>
                <a:gd name="T41" fmla="*/ 56 h 526"/>
                <a:gd name="T42" fmla="*/ 1483 w 1718"/>
                <a:gd name="T43" fmla="*/ 0 h 526"/>
                <a:gd name="T44" fmla="*/ 1421 w 1718"/>
                <a:gd name="T45" fmla="*/ 25 h 526"/>
                <a:gd name="T46" fmla="*/ 1348 w 1718"/>
                <a:gd name="T47" fmla="*/ 40 h 526"/>
                <a:gd name="T48" fmla="*/ 1297 w 1718"/>
                <a:gd name="T49" fmla="*/ 43 h 526"/>
                <a:gd name="T50" fmla="*/ 1217 w 1718"/>
                <a:gd name="T51" fmla="*/ 40 h 526"/>
                <a:gd name="T52" fmla="*/ 1136 w 1718"/>
                <a:gd name="T53" fmla="*/ 30 h 526"/>
                <a:gd name="T54" fmla="*/ 1020 w 1718"/>
                <a:gd name="T55" fmla="*/ 7 h 526"/>
                <a:gd name="T56" fmla="*/ 1250 w 1718"/>
                <a:gd name="T57" fmla="*/ 173 h 526"/>
                <a:gd name="T58" fmla="*/ 1200 w 1718"/>
                <a:gd name="T59" fmla="*/ 237 h 526"/>
                <a:gd name="T60" fmla="*/ 1134 w 1718"/>
                <a:gd name="T61" fmla="*/ 290 h 526"/>
                <a:gd name="T62" fmla="*/ 1075 w 1718"/>
                <a:gd name="T63" fmla="*/ 329 h 526"/>
                <a:gd name="T64" fmla="*/ 991 w 1718"/>
                <a:gd name="T65" fmla="*/ 369 h 526"/>
                <a:gd name="T66" fmla="*/ 899 w 1718"/>
                <a:gd name="T67" fmla="*/ 393 h 526"/>
                <a:gd name="T68" fmla="*/ 808 w 1718"/>
                <a:gd name="T69" fmla="*/ 410 h 526"/>
                <a:gd name="T70" fmla="*/ 689 w 1718"/>
                <a:gd name="T71" fmla="*/ 418 h 526"/>
                <a:gd name="T72" fmla="*/ 571 w 1718"/>
                <a:gd name="T73" fmla="*/ 422 h 526"/>
                <a:gd name="T74" fmla="*/ 428 w 1718"/>
                <a:gd name="T75" fmla="*/ 422 h 526"/>
                <a:gd name="T76" fmla="*/ 309 w 1718"/>
                <a:gd name="T77" fmla="*/ 411 h 526"/>
                <a:gd name="T78" fmla="*/ 217 w 1718"/>
                <a:gd name="T79" fmla="*/ 395 h 526"/>
                <a:gd name="T80" fmla="*/ 137 w 1718"/>
                <a:gd name="T81" fmla="*/ 374 h 52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18"/>
                <a:gd name="T124" fmla="*/ 0 h 526"/>
                <a:gd name="T125" fmla="*/ 1718 w 1718"/>
                <a:gd name="T126" fmla="*/ 526 h 52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18" h="526">
                  <a:moveTo>
                    <a:pt x="0" y="330"/>
                  </a:moveTo>
                  <a:lnTo>
                    <a:pt x="112" y="387"/>
                  </a:lnTo>
                  <a:lnTo>
                    <a:pt x="154" y="403"/>
                  </a:lnTo>
                  <a:lnTo>
                    <a:pt x="207" y="421"/>
                  </a:lnTo>
                  <a:lnTo>
                    <a:pt x="251" y="434"/>
                  </a:lnTo>
                  <a:lnTo>
                    <a:pt x="304" y="451"/>
                  </a:lnTo>
                  <a:lnTo>
                    <a:pt x="352" y="464"/>
                  </a:lnTo>
                  <a:lnTo>
                    <a:pt x="411" y="477"/>
                  </a:lnTo>
                  <a:lnTo>
                    <a:pt x="461" y="486"/>
                  </a:lnTo>
                  <a:lnTo>
                    <a:pt x="506" y="498"/>
                  </a:lnTo>
                  <a:lnTo>
                    <a:pt x="568" y="504"/>
                  </a:lnTo>
                  <a:lnTo>
                    <a:pt x="626" y="511"/>
                  </a:lnTo>
                  <a:lnTo>
                    <a:pt x="692" y="516"/>
                  </a:lnTo>
                  <a:lnTo>
                    <a:pt x="784" y="523"/>
                  </a:lnTo>
                  <a:lnTo>
                    <a:pt x="851" y="525"/>
                  </a:lnTo>
                  <a:lnTo>
                    <a:pt x="911" y="525"/>
                  </a:lnTo>
                  <a:lnTo>
                    <a:pt x="988" y="523"/>
                  </a:lnTo>
                  <a:lnTo>
                    <a:pt x="1044" y="520"/>
                  </a:lnTo>
                  <a:lnTo>
                    <a:pt x="1100" y="514"/>
                  </a:lnTo>
                  <a:lnTo>
                    <a:pt x="1162" y="508"/>
                  </a:lnTo>
                  <a:lnTo>
                    <a:pt x="1215" y="496"/>
                  </a:lnTo>
                  <a:lnTo>
                    <a:pt x="1263" y="485"/>
                  </a:lnTo>
                  <a:lnTo>
                    <a:pt x="1310" y="470"/>
                  </a:lnTo>
                  <a:lnTo>
                    <a:pt x="1346" y="454"/>
                  </a:lnTo>
                  <a:lnTo>
                    <a:pt x="1384" y="434"/>
                  </a:lnTo>
                  <a:lnTo>
                    <a:pt x="1420" y="412"/>
                  </a:lnTo>
                  <a:lnTo>
                    <a:pt x="1445" y="383"/>
                  </a:lnTo>
                  <a:lnTo>
                    <a:pt x="1460" y="358"/>
                  </a:lnTo>
                  <a:lnTo>
                    <a:pt x="1481" y="327"/>
                  </a:lnTo>
                  <a:lnTo>
                    <a:pt x="1488" y="304"/>
                  </a:lnTo>
                  <a:lnTo>
                    <a:pt x="1503" y="271"/>
                  </a:lnTo>
                  <a:lnTo>
                    <a:pt x="1717" y="393"/>
                  </a:lnTo>
                  <a:lnTo>
                    <a:pt x="1684" y="359"/>
                  </a:lnTo>
                  <a:lnTo>
                    <a:pt x="1656" y="328"/>
                  </a:lnTo>
                  <a:lnTo>
                    <a:pt x="1630" y="297"/>
                  </a:lnTo>
                  <a:lnTo>
                    <a:pt x="1607" y="263"/>
                  </a:lnTo>
                  <a:lnTo>
                    <a:pt x="1583" y="230"/>
                  </a:lnTo>
                  <a:lnTo>
                    <a:pt x="1566" y="200"/>
                  </a:lnTo>
                  <a:lnTo>
                    <a:pt x="1547" y="166"/>
                  </a:lnTo>
                  <a:lnTo>
                    <a:pt x="1532" y="133"/>
                  </a:lnTo>
                  <a:lnTo>
                    <a:pt x="1513" y="92"/>
                  </a:lnTo>
                  <a:lnTo>
                    <a:pt x="1500" y="56"/>
                  </a:lnTo>
                  <a:lnTo>
                    <a:pt x="1494" y="32"/>
                  </a:lnTo>
                  <a:lnTo>
                    <a:pt x="1483" y="0"/>
                  </a:lnTo>
                  <a:lnTo>
                    <a:pt x="1454" y="12"/>
                  </a:lnTo>
                  <a:lnTo>
                    <a:pt x="1421" y="25"/>
                  </a:lnTo>
                  <a:lnTo>
                    <a:pt x="1384" y="33"/>
                  </a:lnTo>
                  <a:lnTo>
                    <a:pt x="1348" y="40"/>
                  </a:lnTo>
                  <a:lnTo>
                    <a:pt x="1321" y="42"/>
                  </a:lnTo>
                  <a:lnTo>
                    <a:pt x="1297" y="43"/>
                  </a:lnTo>
                  <a:lnTo>
                    <a:pt x="1259" y="43"/>
                  </a:lnTo>
                  <a:lnTo>
                    <a:pt x="1217" y="40"/>
                  </a:lnTo>
                  <a:lnTo>
                    <a:pt x="1182" y="38"/>
                  </a:lnTo>
                  <a:lnTo>
                    <a:pt x="1136" y="30"/>
                  </a:lnTo>
                  <a:lnTo>
                    <a:pt x="1091" y="24"/>
                  </a:lnTo>
                  <a:lnTo>
                    <a:pt x="1020" y="7"/>
                  </a:lnTo>
                  <a:lnTo>
                    <a:pt x="1269" y="142"/>
                  </a:lnTo>
                  <a:lnTo>
                    <a:pt x="1250" y="173"/>
                  </a:lnTo>
                  <a:lnTo>
                    <a:pt x="1223" y="208"/>
                  </a:lnTo>
                  <a:lnTo>
                    <a:pt x="1200" y="237"/>
                  </a:lnTo>
                  <a:lnTo>
                    <a:pt x="1160" y="272"/>
                  </a:lnTo>
                  <a:lnTo>
                    <a:pt x="1134" y="290"/>
                  </a:lnTo>
                  <a:lnTo>
                    <a:pt x="1109" y="308"/>
                  </a:lnTo>
                  <a:lnTo>
                    <a:pt x="1075" y="329"/>
                  </a:lnTo>
                  <a:lnTo>
                    <a:pt x="1037" y="350"/>
                  </a:lnTo>
                  <a:lnTo>
                    <a:pt x="991" y="369"/>
                  </a:lnTo>
                  <a:lnTo>
                    <a:pt x="947" y="381"/>
                  </a:lnTo>
                  <a:lnTo>
                    <a:pt x="899" y="393"/>
                  </a:lnTo>
                  <a:lnTo>
                    <a:pt x="848" y="406"/>
                  </a:lnTo>
                  <a:lnTo>
                    <a:pt x="808" y="410"/>
                  </a:lnTo>
                  <a:lnTo>
                    <a:pt x="748" y="415"/>
                  </a:lnTo>
                  <a:lnTo>
                    <a:pt x="689" y="418"/>
                  </a:lnTo>
                  <a:lnTo>
                    <a:pt x="636" y="421"/>
                  </a:lnTo>
                  <a:lnTo>
                    <a:pt x="571" y="422"/>
                  </a:lnTo>
                  <a:lnTo>
                    <a:pt x="498" y="422"/>
                  </a:lnTo>
                  <a:lnTo>
                    <a:pt x="428" y="422"/>
                  </a:lnTo>
                  <a:lnTo>
                    <a:pt x="357" y="414"/>
                  </a:lnTo>
                  <a:lnTo>
                    <a:pt x="309" y="411"/>
                  </a:lnTo>
                  <a:lnTo>
                    <a:pt x="260" y="404"/>
                  </a:lnTo>
                  <a:lnTo>
                    <a:pt x="217" y="395"/>
                  </a:lnTo>
                  <a:lnTo>
                    <a:pt x="174" y="387"/>
                  </a:lnTo>
                  <a:lnTo>
                    <a:pt x="137" y="374"/>
                  </a:lnTo>
                  <a:lnTo>
                    <a:pt x="0" y="33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rgbClr val="772655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2783" name="Group 15"/>
          <p:cNvGrpSpPr>
            <a:grpSpLocks/>
          </p:cNvGrpSpPr>
          <p:nvPr/>
        </p:nvGrpSpPr>
        <p:grpSpPr bwMode="auto">
          <a:xfrm>
            <a:off x="5487204" y="3638221"/>
            <a:ext cx="828675" cy="1970088"/>
            <a:chOff x="3462" y="2455"/>
            <a:chExt cx="757" cy="1614"/>
          </a:xfrm>
        </p:grpSpPr>
        <p:grpSp>
          <p:nvGrpSpPr>
            <p:cNvPr id="32791" name="Group 16"/>
            <p:cNvGrpSpPr>
              <a:grpSpLocks/>
            </p:cNvGrpSpPr>
            <p:nvPr/>
          </p:nvGrpSpPr>
          <p:grpSpPr bwMode="auto">
            <a:xfrm>
              <a:off x="3462" y="3447"/>
              <a:ext cx="709" cy="622"/>
              <a:chOff x="3462" y="3447"/>
              <a:chExt cx="709" cy="622"/>
            </a:xfrm>
          </p:grpSpPr>
          <p:grpSp>
            <p:nvGrpSpPr>
              <p:cNvPr id="32819" name="Group 17"/>
              <p:cNvGrpSpPr>
                <a:grpSpLocks/>
              </p:cNvGrpSpPr>
              <p:nvPr/>
            </p:nvGrpSpPr>
            <p:grpSpPr bwMode="auto">
              <a:xfrm>
                <a:off x="3462" y="3447"/>
                <a:ext cx="709" cy="622"/>
                <a:chOff x="3462" y="3447"/>
                <a:chExt cx="709" cy="622"/>
              </a:xfrm>
            </p:grpSpPr>
            <p:grpSp>
              <p:nvGrpSpPr>
                <p:cNvPr id="32827" name="Group 18"/>
                <p:cNvGrpSpPr>
                  <a:grpSpLocks/>
                </p:cNvGrpSpPr>
                <p:nvPr/>
              </p:nvGrpSpPr>
              <p:grpSpPr bwMode="auto">
                <a:xfrm>
                  <a:off x="3462" y="3447"/>
                  <a:ext cx="709" cy="622"/>
                  <a:chOff x="3462" y="3447"/>
                  <a:chExt cx="709" cy="622"/>
                </a:xfrm>
              </p:grpSpPr>
              <p:sp>
                <p:nvSpPr>
                  <p:cNvPr id="32835" name="Freeform 19"/>
                  <p:cNvSpPr>
                    <a:spLocks/>
                  </p:cNvSpPr>
                  <p:nvPr/>
                </p:nvSpPr>
                <p:spPr bwMode="auto">
                  <a:xfrm>
                    <a:off x="3462" y="3447"/>
                    <a:ext cx="709" cy="622"/>
                  </a:xfrm>
                  <a:custGeom>
                    <a:avLst/>
                    <a:gdLst>
                      <a:gd name="T0" fmla="*/ 244 w 709"/>
                      <a:gd name="T1" fmla="*/ 56 h 622"/>
                      <a:gd name="T2" fmla="*/ 200 w 709"/>
                      <a:gd name="T3" fmla="*/ 51 h 622"/>
                      <a:gd name="T4" fmla="*/ 137 w 709"/>
                      <a:gd name="T5" fmla="*/ 76 h 622"/>
                      <a:gd name="T6" fmla="*/ 95 w 709"/>
                      <a:gd name="T7" fmla="*/ 102 h 622"/>
                      <a:gd name="T8" fmla="*/ 66 w 709"/>
                      <a:gd name="T9" fmla="*/ 141 h 622"/>
                      <a:gd name="T10" fmla="*/ 63 w 709"/>
                      <a:gd name="T11" fmla="*/ 174 h 622"/>
                      <a:gd name="T12" fmla="*/ 61 w 709"/>
                      <a:gd name="T13" fmla="*/ 222 h 622"/>
                      <a:gd name="T14" fmla="*/ 38 w 709"/>
                      <a:gd name="T15" fmla="*/ 247 h 622"/>
                      <a:gd name="T16" fmla="*/ 31 w 709"/>
                      <a:gd name="T17" fmla="*/ 281 h 622"/>
                      <a:gd name="T18" fmla="*/ 43 w 709"/>
                      <a:gd name="T19" fmla="*/ 314 h 622"/>
                      <a:gd name="T20" fmla="*/ 36 w 709"/>
                      <a:gd name="T21" fmla="*/ 339 h 622"/>
                      <a:gd name="T22" fmla="*/ 17 w 709"/>
                      <a:gd name="T23" fmla="*/ 365 h 622"/>
                      <a:gd name="T24" fmla="*/ 13 w 709"/>
                      <a:gd name="T25" fmla="*/ 400 h 622"/>
                      <a:gd name="T26" fmla="*/ 2 w 709"/>
                      <a:gd name="T27" fmla="*/ 441 h 622"/>
                      <a:gd name="T28" fmla="*/ 6 w 709"/>
                      <a:gd name="T29" fmla="*/ 481 h 622"/>
                      <a:gd name="T30" fmla="*/ 31 w 709"/>
                      <a:gd name="T31" fmla="*/ 499 h 622"/>
                      <a:gd name="T32" fmla="*/ 75 w 709"/>
                      <a:gd name="T33" fmla="*/ 499 h 622"/>
                      <a:gd name="T34" fmla="*/ 95 w 709"/>
                      <a:gd name="T35" fmla="*/ 511 h 622"/>
                      <a:gd name="T36" fmla="*/ 90 w 709"/>
                      <a:gd name="T37" fmla="*/ 544 h 622"/>
                      <a:gd name="T38" fmla="*/ 67 w 709"/>
                      <a:gd name="T39" fmla="*/ 577 h 622"/>
                      <a:gd name="T40" fmla="*/ 63 w 709"/>
                      <a:gd name="T41" fmla="*/ 603 h 622"/>
                      <a:gd name="T42" fmla="*/ 80 w 709"/>
                      <a:gd name="T43" fmla="*/ 621 h 622"/>
                      <a:gd name="T44" fmla="*/ 107 w 709"/>
                      <a:gd name="T45" fmla="*/ 621 h 622"/>
                      <a:gd name="T46" fmla="*/ 144 w 709"/>
                      <a:gd name="T47" fmla="*/ 607 h 622"/>
                      <a:gd name="T48" fmla="*/ 194 w 709"/>
                      <a:gd name="T49" fmla="*/ 594 h 622"/>
                      <a:gd name="T50" fmla="*/ 250 w 709"/>
                      <a:gd name="T51" fmla="*/ 591 h 622"/>
                      <a:gd name="T52" fmla="*/ 291 w 709"/>
                      <a:gd name="T53" fmla="*/ 600 h 622"/>
                      <a:gd name="T54" fmla="*/ 346 w 709"/>
                      <a:gd name="T55" fmla="*/ 607 h 622"/>
                      <a:gd name="T56" fmla="*/ 393 w 709"/>
                      <a:gd name="T57" fmla="*/ 598 h 622"/>
                      <a:gd name="T58" fmla="*/ 452 w 709"/>
                      <a:gd name="T59" fmla="*/ 598 h 622"/>
                      <a:gd name="T60" fmla="*/ 506 w 709"/>
                      <a:gd name="T61" fmla="*/ 604 h 622"/>
                      <a:gd name="T62" fmla="*/ 541 w 709"/>
                      <a:gd name="T63" fmla="*/ 589 h 622"/>
                      <a:gd name="T64" fmla="*/ 581 w 709"/>
                      <a:gd name="T65" fmla="*/ 577 h 622"/>
                      <a:gd name="T66" fmla="*/ 635 w 709"/>
                      <a:gd name="T67" fmla="*/ 578 h 622"/>
                      <a:gd name="T68" fmla="*/ 678 w 709"/>
                      <a:gd name="T69" fmla="*/ 574 h 622"/>
                      <a:gd name="T70" fmla="*/ 708 w 709"/>
                      <a:gd name="T71" fmla="*/ 552 h 622"/>
                      <a:gd name="T72" fmla="*/ 691 w 709"/>
                      <a:gd name="T73" fmla="*/ 457 h 622"/>
                      <a:gd name="T74" fmla="*/ 703 w 709"/>
                      <a:gd name="T75" fmla="*/ 428 h 622"/>
                      <a:gd name="T76" fmla="*/ 686 w 709"/>
                      <a:gd name="T77" fmla="*/ 398 h 622"/>
                      <a:gd name="T78" fmla="*/ 676 w 709"/>
                      <a:gd name="T79" fmla="*/ 369 h 622"/>
                      <a:gd name="T80" fmla="*/ 672 w 709"/>
                      <a:gd name="T81" fmla="*/ 335 h 622"/>
                      <a:gd name="T82" fmla="*/ 673 w 709"/>
                      <a:gd name="T83" fmla="*/ 305 h 622"/>
                      <a:gd name="T84" fmla="*/ 665 w 709"/>
                      <a:gd name="T85" fmla="*/ 277 h 622"/>
                      <a:gd name="T86" fmla="*/ 674 w 709"/>
                      <a:gd name="T87" fmla="*/ 235 h 622"/>
                      <a:gd name="T88" fmla="*/ 673 w 709"/>
                      <a:gd name="T89" fmla="*/ 186 h 622"/>
                      <a:gd name="T90" fmla="*/ 662 w 709"/>
                      <a:gd name="T91" fmla="*/ 142 h 622"/>
                      <a:gd name="T92" fmla="*/ 642 w 709"/>
                      <a:gd name="T93" fmla="*/ 109 h 622"/>
                      <a:gd name="T94" fmla="*/ 574 w 709"/>
                      <a:gd name="T95" fmla="*/ 72 h 622"/>
                      <a:gd name="T96" fmla="*/ 440 w 709"/>
                      <a:gd name="T97" fmla="*/ 45 h 622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709"/>
                      <a:gd name="T148" fmla="*/ 0 h 622"/>
                      <a:gd name="T149" fmla="*/ 709 w 709"/>
                      <a:gd name="T150" fmla="*/ 622 h 622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709" h="622">
                        <a:moveTo>
                          <a:pt x="327" y="0"/>
                        </a:moveTo>
                        <a:lnTo>
                          <a:pt x="244" y="56"/>
                        </a:lnTo>
                        <a:lnTo>
                          <a:pt x="229" y="54"/>
                        </a:lnTo>
                        <a:lnTo>
                          <a:pt x="200" y="51"/>
                        </a:lnTo>
                        <a:lnTo>
                          <a:pt x="171" y="60"/>
                        </a:lnTo>
                        <a:lnTo>
                          <a:pt x="137" y="76"/>
                        </a:lnTo>
                        <a:lnTo>
                          <a:pt x="112" y="90"/>
                        </a:lnTo>
                        <a:lnTo>
                          <a:pt x="95" y="102"/>
                        </a:lnTo>
                        <a:lnTo>
                          <a:pt x="78" y="122"/>
                        </a:lnTo>
                        <a:lnTo>
                          <a:pt x="66" y="141"/>
                        </a:lnTo>
                        <a:lnTo>
                          <a:pt x="61" y="154"/>
                        </a:lnTo>
                        <a:lnTo>
                          <a:pt x="63" y="174"/>
                        </a:lnTo>
                        <a:lnTo>
                          <a:pt x="65" y="203"/>
                        </a:lnTo>
                        <a:lnTo>
                          <a:pt x="61" y="222"/>
                        </a:lnTo>
                        <a:lnTo>
                          <a:pt x="50" y="236"/>
                        </a:lnTo>
                        <a:lnTo>
                          <a:pt x="38" y="247"/>
                        </a:lnTo>
                        <a:lnTo>
                          <a:pt x="28" y="263"/>
                        </a:lnTo>
                        <a:lnTo>
                          <a:pt x="31" y="281"/>
                        </a:lnTo>
                        <a:lnTo>
                          <a:pt x="38" y="302"/>
                        </a:lnTo>
                        <a:lnTo>
                          <a:pt x="43" y="314"/>
                        </a:lnTo>
                        <a:lnTo>
                          <a:pt x="43" y="328"/>
                        </a:lnTo>
                        <a:lnTo>
                          <a:pt x="36" y="339"/>
                        </a:lnTo>
                        <a:lnTo>
                          <a:pt x="21" y="351"/>
                        </a:lnTo>
                        <a:lnTo>
                          <a:pt x="17" y="365"/>
                        </a:lnTo>
                        <a:lnTo>
                          <a:pt x="13" y="379"/>
                        </a:lnTo>
                        <a:lnTo>
                          <a:pt x="13" y="400"/>
                        </a:lnTo>
                        <a:lnTo>
                          <a:pt x="9" y="417"/>
                        </a:lnTo>
                        <a:lnTo>
                          <a:pt x="2" y="441"/>
                        </a:lnTo>
                        <a:lnTo>
                          <a:pt x="0" y="463"/>
                        </a:lnTo>
                        <a:lnTo>
                          <a:pt x="6" y="481"/>
                        </a:lnTo>
                        <a:lnTo>
                          <a:pt x="17" y="492"/>
                        </a:lnTo>
                        <a:lnTo>
                          <a:pt x="31" y="499"/>
                        </a:lnTo>
                        <a:lnTo>
                          <a:pt x="53" y="500"/>
                        </a:lnTo>
                        <a:lnTo>
                          <a:pt x="75" y="499"/>
                        </a:lnTo>
                        <a:lnTo>
                          <a:pt x="88" y="503"/>
                        </a:lnTo>
                        <a:lnTo>
                          <a:pt x="95" y="511"/>
                        </a:lnTo>
                        <a:lnTo>
                          <a:pt x="97" y="522"/>
                        </a:lnTo>
                        <a:lnTo>
                          <a:pt x="90" y="544"/>
                        </a:lnTo>
                        <a:lnTo>
                          <a:pt x="76" y="563"/>
                        </a:lnTo>
                        <a:lnTo>
                          <a:pt x="67" y="577"/>
                        </a:lnTo>
                        <a:lnTo>
                          <a:pt x="61" y="591"/>
                        </a:lnTo>
                        <a:lnTo>
                          <a:pt x="63" y="603"/>
                        </a:lnTo>
                        <a:lnTo>
                          <a:pt x="71" y="616"/>
                        </a:lnTo>
                        <a:lnTo>
                          <a:pt x="80" y="621"/>
                        </a:lnTo>
                        <a:lnTo>
                          <a:pt x="92" y="621"/>
                        </a:lnTo>
                        <a:lnTo>
                          <a:pt x="107" y="621"/>
                        </a:lnTo>
                        <a:lnTo>
                          <a:pt x="124" y="615"/>
                        </a:lnTo>
                        <a:lnTo>
                          <a:pt x="144" y="607"/>
                        </a:lnTo>
                        <a:lnTo>
                          <a:pt x="164" y="599"/>
                        </a:lnTo>
                        <a:lnTo>
                          <a:pt x="194" y="594"/>
                        </a:lnTo>
                        <a:lnTo>
                          <a:pt x="222" y="589"/>
                        </a:lnTo>
                        <a:lnTo>
                          <a:pt x="250" y="591"/>
                        </a:lnTo>
                        <a:lnTo>
                          <a:pt x="272" y="596"/>
                        </a:lnTo>
                        <a:lnTo>
                          <a:pt x="291" y="600"/>
                        </a:lnTo>
                        <a:lnTo>
                          <a:pt x="316" y="605"/>
                        </a:lnTo>
                        <a:lnTo>
                          <a:pt x="346" y="607"/>
                        </a:lnTo>
                        <a:lnTo>
                          <a:pt x="367" y="604"/>
                        </a:lnTo>
                        <a:lnTo>
                          <a:pt x="393" y="598"/>
                        </a:lnTo>
                        <a:lnTo>
                          <a:pt x="425" y="600"/>
                        </a:lnTo>
                        <a:lnTo>
                          <a:pt x="452" y="598"/>
                        </a:lnTo>
                        <a:lnTo>
                          <a:pt x="479" y="604"/>
                        </a:lnTo>
                        <a:lnTo>
                          <a:pt x="506" y="604"/>
                        </a:lnTo>
                        <a:lnTo>
                          <a:pt x="523" y="596"/>
                        </a:lnTo>
                        <a:lnTo>
                          <a:pt x="541" y="589"/>
                        </a:lnTo>
                        <a:lnTo>
                          <a:pt x="557" y="584"/>
                        </a:lnTo>
                        <a:lnTo>
                          <a:pt x="581" y="577"/>
                        </a:lnTo>
                        <a:lnTo>
                          <a:pt x="605" y="577"/>
                        </a:lnTo>
                        <a:lnTo>
                          <a:pt x="635" y="578"/>
                        </a:lnTo>
                        <a:lnTo>
                          <a:pt x="659" y="577"/>
                        </a:lnTo>
                        <a:lnTo>
                          <a:pt x="678" y="574"/>
                        </a:lnTo>
                        <a:lnTo>
                          <a:pt x="695" y="563"/>
                        </a:lnTo>
                        <a:lnTo>
                          <a:pt x="708" y="552"/>
                        </a:lnTo>
                        <a:lnTo>
                          <a:pt x="701" y="508"/>
                        </a:lnTo>
                        <a:lnTo>
                          <a:pt x="691" y="457"/>
                        </a:lnTo>
                        <a:lnTo>
                          <a:pt x="695" y="446"/>
                        </a:lnTo>
                        <a:lnTo>
                          <a:pt x="703" y="428"/>
                        </a:lnTo>
                        <a:lnTo>
                          <a:pt x="695" y="410"/>
                        </a:lnTo>
                        <a:lnTo>
                          <a:pt x="686" y="398"/>
                        </a:lnTo>
                        <a:lnTo>
                          <a:pt x="678" y="384"/>
                        </a:lnTo>
                        <a:lnTo>
                          <a:pt x="676" y="369"/>
                        </a:lnTo>
                        <a:lnTo>
                          <a:pt x="674" y="349"/>
                        </a:lnTo>
                        <a:lnTo>
                          <a:pt x="672" y="335"/>
                        </a:lnTo>
                        <a:lnTo>
                          <a:pt x="671" y="321"/>
                        </a:lnTo>
                        <a:lnTo>
                          <a:pt x="673" y="305"/>
                        </a:lnTo>
                        <a:lnTo>
                          <a:pt x="668" y="291"/>
                        </a:lnTo>
                        <a:lnTo>
                          <a:pt x="665" y="277"/>
                        </a:lnTo>
                        <a:lnTo>
                          <a:pt x="671" y="258"/>
                        </a:lnTo>
                        <a:lnTo>
                          <a:pt x="674" y="235"/>
                        </a:lnTo>
                        <a:lnTo>
                          <a:pt x="676" y="211"/>
                        </a:lnTo>
                        <a:lnTo>
                          <a:pt x="673" y="186"/>
                        </a:lnTo>
                        <a:lnTo>
                          <a:pt x="670" y="162"/>
                        </a:lnTo>
                        <a:lnTo>
                          <a:pt x="662" y="142"/>
                        </a:lnTo>
                        <a:lnTo>
                          <a:pt x="655" y="123"/>
                        </a:lnTo>
                        <a:lnTo>
                          <a:pt x="642" y="109"/>
                        </a:lnTo>
                        <a:lnTo>
                          <a:pt x="612" y="89"/>
                        </a:lnTo>
                        <a:lnTo>
                          <a:pt x="574" y="72"/>
                        </a:lnTo>
                        <a:lnTo>
                          <a:pt x="536" y="57"/>
                        </a:lnTo>
                        <a:lnTo>
                          <a:pt x="440" y="45"/>
                        </a:lnTo>
                        <a:lnTo>
                          <a:pt x="327" y="0"/>
                        </a:lnTo>
                      </a:path>
                    </a:pathLst>
                  </a:custGeom>
                  <a:solidFill>
                    <a:srgbClr val="C060FF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grpSp>
                <p:nvGrpSpPr>
                  <p:cNvPr id="32836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3549" y="3501"/>
                    <a:ext cx="496" cy="458"/>
                    <a:chOff x="3549" y="3501"/>
                    <a:chExt cx="496" cy="458"/>
                  </a:xfrm>
                </p:grpSpPr>
                <p:sp>
                  <p:nvSpPr>
                    <p:cNvPr id="32837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4008" y="3732"/>
                      <a:ext cx="27" cy="65"/>
                    </a:xfrm>
                    <a:custGeom>
                      <a:avLst/>
                      <a:gdLst>
                        <a:gd name="T0" fmla="*/ 10 w 27"/>
                        <a:gd name="T1" fmla="*/ 0 h 65"/>
                        <a:gd name="T2" fmla="*/ 0 w 27"/>
                        <a:gd name="T3" fmla="*/ 22 h 65"/>
                        <a:gd name="T4" fmla="*/ 5 w 27"/>
                        <a:gd name="T5" fmla="*/ 45 h 65"/>
                        <a:gd name="T6" fmla="*/ 26 w 27"/>
                        <a:gd name="T7" fmla="*/ 64 h 65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7"/>
                        <a:gd name="T13" fmla="*/ 0 h 65"/>
                        <a:gd name="T14" fmla="*/ 27 w 27"/>
                        <a:gd name="T15" fmla="*/ 65 h 65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7" h="65">
                          <a:moveTo>
                            <a:pt x="10" y="0"/>
                          </a:moveTo>
                          <a:lnTo>
                            <a:pt x="0" y="22"/>
                          </a:lnTo>
                          <a:lnTo>
                            <a:pt x="5" y="45"/>
                          </a:lnTo>
                          <a:lnTo>
                            <a:pt x="26" y="64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2838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4028" y="3814"/>
                      <a:ext cx="17" cy="145"/>
                    </a:xfrm>
                    <a:custGeom>
                      <a:avLst/>
                      <a:gdLst>
                        <a:gd name="T0" fmla="*/ 12 w 17"/>
                        <a:gd name="T1" fmla="*/ 144 h 145"/>
                        <a:gd name="T2" fmla="*/ 10 w 17"/>
                        <a:gd name="T3" fmla="*/ 130 h 145"/>
                        <a:gd name="T4" fmla="*/ 11 w 17"/>
                        <a:gd name="T5" fmla="*/ 117 h 145"/>
                        <a:gd name="T6" fmla="*/ 15 w 17"/>
                        <a:gd name="T7" fmla="*/ 102 h 145"/>
                        <a:gd name="T8" fmla="*/ 12 w 17"/>
                        <a:gd name="T9" fmla="*/ 86 h 145"/>
                        <a:gd name="T10" fmla="*/ 3 w 17"/>
                        <a:gd name="T11" fmla="*/ 74 h 145"/>
                        <a:gd name="T12" fmla="*/ 0 w 17"/>
                        <a:gd name="T13" fmla="*/ 63 h 145"/>
                        <a:gd name="T14" fmla="*/ 2 w 17"/>
                        <a:gd name="T15" fmla="*/ 49 h 145"/>
                        <a:gd name="T16" fmla="*/ 12 w 17"/>
                        <a:gd name="T17" fmla="*/ 38 h 145"/>
                        <a:gd name="T18" fmla="*/ 16 w 17"/>
                        <a:gd name="T19" fmla="*/ 25 h 145"/>
                        <a:gd name="T20" fmla="*/ 10 w 17"/>
                        <a:gd name="T21" fmla="*/ 13 h 145"/>
                        <a:gd name="T22" fmla="*/ 6 w 17"/>
                        <a:gd name="T23" fmla="*/ 0 h 145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45"/>
                        <a:gd name="T38" fmla="*/ 17 w 17"/>
                        <a:gd name="T39" fmla="*/ 145 h 145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45">
                          <a:moveTo>
                            <a:pt x="12" y="144"/>
                          </a:moveTo>
                          <a:lnTo>
                            <a:pt x="10" y="130"/>
                          </a:lnTo>
                          <a:lnTo>
                            <a:pt x="11" y="117"/>
                          </a:lnTo>
                          <a:lnTo>
                            <a:pt x="15" y="102"/>
                          </a:lnTo>
                          <a:lnTo>
                            <a:pt x="12" y="86"/>
                          </a:lnTo>
                          <a:lnTo>
                            <a:pt x="3" y="74"/>
                          </a:lnTo>
                          <a:lnTo>
                            <a:pt x="0" y="63"/>
                          </a:lnTo>
                          <a:lnTo>
                            <a:pt x="2" y="49"/>
                          </a:lnTo>
                          <a:lnTo>
                            <a:pt x="12" y="38"/>
                          </a:lnTo>
                          <a:lnTo>
                            <a:pt x="16" y="25"/>
                          </a:lnTo>
                          <a:lnTo>
                            <a:pt x="10" y="13"/>
                          </a:lnTo>
                          <a:lnTo>
                            <a:pt x="6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2839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3643" y="3501"/>
                      <a:ext cx="169" cy="245"/>
                    </a:xfrm>
                    <a:custGeom>
                      <a:avLst/>
                      <a:gdLst>
                        <a:gd name="T0" fmla="*/ 36 w 169"/>
                        <a:gd name="T1" fmla="*/ 0 h 245"/>
                        <a:gd name="T2" fmla="*/ 36 w 169"/>
                        <a:gd name="T3" fmla="*/ 14 h 245"/>
                        <a:gd name="T4" fmla="*/ 32 w 169"/>
                        <a:gd name="T5" fmla="*/ 27 h 245"/>
                        <a:gd name="T6" fmla="*/ 26 w 169"/>
                        <a:gd name="T7" fmla="*/ 43 h 245"/>
                        <a:gd name="T8" fmla="*/ 24 w 169"/>
                        <a:gd name="T9" fmla="*/ 56 h 245"/>
                        <a:gd name="T10" fmla="*/ 22 w 169"/>
                        <a:gd name="T11" fmla="*/ 74 h 245"/>
                        <a:gd name="T12" fmla="*/ 20 w 169"/>
                        <a:gd name="T13" fmla="*/ 89 h 245"/>
                        <a:gd name="T14" fmla="*/ 13 w 169"/>
                        <a:gd name="T15" fmla="*/ 102 h 245"/>
                        <a:gd name="T16" fmla="*/ 0 w 169"/>
                        <a:gd name="T17" fmla="*/ 110 h 245"/>
                        <a:gd name="T18" fmla="*/ 15 w 169"/>
                        <a:gd name="T19" fmla="*/ 116 h 245"/>
                        <a:gd name="T20" fmla="*/ 36 w 169"/>
                        <a:gd name="T21" fmla="*/ 121 h 245"/>
                        <a:gd name="T22" fmla="*/ 52 w 169"/>
                        <a:gd name="T23" fmla="*/ 127 h 245"/>
                        <a:gd name="T24" fmla="*/ 38 w 169"/>
                        <a:gd name="T25" fmla="*/ 141 h 245"/>
                        <a:gd name="T26" fmla="*/ 28 w 169"/>
                        <a:gd name="T27" fmla="*/ 154 h 245"/>
                        <a:gd name="T28" fmla="*/ 52 w 169"/>
                        <a:gd name="T29" fmla="*/ 160 h 245"/>
                        <a:gd name="T30" fmla="*/ 79 w 169"/>
                        <a:gd name="T31" fmla="*/ 174 h 245"/>
                        <a:gd name="T32" fmla="*/ 107 w 169"/>
                        <a:gd name="T33" fmla="*/ 196 h 245"/>
                        <a:gd name="T34" fmla="*/ 133 w 169"/>
                        <a:gd name="T35" fmla="*/ 209 h 245"/>
                        <a:gd name="T36" fmla="*/ 168 w 169"/>
                        <a:gd name="T37" fmla="*/ 244 h 245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169"/>
                        <a:gd name="T58" fmla="*/ 0 h 245"/>
                        <a:gd name="T59" fmla="*/ 169 w 169"/>
                        <a:gd name="T60" fmla="*/ 245 h 245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169" h="245">
                          <a:moveTo>
                            <a:pt x="36" y="0"/>
                          </a:moveTo>
                          <a:lnTo>
                            <a:pt x="36" y="14"/>
                          </a:lnTo>
                          <a:lnTo>
                            <a:pt x="32" y="27"/>
                          </a:lnTo>
                          <a:lnTo>
                            <a:pt x="26" y="43"/>
                          </a:lnTo>
                          <a:lnTo>
                            <a:pt x="24" y="56"/>
                          </a:lnTo>
                          <a:lnTo>
                            <a:pt x="22" y="74"/>
                          </a:lnTo>
                          <a:lnTo>
                            <a:pt x="20" y="89"/>
                          </a:lnTo>
                          <a:lnTo>
                            <a:pt x="13" y="102"/>
                          </a:lnTo>
                          <a:lnTo>
                            <a:pt x="0" y="110"/>
                          </a:lnTo>
                          <a:lnTo>
                            <a:pt x="15" y="116"/>
                          </a:lnTo>
                          <a:lnTo>
                            <a:pt x="36" y="121"/>
                          </a:lnTo>
                          <a:lnTo>
                            <a:pt x="52" y="127"/>
                          </a:lnTo>
                          <a:lnTo>
                            <a:pt x="38" y="141"/>
                          </a:lnTo>
                          <a:lnTo>
                            <a:pt x="28" y="154"/>
                          </a:lnTo>
                          <a:lnTo>
                            <a:pt x="52" y="160"/>
                          </a:lnTo>
                          <a:lnTo>
                            <a:pt x="79" y="174"/>
                          </a:lnTo>
                          <a:lnTo>
                            <a:pt x="107" y="196"/>
                          </a:lnTo>
                          <a:lnTo>
                            <a:pt x="133" y="209"/>
                          </a:lnTo>
                          <a:lnTo>
                            <a:pt x="168" y="244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2840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3876" y="3507"/>
                      <a:ext cx="165" cy="236"/>
                    </a:xfrm>
                    <a:custGeom>
                      <a:avLst/>
                      <a:gdLst>
                        <a:gd name="T0" fmla="*/ 133 w 165"/>
                        <a:gd name="T1" fmla="*/ 0 h 236"/>
                        <a:gd name="T2" fmla="*/ 133 w 165"/>
                        <a:gd name="T3" fmla="*/ 15 h 236"/>
                        <a:gd name="T4" fmla="*/ 138 w 165"/>
                        <a:gd name="T5" fmla="*/ 37 h 236"/>
                        <a:gd name="T6" fmla="*/ 151 w 165"/>
                        <a:gd name="T7" fmla="*/ 58 h 236"/>
                        <a:gd name="T8" fmla="*/ 164 w 165"/>
                        <a:gd name="T9" fmla="*/ 73 h 236"/>
                        <a:gd name="T10" fmla="*/ 150 w 165"/>
                        <a:gd name="T11" fmla="*/ 77 h 236"/>
                        <a:gd name="T12" fmla="*/ 130 w 165"/>
                        <a:gd name="T13" fmla="*/ 85 h 236"/>
                        <a:gd name="T14" fmla="*/ 112 w 165"/>
                        <a:gd name="T15" fmla="*/ 91 h 236"/>
                        <a:gd name="T16" fmla="*/ 136 w 165"/>
                        <a:gd name="T17" fmla="*/ 107 h 236"/>
                        <a:gd name="T18" fmla="*/ 112 w 165"/>
                        <a:gd name="T19" fmla="*/ 115 h 236"/>
                        <a:gd name="T20" fmla="*/ 80 w 165"/>
                        <a:gd name="T21" fmla="*/ 137 h 236"/>
                        <a:gd name="T22" fmla="*/ 64 w 165"/>
                        <a:gd name="T23" fmla="*/ 162 h 236"/>
                        <a:gd name="T24" fmla="*/ 35 w 165"/>
                        <a:gd name="T25" fmla="*/ 189 h 236"/>
                        <a:gd name="T26" fmla="*/ 14 w 165"/>
                        <a:gd name="T27" fmla="*/ 216 h 236"/>
                        <a:gd name="T28" fmla="*/ 0 w 165"/>
                        <a:gd name="T29" fmla="*/ 235 h 2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65"/>
                        <a:gd name="T46" fmla="*/ 0 h 236"/>
                        <a:gd name="T47" fmla="*/ 165 w 165"/>
                        <a:gd name="T48" fmla="*/ 236 h 236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65" h="236">
                          <a:moveTo>
                            <a:pt x="133" y="0"/>
                          </a:moveTo>
                          <a:lnTo>
                            <a:pt x="133" y="15"/>
                          </a:lnTo>
                          <a:lnTo>
                            <a:pt x="138" y="37"/>
                          </a:lnTo>
                          <a:lnTo>
                            <a:pt x="151" y="58"/>
                          </a:lnTo>
                          <a:lnTo>
                            <a:pt x="164" y="73"/>
                          </a:lnTo>
                          <a:lnTo>
                            <a:pt x="150" y="77"/>
                          </a:lnTo>
                          <a:lnTo>
                            <a:pt x="130" y="85"/>
                          </a:lnTo>
                          <a:lnTo>
                            <a:pt x="112" y="91"/>
                          </a:lnTo>
                          <a:lnTo>
                            <a:pt x="136" y="107"/>
                          </a:lnTo>
                          <a:lnTo>
                            <a:pt x="112" y="115"/>
                          </a:lnTo>
                          <a:lnTo>
                            <a:pt x="80" y="137"/>
                          </a:lnTo>
                          <a:lnTo>
                            <a:pt x="64" y="162"/>
                          </a:lnTo>
                          <a:lnTo>
                            <a:pt x="35" y="189"/>
                          </a:lnTo>
                          <a:lnTo>
                            <a:pt x="14" y="216"/>
                          </a:lnTo>
                          <a:lnTo>
                            <a:pt x="0" y="235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2841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3549" y="3926"/>
                      <a:ext cx="82" cy="19"/>
                    </a:xfrm>
                    <a:custGeom>
                      <a:avLst/>
                      <a:gdLst>
                        <a:gd name="T0" fmla="*/ 81 w 82"/>
                        <a:gd name="T1" fmla="*/ 4 h 19"/>
                        <a:gd name="T2" fmla="*/ 65 w 82"/>
                        <a:gd name="T3" fmla="*/ 1 h 19"/>
                        <a:gd name="T4" fmla="*/ 51 w 82"/>
                        <a:gd name="T5" fmla="*/ 0 h 19"/>
                        <a:gd name="T6" fmla="*/ 35 w 82"/>
                        <a:gd name="T7" fmla="*/ 2 h 19"/>
                        <a:gd name="T8" fmla="*/ 23 w 82"/>
                        <a:gd name="T9" fmla="*/ 6 h 19"/>
                        <a:gd name="T10" fmla="*/ 8 w 82"/>
                        <a:gd name="T11" fmla="*/ 13 h 19"/>
                        <a:gd name="T12" fmla="*/ 0 w 82"/>
                        <a:gd name="T13" fmla="*/ 18 h 19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19"/>
                        <a:gd name="T23" fmla="*/ 82 w 82"/>
                        <a:gd name="T24" fmla="*/ 19 h 19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19">
                          <a:moveTo>
                            <a:pt x="81" y="4"/>
                          </a:moveTo>
                          <a:lnTo>
                            <a:pt x="65" y="1"/>
                          </a:lnTo>
                          <a:lnTo>
                            <a:pt x="51" y="0"/>
                          </a:lnTo>
                          <a:lnTo>
                            <a:pt x="35" y="2"/>
                          </a:lnTo>
                          <a:lnTo>
                            <a:pt x="23" y="6"/>
                          </a:lnTo>
                          <a:lnTo>
                            <a:pt x="8" y="13"/>
                          </a:lnTo>
                          <a:lnTo>
                            <a:pt x="0" y="18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2842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3584" y="3729"/>
                      <a:ext cx="53" cy="45"/>
                    </a:xfrm>
                    <a:custGeom>
                      <a:avLst/>
                      <a:gdLst>
                        <a:gd name="T0" fmla="*/ 52 w 53"/>
                        <a:gd name="T1" fmla="*/ 44 h 45"/>
                        <a:gd name="T2" fmla="*/ 41 w 53"/>
                        <a:gd name="T3" fmla="*/ 43 h 45"/>
                        <a:gd name="T4" fmla="*/ 27 w 53"/>
                        <a:gd name="T5" fmla="*/ 38 h 45"/>
                        <a:gd name="T6" fmla="*/ 17 w 53"/>
                        <a:gd name="T7" fmla="*/ 31 h 45"/>
                        <a:gd name="T8" fmla="*/ 9 w 53"/>
                        <a:gd name="T9" fmla="*/ 22 h 45"/>
                        <a:gd name="T10" fmla="*/ 3 w 53"/>
                        <a:gd name="T11" fmla="*/ 9 h 45"/>
                        <a:gd name="T12" fmla="*/ 0 w 53"/>
                        <a:gd name="T13" fmla="*/ 0 h 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53"/>
                        <a:gd name="T22" fmla="*/ 0 h 45"/>
                        <a:gd name="T23" fmla="*/ 53 w 53"/>
                        <a:gd name="T24" fmla="*/ 45 h 4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53" h="45">
                          <a:moveTo>
                            <a:pt x="52" y="44"/>
                          </a:moveTo>
                          <a:lnTo>
                            <a:pt x="41" y="43"/>
                          </a:lnTo>
                          <a:lnTo>
                            <a:pt x="27" y="38"/>
                          </a:lnTo>
                          <a:lnTo>
                            <a:pt x="17" y="31"/>
                          </a:lnTo>
                          <a:lnTo>
                            <a:pt x="9" y="22"/>
                          </a:lnTo>
                          <a:lnTo>
                            <a:pt x="3" y="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2843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3622" y="3774"/>
                      <a:ext cx="16" cy="130"/>
                    </a:xfrm>
                    <a:custGeom>
                      <a:avLst/>
                      <a:gdLst>
                        <a:gd name="T0" fmla="*/ 14 w 16"/>
                        <a:gd name="T1" fmla="*/ 0 h 130"/>
                        <a:gd name="T2" fmla="*/ 13 w 16"/>
                        <a:gd name="T3" fmla="*/ 9 h 130"/>
                        <a:gd name="T4" fmla="*/ 13 w 16"/>
                        <a:gd name="T5" fmla="*/ 15 h 130"/>
                        <a:gd name="T6" fmla="*/ 13 w 16"/>
                        <a:gd name="T7" fmla="*/ 24 h 130"/>
                        <a:gd name="T8" fmla="*/ 15 w 16"/>
                        <a:gd name="T9" fmla="*/ 32 h 130"/>
                        <a:gd name="T10" fmla="*/ 13 w 16"/>
                        <a:gd name="T11" fmla="*/ 41 h 130"/>
                        <a:gd name="T12" fmla="*/ 10 w 16"/>
                        <a:gd name="T13" fmla="*/ 50 h 130"/>
                        <a:gd name="T14" fmla="*/ 8 w 16"/>
                        <a:gd name="T15" fmla="*/ 57 h 130"/>
                        <a:gd name="T16" fmla="*/ 7 w 16"/>
                        <a:gd name="T17" fmla="*/ 66 h 130"/>
                        <a:gd name="T18" fmla="*/ 7 w 16"/>
                        <a:gd name="T19" fmla="*/ 74 h 130"/>
                        <a:gd name="T20" fmla="*/ 3 w 16"/>
                        <a:gd name="T21" fmla="*/ 84 h 130"/>
                        <a:gd name="T22" fmla="*/ 0 w 16"/>
                        <a:gd name="T23" fmla="*/ 91 h 130"/>
                        <a:gd name="T24" fmla="*/ 1 w 16"/>
                        <a:gd name="T25" fmla="*/ 100 h 130"/>
                        <a:gd name="T26" fmla="*/ 5 w 16"/>
                        <a:gd name="T27" fmla="*/ 109 h 130"/>
                        <a:gd name="T28" fmla="*/ 10 w 16"/>
                        <a:gd name="T29" fmla="*/ 118 h 130"/>
                        <a:gd name="T30" fmla="*/ 12 w 16"/>
                        <a:gd name="T31" fmla="*/ 129 h 130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6"/>
                        <a:gd name="T49" fmla="*/ 0 h 130"/>
                        <a:gd name="T50" fmla="*/ 16 w 16"/>
                        <a:gd name="T51" fmla="*/ 130 h 130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6" h="130">
                          <a:moveTo>
                            <a:pt x="14" y="0"/>
                          </a:moveTo>
                          <a:lnTo>
                            <a:pt x="13" y="9"/>
                          </a:lnTo>
                          <a:lnTo>
                            <a:pt x="13" y="15"/>
                          </a:lnTo>
                          <a:lnTo>
                            <a:pt x="13" y="24"/>
                          </a:lnTo>
                          <a:lnTo>
                            <a:pt x="15" y="32"/>
                          </a:lnTo>
                          <a:lnTo>
                            <a:pt x="13" y="41"/>
                          </a:lnTo>
                          <a:lnTo>
                            <a:pt x="10" y="50"/>
                          </a:lnTo>
                          <a:lnTo>
                            <a:pt x="8" y="57"/>
                          </a:lnTo>
                          <a:lnTo>
                            <a:pt x="7" y="66"/>
                          </a:lnTo>
                          <a:lnTo>
                            <a:pt x="7" y="74"/>
                          </a:lnTo>
                          <a:lnTo>
                            <a:pt x="3" y="84"/>
                          </a:lnTo>
                          <a:lnTo>
                            <a:pt x="0" y="91"/>
                          </a:lnTo>
                          <a:lnTo>
                            <a:pt x="1" y="100"/>
                          </a:lnTo>
                          <a:lnTo>
                            <a:pt x="5" y="109"/>
                          </a:lnTo>
                          <a:lnTo>
                            <a:pt x="10" y="118"/>
                          </a:lnTo>
                          <a:lnTo>
                            <a:pt x="12" y="129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2844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3621" y="3726"/>
                      <a:ext cx="15" cy="46"/>
                    </a:xfrm>
                    <a:custGeom>
                      <a:avLst/>
                      <a:gdLst>
                        <a:gd name="T0" fmla="*/ 10 w 15"/>
                        <a:gd name="T1" fmla="*/ 0 h 46"/>
                        <a:gd name="T2" fmla="*/ 4 w 15"/>
                        <a:gd name="T3" fmla="*/ 8 h 46"/>
                        <a:gd name="T4" fmla="*/ 0 w 15"/>
                        <a:gd name="T5" fmla="*/ 17 h 46"/>
                        <a:gd name="T6" fmla="*/ 0 w 15"/>
                        <a:gd name="T7" fmla="*/ 28 h 46"/>
                        <a:gd name="T8" fmla="*/ 5 w 15"/>
                        <a:gd name="T9" fmla="*/ 37 h 46"/>
                        <a:gd name="T10" fmla="*/ 14 w 15"/>
                        <a:gd name="T11" fmla="*/ 45 h 46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5"/>
                        <a:gd name="T19" fmla="*/ 0 h 46"/>
                        <a:gd name="T20" fmla="*/ 15 w 15"/>
                        <a:gd name="T21" fmla="*/ 46 h 4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5" h="46">
                          <a:moveTo>
                            <a:pt x="10" y="0"/>
                          </a:moveTo>
                          <a:lnTo>
                            <a:pt x="4" y="8"/>
                          </a:lnTo>
                          <a:lnTo>
                            <a:pt x="0" y="17"/>
                          </a:lnTo>
                          <a:lnTo>
                            <a:pt x="0" y="28"/>
                          </a:lnTo>
                          <a:lnTo>
                            <a:pt x="5" y="37"/>
                          </a:lnTo>
                          <a:lnTo>
                            <a:pt x="14" y="45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32828" name="Group 29"/>
                <p:cNvGrpSpPr>
                  <a:grpSpLocks/>
                </p:cNvGrpSpPr>
                <p:nvPr/>
              </p:nvGrpSpPr>
              <p:grpSpPr bwMode="auto">
                <a:xfrm>
                  <a:off x="3684" y="3473"/>
                  <a:ext cx="317" cy="299"/>
                  <a:chOff x="3684" y="3473"/>
                  <a:chExt cx="317" cy="299"/>
                </a:xfrm>
              </p:grpSpPr>
              <p:grpSp>
                <p:nvGrpSpPr>
                  <p:cNvPr id="32829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684" y="3473"/>
                    <a:ext cx="317" cy="299"/>
                    <a:chOff x="3684" y="3473"/>
                    <a:chExt cx="317" cy="299"/>
                  </a:xfrm>
                </p:grpSpPr>
                <p:sp>
                  <p:nvSpPr>
                    <p:cNvPr id="32831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3684" y="3473"/>
                      <a:ext cx="317" cy="299"/>
                    </a:xfrm>
                    <a:custGeom>
                      <a:avLst/>
                      <a:gdLst>
                        <a:gd name="T0" fmla="*/ 62 w 317"/>
                        <a:gd name="T1" fmla="*/ 22 h 299"/>
                        <a:gd name="T2" fmla="*/ 0 w 317"/>
                        <a:gd name="T3" fmla="*/ 26 h 299"/>
                        <a:gd name="T4" fmla="*/ 19 w 317"/>
                        <a:gd name="T5" fmla="*/ 63 h 299"/>
                        <a:gd name="T6" fmla="*/ 65 w 317"/>
                        <a:gd name="T7" fmla="*/ 105 h 299"/>
                        <a:gd name="T8" fmla="*/ 60 w 317"/>
                        <a:gd name="T9" fmla="*/ 144 h 299"/>
                        <a:gd name="T10" fmla="*/ 151 w 317"/>
                        <a:gd name="T11" fmla="*/ 298 h 299"/>
                        <a:gd name="T12" fmla="*/ 157 w 317"/>
                        <a:gd name="T13" fmla="*/ 298 h 299"/>
                        <a:gd name="T14" fmla="*/ 179 w 317"/>
                        <a:gd name="T15" fmla="*/ 269 h 299"/>
                        <a:gd name="T16" fmla="*/ 206 w 317"/>
                        <a:gd name="T17" fmla="*/ 217 h 299"/>
                        <a:gd name="T18" fmla="*/ 248 w 317"/>
                        <a:gd name="T19" fmla="*/ 154 h 299"/>
                        <a:gd name="T20" fmla="*/ 258 w 317"/>
                        <a:gd name="T21" fmla="*/ 94 h 299"/>
                        <a:gd name="T22" fmla="*/ 316 w 317"/>
                        <a:gd name="T23" fmla="*/ 31 h 299"/>
                        <a:gd name="T24" fmla="*/ 259 w 317"/>
                        <a:gd name="T25" fmla="*/ 0 h 299"/>
                        <a:gd name="T26" fmla="*/ 205 w 317"/>
                        <a:gd name="T27" fmla="*/ 39 h 299"/>
                        <a:gd name="T28" fmla="*/ 154 w 317"/>
                        <a:gd name="T29" fmla="*/ 36 h 299"/>
                        <a:gd name="T30" fmla="*/ 87 w 317"/>
                        <a:gd name="T31" fmla="*/ 17 h 299"/>
                        <a:gd name="T32" fmla="*/ 62 w 317"/>
                        <a:gd name="T33" fmla="*/ 22 h 299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317"/>
                        <a:gd name="T52" fmla="*/ 0 h 299"/>
                        <a:gd name="T53" fmla="*/ 317 w 317"/>
                        <a:gd name="T54" fmla="*/ 299 h 299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317" h="299">
                          <a:moveTo>
                            <a:pt x="62" y="22"/>
                          </a:moveTo>
                          <a:lnTo>
                            <a:pt x="0" y="26"/>
                          </a:lnTo>
                          <a:lnTo>
                            <a:pt x="19" y="63"/>
                          </a:lnTo>
                          <a:lnTo>
                            <a:pt x="65" y="105"/>
                          </a:lnTo>
                          <a:lnTo>
                            <a:pt x="60" y="144"/>
                          </a:lnTo>
                          <a:lnTo>
                            <a:pt x="151" y="298"/>
                          </a:lnTo>
                          <a:lnTo>
                            <a:pt x="157" y="298"/>
                          </a:lnTo>
                          <a:lnTo>
                            <a:pt x="179" y="269"/>
                          </a:lnTo>
                          <a:lnTo>
                            <a:pt x="206" y="217"/>
                          </a:lnTo>
                          <a:lnTo>
                            <a:pt x="248" y="154"/>
                          </a:lnTo>
                          <a:lnTo>
                            <a:pt x="258" y="94"/>
                          </a:lnTo>
                          <a:lnTo>
                            <a:pt x="316" y="31"/>
                          </a:lnTo>
                          <a:lnTo>
                            <a:pt x="259" y="0"/>
                          </a:lnTo>
                          <a:lnTo>
                            <a:pt x="205" y="39"/>
                          </a:lnTo>
                          <a:lnTo>
                            <a:pt x="154" y="36"/>
                          </a:lnTo>
                          <a:lnTo>
                            <a:pt x="87" y="17"/>
                          </a:lnTo>
                          <a:lnTo>
                            <a:pt x="62" y="22"/>
                          </a:lnTo>
                        </a:path>
                      </a:pathLst>
                    </a:custGeom>
                    <a:solidFill>
                      <a:srgbClr val="E0E0E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32832" name="Group 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20" y="3545"/>
                      <a:ext cx="232" cy="35"/>
                      <a:chOff x="3720" y="3545"/>
                      <a:chExt cx="232" cy="35"/>
                    </a:xfrm>
                  </p:grpSpPr>
                  <p:sp>
                    <p:nvSpPr>
                      <p:cNvPr id="32833" name="Freeform 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89" y="3545"/>
                        <a:ext cx="63" cy="30"/>
                      </a:xfrm>
                      <a:custGeom>
                        <a:avLst/>
                        <a:gdLst>
                          <a:gd name="T0" fmla="*/ 0 w 63"/>
                          <a:gd name="T1" fmla="*/ 0 h 30"/>
                          <a:gd name="T2" fmla="*/ 31 w 63"/>
                          <a:gd name="T3" fmla="*/ 22 h 30"/>
                          <a:gd name="T4" fmla="*/ 62 w 63"/>
                          <a:gd name="T5" fmla="*/ 11 h 30"/>
                          <a:gd name="T6" fmla="*/ 30 w 63"/>
                          <a:gd name="T7" fmla="*/ 29 h 30"/>
                          <a:gd name="T8" fmla="*/ 0 w 63"/>
                          <a:gd name="T9" fmla="*/ 0 h 3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63"/>
                          <a:gd name="T16" fmla="*/ 0 h 30"/>
                          <a:gd name="T17" fmla="*/ 63 w 63"/>
                          <a:gd name="T18" fmla="*/ 30 h 3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63" h="30">
                            <a:moveTo>
                              <a:pt x="0" y="0"/>
                            </a:moveTo>
                            <a:lnTo>
                              <a:pt x="31" y="22"/>
                            </a:lnTo>
                            <a:lnTo>
                              <a:pt x="62" y="11"/>
                            </a:lnTo>
                            <a:lnTo>
                              <a:pt x="30" y="2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2834" name="Freeform 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20" y="3547"/>
                        <a:ext cx="74" cy="33"/>
                      </a:xfrm>
                      <a:custGeom>
                        <a:avLst/>
                        <a:gdLst>
                          <a:gd name="T0" fmla="*/ 73 w 74"/>
                          <a:gd name="T1" fmla="*/ 0 h 33"/>
                          <a:gd name="T2" fmla="*/ 59 w 74"/>
                          <a:gd name="T3" fmla="*/ 26 h 33"/>
                          <a:gd name="T4" fmla="*/ 0 w 74"/>
                          <a:gd name="T5" fmla="*/ 4 h 33"/>
                          <a:gd name="T6" fmla="*/ 60 w 74"/>
                          <a:gd name="T7" fmla="*/ 32 h 33"/>
                          <a:gd name="T8" fmla="*/ 73 w 74"/>
                          <a:gd name="T9" fmla="*/ 0 h 3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74"/>
                          <a:gd name="T16" fmla="*/ 0 h 33"/>
                          <a:gd name="T17" fmla="*/ 74 w 74"/>
                          <a:gd name="T18" fmla="*/ 33 h 3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74" h="33">
                            <a:moveTo>
                              <a:pt x="73" y="0"/>
                            </a:moveTo>
                            <a:lnTo>
                              <a:pt x="59" y="26"/>
                            </a:lnTo>
                            <a:lnTo>
                              <a:pt x="0" y="4"/>
                            </a:lnTo>
                            <a:lnTo>
                              <a:pt x="60" y="32"/>
                            </a:lnTo>
                            <a:lnTo>
                              <a:pt x="73" y="0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GB"/>
                      </a:p>
                    </p:txBody>
                  </p:sp>
                </p:grpSp>
              </p:grpSp>
              <p:sp>
                <p:nvSpPr>
                  <p:cNvPr id="32830" name="Freeform 35"/>
                  <p:cNvSpPr>
                    <a:spLocks/>
                  </p:cNvSpPr>
                  <p:nvPr/>
                </p:nvSpPr>
                <p:spPr bwMode="auto">
                  <a:xfrm>
                    <a:off x="3786" y="3512"/>
                    <a:ext cx="108" cy="260"/>
                  </a:xfrm>
                  <a:custGeom>
                    <a:avLst/>
                    <a:gdLst>
                      <a:gd name="T0" fmla="*/ 31 w 108"/>
                      <a:gd name="T1" fmla="*/ 0 h 260"/>
                      <a:gd name="T2" fmla="*/ 12 w 108"/>
                      <a:gd name="T3" fmla="*/ 35 h 260"/>
                      <a:gd name="T4" fmla="*/ 39 w 108"/>
                      <a:gd name="T5" fmla="*/ 72 h 260"/>
                      <a:gd name="T6" fmla="*/ 33 w 108"/>
                      <a:gd name="T7" fmla="*/ 89 h 260"/>
                      <a:gd name="T8" fmla="*/ 16 w 108"/>
                      <a:gd name="T9" fmla="*/ 110 h 260"/>
                      <a:gd name="T10" fmla="*/ 0 w 108"/>
                      <a:gd name="T11" fmla="*/ 174 h 260"/>
                      <a:gd name="T12" fmla="*/ 46 w 108"/>
                      <a:gd name="T13" fmla="*/ 259 h 260"/>
                      <a:gd name="T14" fmla="*/ 60 w 108"/>
                      <a:gd name="T15" fmla="*/ 259 h 260"/>
                      <a:gd name="T16" fmla="*/ 107 w 108"/>
                      <a:gd name="T17" fmla="*/ 177 h 260"/>
                      <a:gd name="T18" fmla="*/ 97 w 108"/>
                      <a:gd name="T19" fmla="*/ 112 h 260"/>
                      <a:gd name="T20" fmla="*/ 83 w 108"/>
                      <a:gd name="T21" fmla="*/ 91 h 260"/>
                      <a:gd name="T22" fmla="*/ 72 w 108"/>
                      <a:gd name="T23" fmla="*/ 72 h 260"/>
                      <a:gd name="T24" fmla="*/ 96 w 108"/>
                      <a:gd name="T25" fmla="*/ 35 h 260"/>
                      <a:gd name="T26" fmla="*/ 83 w 108"/>
                      <a:gd name="T27" fmla="*/ 0 h 260"/>
                      <a:gd name="T28" fmla="*/ 31 w 108"/>
                      <a:gd name="T29" fmla="*/ 0 h 26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08"/>
                      <a:gd name="T46" fmla="*/ 0 h 260"/>
                      <a:gd name="T47" fmla="*/ 108 w 108"/>
                      <a:gd name="T48" fmla="*/ 260 h 260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08" h="260">
                        <a:moveTo>
                          <a:pt x="31" y="0"/>
                        </a:moveTo>
                        <a:lnTo>
                          <a:pt x="12" y="35"/>
                        </a:lnTo>
                        <a:lnTo>
                          <a:pt x="39" y="72"/>
                        </a:lnTo>
                        <a:lnTo>
                          <a:pt x="33" y="89"/>
                        </a:lnTo>
                        <a:lnTo>
                          <a:pt x="16" y="110"/>
                        </a:lnTo>
                        <a:lnTo>
                          <a:pt x="0" y="174"/>
                        </a:lnTo>
                        <a:lnTo>
                          <a:pt x="46" y="259"/>
                        </a:lnTo>
                        <a:lnTo>
                          <a:pt x="60" y="259"/>
                        </a:lnTo>
                        <a:lnTo>
                          <a:pt x="107" y="177"/>
                        </a:lnTo>
                        <a:lnTo>
                          <a:pt x="97" y="112"/>
                        </a:lnTo>
                        <a:lnTo>
                          <a:pt x="83" y="91"/>
                        </a:lnTo>
                        <a:lnTo>
                          <a:pt x="72" y="72"/>
                        </a:lnTo>
                        <a:lnTo>
                          <a:pt x="96" y="35"/>
                        </a:lnTo>
                        <a:lnTo>
                          <a:pt x="83" y="0"/>
                        </a:lnTo>
                        <a:lnTo>
                          <a:pt x="31" y="0"/>
                        </a:lnTo>
                      </a:path>
                    </a:pathLst>
                  </a:custGeom>
                  <a:solidFill>
                    <a:srgbClr val="0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32820" name="Group 36"/>
              <p:cNvGrpSpPr>
                <a:grpSpLocks/>
              </p:cNvGrpSpPr>
              <p:nvPr/>
            </p:nvGrpSpPr>
            <p:grpSpPr bwMode="auto">
              <a:xfrm>
                <a:off x="3630" y="3746"/>
                <a:ext cx="295" cy="184"/>
                <a:chOff x="3630" y="3746"/>
                <a:chExt cx="295" cy="184"/>
              </a:xfrm>
            </p:grpSpPr>
            <p:sp>
              <p:nvSpPr>
                <p:cNvPr id="32821" name="Freeform 37"/>
                <p:cNvSpPr>
                  <a:spLocks/>
                </p:cNvSpPr>
                <p:nvPr/>
              </p:nvSpPr>
              <p:spPr bwMode="auto">
                <a:xfrm>
                  <a:off x="3709" y="3746"/>
                  <a:ext cx="216" cy="176"/>
                </a:xfrm>
                <a:custGeom>
                  <a:avLst/>
                  <a:gdLst>
                    <a:gd name="T0" fmla="*/ 0 w 216"/>
                    <a:gd name="T1" fmla="*/ 61 h 176"/>
                    <a:gd name="T2" fmla="*/ 57 w 216"/>
                    <a:gd name="T3" fmla="*/ 20 h 176"/>
                    <a:gd name="T4" fmla="*/ 88 w 216"/>
                    <a:gd name="T5" fmla="*/ 10 h 176"/>
                    <a:gd name="T6" fmla="*/ 119 w 216"/>
                    <a:gd name="T7" fmla="*/ 0 h 176"/>
                    <a:gd name="T8" fmla="*/ 143 w 216"/>
                    <a:gd name="T9" fmla="*/ 0 h 176"/>
                    <a:gd name="T10" fmla="*/ 174 w 216"/>
                    <a:gd name="T11" fmla="*/ 3 h 176"/>
                    <a:gd name="T12" fmla="*/ 194 w 216"/>
                    <a:gd name="T13" fmla="*/ 8 h 176"/>
                    <a:gd name="T14" fmla="*/ 210 w 216"/>
                    <a:gd name="T15" fmla="*/ 17 h 176"/>
                    <a:gd name="T16" fmla="*/ 215 w 216"/>
                    <a:gd name="T17" fmla="*/ 24 h 176"/>
                    <a:gd name="T18" fmla="*/ 215 w 216"/>
                    <a:gd name="T19" fmla="*/ 29 h 176"/>
                    <a:gd name="T20" fmla="*/ 211 w 216"/>
                    <a:gd name="T21" fmla="*/ 38 h 176"/>
                    <a:gd name="T22" fmla="*/ 201 w 216"/>
                    <a:gd name="T23" fmla="*/ 44 h 176"/>
                    <a:gd name="T24" fmla="*/ 188 w 216"/>
                    <a:gd name="T25" fmla="*/ 49 h 176"/>
                    <a:gd name="T26" fmla="*/ 197 w 216"/>
                    <a:gd name="T27" fmla="*/ 58 h 176"/>
                    <a:gd name="T28" fmla="*/ 206 w 216"/>
                    <a:gd name="T29" fmla="*/ 67 h 176"/>
                    <a:gd name="T30" fmla="*/ 208 w 216"/>
                    <a:gd name="T31" fmla="*/ 72 h 176"/>
                    <a:gd name="T32" fmla="*/ 205 w 216"/>
                    <a:gd name="T33" fmla="*/ 80 h 176"/>
                    <a:gd name="T34" fmla="*/ 199 w 216"/>
                    <a:gd name="T35" fmla="*/ 85 h 176"/>
                    <a:gd name="T36" fmla="*/ 190 w 216"/>
                    <a:gd name="T37" fmla="*/ 91 h 176"/>
                    <a:gd name="T38" fmla="*/ 174 w 216"/>
                    <a:gd name="T39" fmla="*/ 91 h 176"/>
                    <a:gd name="T40" fmla="*/ 177 w 216"/>
                    <a:gd name="T41" fmla="*/ 100 h 176"/>
                    <a:gd name="T42" fmla="*/ 181 w 216"/>
                    <a:gd name="T43" fmla="*/ 106 h 176"/>
                    <a:gd name="T44" fmla="*/ 178 w 216"/>
                    <a:gd name="T45" fmla="*/ 116 h 176"/>
                    <a:gd name="T46" fmla="*/ 171 w 216"/>
                    <a:gd name="T47" fmla="*/ 121 h 176"/>
                    <a:gd name="T48" fmla="*/ 160 w 216"/>
                    <a:gd name="T49" fmla="*/ 124 h 176"/>
                    <a:gd name="T50" fmla="*/ 146 w 216"/>
                    <a:gd name="T51" fmla="*/ 124 h 176"/>
                    <a:gd name="T52" fmla="*/ 152 w 216"/>
                    <a:gd name="T53" fmla="*/ 128 h 176"/>
                    <a:gd name="T54" fmla="*/ 157 w 216"/>
                    <a:gd name="T55" fmla="*/ 135 h 176"/>
                    <a:gd name="T56" fmla="*/ 156 w 216"/>
                    <a:gd name="T57" fmla="*/ 142 h 176"/>
                    <a:gd name="T58" fmla="*/ 151 w 216"/>
                    <a:gd name="T59" fmla="*/ 146 h 176"/>
                    <a:gd name="T60" fmla="*/ 144 w 216"/>
                    <a:gd name="T61" fmla="*/ 149 h 176"/>
                    <a:gd name="T62" fmla="*/ 135 w 216"/>
                    <a:gd name="T63" fmla="*/ 153 h 176"/>
                    <a:gd name="T64" fmla="*/ 121 w 216"/>
                    <a:gd name="T65" fmla="*/ 154 h 176"/>
                    <a:gd name="T66" fmla="*/ 107 w 216"/>
                    <a:gd name="T67" fmla="*/ 154 h 176"/>
                    <a:gd name="T68" fmla="*/ 93 w 216"/>
                    <a:gd name="T69" fmla="*/ 164 h 176"/>
                    <a:gd name="T70" fmla="*/ 84 w 216"/>
                    <a:gd name="T71" fmla="*/ 169 h 176"/>
                    <a:gd name="T72" fmla="*/ 70 w 216"/>
                    <a:gd name="T73" fmla="*/ 173 h 176"/>
                    <a:gd name="T74" fmla="*/ 54 w 216"/>
                    <a:gd name="T75" fmla="*/ 175 h 176"/>
                    <a:gd name="T76" fmla="*/ 37 w 216"/>
                    <a:gd name="T77" fmla="*/ 171 h 176"/>
                    <a:gd name="T78" fmla="*/ 0 w 216"/>
                    <a:gd name="T79" fmla="*/ 138 h 176"/>
                    <a:gd name="T80" fmla="*/ 0 w 216"/>
                    <a:gd name="T81" fmla="*/ 99 h 176"/>
                    <a:gd name="T82" fmla="*/ 0 w 216"/>
                    <a:gd name="T83" fmla="*/ 61 h 17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6"/>
                    <a:gd name="T127" fmla="*/ 0 h 176"/>
                    <a:gd name="T128" fmla="*/ 216 w 216"/>
                    <a:gd name="T129" fmla="*/ 176 h 17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6" h="176">
                      <a:moveTo>
                        <a:pt x="0" y="61"/>
                      </a:moveTo>
                      <a:lnTo>
                        <a:pt x="57" y="20"/>
                      </a:lnTo>
                      <a:lnTo>
                        <a:pt x="88" y="10"/>
                      </a:lnTo>
                      <a:lnTo>
                        <a:pt x="119" y="0"/>
                      </a:lnTo>
                      <a:lnTo>
                        <a:pt x="143" y="0"/>
                      </a:lnTo>
                      <a:lnTo>
                        <a:pt x="174" y="3"/>
                      </a:lnTo>
                      <a:lnTo>
                        <a:pt x="194" y="8"/>
                      </a:lnTo>
                      <a:lnTo>
                        <a:pt x="210" y="17"/>
                      </a:lnTo>
                      <a:lnTo>
                        <a:pt x="215" y="24"/>
                      </a:lnTo>
                      <a:lnTo>
                        <a:pt x="215" y="29"/>
                      </a:lnTo>
                      <a:lnTo>
                        <a:pt x="211" y="38"/>
                      </a:lnTo>
                      <a:lnTo>
                        <a:pt x="201" y="44"/>
                      </a:lnTo>
                      <a:lnTo>
                        <a:pt x="188" y="49"/>
                      </a:lnTo>
                      <a:lnTo>
                        <a:pt x="197" y="58"/>
                      </a:lnTo>
                      <a:lnTo>
                        <a:pt x="206" y="67"/>
                      </a:lnTo>
                      <a:lnTo>
                        <a:pt x="208" y="72"/>
                      </a:lnTo>
                      <a:lnTo>
                        <a:pt x="205" y="80"/>
                      </a:lnTo>
                      <a:lnTo>
                        <a:pt x="199" y="85"/>
                      </a:lnTo>
                      <a:lnTo>
                        <a:pt x="190" y="91"/>
                      </a:lnTo>
                      <a:lnTo>
                        <a:pt x="174" y="91"/>
                      </a:lnTo>
                      <a:lnTo>
                        <a:pt x="177" y="100"/>
                      </a:lnTo>
                      <a:lnTo>
                        <a:pt x="181" y="106"/>
                      </a:lnTo>
                      <a:lnTo>
                        <a:pt x="178" y="116"/>
                      </a:lnTo>
                      <a:lnTo>
                        <a:pt x="171" y="121"/>
                      </a:lnTo>
                      <a:lnTo>
                        <a:pt x="160" y="124"/>
                      </a:lnTo>
                      <a:lnTo>
                        <a:pt x="146" y="124"/>
                      </a:lnTo>
                      <a:lnTo>
                        <a:pt x="152" y="128"/>
                      </a:lnTo>
                      <a:lnTo>
                        <a:pt x="157" y="135"/>
                      </a:lnTo>
                      <a:lnTo>
                        <a:pt x="156" y="142"/>
                      </a:lnTo>
                      <a:lnTo>
                        <a:pt x="151" y="146"/>
                      </a:lnTo>
                      <a:lnTo>
                        <a:pt x="144" y="149"/>
                      </a:lnTo>
                      <a:lnTo>
                        <a:pt x="135" y="153"/>
                      </a:lnTo>
                      <a:lnTo>
                        <a:pt x="121" y="154"/>
                      </a:lnTo>
                      <a:lnTo>
                        <a:pt x="107" y="154"/>
                      </a:lnTo>
                      <a:lnTo>
                        <a:pt x="93" y="164"/>
                      </a:lnTo>
                      <a:lnTo>
                        <a:pt x="84" y="169"/>
                      </a:lnTo>
                      <a:lnTo>
                        <a:pt x="70" y="173"/>
                      </a:lnTo>
                      <a:lnTo>
                        <a:pt x="54" y="175"/>
                      </a:lnTo>
                      <a:lnTo>
                        <a:pt x="37" y="171"/>
                      </a:lnTo>
                      <a:lnTo>
                        <a:pt x="0" y="138"/>
                      </a:lnTo>
                      <a:lnTo>
                        <a:pt x="0" y="99"/>
                      </a:lnTo>
                      <a:lnTo>
                        <a:pt x="0" y="61"/>
                      </a:lnTo>
                    </a:path>
                  </a:pathLst>
                </a:custGeom>
                <a:solidFill>
                  <a:srgbClr val="E0A08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22" name="Freeform 38"/>
                <p:cNvSpPr>
                  <a:spLocks/>
                </p:cNvSpPr>
                <p:nvPr/>
              </p:nvSpPr>
              <p:spPr bwMode="auto">
                <a:xfrm>
                  <a:off x="3630" y="3776"/>
                  <a:ext cx="109" cy="154"/>
                </a:xfrm>
                <a:custGeom>
                  <a:avLst/>
                  <a:gdLst>
                    <a:gd name="T0" fmla="*/ 97 w 109"/>
                    <a:gd name="T1" fmla="*/ 18 h 154"/>
                    <a:gd name="T2" fmla="*/ 108 w 109"/>
                    <a:gd name="T3" fmla="*/ 3 h 154"/>
                    <a:gd name="T4" fmla="*/ 85 w 109"/>
                    <a:gd name="T5" fmla="*/ 6 h 154"/>
                    <a:gd name="T6" fmla="*/ 64 w 109"/>
                    <a:gd name="T7" fmla="*/ 5 h 154"/>
                    <a:gd name="T8" fmla="*/ 41 w 109"/>
                    <a:gd name="T9" fmla="*/ 5 h 154"/>
                    <a:gd name="T10" fmla="*/ 12 w 109"/>
                    <a:gd name="T11" fmla="*/ 0 h 154"/>
                    <a:gd name="T12" fmla="*/ 14 w 109"/>
                    <a:gd name="T13" fmla="*/ 30 h 154"/>
                    <a:gd name="T14" fmla="*/ 8 w 109"/>
                    <a:gd name="T15" fmla="*/ 54 h 154"/>
                    <a:gd name="T16" fmla="*/ 5 w 109"/>
                    <a:gd name="T17" fmla="*/ 75 h 154"/>
                    <a:gd name="T18" fmla="*/ 0 w 109"/>
                    <a:gd name="T19" fmla="*/ 91 h 154"/>
                    <a:gd name="T20" fmla="*/ 2 w 109"/>
                    <a:gd name="T21" fmla="*/ 104 h 154"/>
                    <a:gd name="T22" fmla="*/ 10 w 109"/>
                    <a:gd name="T23" fmla="*/ 116 h 154"/>
                    <a:gd name="T24" fmla="*/ 12 w 109"/>
                    <a:gd name="T25" fmla="*/ 130 h 154"/>
                    <a:gd name="T26" fmla="*/ 12 w 109"/>
                    <a:gd name="T27" fmla="*/ 141 h 154"/>
                    <a:gd name="T28" fmla="*/ 5 w 109"/>
                    <a:gd name="T29" fmla="*/ 153 h 154"/>
                    <a:gd name="T30" fmla="*/ 27 w 109"/>
                    <a:gd name="T31" fmla="*/ 152 h 154"/>
                    <a:gd name="T32" fmla="*/ 42 w 109"/>
                    <a:gd name="T33" fmla="*/ 147 h 154"/>
                    <a:gd name="T34" fmla="*/ 64 w 109"/>
                    <a:gd name="T35" fmla="*/ 147 h 154"/>
                    <a:gd name="T36" fmla="*/ 75 w 109"/>
                    <a:gd name="T37" fmla="*/ 142 h 154"/>
                    <a:gd name="T38" fmla="*/ 94 w 109"/>
                    <a:gd name="T39" fmla="*/ 145 h 154"/>
                    <a:gd name="T40" fmla="*/ 105 w 109"/>
                    <a:gd name="T41" fmla="*/ 144 h 154"/>
                    <a:gd name="T42" fmla="*/ 99 w 109"/>
                    <a:gd name="T43" fmla="*/ 131 h 154"/>
                    <a:gd name="T44" fmla="*/ 86 w 109"/>
                    <a:gd name="T45" fmla="*/ 119 h 154"/>
                    <a:gd name="T46" fmla="*/ 81 w 109"/>
                    <a:gd name="T47" fmla="*/ 104 h 154"/>
                    <a:gd name="T48" fmla="*/ 85 w 109"/>
                    <a:gd name="T49" fmla="*/ 81 h 154"/>
                    <a:gd name="T50" fmla="*/ 81 w 109"/>
                    <a:gd name="T51" fmla="*/ 61 h 154"/>
                    <a:gd name="T52" fmla="*/ 83 w 109"/>
                    <a:gd name="T53" fmla="*/ 38 h 154"/>
                    <a:gd name="T54" fmla="*/ 97 w 109"/>
                    <a:gd name="T55" fmla="*/ 18 h 15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109"/>
                    <a:gd name="T85" fmla="*/ 0 h 154"/>
                    <a:gd name="T86" fmla="*/ 109 w 109"/>
                    <a:gd name="T87" fmla="*/ 154 h 154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109" h="154">
                      <a:moveTo>
                        <a:pt x="97" y="18"/>
                      </a:moveTo>
                      <a:lnTo>
                        <a:pt x="108" y="3"/>
                      </a:lnTo>
                      <a:lnTo>
                        <a:pt x="85" y="6"/>
                      </a:lnTo>
                      <a:lnTo>
                        <a:pt x="64" y="5"/>
                      </a:lnTo>
                      <a:lnTo>
                        <a:pt x="41" y="5"/>
                      </a:lnTo>
                      <a:lnTo>
                        <a:pt x="12" y="0"/>
                      </a:lnTo>
                      <a:lnTo>
                        <a:pt x="14" y="30"/>
                      </a:lnTo>
                      <a:lnTo>
                        <a:pt x="8" y="54"/>
                      </a:lnTo>
                      <a:lnTo>
                        <a:pt x="5" y="75"/>
                      </a:lnTo>
                      <a:lnTo>
                        <a:pt x="0" y="91"/>
                      </a:lnTo>
                      <a:lnTo>
                        <a:pt x="2" y="104"/>
                      </a:lnTo>
                      <a:lnTo>
                        <a:pt x="10" y="116"/>
                      </a:lnTo>
                      <a:lnTo>
                        <a:pt x="12" y="130"/>
                      </a:lnTo>
                      <a:lnTo>
                        <a:pt x="12" y="141"/>
                      </a:lnTo>
                      <a:lnTo>
                        <a:pt x="5" y="153"/>
                      </a:lnTo>
                      <a:lnTo>
                        <a:pt x="27" y="152"/>
                      </a:lnTo>
                      <a:lnTo>
                        <a:pt x="42" y="147"/>
                      </a:lnTo>
                      <a:lnTo>
                        <a:pt x="64" y="147"/>
                      </a:lnTo>
                      <a:lnTo>
                        <a:pt x="75" y="142"/>
                      </a:lnTo>
                      <a:lnTo>
                        <a:pt x="94" y="145"/>
                      </a:lnTo>
                      <a:lnTo>
                        <a:pt x="105" y="144"/>
                      </a:lnTo>
                      <a:lnTo>
                        <a:pt x="99" y="131"/>
                      </a:lnTo>
                      <a:lnTo>
                        <a:pt x="86" y="119"/>
                      </a:lnTo>
                      <a:lnTo>
                        <a:pt x="81" y="104"/>
                      </a:lnTo>
                      <a:lnTo>
                        <a:pt x="85" y="81"/>
                      </a:lnTo>
                      <a:lnTo>
                        <a:pt x="81" y="61"/>
                      </a:lnTo>
                      <a:lnTo>
                        <a:pt x="83" y="38"/>
                      </a:lnTo>
                      <a:lnTo>
                        <a:pt x="97" y="18"/>
                      </a:lnTo>
                    </a:path>
                  </a:pathLst>
                </a:custGeom>
                <a:solidFill>
                  <a:srgbClr val="E0E0E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23" name="Freeform 39"/>
                <p:cNvSpPr>
                  <a:spLocks/>
                </p:cNvSpPr>
                <p:nvPr/>
              </p:nvSpPr>
              <p:spPr bwMode="auto">
                <a:xfrm>
                  <a:off x="3825" y="3785"/>
                  <a:ext cx="74" cy="12"/>
                </a:xfrm>
                <a:custGeom>
                  <a:avLst/>
                  <a:gdLst>
                    <a:gd name="T0" fmla="*/ 0 w 74"/>
                    <a:gd name="T1" fmla="*/ 11 h 12"/>
                    <a:gd name="T2" fmla="*/ 10 w 74"/>
                    <a:gd name="T3" fmla="*/ 7 h 12"/>
                    <a:gd name="T4" fmla="*/ 16 w 74"/>
                    <a:gd name="T5" fmla="*/ 4 h 12"/>
                    <a:gd name="T6" fmla="*/ 27 w 74"/>
                    <a:gd name="T7" fmla="*/ 1 h 12"/>
                    <a:gd name="T8" fmla="*/ 38 w 74"/>
                    <a:gd name="T9" fmla="*/ 0 h 12"/>
                    <a:gd name="T10" fmla="*/ 46 w 74"/>
                    <a:gd name="T11" fmla="*/ 0 h 12"/>
                    <a:gd name="T12" fmla="*/ 55 w 74"/>
                    <a:gd name="T13" fmla="*/ 2 h 12"/>
                    <a:gd name="T14" fmla="*/ 64 w 74"/>
                    <a:gd name="T15" fmla="*/ 5 h 12"/>
                    <a:gd name="T16" fmla="*/ 73 w 74"/>
                    <a:gd name="T17" fmla="*/ 9 h 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12"/>
                    <a:gd name="T29" fmla="*/ 74 w 74"/>
                    <a:gd name="T30" fmla="*/ 12 h 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12">
                      <a:moveTo>
                        <a:pt x="0" y="11"/>
                      </a:moveTo>
                      <a:lnTo>
                        <a:pt x="10" y="7"/>
                      </a:lnTo>
                      <a:lnTo>
                        <a:pt x="16" y="4"/>
                      </a:lnTo>
                      <a:lnTo>
                        <a:pt x="27" y="1"/>
                      </a:lnTo>
                      <a:lnTo>
                        <a:pt x="38" y="0"/>
                      </a:lnTo>
                      <a:lnTo>
                        <a:pt x="46" y="0"/>
                      </a:lnTo>
                      <a:lnTo>
                        <a:pt x="55" y="2"/>
                      </a:lnTo>
                      <a:lnTo>
                        <a:pt x="64" y="5"/>
                      </a:lnTo>
                      <a:lnTo>
                        <a:pt x="73" y="9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24" name="Freeform 40"/>
                <p:cNvSpPr>
                  <a:spLocks/>
                </p:cNvSpPr>
                <p:nvPr/>
              </p:nvSpPr>
              <p:spPr bwMode="auto">
                <a:xfrm>
                  <a:off x="3815" y="3824"/>
                  <a:ext cx="70" cy="14"/>
                </a:xfrm>
                <a:custGeom>
                  <a:avLst/>
                  <a:gdLst>
                    <a:gd name="T0" fmla="*/ 0 w 70"/>
                    <a:gd name="T1" fmla="*/ 7 h 14"/>
                    <a:gd name="T2" fmla="*/ 11 w 70"/>
                    <a:gd name="T3" fmla="*/ 4 h 14"/>
                    <a:gd name="T4" fmla="*/ 25 w 70"/>
                    <a:gd name="T5" fmla="*/ 0 h 14"/>
                    <a:gd name="T6" fmla="*/ 39 w 70"/>
                    <a:gd name="T7" fmla="*/ 0 h 14"/>
                    <a:gd name="T8" fmla="*/ 51 w 70"/>
                    <a:gd name="T9" fmla="*/ 2 h 14"/>
                    <a:gd name="T10" fmla="*/ 58 w 70"/>
                    <a:gd name="T11" fmla="*/ 5 h 14"/>
                    <a:gd name="T12" fmla="*/ 65 w 70"/>
                    <a:gd name="T13" fmla="*/ 7 h 14"/>
                    <a:gd name="T14" fmla="*/ 69 w 70"/>
                    <a:gd name="T15" fmla="*/ 13 h 1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0"/>
                    <a:gd name="T25" fmla="*/ 0 h 14"/>
                    <a:gd name="T26" fmla="*/ 70 w 70"/>
                    <a:gd name="T27" fmla="*/ 14 h 1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0" h="14">
                      <a:moveTo>
                        <a:pt x="0" y="7"/>
                      </a:moveTo>
                      <a:lnTo>
                        <a:pt x="11" y="4"/>
                      </a:lnTo>
                      <a:lnTo>
                        <a:pt x="25" y="0"/>
                      </a:lnTo>
                      <a:lnTo>
                        <a:pt x="39" y="0"/>
                      </a:lnTo>
                      <a:lnTo>
                        <a:pt x="51" y="2"/>
                      </a:lnTo>
                      <a:lnTo>
                        <a:pt x="58" y="5"/>
                      </a:lnTo>
                      <a:lnTo>
                        <a:pt x="65" y="7"/>
                      </a:lnTo>
                      <a:lnTo>
                        <a:pt x="69" y="13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25" name="Freeform 41"/>
                <p:cNvSpPr>
                  <a:spLocks/>
                </p:cNvSpPr>
                <p:nvPr/>
              </p:nvSpPr>
              <p:spPr bwMode="auto">
                <a:xfrm>
                  <a:off x="3798" y="3864"/>
                  <a:ext cx="64" cy="18"/>
                </a:xfrm>
                <a:custGeom>
                  <a:avLst/>
                  <a:gdLst>
                    <a:gd name="T0" fmla="*/ 4 w 64"/>
                    <a:gd name="T1" fmla="*/ 17 h 18"/>
                    <a:gd name="T2" fmla="*/ 0 w 64"/>
                    <a:gd name="T3" fmla="*/ 14 h 18"/>
                    <a:gd name="T4" fmla="*/ 2 w 64"/>
                    <a:gd name="T5" fmla="*/ 8 h 18"/>
                    <a:gd name="T6" fmla="*/ 8 w 64"/>
                    <a:gd name="T7" fmla="*/ 6 h 18"/>
                    <a:gd name="T8" fmla="*/ 19 w 64"/>
                    <a:gd name="T9" fmla="*/ 3 h 18"/>
                    <a:gd name="T10" fmla="*/ 30 w 64"/>
                    <a:gd name="T11" fmla="*/ 0 h 18"/>
                    <a:gd name="T12" fmla="*/ 40 w 64"/>
                    <a:gd name="T13" fmla="*/ 0 h 18"/>
                    <a:gd name="T14" fmla="*/ 49 w 64"/>
                    <a:gd name="T15" fmla="*/ 1 h 18"/>
                    <a:gd name="T16" fmla="*/ 57 w 64"/>
                    <a:gd name="T17" fmla="*/ 4 h 18"/>
                    <a:gd name="T18" fmla="*/ 63 w 64"/>
                    <a:gd name="T19" fmla="*/ 6 h 1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4"/>
                    <a:gd name="T31" fmla="*/ 0 h 18"/>
                    <a:gd name="T32" fmla="*/ 64 w 64"/>
                    <a:gd name="T33" fmla="*/ 18 h 1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4" h="18">
                      <a:moveTo>
                        <a:pt x="4" y="17"/>
                      </a:moveTo>
                      <a:lnTo>
                        <a:pt x="0" y="14"/>
                      </a:lnTo>
                      <a:lnTo>
                        <a:pt x="2" y="8"/>
                      </a:lnTo>
                      <a:lnTo>
                        <a:pt x="8" y="6"/>
                      </a:lnTo>
                      <a:lnTo>
                        <a:pt x="19" y="3"/>
                      </a:lnTo>
                      <a:lnTo>
                        <a:pt x="30" y="0"/>
                      </a:lnTo>
                      <a:lnTo>
                        <a:pt x="40" y="0"/>
                      </a:lnTo>
                      <a:lnTo>
                        <a:pt x="49" y="1"/>
                      </a:lnTo>
                      <a:lnTo>
                        <a:pt x="57" y="4"/>
                      </a:lnTo>
                      <a:lnTo>
                        <a:pt x="63" y="6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26" name="Rectangle 42"/>
                <p:cNvSpPr>
                  <a:spLocks noChangeArrowheads="1"/>
                </p:cNvSpPr>
                <p:nvPr/>
              </p:nvSpPr>
              <p:spPr bwMode="auto">
                <a:xfrm>
                  <a:off x="3665" y="3790"/>
                  <a:ext cx="36" cy="1"/>
                </a:xfrm>
                <a:prstGeom prst="rect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32792" name="Group 43"/>
            <p:cNvGrpSpPr>
              <a:grpSpLocks/>
            </p:cNvGrpSpPr>
            <p:nvPr/>
          </p:nvGrpSpPr>
          <p:grpSpPr bwMode="auto">
            <a:xfrm>
              <a:off x="3537" y="2455"/>
              <a:ext cx="682" cy="1091"/>
              <a:chOff x="3537" y="2455"/>
              <a:chExt cx="682" cy="1091"/>
            </a:xfrm>
          </p:grpSpPr>
          <p:grpSp>
            <p:nvGrpSpPr>
              <p:cNvPr id="32793" name="Group 44"/>
              <p:cNvGrpSpPr>
                <a:grpSpLocks/>
              </p:cNvGrpSpPr>
              <p:nvPr/>
            </p:nvGrpSpPr>
            <p:grpSpPr bwMode="auto">
              <a:xfrm>
                <a:off x="3537" y="2455"/>
                <a:ext cx="682" cy="1091"/>
                <a:chOff x="3537" y="2455"/>
                <a:chExt cx="682" cy="1091"/>
              </a:xfrm>
            </p:grpSpPr>
            <p:sp>
              <p:nvSpPr>
                <p:cNvPr id="32810" name="Freeform 45"/>
                <p:cNvSpPr>
                  <a:spLocks/>
                </p:cNvSpPr>
                <p:nvPr/>
              </p:nvSpPr>
              <p:spPr bwMode="auto">
                <a:xfrm>
                  <a:off x="3537" y="2537"/>
                  <a:ext cx="642" cy="1009"/>
                </a:xfrm>
                <a:custGeom>
                  <a:avLst/>
                  <a:gdLst>
                    <a:gd name="T0" fmla="*/ 65 w 642"/>
                    <a:gd name="T1" fmla="*/ 452 h 1009"/>
                    <a:gd name="T2" fmla="*/ 79 w 642"/>
                    <a:gd name="T3" fmla="*/ 535 h 1009"/>
                    <a:gd name="T4" fmla="*/ 84 w 642"/>
                    <a:gd name="T5" fmla="*/ 613 h 1009"/>
                    <a:gd name="T6" fmla="*/ 91 w 642"/>
                    <a:gd name="T7" fmla="*/ 677 h 1009"/>
                    <a:gd name="T8" fmla="*/ 100 w 642"/>
                    <a:gd name="T9" fmla="*/ 739 h 1009"/>
                    <a:gd name="T10" fmla="*/ 116 w 642"/>
                    <a:gd name="T11" fmla="*/ 818 h 1009"/>
                    <a:gd name="T12" fmla="*/ 141 w 642"/>
                    <a:gd name="T13" fmla="*/ 891 h 1009"/>
                    <a:gd name="T14" fmla="*/ 153 w 642"/>
                    <a:gd name="T15" fmla="*/ 922 h 1009"/>
                    <a:gd name="T16" fmla="*/ 178 w 642"/>
                    <a:gd name="T17" fmla="*/ 962 h 1009"/>
                    <a:gd name="T18" fmla="*/ 209 w 642"/>
                    <a:gd name="T19" fmla="*/ 985 h 1009"/>
                    <a:gd name="T20" fmla="*/ 234 w 642"/>
                    <a:gd name="T21" fmla="*/ 997 h 1009"/>
                    <a:gd name="T22" fmla="*/ 263 w 642"/>
                    <a:gd name="T23" fmla="*/ 1003 h 1009"/>
                    <a:gd name="T24" fmla="*/ 302 w 642"/>
                    <a:gd name="T25" fmla="*/ 1008 h 1009"/>
                    <a:gd name="T26" fmla="*/ 339 w 642"/>
                    <a:gd name="T27" fmla="*/ 1003 h 1009"/>
                    <a:gd name="T28" fmla="*/ 377 w 642"/>
                    <a:gd name="T29" fmla="*/ 993 h 1009"/>
                    <a:gd name="T30" fmla="*/ 407 w 642"/>
                    <a:gd name="T31" fmla="*/ 972 h 1009"/>
                    <a:gd name="T32" fmla="*/ 431 w 642"/>
                    <a:gd name="T33" fmla="*/ 939 h 1009"/>
                    <a:gd name="T34" fmla="*/ 452 w 642"/>
                    <a:gd name="T35" fmla="*/ 895 h 1009"/>
                    <a:gd name="T36" fmla="*/ 472 w 642"/>
                    <a:gd name="T37" fmla="*/ 854 h 1009"/>
                    <a:gd name="T38" fmla="*/ 502 w 642"/>
                    <a:gd name="T39" fmla="*/ 779 h 1009"/>
                    <a:gd name="T40" fmla="*/ 531 w 642"/>
                    <a:gd name="T41" fmla="*/ 684 h 1009"/>
                    <a:gd name="T42" fmla="*/ 552 w 642"/>
                    <a:gd name="T43" fmla="*/ 612 h 1009"/>
                    <a:gd name="T44" fmla="*/ 565 w 642"/>
                    <a:gd name="T45" fmla="*/ 526 h 1009"/>
                    <a:gd name="T46" fmla="*/ 575 w 642"/>
                    <a:gd name="T47" fmla="*/ 451 h 1009"/>
                    <a:gd name="T48" fmla="*/ 580 w 642"/>
                    <a:gd name="T49" fmla="*/ 422 h 1009"/>
                    <a:gd name="T50" fmla="*/ 599 w 642"/>
                    <a:gd name="T51" fmla="*/ 411 h 1009"/>
                    <a:gd name="T52" fmla="*/ 614 w 642"/>
                    <a:gd name="T53" fmla="*/ 400 h 1009"/>
                    <a:gd name="T54" fmla="*/ 630 w 642"/>
                    <a:gd name="T55" fmla="*/ 385 h 1009"/>
                    <a:gd name="T56" fmla="*/ 641 w 642"/>
                    <a:gd name="T57" fmla="*/ 367 h 1009"/>
                    <a:gd name="T58" fmla="*/ 639 w 642"/>
                    <a:gd name="T59" fmla="*/ 350 h 1009"/>
                    <a:gd name="T60" fmla="*/ 623 w 642"/>
                    <a:gd name="T61" fmla="*/ 335 h 1009"/>
                    <a:gd name="T62" fmla="*/ 604 w 642"/>
                    <a:gd name="T63" fmla="*/ 324 h 1009"/>
                    <a:gd name="T64" fmla="*/ 585 w 642"/>
                    <a:gd name="T65" fmla="*/ 321 h 1009"/>
                    <a:gd name="T66" fmla="*/ 585 w 642"/>
                    <a:gd name="T67" fmla="*/ 298 h 1009"/>
                    <a:gd name="T68" fmla="*/ 589 w 642"/>
                    <a:gd name="T69" fmla="*/ 237 h 1009"/>
                    <a:gd name="T70" fmla="*/ 595 w 642"/>
                    <a:gd name="T71" fmla="*/ 166 h 1009"/>
                    <a:gd name="T72" fmla="*/ 570 w 642"/>
                    <a:gd name="T73" fmla="*/ 89 h 1009"/>
                    <a:gd name="T74" fmla="*/ 537 w 642"/>
                    <a:gd name="T75" fmla="*/ 50 h 1009"/>
                    <a:gd name="T76" fmla="*/ 457 w 642"/>
                    <a:gd name="T77" fmla="*/ 7 h 1009"/>
                    <a:gd name="T78" fmla="*/ 356 w 642"/>
                    <a:gd name="T79" fmla="*/ 0 h 1009"/>
                    <a:gd name="T80" fmla="*/ 262 w 642"/>
                    <a:gd name="T81" fmla="*/ 11 h 1009"/>
                    <a:gd name="T82" fmla="*/ 151 w 642"/>
                    <a:gd name="T83" fmla="*/ 46 h 1009"/>
                    <a:gd name="T84" fmla="*/ 85 w 642"/>
                    <a:gd name="T85" fmla="*/ 116 h 1009"/>
                    <a:gd name="T86" fmla="*/ 81 w 642"/>
                    <a:gd name="T87" fmla="*/ 183 h 1009"/>
                    <a:gd name="T88" fmla="*/ 85 w 642"/>
                    <a:gd name="T89" fmla="*/ 230 h 1009"/>
                    <a:gd name="T90" fmla="*/ 81 w 642"/>
                    <a:gd name="T91" fmla="*/ 266 h 1009"/>
                    <a:gd name="T92" fmla="*/ 76 w 642"/>
                    <a:gd name="T93" fmla="*/ 291 h 1009"/>
                    <a:gd name="T94" fmla="*/ 56 w 642"/>
                    <a:gd name="T95" fmla="*/ 309 h 1009"/>
                    <a:gd name="T96" fmla="*/ 33 w 642"/>
                    <a:gd name="T97" fmla="*/ 320 h 1009"/>
                    <a:gd name="T98" fmla="*/ 9 w 642"/>
                    <a:gd name="T99" fmla="*/ 334 h 1009"/>
                    <a:gd name="T100" fmla="*/ 1 w 642"/>
                    <a:gd name="T101" fmla="*/ 352 h 1009"/>
                    <a:gd name="T102" fmla="*/ 0 w 642"/>
                    <a:gd name="T103" fmla="*/ 367 h 1009"/>
                    <a:gd name="T104" fmla="*/ 8 w 642"/>
                    <a:gd name="T105" fmla="*/ 387 h 1009"/>
                    <a:gd name="T106" fmla="*/ 35 w 642"/>
                    <a:gd name="T107" fmla="*/ 403 h 1009"/>
                    <a:gd name="T108" fmla="*/ 51 w 642"/>
                    <a:gd name="T109" fmla="*/ 411 h 1009"/>
                    <a:gd name="T110" fmla="*/ 65 w 642"/>
                    <a:gd name="T111" fmla="*/ 452 h 1009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642"/>
                    <a:gd name="T169" fmla="*/ 0 h 1009"/>
                    <a:gd name="T170" fmla="*/ 642 w 642"/>
                    <a:gd name="T171" fmla="*/ 1009 h 1009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642" h="1009">
                      <a:moveTo>
                        <a:pt x="65" y="452"/>
                      </a:moveTo>
                      <a:lnTo>
                        <a:pt x="79" y="535"/>
                      </a:lnTo>
                      <a:lnTo>
                        <a:pt x="84" y="613"/>
                      </a:lnTo>
                      <a:lnTo>
                        <a:pt x="91" y="677"/>
                      </a:lnTo>
                      <a:lnTo>
                        <a:pt x="100" y="739"/>
                      </a:lnTo>
                      <a:lnTo>
                        <a:pt x="116" y="818"/>
                      </a:lnTo>
                      <a:lnTo>
                        <a:pt x="141" y="891"/>
                      </a:lnTo>
                      <a:lnTo>
                        <a:pt x="153" y="922"/>
                      </a:lnTo>
                      <a:lnTo>
                        <a:pt x="178" y="962"/>
                      </a:lnTo>
                      <a:lnTo>
                        <a:pt x="209" y="985"/>
                      </a:lnTo>
                      <a:lnTo>
                        <a:pt x="234" y="997"/>
                      </a:lnTo>
                      <a:lnTo>
                        <a:pt x="263" y="1003"/>
                      </a:lnTo>
                      <a:lnTo>
                        <a:pt x="302" y="1008"/>
                      </a:lnTo>
                      <a:lnTo>
                        <a:pt x="339" y="1003"/>
                      </a:lnTo>
                      <a:lnTo>
                        <a:pt x="377" y="993"/>
                      </a:lnTo>
                      <a:lnTo>
                        <a:pt x="407" y="972"/>
                      </a:lnTo>
                      <a:lnTo>
                        <a:pt x="431" y="939"/>
                      </a:lnTo>
                      <a:lnTo>
                        <a:pt x="452" y="895"/>
                      </a:lnTo>
                      <a:lnTo>
                        <a:pt x="472" y="854"/>
                      </a:lnTo>
                      <a:lnTo>
                        <a:pt x="502" y="779"/>
                      </a:lnTo>
                      <a:lnTo>
                        <a:pt x="531" y="684"/>
                      </a:lnTo>
                      <a:lnTo>
                        <a:pt x="552" y="612"/>
                      </a:lnTo>
                      <a:lnTo>
                        <a:pt x="565" y="526"/>
                      </a:lnTo>
                      <a:lnTo>
                        <a:pt x="575" y="451"/>
                      </a:lnTo>
                      <a:lnTo>
                        <a:pt x="580" y="422"/>
                      </a:lnTo>
                      <a:lnTo>
                        <a:pt x="599" y="411"/>
                      </a:lnTo>
                      <a:lnTo>
                        <a:pt x="614" y="400"/>
                      </a:lnTo>
                      <a:lnTo>
                        <a:pt x="630" y="385"/>
                      </a:lnTo>
                      <a:lnTo>
                        <a:pt x="641" y="367"/>
                      </a:lnTo>
                      <a:lnTo>
                        <a:pt x="639" y="350"/>
                      </a:lnTo>
                      <a:lnTo>
                        <a:pt x="623" y="335"/>
                      </a:lnTo>
                      <a:lnTo>
                        <a:pt x="604" y="324"/>
                      </a:lnTo>
                      <a:lnTo>
                        <a:pt x="585" y="321"/>
                      </a:lnTo>
                      <a:lnTo>
                        <a:pt x="585" y="298"/>
                      </a:lnTo>
                      <a:lnTo>
                        <a:pt x="589" y="237"/>
                      </a:lnTo>
                      <a:lnTo>
                        <a:pt x="595" y="166"/>
                      </a:lnTo>
                      <a:lnTo>
                        <a:pt x="570" y="89"/>
                      </a:lnTo>
                      <a:lnTo>
                        <a:pt x="537" y="50"/>
                      </a:lnTo>
                      <a:lnTo>
                        <a:pt x="457" y="7"/>
                      </a:lnTo>
                      <a:lnTo>
                        <a:pt x="356" y="0"/>
                      </a:lnTo>
                      <a:lnTo>
                        <a:pt x="262" y="11"/>
                      </a:lnTo>
                      <a:lnTo>
                        <a:pt x="151" y="46"/>
                      </a:lnTo>
                      <a:lnTo>
                        <a:pt x="85" y="116"/>
                      </a:lnTo>
                      <a:lnTo>
                        <a:pt x="81" y="183"/>
                      </a:lnTo>
                      <a:lnTo>
                        <a:pt x="85" y="230"/>
                      </a:lnTo>
                      <a:lnTo>
                        <a:pt x="81" y="266"/>
                      </a:lnTo>
                      <a:lnTo>
                        <a:pt x="76" y="291"/>
                      </a:lnTo>
                      <a:lnTo>
                        <a:pt x="56" y="309"/>
                      </a:lnTo>
                      <a:lnTo>
                        <a:pt x="33" y="320"/>
                      </a:lnTo>
                      <a:lnTo>
                        <a:pt x="9" y="334"/>
                      </a:lnTo>
                      <a:lnTo>
                        <a:pt x="1" y="352"/>
                      </a:lnTo>
                      <a:lnTo>
                        <a:pt x="0" y="367"/>
                      </a:lnTo>
                      <a:lnTo>
                        <a:pt x="8" y="387"/>
                      </a:lnTo>
                      <a:lnTo>
                        <a:pt x="35" y="403"/>
                      </a:lnTo>
                      <a:lnTo>
                        <a:pt x="51" y="411"/>
                      </a:lnTo>
                      <a:lnTo>
                        <a:pt x="65" y="452"/>
                      </a:lnTo>
                    </a:path>
                  </a:pathLst>
                </a:custGeom>
                <a:solidFill>
                  <a:srgbClr val="E0A08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32811" name="Group 46"/>
                <p:cNvGrpSpPr>
                  <a:grpSpLocks/>
                </p:cNvGrpSpPr>
                <p:nvPr/>
              </p:nvGrpSpPr>
              <p:grpSpPr bwMode="auto">
                <a:xfrm>
                  <a:off x="3538" y="2455"/>
                  <a:ext cx="681" cy="418"/>
                  <a:chOff x="3538" y="2455"/>
                  <a:chExt cx="681" cy="418"/>
                </a:xfrm>
              </p:grpSpPr>
              <p:sp>
                <p:nvSpPr>
                  <p:cNvPr id="32812" name="Freeform 47"/>
                  <p:cNvSpPr>
                    <a:spLocks/>
                  </p:cNvSpPr>
                  <p:nvPr/>
                </p:nvSpPr>
                <p:spPr bwMode="auto">
                  <a:xfrm>
                    <a:off x="3538" y="2455"/>
                    <a:ext cx="681" cy="418"/>
                  </a:xfrm>
                  <a:custGeom>
                    <a:avLst/>
                    <a:gdLst>
                      <a:gd name="T0" fmla="*/ 540 w 681"/>
                      <a:gd name="T1" fmla="*/ 361 h 418"/>
                      <a:gd name="T2" fmla="*/ 584 w 681"/>
                      <a:gd name="T3" fmla="*/ 408 h 418"/>
                      <a:gd name="T4" fmla="*/ 608 w 681"/>
                      <a:gd name="T5" fmla="*/ 367 h 418"/>
                      <a:gd name="T6" fmla="*/ 637 w 681"/>
                      <a:gd name="T7" fmla="*/ 326 h 418"/>
                      <a:gd name="T8" fmla="*/ 650 w 681"/>
                      <a:gd name="T9" fmla="*/ 283 h 418"/>
                      <a:gd name="T10" fmla="*/ 630 w 681"/>
                      <a:gd name="T11" fmla="*/ 250 h 418"/>
                      <a:gd name="T12" fmla="*/ 673 w 681"/>
                      <a:gd name="T13" fmla="*/ 209 h 418"/>
                      <a:gd name="T14" fmla="*/ 674 w 681"/>
                      <a:gd name="T15" fmla="*/ 169 h 418"/>
                      <a:gd name="T16" fmla="*/ 614 w 681"/>
                      <a:gd name="T17" fmla="*/ 143 h 418"/>
                      <a:gd name="T18" fmla="*/ 553 w 681"/>
                      <a:gd name="T19" fmla="*/ 127 h 418"/>
                      <a:gd name="T20" fmla="*/ 516 w 681"/>
                      <a:gd name="T21" fmla="*/ 97 h 418"/>
                      <a:gd name="T22" fmla="*/ 489 w 681"/>
                      <a:gd name="T23" fmla="*/ 68 h 418"/>
                      <a:gd name="T24" fmla="*/ 444 w 681"/>
                      <a:gd name="T25" fmla="*/ 52 h 418"/>
                      <a:gd name="T26" fmla="*/ 410 w 681"/>
                      <a:gd name="T27" fmla="*/ 37 h 418"/>
                      <a:gd name="T28" fmla="*/ 406 w 681"/>
                      <a:gd name="T29" fmla="*/ 11 h 418"/>
                      <a:gd name="T30" fmla="*/ 364 w 681"/>
                      <a:gd name="T31" fmla="*/ 4 h 418"/>
                      <a:gd name="T32" fmla="*/ 296 w 681"/>
                      <a:gd name="T33" fmla="*/ 19 h 418"/>
                      <a:gd name="T34" fmla="*/ 213 w 681"/>
                      <a:gd name="T35" fmla="*/ 8 h 418"/>
                      <a:gd name="T36" fmla="*/ 148 w 681"/>
                      <a:gd name="T37" fmla="*/ 0 h 418"/>
                      <a:gd name="T38" fmla="*/ 110 w 681"/>
                      <a:gd name="T39" fmla="*/ 35 h 418"/>
                      <a:gd name="T40" fmla="*/ 67 w 681"/>
                      <a:gd name="T41" fmla="*/ 77 h 418"/>
                      <a:gd name="T42" fmla="*/ 9 w 681"/>
                      <a:gd name="T43" fmla="*/ 111 h 418"/>
                      <a:gd name="T44" fmla="*/ 19 w 681"/>
                      <a:gd name="T45" fmla="*/ 156 h 418"/>
                      <a:gd name="T46" fmla="*/ 17 w 681"/>
                      <a:gd name="T47" fmla="*/ 192 h 418"/>
                      <a:gd name="T48" fmla="*/ 2 w 681"/>
                      <a:gd name="T49" fmla="*/ 225 h 418"/>
                      <a:gd name="T50" fmla="*/ 12 w 681"/>
                      <a:gd name="T51" fmla="*/ 272 h 418"/>
                      <a:gd name="T52" fmla="*/ 24 w 681"/>
                      <a:gd name="T53" fmla="*/ 308 h 418"/>
                      <a:gd name="T54" fmla="*/ 42 w 681"/>
                      <a:gd name="T55" fmla="*/ 359 h 418"/>
                      <a:gd name="T56" fmla="*/ 65 w 681"/>
                      <a:gd name="T57" fmla="*/ 403 h 418"/>
                      <a:gd name="T58" fmla="*/ 84 w 681"/>
                      <a:gd name="T59" fmla="*/ 396 h 418"/>
                      <a:gd name="T60" fmla="*/ 130 w 681"/>
                      <a:gd name="T61" fmla="*/ 359 h 418"/>
                      <a:gd name="T62" fmla="*/ 167 w 681"/>
                      <a:gd name="T63" fmla="*/ 322 h 418"/>
                      <a:gd name="T64" fmla="*/ 167 w 681"/>
                      <a:gd name="T65" fmla="*/ 291 h 418"/>
                      <a:gd name="T66" fmla="*/ 173 w 681"/>
                      <a:gd name="T67" fmla="*/ 267 h 418"/>
                      <a:gd name="T68" fmla="*/ 160 w 681"/>
                      <a:gd name="T69" fmla="*/ 239 h 418"/>
                      <a:gd name="T70" fmla="*/ 133 w 681"/>
                      <a:gd name="T71" fmla="*/ 228 h 418"/>
                      <a:gd name="T72" fmla="*/ 142 w 681"/>
                      <a:gd name="T73" fmla="*/ 205 h 418"/>
                      <a:gd name="T74" fmla="*/ 157 w 681"/>
                      <a:gd name="T75" fmla="*/ 187 h 418"/>
                      <a:gd name="T76" fmla="*/ 164 w 681"/>
                      <a:gd name="T77" fmla="*/ 168 h 418"/>
                      <a:gd name="T78" fmla="*/ 200 w 681"/>
                      <a:gd name="T79" fmla="*/ 162 h 418"/>
                      <a:gd name="T80" fmla="*/ 234 w 681"/>
                      <a:gd name="T81" fmla="*/ 162 h 418"/>
                      <a:gd name="T82" fmla="*/ 271 w 681"/>
                      <a:gd name="T83" fmla="*/ 157 h 418"/>
                      <a:gd name="T84" fmla="*/ 302 w 681"/>
                      <a:gd name="T85" fmla="*/ 171 h 418"/>
                      <a:gd name="T86" fmla="*/ 327 w 681"/>
                      <a:gd name="T87" fmla="*/ 186 h 418"/>
                      <a:gd name="T88" fmla="*/ 370 w 681"/>
                      <a:gd name="T89" fmla="*/ 177 h 418"/>
                      <a:gd name="T90" fmla="*/ 409 w 681"/>
                      <a:gd name="T91" fmla="*/ 157 h 418"/>
                      <a:gd name="T92" fmla="*/ 432 w 681"/>
                      <a:gd name="T93" fmla="*/ 131 h 418"/>
                      <a:gd name="T94" fmla="*/ 451 w 681"/>
                      <a:gd name="T95" fmla="*/ 116 h 418"/>
                      <a:gd name="T96" fmla="*/ 491 w 681"/>
                      <a:gd name="T97" fmla="*/ 120 h 418"/>
                      <a:gd name="T98" fmla="*/ 504 w 681"/>
                      <a:gd name="T99" fmla="*/ 149 h 418"/>
                      <a:gd name="T100" fmla="*/ 524 w 681"/>
                      <a:gd name="T101" fmla="*/ 174 h 418"/>
                      <a:gd name="T102" fmla="*/ 519 w 681"/>
                      <a:gd name="T103" fmla="*/ 197 h 418"/>
                      <a:gd name="T104" fmla="*/ 513 w 681"/>
                      <a:gd name="T105" fmla="*/ 222 h 418"/>
                      <a:gd name="T106" fmla="*/ 525 w 681"/>
                      <a:gd name="T107" fmla="*/ 248 h 418"/>
                      <a:gd name="T108" fmla="*/ 526 w 681"/>
                      <a:gd name="T109" fmla="*/ 288 h 418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w 681"/>
                      <a:gd name="T166" fmla="*/ 0 h 418"/>
                      <a:gd name="T167" fmla="*/ 681 w 681"/>
                      <a:gd name="T168" fmla="*/ 418 h 418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T165" t="T166" r="T167" b="T168"/>
                    <a:pathLst>
                      <a:path w="681" h="418">
                        <a:moveTo>
                          <a:pt x="521" y="326"/>
                        </a:moveTo>
                        <a:lnTo>
                          <a:pt x="540" y="361"/>
                        </a:lnTo>
                        <a:lnTo>
                          <a:pt x="560" y="389"/>
                        </a:lnTo>
                        <a:lnTo>
                          <a:pt x="584" y="408"/>
                        </a:lnTo>
                        <a:lnTo>
                          <a:pt x="596" y="393"/>
                        </a:lnTo>
                        <a:lnTo>
                          <a:pt x="608" y="367"/>
                        </a:lnTo>
                        <a:lnTo>
                          <a:pt x="616" y="337"/>
                        </a:lnTo>
                        <a:lnTo>
                          <a:pt x="637" y="326"/>
                        </a:lnTo>
                        <a:lnTo>
                          <a:pt x="646" y="306"/>
                        </a:lnTo>
                        <a:lnTo>
                          <a:pt x="650" y="283"/>
                        </a:lnTo>
                        <a:lnTo>
                          <a:pt x="640" y="262"/>
                        </a:lnTo>
                        <a:lnTo>
                          <a:pt x="630" y="250"/>
                        </a:lnTo>
                        <a:lnTo>
                          <a:pt x="653" y="230"/>
                        </a:lnTo>
                        <a:lnTo>
                          <a:pt x="673" y="209"/>
                        </a:lnTo>
                        <a:lnTo>
                          <a:pt x="680" y="189"/>
                        </a:lnTo>
                        <a:lnTo>
                          <a:pt x="674" y="169"/>
                        </a:lnTo>
                        <a:lnTo>
                          <a:pt x="644" y="151"/>
                        </a:lnTo>
                        <a:lnTo>
                          <a:pt x="614" y="143"/>
                        </a:lnTo>
                        <a:lnTo>
                          <a:pt x="580" y="135"/>
                        </a:lnTo>
                        <a:lnTo>
                          <a:pt x="553" y="127"/>
                        </a:lnTo>
                        <a:lnTo>
                          <a:pt x="531" y="114"/>
                        </a:lnTo>
                        <a:lnTo>
                          <a:pt x="516" y="97"/>
                        </a:lnTo>
                        <a:lnTo>
                          <a:pt x="507" y="83"/>
                        </a:lnTo>
                        <a:lnTo>
                          <a:pt x="489" y="68"/>
                        </a:lnTo>
                        <a:lnTo>
                          <a:pt x="468" y="58"/>
                        </a:lnTo>
                        <a:lnTo>
                          <a:pt x="444" y="52"/>
                        </a:lnTo>
                        <a:lnTo>
                          <a:pt x="418" y="55"/>
                        </a:lnTo>
                        <a:lnTo>
                          <a:pt x="410" y="37"/>
                        </a:lnTo>
                        <a:lnTo>
                          <a:pt x="412" y="25"/>
                        </a:lnTo>
                        <a:lnTo>
                          <a:pt x="406" y="11"/>
                        </a:lnTo>
                        <a:lnTo>
                          <a:pt x="383" y="4"/>
                        </a:lnTo>
                        <a:lnTo>
                          <a:pt x="364" y="4"/>
                        </a:lnTo>
                        <a:lnTo>
                          <a:pt x="336" y="9"/>
                        </a:lnTo>
                        <a:lnTo>
                          <a:pt x="296" y="19"/>
                        </a:lnTo>
                        <a:lnTo>
                          <a:pt x="259" y="14"/>
                        </a:lnTo>
                        <a:lnTo>
                          <a:pt x="213" y="8"/>
                        </a:lnTo>
                        <a:lnTo>
                          <a:pt x="175" y="1"/>
                        </a:lnTo>
                        <a:lnTo>
                          <a:pt x="148" y="0"/>
                        </a:lnTo>
                        <a:lnTo>
                          <a:pt x="125" y="14"/>
                        </a:lnTo>
                        <a:lnTo>
                          <a:pt x="110" y="35"/>
                        </a:lnTo>
                        <a:lnTo>
                          <a:pt x="92" y="55"/>
                        </a:lnTo>
                        <a:lnTo>
                          <a:pt x="67" y="77"/>
                        </a:lnTo>
                        <a:lnTo>
                          <a:pt x="40" y="93"/>
                        </a:lnTo>
                        <a:lnTo>
                          <a:pt x="9" y="111"/>
                        </a:lnTo>
                        <a:lnTo>
                          <a:pt x="7" y="132"/>
                        </a:lnTo>
                        <a:lnTo>
                          <a:pt x="19" y="156"/>
                        </a:lnTo>
                        <a:lnTo>
                          <a:pt x="24" y="171"/>
                        </a:lnTo>
                        <a:lnTo>
                          <a:pt x="17" y="192"/>
                        </a:lnTo>
                        <a:lnTo>
                          <a:pt x="8" y="209"/>
                        </a:lnTo>
                        <a:lnTo>
                          <a:pt x="2" y="225"/>
                        </a:lnTo>
                        <a:lnTo>
                          <a:pt x="0" y="250"/>
                        </a:lnTo>
                        <a:lnTo>
                          <a:pt x="12" y="272"/>
                        </a:lnTo>
                        <a:lnTo>
                          <a:pt x="22" y="289"/>
                        </a:lnTo>
                        <a:lnTo>
                          <a:pt x="24" y="308"/>
                        </a:lnTo>
                        <a:lnTo>
                          <a:pt x="30" y="335"/>
                        </a:lnTo>
                        <a:lnTo>
                          <a:pt x="42" y="359"/>
                        </a:lnTo>
                        <a:lnTo>
                          <a:pt x="50" y="380"/>
                        </a:lnTo>
                        <a:lnTo>
                          <a:pt x="65" y="403"/>
                        </a:lnTo>
                        <a:lnTo>
                          <a:pt x="75" y="417"/>
                        </a:lnTo>
                        <a:lnTo>
                          <a:pt x="84" y="396"/>
                        </a:lnTo>
                        <a:lnTo>
                          <a:pt x="102" y="374"/>
                        </a:lnTo>
                        <a:lnTo>
                          <a:pt x="130" y="359"/>
                        </a:lnTo>
                        <a:lnTo>
                          <a:pt x="153" y="339"/>
                        </a:lnTo>
                        <a:lnTo>
                          <a:pt x="167" y="322"/>
                        </a:lnTo>
                        <a:lnTo>
                          <a:pt x="171" y="305"/>
                        </a:lnTo>
                        <a:lnTo>
                          <a:pt x="167" y="291"/>
                        </a:lnTo>
                        <a:lnTo>
                          <a:pt x="170" y="278"/>
                        </a:lnTo>
                        <a:lnTo>
                          <a:pt x="173" y="267"/>
                        </a:lnTo>
                        <a:lnTo>
                          <a:pt x="171" y="255"/>
                        </a:lnTo>
                        <a:lnTo>
                          <a:pt x="160" y="239"/>
                        </a:lnTo>
                        <a:lnTo>
                          <a:pt x="146" y="233"/>
                        </a:lnTo>
                        <a:lnTo>
                          <a:pt x="133" y="228"/>
                        </a:lnTo>
                        <a:lnTo>
                          <a:pt x="135" y="217"/>
                        </a:lnTo>
                        <a:lnTo>
                          <a:pt x="142" y="205"/>
                        </a:lnTo>
                        <a:lnTo>
                          <a:pt x="152" y="192"/>
                        </a:lnTo>
                        <a:lnTo>
                          <a:pt x="157" y="187"/>
                        </a:lnTo>
                        <a:lnTo>
                          <a:pt x="159" y="177"/>
                        </a:lnTo>
                        <a:lnTo>
                          <a:pt x="164" y="168"/>
                        </a:lnTo>
                        <a:lnTo>
                          <a:pt x="178" y="162"/>
                        </a:lnTo>
                        <a:lnTo>
                          <a:pt x="200" y="162"/>
                        </a:lnTo>
                        <a:lnTo>
                          <a:pt x="219" y="162"/>
                        </a:lnTo>
                        <a:lnTo>
                          <a:pt x="234" y="162"/>
                        </a:lnTo>
                        <a:lnTo>
                          <a:pt x="252" y="157"/>
                        </a:lnTo>
                        <a:lnTo>
                          <a:pt x="271" y="157"/>
                        </a:lnTo>
                        <a:lnTo>
                          <a:pt x="290" y="163"/>
                        </a:lnTo>
                        <a:lnTo>
                          <a:pt x="302" y="171"/>
                        </a:lnTo>
                        <a:lnTo>
                          <a:pt x="312" y="179"/>
                        </a:lnTo>
                        <a:lnTo>
                          <a:pt x="327" y="186"/>
                        </a:lnTo>
                        <a:lnTo>
                          <a:pt x="350" y="184"/>
                        </a:lnTo>
                        <a:lnTo>
                          <a:pt x="370" y="177"/>
                        </a:lnTo>
                        <a:lnTo>
                          <a:pt x="387" y="170"/>
                        </a:lnTo>
                        <a:lnTo>
                          <a:pt x="409" y="157"/>
                        </a:lnTo>
                        <a:lnTo>
                          <a:pt x="423" y="145"/>
                        </a:lnTo>
                        <a:lnTo>
                          <a:pt x="432" y="131"/>
                        </a:lnTo>
                        <a:lnTo>
                          <a:pt x="439" y="120"/>
                        </a:lnTo>
                        <a:lnTo>
                          <a:pt x="451" y="116"/>
                        </a:lnTo>
                        <a:lnTo>
                          <a:pt x="468" y="118"/>
                        </a:lnTo>
                        <a:lnTo>
                          <a:pt x="491" y="120"/>
                        </a:lnTo>
                        <a:lnTo>
                          <a:pt x="497" y="134"/>
                        </a:lnTo>
                        <a:lnTo>
                          <a:pt x="504" y="149"/>
                        </a:lnTo>
                        <a:lnTo>
                          <a:pt x="514" y="163"/>
                        </a:lnTo>
                        <a:lnTo>
                          <a:pt x="524" y="174"/>
                        </a:lnTo>
                        <a:lnTo>
                          <a:pt x="528" y="184"/>
                        </a:lnTo>
                        <a:lnTo>
                          <a:pt x="519" y="197"/>
                        </a:lnTo>
                        <a:lnTo>
                          <a:pt x="513" y="210"/>
                        </a:lnTo>
                        <a:lnTo>
                          <a:pt x="513" y="222"/>
                        </a:lnTo>
                        <a:lnTo>
                          <a:pt x="519" y="236"/>
                        </a:lnTo>
                        <a:lnTo>
                          <a:pt x="525" y="248"/>
                        </a:lnTo>
                        <a:lnTo>
                          <a:pt x="539" y="259"/>
                        </a:lnTo>
                        <a:lnTo>
                          <a:pt x="526" y="288"/>
                        </a:lnTo>
                        <a:lnTo>
                          <a:pt x="521" y="326"/>
                        </a:lnTo>
                      </a:path>
                    </a:pathLst>
                  </a:custGeom>
                  <a:solidFill>
                    <a:srgbClr val="A04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grpSp>
                <p:nvGrpSpPr>
                  <p:cNvPr id="32813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628" y="2533"/>
                    <a:ext cx="500" cy="215"/>
                    <a:chOff x="3628" y="2533"/>
                    <a:chExt cx="500" cy="215"/>
                  </a:xfrm>
                </p:grpSpPr>
                <p:sp>
                  <p:nvSpPr>
                    <p:cNvPr id="32814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3735" y="2551"/>
                      <a:ext cx="82" cy="65"/>
                    </a:xfrm>
                    <a:custGeom>
                      <a:avLst/>
                      <a:gdLst>
                        <a:gd name="T0" fmla="*/ 81 w 82"/>
                        <a:gd name="T1" fmla="*/ 64 h 65"/>
                        <a:gd name="T2" fmla="*/ 58 w 82"/>
                        <a:gd name="T3" fmla="*/ 55 h 65"/>
                        <a:gd name="T4" fmla="*/ 45 w 82"/>
                        <a:gd name="T5" fmla="*/ 33 h 65"/>
                        <a:gd name="T6" fmla="*/ 51 w 82"/>
                        <a:gd name="T7" fmla="*/ 18 h 65"/>
                        <a:gd name="T8" fmla="*/ 67 w 82"/>
                        <a:gd name="T9" fmla="*/ 0 h 65"/>
                        <a:gd name="T10" fmla="*/ 55 w 82"/>
                        <a:gd name="T11" fmla="*/ 5 h 65"/>
                        <a:gd name="T12" fmla="*/ 46 w 82"/>
                        <a:gd name="T13" fmla="*/ 12 h 65"/>
                        <a:gd name="T14" fmla="*/ 34 w 82"/>
                        <a:gd name="T15" fmla="*/ 22 h 65"/>
                        <a:gd name="T16" fmla="*/ 34 w 82"/>
                        <a:gd name="T17" fmla="*/ 34 h 65"/>
                        <a:gd name="T18" fmla="*/ 38 w 82"/>
                        <a:gd name="T19" fmla="*/ 42 h 65"/>
                        <a:gd name="T20" fmla="*/ 36 w 82"/>
                        <a:gd name="T21" fmla="*/ 53 h 65"/>
                        <a:gd name="T22" fmla="*/ 28 w 82"/>
                        <a:gd name="T23" fmla="*/ 47 h 65"/>
                        <a:gd name="T24" fmla="*/ 11 w 82"/>
                        <a:gd name="T25" fmla="*/ 37 h 65"/>
                        <a:gd name="T26" fmla="*/ 9 w 82"/>
                        <a:gd name="T27" fmla="*/ 24 h 65"/>
                        <a:gd name="T28" fmla="*/ 0 w 82"/>
                        <a:gd name="T29" fmla="*/ 39 h 65"/>
                        <a:gd name="T30" fmla="*/ 12 w 82"/>
                        <a:gd name="T31" fmla="*/ 53 h 65"/>
                        <a:gd name="T32" fmla="*/ 17 w 82"/>
                        <a:gd name="T33" fmla="*/ 64 h 65"/>
                        <a:gd name="T34" fmla="*/ 37 w 82"/>
                        <a:gd name="T35" fmla="*/ 63 h 65"/>
                        <a:gd name="T36" fmla="*/ 59 w 82"/>
                        <a:gd name="T37" fmla="*/ 59 h 65"/>
                        <a:gd name="T38" fmla="*/ 81 w 82"/>
                        <a:gd name="T39" fmla="*/ 64 h 65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w 82"/>
                        <a:gd name="T61" fmla="*/ 0 h 65"/>
                        <a:gd name="T62" fmla="*/ 82 w 82"/>
                        <a:gd name="T63" fmla="*/ 65 h 65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T60" t="T61" r="T62" b="T63"/>
                      <a:pathLst>
                        <a:path w="82" h="65">
                          <a:moveTo>
                            <a:pt x="81" y="64"/>
                          </a:moveTo>
                          <a:lnTo>
                            <a:pt x="58" y="55"/>
                          </a:lnTo>
                          <a:lnTo>
                            <a:pt x="45" y="33"/>
                          </a:lnTo>
                          <a:lnTo>
                            <a:pt x="51" y="18"/>
                          </a:lnTo>
                          <a:lnTo>
                            <a:pt x="67" y="0"/>
                          </a:lnTo>
                          <a:lnTo>
                            <a:pt x="55" y="5"/>
                          </a:lnTo>
                          <a:lnTo>
                            <a:pt x="46" y="12"/>
                          </a:lnTo>
                          <a:lnTo>
                            <a:pt x="34" y="22"/>
                          </a:lnTo>
                          <a:lnTo>
                            <a:pt x="34" y="34"/>
                          </a:lnTo>
                          <a:lnTo>
                            <a:pt x="38" y="42"/>
                          </a:lnTo>
                          <a:lnTo>
                            <a:pt x="36" y="53"/>
                          </a:lnTo>
                          <a:lnTo>
                            <a:pt x="28" y="47"/>
                          </a:lnTo>
                          <a:lnTo>
                            <a:pt x="11" y="37"/>
                          </a:lnTo>
                          <a:lnTo>
                            <a:pt x="9" y="24"/>
                          </a:lnTo>
                          <a:lnTo>
                            <a:pt x="0" y="39"/>
                          </a:lnTo>
                          <a:lnTo>
                            <a:pt x="12" y="53"/>
                          </a:lnTo>
                          <a:lnTo>
                            <a:pt x="17" y="64"/>
                          </a:lnTo>
                          <a:lnTo>
                            <a:pt x="37" y="63"/>
                          </a:lnTo>
                          <a:lnTo>
                            <a:pt x="59" y="59"/>
                          </a:lnTo>
                          <a:lnTo>
                            <a:pt x="81" y="64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2815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3946" y="2533"/>
                      <a:ext cx="47" cy="41"/>
                    </a:xfrm>
                    <a:custGeom>
                      <a:avLst/>
                      <a:gdLst>
                        <a:gd name="T0" fmla="*/ 29 w 47"/>
                        <a:gd name="T1" fmla="*/ 40 h 41"/>
                        <a:gd name="T2" fmla="*/ 35 w 47"/>
                        <a:gd name="T3" fmla="*/ 19 h 41"/>
                        <a:gd name="T4" fmla="*/ 29 w 47"/>
                        <a:gd name="T5" fmla="*/ 10 h 41"/>
                        <a:gd name="T6" fmla="*/ 15 w 47"/>
                        <a:gd name="T7" fmla="*/ 5 h 41"/>
                        <a:gd name="T8" fmla="*/ 0 w 47"/>
                        <a:gd name="T9" fmla="*/ 6 h 41"/>
                        <a:gd name="T10" fmla="*/ 12 w 47"/>
                        <a:gd name="T11" fmla="*/ 0 h 41"/>
                        <a:gd name="T12" fmla="*/ 29 w 47"/>
                        <a:gd name="T13" fmla="*/ 2 h 41"/>
                        <a:gd name="T14" fmla="*/ 45 w 47"/>
                        <a:gd name="T15" fmla="*/ 13 h 41"/>
                        <a:gd name="T16" fmla="*/ 46 w 47"/>
                        <a:gd name="T17" fmla="*/ 24 h 41"/>
                        <a:gd name="T18" fmla="*/ 29 w 47"/>
                        <a:gd name="T19" fmla="*/ 40 h 4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47"/>
                        <a:gd name="T31" fmla="*/ 0 h 41"/>
                        <a:gd name="T32" fmla="*/ 47 w 47"/>
                        <a:gd name="T33" fmla="*/ 41 h 4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47" h="41">
                          <a:moveTo>
                            <a:pt x="29" y="40"/>
                          </a:moveTo>
                          <a:lnTo>
                            <a:pt x="35" y="19"/>
                          </a:lnTo>
                          <a:lnTo>
                            <a:pt x="29" y="10"/>
                          </a:lnTo>
                          <a:lnTo>
                            <a:pt x="15" y="5"/>
                          </a:lnTo>
                          <a:lnTo>
                            <a:pt x="0" y="6"/>
                          </a:lnTo>
                          <a:lnTo>
                            <a:pt x="12" y="0"/>
                          </a:lnTo>
                          <a:lnTo>
                            <a:pt x="29" y="2"/>
                          </a:lnTo>
                          <a:lnTo>
                            <a:pt x="45" y="13"/>
                          </a:lnTo>
                          <a:lnTo>
                            <a:pt x="46" y="24"/>
                          </a:lnTo>
                          <a:lnTo>
                            <a:pt x="29" y="4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2816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628" y="2642"/>
                      <a:ext cx="41" cy="40"/>
                    </a:xfrm>
                    <a:custGeom>
                      <a:avLst/>
                      <a:gdLst>
                        <a:gd name="T0" fmla="*/ 40 w 41"/>
                        <a:gd name="T1" fmla="*/ 36 h 40"/>
                        <a:gd name="T2" fmla="*/ 16 w 41"/>
                        <a:gd name="T3" fmla="*/ 33 h 40"/>
                        <a:gd name="T4" fmla="*/ 13 w 41"/>
                        <a:gd name="T5" fmla="*/ 29 h 40"/>
                        <a:gd name="T6" fmla="*/ 3 w 41"/>
                        <a:gd name="T7" fmla="*/ 11 h 40"/>
                        <a:gd name="T8" fmla="*/ 3 w 41"/>
                        <a:gd name="T9" fmla="*/ 0 h 40"/>
                        <a:gd name="T10" fmla="*/ 0 w 41"/>
                        <a:gd name="T11" fmla="*/ 17 h 40"/>
                        <a:gd name="T12" fmla="*/ 3 w 41"/>
                        <a:gd name="T13" fmla="*/ 30 h 40"/>
                        <a:gd name="T14" fmla="*/ 10 w 41"/>
                        <a:gd name="T15" fmla="*/ 39 h 40"/>
                        <a:gd name="T16" fmla="*/ 40 w 41"/>
                        <a:gd name="T17" fmla="*/ 36 h 4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41"/>
                        <a:gd name="T28" fmla="*/ 0 h 40"/>
                        <a:gd name="T29" fmla="*/ 41 w 41"/>
                        <a:gd name="T30" fmla="*/ 40 h 4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41" h="40">
                          <a:moveTo>
                            <a:pt x="40" y="36"/>
                          </a:moveTo>
                          <a:lnTo>
                            <a:pt x="16" y="33"/>
                          </a:lnTo>
                          <a:lnTo>
                            <a:pt x="13" y="29"/>
                          </a:lnTo>
                          <a:lnTo>
                            <a:pt x="3" y="11"/>
                          </a:lnTo>
                          <a:lnTo>
                            <a:pt x="3" y="0"/>
                          </a:lnTo>
                          <a:lnTo>
                            <a:pt x="0" y="17"/>
                          </a:lnTo>
                          <a:lnTo>
                            <a:pt x="3" y="30"/>
                          </a:lnTo>
                          <a:lnTo>
                            <a:pt x="10" y="39"/>
                          </a:lnTo>
                          <a:lnTo>
                            <a:pt x="40" y="36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2817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3633" y="2679"/>
                      <a:ext cx="36" cy="43"/>
                    </a:xfrm>
                    <a:custGeom>
                      <a:avLst/>
                      <a:gdLst>
                        <a:gd name="T0" fmla="*/ 35 w 36"/>
                        <a:gd name="T1" fmla="*/ 0 h 43"/>
                        <a:gd name="T2" fmla="*/ 9 w 36"/>
                        <a:gd name="T3" fmla="*/ 13 h 43"/>
                        <a:gd name="T4" fmla="*/ 0 w 36"/>
                        <a:gd name="T5" fmla="*/ 26 h 43"/>
                        <a:gd name="T6" fmla="*/ 2 w 36"/>
                        <a:gd name="T7" fmla="*/ 37 h 43"/>
                        <a:gd name="T8" fmla="*/ 13 w 36"/>
                        <a:gd name="T9" fmla="*/ 42 h 43"/>
                        <a:gd name="T10" fmla="*/ 13 w 36"/>
                        <a:gd name="T11" fmla="*/ 35 h 43"/>
                        <a:gd name="T12" fmla="*/ 13 w 36"/>
                        <a:gd name="T13" fmla="*/ 24 h 43"/>
                        <a:gd name="T14" fmla="*/ 21 w 36"/>
                        <a:gd name="T15" fmla="*/ 18 h 43"/>
                        <a:gd name="T16" fmla="*/ 35 w 36"/>
                        <a:gd name="T17" fmla="*/ 0 h 43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36"/>
                        <a:gd name="T28" fmla="*/ 0 h 43"/>
                        <a:gd name="T29" fmla="*/ 36 w 36"/>
                        <a:gd name="T30" fmla="*/ 43 h 43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36" h="43">
                          <a:moveTo>
                            <a:pt x="35" y="0"/>
                          </a:moveTo>
                          <a:lnTo>
                            <a:pt x="9" y="13"/>
                          </a:lnTo>
                          <a:lnTo>
                            <a:pt x="0" y="26"/>
                          </a:lnTo>
                          <a:lnTo>
                            <a:pt x="2" y="37"/>
                          </a:lnTo>
                          <a:lnTo>
                            <a:pt x="13" y="42"/>
                          </a:lnTo>
                          <a:lnTo>
                            <a:pt x="13" y="35"/>
                          </a:lnTo>
                          <a:lnTo>
                            <a:pt x="13" y="24"/>
                          </a:lnTo>
                          <a:lnTo>
                            <a:pt x="21" y="18"/>
                          </a:lnTo>
                          <a:lnTo>
                            <a:pt x="35" y="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2818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4062" y="2714"/>
                      <a:ext cx="66" cy="34"/>
                    </a:xfrm>
                    <a:custGeom>
                      <a:avLst/>
                      <a:gdLst>
                        <a:gd name="T0" fmla="*/ 12 w 66"/>
                        <a:gd name="T1" fmla="*/ 0 h 34"/>
                        <a:gd name="T2" fmla="*/ 38 w 66"/>
                        <a:gd name="T3" fmla="*/ 8 h 34"/>
                        <a:gd name="T4" fmla="*/ 53 w 66"/>
                        <a:gd name="T5" fmla="*/ 8 h 34"/>
                        <a:gd name="T6" fmla="*/ 65 w 66"/>
                        <a:gd name="T7" fmla="*/ 0 h 34"/>
                        <a:gd name="T8" fmla="*/ 56 w 66"/>
                        <a:gd name="T9" fmla="*/ 12 h 34"/>
                        <a:gd name="T10" fmla="*/ 40 w 66"/>
                        <a:gd name="T11" fmla="*/ 16 h 34"/>
                        <a:gd name="T12" fmla="*/ 46 w 66"/>
                        <a:gd name="T13" fmla="*/ 24 h 34"/>
                        <a:gd name="T14" fmla="*/ 60 w 66"/>
                        <a:gd name="T15" fmla="*/ 28 h 34"/>
                        <a:gd name="T16" fmla="*/ 33 w 66"/>
                        <a:gd name="T17" fmla="*/ 26 h 34"/>
                        <a:gd name="T18" fmla="*/ 23 w 66"/>
                        <a:gd name="T19" fmla="*/ 20 h 34"/>
                        <a:gd name="T20" fmla="*/ 16 w 66"/>
                        <a:gd name="T21" fmla="*/ 12 h 34"/>
                        <a:gd name="T22" fmla="*/ 11 w 66"/>
                        <a:gd name="T23" fmla="*/ 20 h 34"/>
                        <a:gd name="T24" fmla="*/ 10 w 66"/>
                        <a:gd name="T25" fmla="*/ 33 h 34"/>
                        <a:gd name="T26" fmla="*/ 0 w 66"/>
                        <a:gd name="T27" fmla="*/ 24 h 34"/>
                        <a:gd name="T28" fmla="*/ 4 w 66"/>
                        <a:gd name="T29" fmla="*/ 12 h 34"/>
                        <a:gd name="T30" fmla="*/ 12 w 66"/>
                        <a:gd name="T31" fmla="*/ 0 h 34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66"/>
                        <a:gd name="T49" fmla="*/ 0 h 34"/>
                        <a:gd name="T50" fmla="*/ 66 w 66"/>
                        <a:gd name="T51" fmla="*/ 34 h 34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66" h="34">
                          <a:moveTo>
                            <a:pt x="12" y="0"/>
                          </a:moveTo>
                          <a:lnTo>
                            <a:pt x="38" y="8"/>
                          </a:lnTo>
                          <a:lnTo>
                            <a:pt x="53" y="8"/>
                          </a:lnTo>
                          <a:lnTo>
                            <a:pt x="65" y="0"/>
                          </a:lnTo>
                          <a:lnTo>
                            <a:pt x="56" y="12"/>
                          </a:lnTo>
                          <a:lnTo>
                            <a:pt x="40" y="16"/>
                          </a:lnTo>
                          <a:lnTo>
                            <a:pt x="46" y="24"/>
                          </a:lnTo>
                          <a:lnTo>
                            <a:pt x="60" y="28"/>
                          </a:lnTo>
                          <a:lnTo>
                            <a:pt x="33" y="26"/>
                          </a:lnTo>
                          <a:lnTo>
                            <a:pt x="23" y="20"/>
                          </a:lnTo>
                          <a:lnTo>
                            <a:pt x="16" y="12"/>
                          </a:lnTo>
                          <a:lnTo>
                            <a:pt x="11" y="20"/>
                          </a:lnTo>
                          <a:lnTo>
                            <a:pt x="10" y="33"/>
                          </a:lnTo>
                          <a:lnTo>
                            <a:pt x="0" y="24"/>
                          </a:lnTo>
                          <a:lnTo>
                            <a:pt x="4" y="12"/>
                          </a:lnTo>
                          <a:lnTo>
                            <a:pt x="12" y="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grpSp>
            <p:nvGrpSpPr>
              <p:cNvPr id="32794" name="Group 54"/>
              <p:cNvGrpSpPr>
                <a:grpSpLocks/>
              </p:cNvGrpSpPr>
              <p:nvPr/>
            </p:nvGrpSpPr>
            <p:grpSpPr bwMode="auto">
              <a:xfrm>
                <a:off x="3723" y="2672"/>
                <a:ext cx="329" cy="566"/>
                <a:chOff x="3723" y="2672"/>
                <a:chExt cx="329" cy="566"/>
              </a:xfrm>
            </p:grpSpPr>
            <p:grpSp>
              <p:nvGrpSpPr>
                <p:cNvPr id="32795" name="Group 55"/>
                <p:cNvGrpSpPr>
                  <a:grpSpLocks/>
                </p:cNvGrpSpPr>
                <p:nvPr/>
              </p:nvGrpSpPr>
              <p:grpSpPr bwMode="auto">
                <a:xfrm>
                  <a:off x="3792" y="3058"/>
                  <a:ext cx="125" cy="180"/>
                  <a:chOff x="3792" y="3058"/>
                  <a:chExt cx="125" cy="180"/>
                </a:xfrm>
              </p:grpSpPr>
              <p:sp>
                <p:nvSpPr>
                  <p:cNvPr id="32804" name="Freeform 56"/>
                  <p:cNvSpPr>
                    <a:spLocks/>
                  </p:cNvSpPr>
                  <p:nvPr/>
                </p:nvSpPr>
                <p:spPr bwMode="auto">
                  <a:xfrm>
                    <a:off x="3792" y="3058"/>
                    <a:ext cx="125" cy="111"/>
                  </a:xfrm>
                  <a:custGeom>
                    <a:avLst/>
                    <a:gdLst>
                      <a:gd name="T0" fmla="*/ 6 w 125"/>
                      <a:gd name="T1" fmla="*/ 110 h 111"/>
                      <a:gd name="T2" fmla="*/ 0 w 125"/>
                      <a:gd name="T3" fmla="*/ 0 h 111"/>
                      <a:gd name="T4" fmla="*/ 19 w 125"/>
                      <a:gd name="T5" fmla="*/ 8 h 111"/>
                      <a:gd name="T6" fmla="*/ 32 w 125"/>
                      <a:gd name="T7" fmla="*/ 14 h 111"/>
                      <a:gd name="T8" fmla="*/ 49 w 125"/>
                      <a:gd name="T9" fmla="*/ 18 h 111"/>
                      <a:gd name="T10" fmla="*/ 77 w 125"/>
                      <a:gd name="T11" fmla="*/ 18 h 111"/>
                      <a:gd name="T12" fmla="*/ 94 w 125"/>
                      <a:gd name="T13" fmla="*/ 16 h 111"/>
                      <a:gd name="T14" fmla="*/ 109 w 125"/>
                      <a:gd name="T15" fmla="*/ 11 h 111"/>
                      <a:gd name="T16" fmla="*/ 124 w 125"/>
                      <a:gd name="T17" fmla="*/ 2 h 111"/>
                      <a:gd name="T18" fmla="*/ 120 w 125"/>
                      <a:gd name="T19" fmla="*/ 110 h 111"/>
                      <a:gd name="T20" fmla="*/ 6 w 125"/>
                      <a:gd name="T21" fmla="*/ 110 h 11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11"/>
                      <a:gd name="T35" fmla="*/ 125 w 125"/>
                      <a:gd name="T36" fmla="*/ 111 h 11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11">
                        <a:moveTo>
                          <a:pt x="6" y="110"/>
                        </a:moveTo>
                        <a:lnTo>
                          <a:pt x="0" y="0"/>
                        </a:lnTo>
                        <a:lnTo>
                          <a:pt x="19" y="8"/>
                        </a:lnTo>
                        <a:lnTo>
                          <a:pt x="32" y="14"/>
                        </a:lnTo>
                        <a:lnTo>
                          <a:pt x="49" y="18"/>
                        </a:lnTo>
                        <a:lnTo>
                          <a:pt x="77" y="18"/>
                        </a:lnTo>
                        <a:lnTo>
                          <a:pt x="94" y="16"/>
                        </a:lnTo>
                        <a:lnTo>
                          <a:pt x="109" y="11"/>
                        </a:lnTo>
                        <a:lnTo>
                          <a:pt x="124" y="2"/>
                        </a:lnTo>
                        <a:lnTo>
                          <a:pt x="120" y="110"/>
                        </a:lnTo>
                        <a:lnTo>
                          <a:pt x="6" y="110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grpSp>
                <p:nvGrpSpPr>
                  <p:cNvPr id="32805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3792" y="3058"/>
                    <a:ext cx="125" cy="180"/>
                    <a:chOff x="3792" y="3058"/>
                    <a:chExt cx="125" cy="180"/>
                  </a:xfrm>
                </p:grpSpPr>
                <p:sp>
                  <p:nvSpPr>
                    <p:cNvPr id="32807" name="Oval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99" y="3092"/>
                      <a:ext cx="107" cy="1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2808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3792" y="3058"/>
                      <a:ext cx="125" cy="52"/>
                    </a:xfrm>
                    <a:custGeom>
                      <a:avLst/>
                      <a:gdLst>
                        <a:gd name="T0" fmla="*/ 0 w 125"/>
                        <a:gd name="T1" fmla="*/ 0 h 52"/>
                        <a:gd name="T2" fmla="*/ 18 w 125"/>
                        <a:gd name="T3" fmla="*/ 8 h 52"/>
                        <a:gd name="T4" fmla="*/ 32 w 125"/>
                        <a:gd name="T5" fmla="*/ 14 h 52"/>
                        <a:gd name="T6" fmla="*/ 53 w 125"/>
                        <a:gd name="T7" fmla="*/ 18 h 52"/>
                        <a:gd name="T8" fmla="*/ 78 w 125"/>
                        <a:gd name="T9" fmla="*/ 18 h 52"/>
                        <a:gd name="T10" fmla="*/ 96 w 125"/>
                        <a:gd name="T11" fmla="*/ 16 h 52"/>
                        <a:gd name="T12" fmla="*/ 112 w 125"/>
                        <a:gd name="T13" fmla="*/ 8 h 52"/>
                        <a:gd name="T14" fmla="*/ 124 w 125"/>
                        <a:gd name="T15" fmla="*/ 0 h 52"/>
                        <a:gd name="T16" fmla="*/ 120 w 125"/>
                        <a:gd name="T17" fmla="*/ 51 h 52"/>
                        <a:gd name="T18" fmla="*/ 5 w 125"/>
                        <a:gd name="T19" fmla="*/ 51 h 52"/>
                        <a:gd name="T20" fmla="*/ 0 w 125"/>
                        <a:gd name="T21" fmla="*/ 0 h 52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25"/>
                        <a:gd name="T34" fmla="*/ 0 h 52"/>
                        <a:gd name="T35" fmla="*/ 125 w 125"/>
                        <a:gd name="T36" fmla="*/ 52 h 52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25" h="52">
                          <a:moveTo>
                            <a:pt x="0" y="0"/>
                          </a:moveTo>
                          <a:lnTo>
                            <a:pt x="18" y="8"/>
                          </a:lnTo>
                          <a:lnTo>
                            <a:pt x="32" y="14"/>
                          </a:lnTo>
                          <a:lnTo>
                            <a:pt x="53" y="18"/>
                          </a:lnTo>
                          <a:lnTo>
                            <a:pt x="78" y="18"/>
                          </a:lnTo>
                          <a:lnTo>
                            <a:pt x="96" y="16"/>
                          </a:lnTo>
                          <a:lnTo>
                            <a:pt x="112" y="8"/>
                          </a:lnTo>
                          <a:lnTo>
                            <a:pt x="124" y="0"/>
                          </a:lnTo>
                          <a:lnTo>
                            <a:pt x="120" y="51"/>
                          </a:lnTo>
                          <a:lnTo>
                            <a:pt x="5" y="5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2809" name="Oval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21" y="3171"/>
                      <a:ext cx="62" cy="6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</p:grpSp>
              <p:sp>
                <p:nvSpPr>
                  <p:cNvPr id="32806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3811" y="3158"/>
                    <a:ext cx="84" cy="23"/>
                  </a:xfrm>
                  <a:prstGeom prst="rect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32796" name="Freeform 62"/>
                <p:cNvSpPr>
                  <a:spLocks/>
                </p:cNvSpPr>
                <p:nvPr/>
              </p:nvSpPr>
              <p:spPr bwMode="auto">
                <a:xfrm>
                  <a:off x="3723" y="2859"/>
                  <a:ext cx="329" cy="173"/>
                </a:xfrm>
                <a:custGeom>
                  <a:avLst/>
                  <a:gdLst>
                    <a:gd name="T0" fmla="*/ 198 w 329"/>
                    <a:gd name="T1" fmla="*/ 0 h 173"/>
                    <a:gd name="T2" fmla="*/ 249 w 329"/>
                    <a:gd name="T3" fmla="*/ 11 h 173"/>
                    <a:gd name="T4" fmla="*/ 286 w 329"/>
                    <a:gd name="T5" fmla="*/ 22 h 173"/>
                    <a:gd name="T6" fmla="*/ 311 w 329"/>
                    <a:gd name="T7" fmla="*/ 36 h 173"/>
                    <a:gd name="T8" fmla="*/ 322 w 329"/>
                    <a:gd name="T9" fmla="*/ 49 h 173"/>
                    <a:gd name="T10" fmla="*/ 328 w 329"/>
                    <a:gd name="T11" fmla="*/ 72 h 173"/>
                    <a:gd name="T12" fmla="*/ 324 w 329"/>
                    <a:gd name="T13" fmla="*/ 94 h 173"/>
                    <a:gd name="T14" fmla="*/ 314 w 329"/>
                    <a:gd name="T15" fmla="*/ 116 h 173"/>
                    <a:gd name="T16" fmla="*/ 296 w 329"/>
                    <a:gd name="T17" fmla="*/ 136 h 173"/>
                    <a:gd name="T18" fmla="*/ 271 w 329"/>
                    <a:gd name="T19" fmla="*/ 150 h 173"/>
                    <a:gd name="T20" fmla="*/ 245 w 329"/>
                    <a:gd name="T21" fmla="*/ 160 h 173"/>
                    <a:gd name="T22" fmla="*/ 211 w 329"/>
                    <a:gd name="T23" fmla="*/ 169 h 173"/>
                    <a:gd name="T24" fmla="*/ 172 w 329"/>
                    <a:gd name="T25" fmla="*/ 172 h 173"/>
                    <a:gd name="T26" fmla="*/ 129 w 329"/>
                    <a:gd name="T27" fmla="*/ 172 h 173"/>
                    <a:gd name="T28" fmla="*/ 84 w 329"/>
                    <a:gd name="T29" fmla="*/ 168 h 173"/>
                    <a:gd name="T30" fmla="*/ 40 w 329"/>
                    <a:gd name="T31" fmla="*/ 158 h 173"/>
                    <a:gd name="T32" fmla="*/ 15 w 329"/>
                    <a:gd name="T33" fmla="*/ 141 h 173"/>
                    <a:gd name="T34" fmla="*/ 1 w 329"/>
                    <a:gd name="T35" fmla="*/ 123 h 173"/>
                    <a:gd name="T36" fmla="*/ 0 w 329"/>
                    <a:gd name="T37" fmla="*/ 103 h 173"/>
                    <a:gd name="T38" fmla="*/ 4 w 329"/>
                    <a:gd name="T39" fmla="*/ 83 h 173"/>
                    <a:gd name="T40" fmla="*/ 18 w 329"/>
                    <a:gd name="T41" fmla="*/ 63 h 173"/>
                    <a:gd name="T42" fmla="*/ 32 w 329"/>
                    <a:gd name="T43" fmla="*/ 45 h 173"/>
                    <a:gd name="T44" fmla="*/ 57 w 329"/>
                    <a:gd name="T45" fmla="*/ 31 h 173"/>
                    <a:gd name="T46" fmla="*/ 44 w 329"/>
                    <a:gd name="T47" fmla="*/ 22 h 17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29"/>
                    <a:gd name="T73" fmla="*/ 0 h 173"/>
                    <a:gd name="T74" fmla="*/ 329 w 329"/>
                    <a:gd name="T75" fmla="*/ 173 h 17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29" h="173">
                      <a:moveTo>
                        <a:pt x="198" y="0"/>
                      </a:moveTo>
                      <a:lnTo>
                        <a:pt x="249" y="11"/>
                      </a:lnTo>
                      <a:lnTo>
                        <a:pt x="286" y="22"/>
                      </a:lnTo>
                      <a:lnTo>
                        <a:pt x="311" y="36"/>
                      </a:lnTo>
                      <a:lnTo>
                        <a:pt x="322" y="49"/>
                      </a:lnTo>
                      <a:lnTo>
                        <a:pt x="328" y="72"/>
                      </a:lnTo>
                      <a:lnTo>
                        <a:pt x="324" y="94"/>
                      </a:lnTo>
                      <a:lnTo>
                        <a:pt x="314" y="116"/>
                      </a:lnTo>
                      <a:lnTo>
                        <a:pt x="296" y="136"/>
                      </a:lnTo>
                      <a:lnTo>
                        <a:pt x="271" y="150"/>
                      </a:lnTo>
                      <a:lnTo>
                        <a:pt x="245" y="160"/>
                      </a:lnTo>
                      <a:lnTo>
                        <a:pt x="211" y="169"/>
                      </a:lnTo>
                      <a:lnTo>
                        <a:pt x="172" y="172"/>
                      </a:lnTo>
                      <a:lnTo>
                        <a:pt x="129" y="172"/>
                      </a:lnTo>
                      <a:lnTo>
                        <a:pt x="84" y="168"/>
                      </a:lnTo>
                      <a:lnTo>
                        <a:pt x="40" y="158"/>
                      </a:lnTo>
                      <a:lnTo>
                        <a:pt x="15" y="141"/>
                      </a:lnTo>
                      <a:lnTo>
                        <a:pt x="1" y="123"/>
                      </a:lnTo>
                      <a:lnTo>
                        <a:pt x="0" y="103"/>
                      </a:lnTo>
                      <a:lnTo>
                        <a:pt x="4" y="83"/>
                      </a:lnTo>
                      <a:lnTo>
                        <a:pt x="18" y="63"/>
                      </a:lnTo>
                      <a:lnTo>
                        <a:pt x="32" y="45"/>
                      </a:lnTo>
                      <a:lnTo>
                        <a:pt x="57" y="31"/>
                      </a:lnTo>
                      <a:lnTo>
                        <a:pt x="44" y="22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32797" name="Group 63"/>
                <p:cNvGrpSpPr>
                  <a:grpSpLocks/>
                </p:cNvGrpSpPr>
                <p:nvPr/>
              </p:nvGrpSpPr>
              <p:grpSpPr bwMode="auto">
                <a:xfrm>
                  <a:off x="3741" y="2672"/>
                  <a:ext cx="277" cy="157"/>
                  <a:chOff x="3741" y="2672"/>
                  <a:chExt cx="277" cy="157"/>
                </a:xfrm>
              </p:grpSpPr>
              <p:grpSp>
                <p:nvGrpSpPr>
                  <p:cNvPr id="32798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3782" y="2701"/>
                    <a:ext cx="185" cy="128"/>
                    <a:chOff x="3782" y="2701"/>
                    <a:chExt cx="185" cy="128"/>
                  </a:xfrm>
                </p:grpSpPr>
                <p:sp>
                  <p:nvSpPr>
                    <p:cNvPr id="32802" name="Oval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33" y="2701"/>
                      <a:ext cx="34" cy="12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2803" name="Oval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2" y="2701"/>
                      <a:ext cx="35" cy="12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32799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3741" y="2672"/>
                    <a:ext cx="277" cy="26"/>
                    <a:chOff x="3741" y="2672"/>
                    <a:chExt cx="277" cy="26"/>
                  </a:xfrm>
                </p:grpSpPr>
                <p:sp>
                  <p:nvSpPr>
                    <p:cNvPr id="32800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3741" y="2673"/>
                      <a:ext cx="110" cy="25"/>
                    </a:xfrm>
                    <a:custGeom>
                      <a:avLst/>
                      <a:gdLst>
                        <a:gd name="T0" fmla="*/ 0 w 110"/>
                        <a:gd name="T1" fmla="*/ 24 h 25"/>
                        <a:gd name="T2" fmla="*/ 25 w 110"/>
                        <a:gd name="T3" fmla="*/ 10 h 25"/>
                        <a:gd name="T4" fmla="*/ 50 w 110"/>
                        <a:gd name="T5" fmla="*/ 2 h 25"/>
                        <a:gd name="T6" fmla="*/ 81 w 110"/>
                        <a:gd name="T7" fmla="*/ 0 h 25"/>
                        <a:gd name="T8" fmla="*/ 109 w 110"/>
                        <a:gd name="T9" fmla="*/ 4 h 2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10"/>
                        <a:gd name="T16" fmla="*/ 0 h 25"/>
                        <a:gd name="T17" fmla="*/ 110 w 110"/>
                        <a:gd name="T18" fmla="*/ 25 h 2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10" h="25">
                          <a:moveTo>
                            <a:pt x="0" y="24"/>
                          </a:moveTo>
                          <a:lnTo>
                            <a:pt x="25" y="10"/>
                          </a:lnTo>
                          <a:lnTo>
                            <a:pt x="50" y="2"/>
                          </a:lnTo>
                          <a:lnTo>
                            <a:pt x="81" y="0"/>
                          </a:lnTo>
                          <a:lnTo>
                            <a:pt x="109" y="4"/>
                          </a:lnTo>
                        </a:path>
                      </a:pathLst>
                    </a:custGeom>
                    <a:noFill/>
                    <a:ln w="50800" cap="rnd">
                      <a:solidFill>
                        <a:srgbClr val="A04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2801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3910" y="2672"/>
                      <a:ext cx="108" cy="24"/>
                    </a:xfrm>
                    <a:custGeom>
                      <a:avLst/>
                      <a:gdLst>
                        <a:gd name="T0" fmla="*/ 107 w 108"/>
                        <a:gd name="T1" fmla="*/ 23 h 24"/>
                        <a:gd name="T2" fmla="*/ 82 w 108"/>
                        <a:gd name="T3" fmla="*/ 11 h 24"/>
                        <a:gd name="T4" fmla="*/ 58 w 108"/>
                        <a:gd name="T5" fmla="*/ 3 h 24"/>
                        <a:gd name="T6" fmla="*/ 28 w 108"/>
                        <a:gd name="T7" fmla="*/ 0 h 24"/>
                        <a:gd name="T8" fmla="*/ 0 w 108"/>
                        <a:gd name="T9" fmla="*/ 3 h 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08"/>
                        <a:gd name="T16" fmla="*/ 0 h 24"/>
                        <a:gd name="T17" fmla="*/ 108 w 108"/>
                        <a:gd name="T18" fmla="*/ 24 h 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08" h="24">
                          <a:moveTo>
                            <a:pt x="107" y="23"/>
                          </a:moveTo>
                          <a:lnTo>
                            <a:pt x="82" y="11"/>
                          </a:lnTo>
                          <a:lnTo>
                            <a:pt x="58" y="3"/>
                          </a:lnTo>
                          <a:lnTo>
                            <a:pt x="28" y="0"/>
                          </a:lnTo>
                          <a:lnTo>
                            <a:pt x="0" y="3"/>
                          </a:lnTo>
                        </a:path>
                      </a:pathLst>
                    </a:custGeom>
                    <a:noFill/>
                    <a:ln w="50800" cap="rnd">
                      <a:solidFill>
                        <a:srgbClr val="A04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</p:grpSp>
      </p:grpSp>
      <p:sp>
        <p:nvSpPr>
          <p:cNvPr id="32784" name="Rectangle 70"/>
          <p:cNvSpPr>
            <a:spLocks noChangeArrowheads="1"/>
          </p:cNvSpPr>
          <p:nvPr/>
        </p:nvSpPr>
        <p:spPr bwMode="auto">
          <a:xfrm>
            <a:off x="878692" y="4446259"/>
            <a:ext cx="129222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Sample</a:t>
            </a:r>
          </a:p>
        </p:txBody>
      </p:sp>
      <p:sp>
        <p:nvSpPr>
          <p:cNvPr id="32785" name="Line 71"/>
          <p:cNvSpPr>
            <a:spLocks noChangeShapeType="1"/>
          </p:cNvSpPr>
          <p:nvPr/>
        </p:nvSpPr>
        <p:spPr bwMode="auto">
          <a:xfrm>
            <a:off x="3772704" y="3247696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86" name="Group 72"/>
          <p:cNvGrpSpPr>
            <a:grpSpLocks/>
          </p:cNvGrpSpPr>
          <p:nvPr/>
        </p:nvGrpSpPr>
        <p:grpSpPr bwMode="auto">
          <a:xfrm>
            <a:off x="6068480" y="1542721"/>
            <a:ext cx="2286000" cy="2286000"/>
            <a:chOff x="4128" y="1248"/>
            <a:chExt cx="1440" cy="1440"/>
          </a:xfrm>
        </p:grpSpPr>
        <p:sp>
          <p:nvSpPr>
            <p:cNvPr id="32789" name="AutoShape 73"/>
            <p:cNvSpPr>
              <a:spLocks noChangeArrowheads="1"/>
            </p:cNvSpPr>
            <p:nvPr/>
          </p:nvSpPr>
          <p:spPr bwMode="auto">
            <a:xfrm>
              <a:off x="4128" y="1248"/>
              <a:ext cx="1436" cy="1200"/>
            </a:xfrm>
            <a:prstGeom prst="wedgeRoundRectCallout">
              <a:avLst>
                <a:gd name="adj1" fmla="val -36528"/>
                <a:gd name="adj2" fmla="val 66667"/>
                <a:gd name="adj3" fmla="val 16667"/>
              </a:avLst>
            </a:prstGeom>
            <a:solidFill>
              <a:srgbClr val="FDE0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32790" name="Rectangle 74"/>
            <p:cNvSpPr>
              <a:spLocks noChangeArrowheads="1"/>
            </p:cNvSpPr>
            <p:nvPr/>
          </p:nvSpPr>
          <p:spPr bwMode="auto">
            <a:xfrm>
              <a:off x="4176" y="1344"/>
              <a:ext cx="139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I am 95% confident that </a:t>
              </a:r>
              <a:r>
                <a:rPr lang="el-GR" b="1">
                  <a:cs typeface="Arial" charset="0"/>
                </a:rPr>
                <a:t>μ</a:t>
              </a:r>
              <a:r>
                <a:rPr lang="en-US" b="1"/>
                <a:t> is between 40 &amp; 60.</a:t>
              </a:r>
            </a:p>
          </p:txBody>
        </p:sp>
      </p:grpSp>
      <p:sp>
        <p:nvSpPr>
          <p:cNvPr id="32787" name="Line 75"/>
          <p:cNvSpPr>
            <a:spLocks noChangeShapeType="1"/>
          </p:cNvSpPr>
          <p:nvPr/>
        </p:nvSpPr>
        <p:spPr bwMode="auto">
          <a:xfrm>
            <a:off x="4344204" y="2495221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00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D70632592DED42A7802A263739A7F5" ma:contentTypeVersion="13" ma:contentTypeDescription="Create a new document." ma:contentTypeScope="" ma:versionID="b4c1e80a29fb08a14e0ad9adebeb3cda">
  <xsd:schema xmlns:xsd="http://www.w3.org/2001/XMLSchema" xmlns:xs="http://www.w3.org/2001/XMLSchema" xmlns:p="http://schemas.microsoft.com/office/2006/metadata/properties" xmlns:ns2="72cc5adb-f186-46d5-a486-8fcb4809b7a3" xmlns:ns3="ed74c81f-4d04-4f04-91c1-73e61921785c" targetNamespace="http://schemas.microsoft.com/office/2006/metadata/properties" ma:root="true" ma:fieldsID="6a6b33cf0192cbc21f4c7722795033dd" ns2:_="" ns3:_="">
    <xsd:import namespace="72cc5adb-f186-46d5-a486-8fcb4809b7a3"/>
    <xsd:import namespace="ed74c81f-4d04-4f04-91c1-73e61921785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cc5adb-f186-46d5-a486-8fcb4809b7a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93ddc55d-af7f-4e9c-8099-96f1e96d8610}" ma:internalName="TaxCatchAll" ma:showField="CatchAllData" ma:web="72cc5adb-f186-46d5-a486-8fcb4809b7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4c81f-4d04-4f04-91c1-73e6192178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620ccfd-1a38-4f89-9ca2-1cfc4fc167f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cc5adb-f186-46d5-a486-8fcb4809b7a3" xsi:nil="true"/>
    <lcf76f155ced4ddcb4097134ff3c332f xmlns="ed74c81f-4d04-4f04-91c1-73e61921785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1422BE3-667E-4B19-A04E-FA32BB21FC95}"/>
</file>

<file path=customXml/itemProps2.xml><?xml version="1.0" encoding="utf-8"?>
<ds:datastoreItem xmlns:ds="http://schemas.openxmlformats.org/officeDocument/2006/customXml" ds:itemID="{645AAAA2-2C1D-4309-A4DE-D4CC937CE6A3}"/>
</file>

<file path=customXml/itemProps3.xml><?xml version="1.0" encoding="utf-8"?>
<ds:datastoreItem xmlns:ds="http://schemas.openxmlformats.org/officeDocument/2006/customXml" ds:itemID="{21FADE6A-3C4A-4523-82D7-2ADE2751CA88}"/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5314</TotalTime>
  <Words>1490</Words>
  <Application>Microsoft Macintosh PowerPoint</Application>
  <PresentationFormat>On-screen Show (4:3)</PresentationFormat>
  <Paragraphs>282</Paragraphs>
  <Slides>29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Cambria</vt:lpstr>
      <vt:lpstr>Cambria Math</vt:lpstr>
      <vt:lpstr>System</vt:lpstr>
      <vt:lpstr>Times New Roman</vt:lpstr>
      <vt:lpstr>Wingdings</vt:lpstr>
      <vt:lpstr>Adjacency</vt:lpstr>
      <vt:lpstr>Equation</vt:lpstr>
      <vt:lpstr>PowerPoint Presentation</vt:lpstr>
      <vt:lpstr>Point and Interval Estimates</vt:lpstr>
      <vt:lpstr>Point Estimates</vt:lpstr>
      <vt:lpstr>Confidence Intervals</vt:lpstr>
      <vt:lpstr>Confidence Interval Estimate</vt:lpstr>
      <vt:lpstr>Confidence Interval Example</vt:lpstr>
      <vt:lpstr>Confidence Interval Example</vt:lpstr>
      <vt:lpstr>Confidence Interval Example</vt:lpstr>
      <vt:lpstr>Estimation Process</vt:lpstr>
      <vt:lpstr>General Formula</vt:lpstr>
      <vt:lpstr>Confidence Level</vt:lpstr>
      <vt:lpstr>Confidence Level, (1-)</vt:lpstr>
      <vt:lpstr>Finding the Critical Value, Zα/2</vt:lpstr>
      <vt:lpstr>Common Levels of Confidence</vt:lpstr>
      <vt:lpstr>Confidence Interval</vt:lpstr>
      <vt:lpstr>Intervals and Level of Confidence</vt:lpstr>
      <vt:lpstr>Example</vt:lpstr>
      <vt:lpstr>Example</vt:lpstr>
      <vt:lpstr>Interpretation</vt:lpstr>
      <vt:lpstr>Confidence Intervals</vt:lpstr>
      <vt:lpstr>Do You Ever Truly Know σ?</vt:lpstr>
      <vt:lpstr>Confidence Interval for μ (σ Unknown) </vt:lpstr>
      <vt:lpstr>Confidence Interval for μ (σ Unknown) </vt:lpstr>
      <vt:lpstr>Student’s t Distribution</vt:lpstr>
      <vt:lpstr>Degrees of Freedom (df)</vt:lpstr>
      <vt:lpstr>Student’s t Distribution</vt:lpstr>
      <vt:lpstr>Student’s t Table</vt:lpstr>
      <vt:lpstr>Example of t distribution confidence interval</vt:lpstr>
      <vt:lpstr>Example of t distribution confidence interval</vt:lpstr>
    </vt:vector>
  </TitlesOfParts>
  <Company>Taylor's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Administrator</dc:creator>
  <cp:lastModifiedBy>Thulasyammal Ramiah Pillai</cp:lastModifiedBy>
  <cp:revision>31</cp:revision>
  <dcterms:created xsi:type="dcterms:W3CDTF">2012-10-24T03:16:16Z</dcterms:created>
  <dcterms:modified xsi:type="dcterms:W3CDTF">2020-11-16T03:16:56Z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0x01010049D70632592DED42A7802A263739A7F5</vt:lpwstr>
  </property>
</Properties>
</file>