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4"/>
  </p:sldMasterIdLst>
  <p:sldIdLst>
    <p:sldId id="270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56" r:id="rId17"/>
    <p:sldId id="275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D01"/>
    <a:srgbClr val="288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2B68C-8EB0-AFAE-9E71-1F1034E92B99}" v="1" dt="2023-08-01T15:59:49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bin Thapa" userId="S::rabin_iimscollege.edu.np#ext#@taylors.edu.my::9e1dfbf3-d998-4bf6-a1b1-66cb449b8a2a" providerId="AD" clId="Web-{D212B68C-8EB0-AFAE-9E71-1F1034E92B99}"/>
    <pc:docChg chg="modSld">
      <pc:chgData name="Rabin Thapa" userId="S::rabin_iimscollege.edu.np#ext#@taylors.edu.my::9e1dfbf3-d998-4bf6-a1b1-66cb449b8a2a" providerId="AD" clId="Web-{D212B68C-8EB0-AFAE-9E71-1F1034E92B99}" dt="2023-08-01T15:59:49.199" v="0" actId="14100"/>
      <pc:docMkLst>
        <pc:docMk/>
      </pc:docMkLst>
      <pc:sldChg chg="modSp">
        <pc:chgData name="Rabin Thapa" userId="S::rabin_iimscollege.edu.np#ext#@taylors.edu.my::9e1dfbf3-d998-4bf6-a1b1-66cb449b8a2a" providerId="AD" clId="Web-{D212B68C-8EB0-AFAE-9E71-1F1034E92B99}" dt="2023-08-01T15:59:49.199" v="0" actId="14100"/>
        <pc:sldMkLst>
          <pc:docMk/>
          <pc:sldMk cId="1402323290" sldId="258"/>
        </pc:sldMkLst>
        <pc:spChg chg="mod">
          <ac:chgData name="Rabin Thapa" userId="S::rabin_iimscollege.edu.np#ext#@taylors.edu.my::9e1dfbf3-d998-4bf6-a1b1-66cb449b8a2a" providerId="AD" clId="Web-{D212B68C-8EB0-AFAE-9E71-1F1034E92B99}" dt="2023-08-01T15:59:49.199" v="0" actId="14100"/>
          <ac:spMkLst>
            <pc:docMk/>
            <pc:sldMk cId="1402323290" sldId="25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47CB-57AF-E466-4EB2-583923B44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C954E-F4EA-3360-03C7-B1552400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8EAC-0C12-D49E-501C-7C15B9F1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EFF5-B6BF-0448-E229-000C4A95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D0D43-28B0-CC22-6BAE-96A7CD18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2BF8-28D3-1D37-8649-351733DC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E4EF7-0B5C-D84F-A2D3-0E03965BA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B87B-07E9-ABDC-BA96-971FDFCB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52C45-7AEF-FAF3-F508-5B69A7B2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A58D-D7A3-6889-0854-3033B41B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6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6AC2E-9F72-6D64-2A49-BA8315CFD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38F2E-C6FB-D2DC-5EA0-061E3018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B1FD-74E5-13E0-FB06-3ED25DCD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039D-AF15-E392-7084-E225967B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CBD2-DB0C-5D48-7D74-EB084450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4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E7FC-353C-649C-4A12-66EC3ABA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2D39D-1AC0-700D-324D-59DE56CA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B9DD-2414-EB6B-92DF-1A37E27F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AF09-CA88-4E7F-FABB-CD9C972B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4963-700A-2202-4F7C-DD137233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3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BDE4-9B22-1EBD-AD41-7E89376D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1968E-93C5-9F96-1DF9-C66D9029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BAAD-5537-35D4-C6B8-765D22D9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D9DCF-80CF-21A6-CF3F-F8BFACAE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BEE2-50F7-A596-283F-8ECD0C0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6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5E65-323D-D93E-3730-DFB68C0C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7A25-0839-D6C7-8277-A90CBC3C0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6CA8D-6D80-5C29-C724-2C844C52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BC07-E437-5E3D-E3F5-EB79B23D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FE5B0-E6D6-35EA-F03B-71117864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45FEF-1847-02D6-16C0-58A01359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9AAD-3673-7F4E-5F47-84F2C408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FE7F-C732-9BA9-5DFF-521B2947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29027-DA13-F41C-1DF6-10224BBB7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4C2D1-5244-27CC-04A6-AE90D2909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25BB6-3D34-39CA-6F46-693650450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9CDEB-7496-2C78-587F-7837132F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78C54-E9B0-EDC2-A58E-2E38E7E5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D8A42-81A5-1C54-F29B-6F279536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66A4-886D-8F57-56E3-37EC5D66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23D9D-D31F-6FB1-4650-44F0B19F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62BCD-9E02-6D94-360F-99599F31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12AB0-8E7F-8B4D-F7B5-C6FAA81E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9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44CC4-4A52-D8F5-97AB-FC5249CC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DDE49-66FC-2586-A323-3B055789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E6D0-02EB-D70E-7058-098CC262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9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9264-C147-A166-7ED0-885F22D3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603A-54DD-96B5-752B-E3186BB4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02A7D-360E-7093-9ED1-9BEEB2B4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E567D-9ECD-2D54-2103-EB5C77A6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E7B7B-C711-1FBC-7C5C-D059C9CF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5119-8651-E137-AF64-ADF9B7AC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5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2D4-326E-2ED9-2713-A68A25A9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D7A01-ADFD-B666-B56D-BE1692A70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62B54-C129-E93C-ABF2-56225DE12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4FA0B-E6E4-52F8-E7FC-C0FCEC44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03573-2A06-9661-700F-9CE7A66E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3575E-D532-4D1E-A896-70558F7B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6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4E892-105B-5939-821D-D2E26FD7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1000F-8C2B-AEDC-6843-013A13C2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8739-22FE-829E-69A4-FBD0AA149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9645-D2C7-4F7A-25B1-2097DD502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D05C-F772-E507-F5D5-BDD0F7EDC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wirlstats.com/scn/titl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D71B-2EB9-5063-0C76-061835AF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63E4A-9CC7-B5CB-1B1A-0B1DF5AF5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4898" y="77845"/>
            <a:ext cx="5472327" cy="3587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B9655-5408-86F9-02F8-768BF3273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22" y="3270250"/>
            <a:ext cx="6585053" cy="35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2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inherit"/>
              </a:rPr>
              <a:t>Install packages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1825625"/>
            <a:ext cx="12049125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browseURL</a:t>
            </a:r>
            <a:r>
              <a:rPr lang="en-US" dirty="0"/>
              <a:t> ("http://cran.r.project.org/web/view/")</a:t>
            </a:r>
          </a:p>
          <a:p>
            <a:r>
              <a:rPr lang="en-US" dirty="0" err="1"/>
              <a:t>browseURL</a:t>
            </a:r>
            <a:r>
              <a:rPr lang="en-US" dirty="0"/>
              <a:t> ("https://cran.rproject.org/web/packages/available_packages_by_name.html")</a:t>
            </a:r>
          </a:p>
          <a:p>
            <a:r>
              <a:rPr lang="en-US" dirty="0" err="1"/>
              <a:t>install.packages</a:t>
            </a:r>
            <a:r>
              <a:rPr lang="en-US" dirty="0"/>
              <a:t>("&lt;the package's name&gt;")</a:t>
            </a:r>
          </a:p>
          <a:p>
            <a:pPr marL="0" indent="0">
              <a:buNone/>
            </a:pPr>
            <a:r>
              <a:rPr lang="en-US" dirty="0"/>
              <a:t>           	</a:t>
            </a:r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r>
              <a:rPr lang="en-US" dirty="0"/>
              <a:t>library("&lt;the package's name&gt;") </a:t>
            </a:r>
          </a:p>
          <a:p>
            <a:pPr marL="0" indent="0">
              <a:buNone/>
            </a:pPr>
            <a:r>
              <a:rPr lang="en-US" dirty="0"/>
              <a:t>	library("ggplot2")</a:t>
            </a:r>
          </a:p>
          <a:p>
            <a:r>
              <a:rPr lang="en-US" dirty="0"/>
              <a:t>search () </a:t>
            </a:r>
          </a:p>
          <a:p>
            <a:r>
              <a:rPr lang="en-US" dirty="0"/>
              <a:t>?</a:t>
            </a:r>
            <a:r>
              <a:rPr lang="en-US" dirty="0" err="1"/>
              <a:t>install.packages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4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inherit"/>
              </a:rPr>
              <a:t>Install swirl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7776"/>
            <a:ext cx="9831388" cy="5000624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/>
              </a:rPr>
              <a:t>The swirl R package makes it fun and easy to learn R programming and data science.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install.packages</a:t>
            </a:r>
            <a:r>
              <a:rPr lang="en-US" dirty="0"/>
              <a:t>("swirl")</a:t>
            </a:r>
          </a:p>
          <a:p>
            <a:pPr marL="0" indent="0">
              <a:buNone/>
            </a:pPr>
            <a:r>
              <a:rPr lang="en-US" dirty="0"/>
              <a:t>           library("swirl")</a:t>
            </a:r>
          </a:p>
          <a:p>
            <a:pPr marL="0" indent="0">
              <a:buNone/>
            </a:pPr>
            <a:r>
              <a:rPr lang="en-US" dirty="0"/>
              <a:t>           swirl()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Swirl Courses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hlinkClick r:id="rId2"/>
              </a:rPr>
              <a:t>http://swirlstats.com/scn/title.html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swirl::</a:t>
            </a:r>
            <a:r>
              <a:rPr lang="en-US" dirty="0" err="1">
                <a:solidFill>
                  <a:srgbClr val="FF0000"/>
                </a:solidFill>
              </a:rPr>
              <a:t>install_course</a:t>
            </a:r>
            <a:r>
              <a:rPr lang="en-US" dirty="0">
                <a:solidFill>
                  <a:srgbClr val="FF0000"/>
                </a:solidFill>
              </a:rPr>
              <a:t>("R Programming")</a:t>
            </a:r>
          </a:p>
        </p:txBody>
      </p:sp>
    </p:spTree>
    <p:extLst>
      <p:ext uri="{BB962C8B-B14F-4D97-AF65-F5344CB8AC3E}">
        <p14:creationId xmlns:p14="http://schemas.microsoft.com/office/powerpoint/2010/main" val="69955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inherit"/>
              </a:rPr>
              <a:t>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?`if`</a:t>
            </a:r>
          </a:p>
          <a:p>
            <a:r>
              <a:rPr lang="en-US" sz="4000" dirty="0"/>
              <a:t>?"if"       # same</a:t>
            </a:r>
          </a:p>
          <a:p>
            <a:r>
              <a:rPr lang="en-US" sz="4000" dirty="0"/>
              <a:t>help("if")  # same</a:t>
            </a:r>
          </a:p>
        </p:txBody>
      </p:sp>
    </p:spTree>
    <p:extLst>
      <p:ext uri="{BB962C8B-B14F-4D97-AF65-F5344CB8AC3E}">
        <p14:creationId xmlns:p14="http://schemas.microsoft.com/office/powerpoint/2010/main" val="71110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LaTeX</a:t>
            </a:r>
            <a:r>
              <a:rPr lang="en-US" dirty="0"/>
              <a:t> in </a:t>
            </a:r>
            <a:r>
              <a:rPr lang="en-US" dirty="0" err="1"/>
              <a:t>RStudio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Research and Publication </a:t>
            </a:r>
          </a:p>
        </p:txBody>
      </p:sp>
    </p:spTree>
    <p:extLst>
      <p:ext uri="{BB962C8B-B14F-4D97-AF65-F5344CB8AC3E}">
        <p14:creationId xmlns:p14="http://schemas.microsoft.com/office/powerpoint/2010/main" val="398331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6B9-F362-A4CD-9097-9480EBFA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8F12-379C-6ABB-43EE-6C5AE93D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7B63F-0306-DA56-FB86-5F3820CE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-258213"/>
            <a:ext cx="5793483" cy="44936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4E20AF-9A56-140B-8C63-53A71E325E60}"/>
              </a:ext>
            </a:extLst>
          </p:cNvPr>
          <p:cNvSpPr txBox="1">
            <a:spLocks/>
          </p:cNvSpPr>
          <p:nvPr/>
        </p:nvSpPr>
        <p:spPr>
          <a:xfrm>
            <a:off x="1800429" y="4235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Install </a:t>
            </a:r>
            <a:r>
              <a:rPr lang="en-GB" sz="2400" b="1" dirty="0" err="1"/>
              <a:t>knitr</a:t>
            </a:r>
            <a:endParaRPr lang="en-GB" sz="2400" b="1" dirty="0"/>
          </a:p>
          <a:p>
            <a:pPr lvl="1"/>
            <a:r>
              <a:rPr lang="en-GB" sz="2000" dirty="0" err="1"/>
              <a:t>knitr</a:t>
            </a:r>
            <a:r>
              <a:rPr lang="en-GB" sz="2000" dirty="0"/>
              <a:t> is an engine for dynamic report generation with R. It is a package in the statistical programming language R that enables integration of R code into LaTeX, </a:t>
            </a:r>
            <a:r>
              <a:rPr lang="en-GB" sz="2000" dirty="0" err="1"/>
              <a:t>LyX</a:t>
            </a:r>
            <a:r>
              <a:rPr lang="en-GB" sz="2000" dirty="0"/>
              <a:t>, HTML, Markdown, </a:t>
            </a:r>
            <a:r>
              <a:rPr lang="en-GB" sz="2000" dirty="0" err="1"/>
              <a:t>AsciiDoc</a:t>
            </a:r>
            <a:r>
              <a:rPr lang="en-GB" sz="2000" dirty="0"/>
              <a:t>, and </a:t>
            </a:r>
            <a:r>
              <a:rPr lang="en-GB" sz="2000" dirty="0" err="1"/>
              <a:t>reStructuredText</a:t>
            </a:r>
            <a:r>
              <a:rPr lang="en-GB" sz="2000" dirty="0"/>
              <a:t> documents</a:t>
            </a:r>
          </a:p>
          <a:p>
            <a:r>
              <a:rPr lang="en-GB" sz="2400" dirty="0"/>
              <a:t>Change </a:t>
            </a:r>
            <a:r>
              <a:rPr lang="en-GB" sz="2400" b="1" dirty="0" err="1"/>
              <a:t>sweave</a:t>
            </a:r>
            <a:r>
              <a:rPr lang="en-GB" sz="2400" dirty="0"/>
              <a:t> to </a:t>
            </a:r>
            <a:r>
              <a:rPr lang="en-GB" sz="2400" b="1" dirty="0" err="1"/>
              <a:t>knitr</a:t>
            </a:r>
            <a:r>
              <a:rPr lang="en-GB" sz="2400" dirty="0"/>
              <a:t> in global options</a:t>
            </a:r>
          </a:p>
          <a:p>
            <a:r>
              <a:rPr lang="en-GB" sz="2400" dirty="0"/>
              <a:t>Create/Open R </a:t>
            </a:r>
            <a:r>
              <a:rPr lang="en-GB" sz="2400" dirty="0" err="1"/>
              <a:t>sweave</a:t>
            </a:r>
            <a:r>
              <a:rPr lang="en-GB" sz="2400" dirty="0"/>
              <a:t>/</a:t>
            </a:r>
            <a:r>
              <a:rPr lang="en-GB" sz="2400" dirty="0" err="1"/>
              <a:t>knitr</a:t>
            </a:r>
            <a:r>
              <a:rPr lang="en-GB" sz="2400" dirty="0"/>
              <a:t> file in RStudio - </a:t>
            </a:r>
            <a:r>
              <a:rPr lang="en-GB" sz="2400" dirty="0" err="1"/>
              <a:t>Rnw</a:t>
            </a:r>
            <a:r>
              <a:rPr lang="en-GB" sz="2400" dirty="0"/>
              <a:t> file</a:t>
            </a:r>
          </a:p>
          <a:p>
            <a:r>
              <a:rPr lang="en-GB" sz="2400" dirty="0"/>
              <a:t>Write latex file in </a:t>
            </a:r>
            <a:r>
              <a:rPr lang="en-GB" sz="2400" dirty="0" err="1"/>
              <a:t>Rstudio</a:t>
            </a:r>
            <a:r>
              <a:rPr lang="en-GB" sz="2400" dirty="0"/>
              <a:t>, </a:t>
            </a:r>
            <a:r>
              <a:rPr lang="en-GB" sz="2400" dirty="0" err="1"/>
              <a:t>Rnw</a:t>
            </a:r>
            <a:r>
              <a:rPr lang="en-GB" sz="2400" dirty="0"/>
              <a:t> 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46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\</a:t>
            </a:r>
            <a:r>
              <a:rPr lang="en-GB" dirty="0" err="1"/>
              <a:t>documentclass</a:t>
            </a:r>
            <a:r>
              <a:rPr lang="en-GB" dirty="0"/>
              <a:t>{article}</a:t>
            </a:r>
          </a:p>
          <a:p>
            <a:pPr marL="0" indent="0">
              <a:buNone/>
            </a:pPr>
            <a:r>
              <a:rPr lang="en-GB" dirty="0"/>
              <a:t>\begin{document}</a:t>
            </a:r>
          </a:p>
          <a:p>
            <a:pPr marL="0" indent="0">
              <a:buNone/>
            </a:pPr>
            <a:r>
              <a:rPr lang="en-GB" dirty="0"/>
              <a:t>	Below is a code chunk.</a:t>
            </a:r>
          </a:p>
          <a:p>
            <a:pPr marL="0" indent="0">
              <a:buNone/>
            </a:pPr>
            <a:r>
              <a:rPr lang="en-GB" dirty="0"/>
              <a:t>	&lt;&lt;foo, echo=TRUE&gt;&gt;=</a:t>
            </a:r>
          </a:p>
          <a:p>
            <a:pPr marL="0" indent="0">
              <a:buNone/>
            </a:pPr>
            <a:r>
              <a:rPr lang="en-GB" dirty="0"/>
              <a:t>	z = 1+1</a:t>
            </a:r>
          </a:p>
          <a:p>
            <a:pPr marL="0" indent="0">
              <a:buNone/>
            </a:pPr>
            <a:r>
              <a:rPr lang="en-GB" dirty="0"/>
              <a:t>	plot(cars)</a:t>
            </a:r>
          </a:p>
          <a:p>
            <a:pPr marL="0" indent="0">
              <a:buNone/>
            </a:pPr>
            <a:r>
              <a:rPr lang="en-GB" dirty="0"/>
              <a:t>	@</a:t>
            </a:r>
          </a:p>
          <a:p>
            <a:pPr marL="0" indent="0">
              <a:buNone/>
            </a:pPr>
            <a:r>
              <a:rPr lang="en-GB" dirty="0"/>
              <a:t>	The value of z is \</a:t>
            </a:r>
            <a:r>
              <a:rPr lang="en-GB" dirty="0" err="1"/>
              <a:t>Sexpr</a:t>
            </a:r>
            <a:r>
              <a:rPr lang="en-GB" dirty="0"/>
              <a:t>{z}.</a:t>
            </a:r>
          </a:p>
          <a:p>
            <a:pPr marL="0" indent="0">
              <a:buNone/>
            </a:pPr>
            <a:r>
              <a:rPr lang="en-GB" dirty="0"/>
              <a:t>\end{document}</a:t>
            </a:r>
          </a:p>
        </p:txBody>
      </p:sp>
    </p:spTree>
    <p:extLst>
      <p:ext uri="{BB962C8B-B14F-4D97-AF65-F5344CB8AC3E}">
        <p14:creationId xmlns:p14="http://schemas.microsoft.com/office/powerpoint/2010/main" val="367167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b="1" dirty="0"/>
              <a:t>Thank You</a:t>
            </a:r>
          </a:p>
          <a:p>
            <a:pPr marL="0" indent="0" algn="ctr">
              <a:buNone/>
            </a:pPr>
            <a:endParaRPr lang="en-US" sz="6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C0000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0082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 Started with R and 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1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150" y="452718"/>
            <a:ext cx="10148835" cy="13799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  <a:latin typeface="inherit"/>
              </a:rPr>
              <a:t> To Install R and </a:t>
            </a:r>
            <a:r>
              <a:rPr lang="en-US" b="1" dirty="0" err="1">
                <a:solidFill>
                  <a:srgbClr val="FF6600"/>
                </a:solidFill>
                <a:latin typeface="inherit"/>
              </a:rPr>
              <a:t>Rstudio</a:t>
            </a:r>
            <a:r>
              <a:rPr lang="en-US" b="1" dirty="0">
                <a:solidFill>
                  <a:srgbClr val="FF6600"/>
                </a:solidFill>
                <a:latin typeface="inherit"/>
              </a:rPr>
              <a:t> on </a:t>
            </a:r>
            <a:br>
              <a:rPr lang="en-US" b="1" dirty="0">
                <a:solidFill>
                  <a:srgbClr val="FF6600"/>
                </a:solidFill>
                <a:latin typeface="inherit"/>
              </a:rPr>
            </a:br>
            <a:r>
              <a:rPr lang="en-US" b="1" dirty="0">
                <a:solidFill>
                  <a:srgbClr val="FF6600"/>
                </a:solidFill>
                <a:latin typeface="inherit"/>
              </a:rPr>
              <a:t>Windows</a:t>
            </a:r>
            <a:br>
              <a:rPr lang="en-US" b="1" dirty="0">
                <a:solidFill>
                  <a:srgbClr val="FF6600"/>
                </a:solidFill>
                <a:latin typeface="inherit"/>
              </a:rPr>
            </a:br>
            <a:br>
              <a:rPr lang="en-US" b="1" dirty="0"/>
            </a:br>
            <a:r>
              <a:rPr lang="en-US" b="1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MY" dirty="0"/>
              <a:t>Download and Install R (Windows)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MY" dirty="0"/>
              <a:t>Download and </a:t>
            </a:r>
            <a:r>
              <a:rPr lang="en-MY"/>
              <a:t>Install RStudio</a:t>
            </a:r>
            <a:endParaRPr lang="en-MY" dirty="0"/>
          </a:p>
          <a:p>
            <a:pPr marL="0" indent="0">
              <a:lnSpc>
                <a:spcPct val="150000"/>
              </a:lnSpc>
              <a:buNone/>
            </a:pPr>
            <a:r>
              <a:rPr lang="en-MY" dirty="0"/>
              <a:t>Download basic-miktex-22.7-x64</a:t>
            </a:r>
          </a:p>
          <a:p>
            <a:pPr marL="0" indent="0">
              <a:lnSpc>
                <a:spcPct val="150000"/>
              </a:lnSpc>
              <a:buNone/>
            </a:pPr>
            <a:endParaRPr lang="en-MY" dirty="0"/>
          </a:p>
          <a:p>
            <a:pPr marL="0" indent="0">
              <a:lnSpc>
                <a:spcPct val="150000"/>
              </a:lnSpc>
              <a:buNone/>
            </a:pPr>
            <a:endParaRPr lang="en-MY" dirty="0"/>
          </a:p>
          <a:p>
            <a:pPr marL="0" indent="0">
              <a:lnSpc>
                <a:spcPct val="150000"/>
              </a:lnSpc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0232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6600"/>
                </a:solidFill>
                <a:latin typeface="inherit"/>
              </a:rPr>
              <a:t>RStudio Working Area</a:t>
            </a:r>
            <a:endParaRPr lang="en-US" b="1" dirty="0">
              <a:solidFill>
                <a:srgbClr val="FF6600"/>
              </a:solidFill>
              <a:latin typeface="inheri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43" y="1423852"/>
            <a:ext cx="9456316" cy="5316582"/>
          </a:xfrm>
        </p:spPr>
      </p:pic>
      <p:sp>
        <p:nvSpPr>
          <p:cNvPr id="5" name="TextBox 4"/>
          <p:cNvSpPr txBox="1"/>
          <p:nvPr/>
        </p:nvSpPr>
        <p:spPr>
          <a:xfrm>
            <a:off x="2943497" y="3117668"/>
            <a:ext cx="3060700" cy="584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Times New Roman"/>
                <a:cs typeface="Times New Roman"/>
              </a:rPr>
              <a:t>R</a:t>
            </a:r>
            <a:r>
              <a:rPr lang="en-US" sz="3200" dirty="0">
                <a:latin typeface="Times New Roman"/>
                <a:cs typeface="Times New Roman"/>
              </a:rPr>
              <a:t>   </a:t>
            </a:r>
            <a:r>
              <a:rPr lang="en-US" sz="3200" dirty="0">
                <a:solidFill>
                  <a:srgbClr val="FF6600"/>
                </a:solidFill>
                <a:latin typeface="Times New Roman"/>
                <a:cs typeface="Times New Roman"/>
              </a:rPr>
              <a:t>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7233" y="2996056"/>
            <a:ext cx="3187700" cy="584776"/>
          </a:xfrm>
          <a:prstGeom prst="rect">
            <a:avLst/>
          </a:prstGeom>
          <a:solidFill>
            <a:srgbClr val="ECEDD1"/>
          </a:solidFill>
          <a:ln w="25400" cap="flat" cmpd="sng" algn="ctr">
            <a:solidFill>
              <a:srgbClr val="748CBC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 Objects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9520" y="4761171"/>
            <a:ext cx="3352800" cy="1077218"/>
          </a:xfrm>
          <a:prstGeom prst="rect">
            <a:avLst/>
          </a:prstGeom>
          <a:solidFill>
            <a:srgbClr val="ECEDD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6600"/>
                </a:solidFill>
                <a:latin typeface="Times New Roman"/>
                <a:cs typeface="Times New Roman"/>
              </a:rPr>
              <a:t>CONSOLE (Script output panel)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3702" y="4741650"/>
            <a:ext cx="3213100" cy="1384995"/>
          </a:xfrm>
          <a:prstGeom prst="rect">
            <a:avLst/>
          </a:prstGeom>
          <a:solidFill>
            <a:srgbClr val="ECEDD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Times New Roman"/>
                <a:cs typeface="Times New Roman"/>
              </a:rPr>
              <a:t>File ,Plots, Package installation and  Help panels</a:t>
            </a:r>
          </a:p>
        </p:txBody>
      </p:sp>
    </p:spTree>
    <p:extLst>
      <p:ext uri="{BB962C8B-B14F-4D97-AF65-F5344CB8AC3E}">
        <p14:creationId xmlns:p14="http://schemas.microsoft.com/office/powerpoint/2010/main" val="366511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6600"/>
                </a:solidFill>
                <a:latin typeface="inherit"/>
              </a:rPr>
              <a:t>RStudio Working Area</a:t>
            </a:r>
            <a:endParaRPr lang="en-US" b="1" dirty="0">
              <a:solidFill>
                <a:srgbClr val="FF6600"/>
              </a:solidFill>
              <a:latin typeface="inheri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4236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6600"/>
                </a:solidFill>
                <a:latin typeface="inherit"/>
              </a:rPr>
              <a:t>RStudio Working Area</a:t>
            </a:r>
            <a:endParaRPr lang="en-US" b="1" dirty="0">
              <a:solidFill>
                <a:srgbClr val="FF6600"/>
              </a:solidFill>
              <a:latin typeface="inheri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26963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6600"/>
                </a:solidFill>
                <a:latin typeface="inherit"/>
              </a:rPr>
              <a:t>RStudio Working Area</a:t>
            </a:r>
            <a:endParaRPr lang="en-US" b="1" dirty="0">
              <a:solidFill>
                <a:srgbClr val="FF6600"/>
              </a:solidFill>
              <a:latin typeface="inheri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67449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inherit"/>
              </a:rPr>
              <a:t>Set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getwd</a:t>
            </a:r>
            <a:r>
              <a:rPr lang="en-US" dirty="0"/>
              <a:t> returns an absolute </a:t>
            </a:r>
            <a:r>
              <a:rPr lang="en-US" dirty="0" err="1"/>
              <a:t>filepath</a:t>
            </a:r>
            <a:r>
              <a:rPr lang="en-US" dirty="0"/>
              <a:t> representing the current working directory of the </a:t>
            </a:r>
            <a:r>
              <a:rPr lang="en-US" b="1" dirty="0"/>
              <a:t>R</a:t>
            </a:r>
            <a:r>
              <a:rPr lang="en-US" dirty="0"/>
              <a:t> process; </a:t>
            </a:r>
          </a:p>
          <a:p>
            <a:pPr marL="0" indent="0" algn="ctr">
              <a:buNone/>
            </a:pPr>
            <a:r>
              <a:rPr lang="en-US" sz="3600" dirty="0" err="1"/>
              <a:t>getwd</a:t>
            </a:r>
            <a:r>
              <a:rPr lang="en-US" sz="3600" dirty="0"/>
              <a:t> () </a:t>
            </a:r>
          </a:p>
          <a:p>
            <a:r>
              <a:rPr lang="en-US" dirty="0"/>
              <a:t>ls and objects return a vector of character strings giving the names of the objects in the specified</a:t>
            </a:r>
          </a:p>
          <a:p>
            <a:pPr marL="0" indent="0" algn="ctr">
              <a:buNone/>
            </a:pPr>
            <a:r>
              <a:rPr lang="en-US" sz="3600" dirty="0"/>
              <a:t>ls()</a:t>
            </a:r>
          </a:p>
          <a:p>
            <a:r>
              <a:rPr lang="en-US" dirty="0"/>
              <a:t>a character vector of full path names; the default corresponds to the working </a:t>
            </a:r>
            <a:r>
              <a:rPr lang="en-US" b="1" dirty="0"/>
              <a:t>directory</a:t>
            </a:r>
            <a:r>
              <a:rPr lang="en-US" dirty="0"/>
              <a:t>, </a:t>
            </a:r>
          </a:p>
          <a:p>
            <a:pPr marL="0" indent="0" algn="ctr">
              <a:buNone/>
            </a:pPr>
            <a:r>
              <a:rPr lang="en-US" sz="3600" dirty="0" err="1"/>
              <a:t>dir</a:t>
            </a:r>
            <a:r>
              <a:rPr lang="en-US" sz="3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0815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BDFC-B5EA-962A-5EC0-C672DA20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5F4A-68B1-393D-6B88-8A4AD112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knitr</a:t>
            </a:r>
            <a:r>
              <a:rPr lang="en-US" dirty="0"/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knitr</a:t>
            </a:r>
            <a:r>
              <a:rPr lang="en-US" dirty="0"/>
              <a:t>)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tinytex</a:t>
            </a:r>
            <a:r>
              <a:rPr lang="en-US" dirty="0"/>
              <a:t>")</a:t>
            </a:r>
          </a:p>
          <a:p>
            <a:r>
              <a:rPr lang="en-US" dirty="0" err="1"/>
              <a:t>tinytex</a:t>
            </a:r>
            <a:r>
              <a:rPr lang="en-US" dirty="0"/>
              <a:t>::</a:t>
            </a:r>
            <a:r>
              <a:rPr lang="en-US" dirty="0" err="1"/>
              <a:t>install_tinytex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905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3" ma:contentTypeDescription="Create a new document." ma:contentTypeScope="" ma:versionID="b4c1e80a29fb08a14e0ad9adebeb3cda">
  <xsd:schema xmlns:xsd="http://www.w3.org/2001/XMLSchema" xmlns:xs="http://www.w3.org/2001/XMLSchema" xmlns:p="http://schemas.microsoft.com/office/2006/metadata/properties" xmlns:ns2="72cc5adb-f186-46d5-a486-8fcb4809b7a3" xmlns:ns3="ed74c81f-4d04-4f04-91c1-73e61921785c" targetNamespace="http://schemas.microsoft.com/office/2006/metadata/properties" ma:root="true" ma:fieldsID="6a6b33cf0192cbc21f4c7722795033dd" ns2:_="" ns3:_=""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EEAF89-4AC4-43E8-86EE-E31C72ECD9F0}">
  <ds:schemaRefs>
    <ds:schemaRef ds:uri="http://schemas.microsoft.com/office/2006/metadata/properties"/>
    <ds:schemaRef ds:uri="http://schemas.microsoft.com/office/infopath/2007/PartnerControls"/>
    <ds:schemaRef ds:uri="72cc5adb-f186-46d5-a486-8fcb4809b7a3"/>
    <ds:schemaRef ds:uri="ed74c81f-4d04-4f04-91c1-73e61921785c"/>
  </ds:schemaRefs>
</ds:datastoreItem>
</file>

<file path=customXml/itemProps2.xml><?xml version="1.0" encoding="utf-8"?>
<ds:datastoreItem xmlns:ds="http://schemas.openxmlformats.org/officeDocument/2006/customXml" ds:itemID="{17D6E523-7E06-4FD0-AE0A-3247D2D489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938AE4-20F5-47DD-ACEC-34AA7B5F6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cc5adb-f186-46d5-a486-8fcb4809b7a3"/>
    <ds:schemaRef ds:uri="ed74c81f-4d04-4f04-91c1-73e61921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426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Getting Started with R and RStudio</vt:lpstr>
      <vt:lpstr> To Install R and Rstudio on  Windows    </vt:lpstr>
      <vt:lpstr>RStudio Working Area</vt:lpstr>
      <vt:lpstr>RStudio Working Area</vt:lpstr>
      <vt:lpstr>RStudio Working Area</vt:lpstr>
      <vt:lpstr>RStudio Working Area</vt:lpstr>
      <vt:lpstr>Set working directory</vt:lpstr>
      <vt:lpstr>PowerPoint Presentation</vt:lpstr>
      <vt:lpstr>Install packages to R</vt:lpstr>
      <vt:lpstr>Install swirl</vt:lpstr>
      <vt:lpstr>Help</vt:lpstr>
      <vt:lpstr>LaTeX in RStudio</vt:lpstr>
      <vt:lpstr>PowerPoint Presentation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for Data Science and Analytics (C4DSA)</dc:title>
  <dc:creator>Mohsen Marjani</dc:creator>
  <cp:lastModifiedBy>Kim Choy Cheong</cp:lastModifiedBy>
  <cp:revision>21</cp:revision>
  <dcterms:created xsi:type="dcterms:W3CDTF">2018-06-06T02:25:52Z</dcterms:created>
  <dcterms:modified xsi:type="dcterms:W3CDTF">2023-08-01T15:59:49Z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0x01010049D70632592DED42A7802A263739A7F5</vt:lpwstr>
  </property>
  <property fmtid="{D5CDD505-2E9C-101B-9397-08002B2CF9AE}" pid="3" name="MediaServiceImageTags">
    <vt:lpwstr/>
  </property>
</Properties>
</file>