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6" r:id="rId3"/>
    <p:sldId id="285" r:id="rId4"/>
    <p:sldId id="256" r:id="rId5"/>
    <p:sldId id="257" r:id="rId6"/>
    <p:sldId id="258" r:id="rId7"/>
    <p:sldId id="288" r:id="rId8"/>
    <p:sldId id="284" r:id="rId9"/>
    <p:sldId id="259" r:id="rId10"/>
    <p:sldId id="302" r:id="rId11"/>
    <p:sldId id="289" r:id="rId12"/>
    <p:sldId id="277" r:id="rId13"/>
    <p:sldId id="260" r:id="rId14"/>
    <p:sldId id="261" r:id="rId15"/>
    <p:sldId id="262" r:id="rId16"/>
    <p:sldId id="293" r:id="rId17"/>
    <p:sldId id="263" r:id="rId18"/>
    <p:sldId id="264" r:id="rId19"/>
    <p:sldId id="265" r:id="rId20"/>
    <p:sldId id="266" r:id="rId21"/>
    <p:sldId id="278" r:id="rId22"/>
    <p:sldId id="292" r:id="rId23"/>
    <p:sldId id="294" r:id="rId24"/>
    <p:sldId id="272" r:id="rId25"/>
    <p:sldId id="273" r:id="rId26"/>
    <p:sldId id="274" r:id="rId27"/>
    <p:sldId id="267" r:id="rId28"/>
    <p:sldId id="295" r:id="rId29"/>
    <p:sldId id="296" r:id="rId30"/>
    <p:sldId id="276" r:id="rId31"/>
    <p:sldId id="298" r:id="rId32"/>
    <p:sldId id="280" r:id="rId33"/>
    <p:sldId id="291" r:id="rId34"/>
    <p:sldId id="279" r:id="rId35"/>
    <p:sldId id="290" r:id="rId36"/>
    <p:sldId id="275" r:id="rId37"/>
    <p:sldId id="299" r:id="rId38"/>
    <p:sldId id="283" r:id="rId39"/>
    <p:sldId id="300" r:id="rId40"/>
    <p:sldId id="301" r:id="rId41"/>
  </p:sldIdLst>
  <p:sldSz cx="10058400" cy="77724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2"/>
    <p:restoredTop sz="94694"/>
  </p:normalViewPr>
  <p:slideViewPr>
    <p:cSldViewPr>
      <p:cViewPr varScale="1">
        <p:scale>
          <a:sx n="56" d="100"/>
          <a:sy n="56" d="100"/>
        </p:scale>
        <p:origin x="109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5555"/>
                </a:solidFill>
                <a:latin typeface="Noto Sans"/>
                <a:cs typeface="Noto Sans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‹#›</a:t>
            </a:fld>
            <a:r>
              <a:rPr spc="-10" dirty="0"/>
              <a:t>/27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7297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5555"/>
                </a:solidFill>
                <a:latin typeface="Noto Sans"/>
                <a:cs typeface="Noto Sans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‹#›</a:t>
            </a:fld>
            <a:r>
              <a:rPr spc="-10" dirty="0"/>
              <a:t>/27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7297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28-Sep-22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5555"/>
                </a:solidFill>
                <a:latin typeface="Noto Sans"/>
                <a:cs typeface="Noto Sans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‹#›</a:t>
            </a:fld>
            <a:r>
              <a:rPr spc="-10" dirty="0"/>
              <a:t>/27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7297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28-Sep-22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5555"/>
                </a:solidFill>
                <a:latin typeface="Noto Sans"/>
                <a:cs typeface="Noto Sans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‹#›</a:t>
            </a:fld>
            <a:r>
              <a:rPr spc="-10" dirty="0"/>
              <a:t>/27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28-Sep-22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5555"/>
                </a:solidFill>
                <a:latin typeface="Noto Sans"/>
                <a:cs typeface="Noto Sans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‹#›</a:t>
            </a:fld>
            <a:r>
              <a:rPr spc="-10" dirty="0"/>
              <a:t>/27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8330" y="530840"/>
            <a:ext cx="8561739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07297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66" y="1342205"/>
            <a:ext cx="8545067" cy="3116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4110" y="6849292"/>
            <a:ext cx="408940" cy="216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55555"/>
                </a:solidFill>
                <a:latin typeface="Noto Sans"/>
                <a:cs typeface="Noto Sans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‹#›</a:t>
            </a:fld>
            <a:r>
              <a:rPr spc="-10" dirty="0"/>
              <a:t>/27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wirlstats.com/scn/tit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ta types and object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47625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8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39B16-9969-90B1-73CA-9889E536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9" y="0"/>
            <a:ext cx="358726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vectors in R languag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7772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30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330" y="530840"/>
            <a:ext cx="8561739" cy="1092607"/>
          </a:xfrm>
        </p:spPr>
        <p:txBody>
          <a:bodyPr/>
          <a:lstStyle/>
          <a:p>
            <a:r>
              <a:rPr lang="en-US" dirty="0"/>
              <a:t>Names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666" y="1342205"/>
            <a:ext cx="8545067" cy="830997"/>
          </a:xfrm>
        </p:spPr>
        <p:txBody>
          <a:bodyPr/>
          <a:lstStyle/>
          <a:p>
            <a:r>
              <a:rPr lang="en-US" dirty="0"/>
              <a:t>R objects can have names, which is very useful for writing readable code and self-describing objects.</a:t>
            </a:r>
          </a:p>
          <a:p>
            <a:r>
              <a:rPr lang="en-US" dirty="0"/>
              <a:t>Here is an example of assigning names to an integer vector.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330" y="2440067"/>
            <a:ext cx="8536940" cy="3620222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&gt; x &lt;- 1:3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&gt; names(x)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NULL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&gt; names(x) &lt;- c("New York", "Seattle", "Los Angeles")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&gt; x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New York Seattle Los Angeles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1 2 3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&gt; names(x)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[1] "New York" "Seattle" "Los Angeles"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Lists can also have names, which is often very useful.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&gt; x &lt;- list("Los Angeles" = 1, Boston = 2, London = 3)</a:t>
            </a:r>
          </a:p>
          <a:p>
            <a:pPr marL="91440" marR="3987800" indent="-1271270">
              <a:spcBef>
                <a:spcPts val="365"/>
              </a:spcBef>
              <a:tabLst>
                <a:tab pos="2360930" algn="l"/>
              </a:tabLst>
            </a:pPr>
            <a:r>
              <a:rPr lang="en-US" sz="1300" spc="-70" dirty="0">
                <a:solidFill>
                  <a:srgbClr val="3B3C3A"/>
                </a:solidFill>
                <a:latin typeface="Courier New"/>
                <a:cs typeface="Courier New"/>
              </a:rPr>
              <a:t>&gt; x</a:t>
            </a:r>
            <a:endParaRPr sz="1300" spc="-70" dirty="0">
              <a:solidFill>
                <a:srgbClr val="3B3C3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637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00" y="1258570"/>
            <a:ext cx="273050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50" dirty="0">
                <a:latin typeface="Times New Roman"/>
                <a:cs typeface="Times New Roman"/>
              </a:rPr>
              <a:t>Mixing</a:t>
            </a:r>
            <a:r>
              <a:rPr b="1" spc="-415" dirty="0">
                <a:latin typeface="Times New Roman"/>
                <a:cs typeface="Times New Roman"/>
              </a:rPr>
              <a:t> </a:t>
            </a:r>
            <a:r>
              <a:rPr b="1" spc="-130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9000" y="2334896"/>
            <a:ext cx="22352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What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about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following?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602" y="4579620"/>
            <a:ext cx="8573770" cy="60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95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When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different objects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are mixed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in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 </a:t>
            </a:r>
            <a:r>
              <a:rPr sz="1500" spc="-10" dirty="0">
                <a:solidFill>
                  <a:srgbClr val="555555"/>
                </a:solidFill>
                <a:latin typeface="Arial"/>
                <a:cs typeface="Arial"/>
              </a:rPr>
              <a:t>vector, </a:t>
            </a:r>
            <a:r>
              <a:rPr sz="1500" i="1" spc="5" dirty="0">
                <a:solidFill>
                  <a:srgbClr val="555555"/>
                </a:solidFill>
                <a:latin typeface="Arial"/>
                <a:cs typeface="Arial"/>
              </a:rPr>
              <a:t>coercion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occurs so that every element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in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vector is 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of the same</a:t>
            </a:r>
            <a:r>
              <a:rPr sz="1500" spc="-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class.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666" y="3045460"/>
            <a:ext cx="8536940" cy="916940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  <a:tabLst>
                <a:tab pos="1997710" algn="l"/>
              </a:tabLst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y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39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z="1300" spc="-55" dirty="0">
                <a:solidFill>
                  <a:srgbClr val="A15814"/>
                </a:solidFill>
                <a:latin typeface="Courier New"/>
                <a:cs typeface="Courier New"/>
              </a:rPr>
              <a:t>1.7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718C00"/>
                </a:solidFill>
                <a:latin typeface="Courier New"/>
                <a:cs typeface="Courier New"/>
              </a:rPr>
              <a:t>"a"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)	</a:t>
            </a:r>
            <a:r>
              <a:rPr sz="1300"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z="1300" spc="-135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3B3C3A"/>
                </a:solidFill>
                <a:latin typeface="Courier New"/>
                <a:cs typeface="Courier New"/>
              </a:rPr>
              <a:t>character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1997710" algn="l"/>
              </a:tabLst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y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38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z="1300" spc="-60" dirty="0">
                <a:solidFill>
                  <a:srgbClr val="A15814"/>
                </a:solidFill>
                <a:latin typeface="Courier New"/>
                <a:cs typeface="Courier New"/>
              </a:rPr>
              <a:t>TRUE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2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)	</a:t>
            </a:r>
            <a:r>
              <a:rPr sz="1300"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z="1300" spc="-140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3B3C3A"/>
                </a:solidFill>
                <a:latin typeface="Courier New"/>
                <a:cs typeface="Courier New"/>
              </a:rPr>
              <a:t>numeric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1997710" algn="l"/>
              </a:tabLst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y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39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z="1300" spc="-55" dirty="0">
                <a:solidFill>
                  <a:srgbClr val="718C00"/>
                </a:solidFill>
                <a:latin typeface="Courier New"/>
                <a:cs typeface="Courier New"/>
              </a:rPr>
              <a:t>"a"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A15814"/>
                </a:solidFill>
                <a:latin typeface="Courier New"/>
                <a:cs typeface="Courier New"/>
              </a:rPr>
              <a:t>TRUE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)	</a:t>
            </a:r>
            <a:r>
              <a:rPr sz="1300"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z="1300" spc="-135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3B3C3A"/>
                </a:solidFill>
                <a:latin typeface="Courier New"/>
                <a:cs typeface="Courier New"/>
              </a:rPr>
              <a:t>character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7" name="Picture 6" descr="Image result for list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6" y="114300"/>
            <a:ext cx="3403599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75" y="1182370"/>
            <a:ext cx="309562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14" dirty="0">
                <a:latin typeface="Times New Roman"/>
                <a:cs typeface="Times New Roman"/>
              </a:rPr>
              <a:t>Explicit</a:t>
            </a:r>
            <a:r>
              <a:rPr b="1" spc="-434" dirty="0">
                <a:latin typeface="Times New Roman"/>
                <a:cs typeface="Times New Roman"/>
              </a:rPr>
              <a:t> </a:t>
            </a:r>
            <a:r>
              <a:rPr b="1" spc="-145" dirty="0">
                <a:latin typeface="Times New Roman"/>
                <a:cs typeface="Times New Roman"/>
              </a:rPr>
              <a:t>Coercion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2411096"/>
            <a:ext cx="82575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Objects can be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explicitly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coerced from one class to another using the </a:t>
            </a:r>
            <a:r>
              <a:rPr sz="1450" spc="-5" dirty="0">
                <a:latin typeface="Courier New"/>
                <a:cs typeface="Courier New"/>
              </a:rPr>
              <a:t>as.*</a:t>
            </a:r>
            <a:r>
              <a:rPr sz="1450" spc="-490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functions, if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available.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995" y="3124200"/>
            <a:ext cx="8536940" cy="2383155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49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: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6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204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class(x)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718C00"/>
                </a:solidFill>
                <a:latin typeface="Courier New"/>
                <a:cs typeface="Courier New"/>
              </a:rPr>
              <a:t>"integer"</a:t>
            </a:r>
            <a:endParaRPr sz="1300">
              <a:latin typeface="Courier New"/>
              <a:cs typeface="Courier New"/>
            </a:endParaRPr>
          </a:p>
          <a:p>
            <a:pPr marL="91440" marR="6884670">
              <a:lnSpc>
                <a:spcPct val="123400"/>
              </a:lnSpc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as.numeric(x)  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4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1300" spc="-14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14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14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r>
              <a:rPr sz="1300" spc="-14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4</a:t>
            </a:r>
            <a:r>
              <a:rPr sz="1300" spc="-14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5</a:t>
            </a:r>
            <a:r>
              <a:rPr sz="1300" spc="-14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6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as.logical(x)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1089660" algn="l"/>
                <a:tab pos="1634489" algn="l"/>
                <a:tab pos="2179320" algn="l"/>
                <a:tab pos="2724150" algn="l"/>
                <a:tab pos="3268979" algn="l"/>
                <a:tab pos="3813810" algn="l"/>
              </a:tabLst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3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A15814"/>
                </a:solidFill>
                <a:latin typeface="Courier New"/>
                <a:cs typeface="Courier New"/>
              </a:rPr>
              <a:t>FALSE	</a:t>
            </a:r>
            <a:r>
              <a:rPr sz="1300" spc="-50" dirty="0">
                <a:solidFill>
                  <a:srgbClr val="A15814"/>
                </a:solidFill>
                <a:latin typeface="Courier New"/>
                <a:cs typeface="Courier New"/>
              </a:rPr>
              <a:t>TRUE	TRUE	TRUE	TRUE	TRUE	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TRUE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as.character(x)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718C00"/>
                </a:solidFill>
                <a:latin typeface="Courier New"/>
                <a:cs typeface="Courier New"/>
              </a:rPr>
              <a:t>"0"</a:t>
            </a:r>
            <a:r>
              <a:rPr sz="1300" spc="-135" dirty="0">
                <a:solidFill>
                  <a:srgbClr val="718C00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718C00"/>
                </a:solidFill>
                <a:latin typeface="Courier New"/>
                <a:cs typeface="Courier New"/>
              </a:rPr>
              <a:t>"1"</a:t>
            </a:r>
            <a:r>
              <a:rPr sz="1300" spc="-135" dirty="0">
                <a:solidFill>
                  <a:srgbClr val="718C00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718C00"/>
                </a:solidFill>
                <a:latin typeface="Courier New"/>
                <a:cs typeface="Courier New"/>
              </a:rPr>
              <a:t>"2"</a:t>
            </a:r>
            <a:r>
              <a:rPr sz="1300" spc="-135" dirty="0">
                <a:solidFill>
                  <a:srgbClr val="718C00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718C00"/>
                </a:solidFill>
                <a:latin typeface="Courier New"/>
                <a:cs typeface="Courier New"/>
              </a:rPr>
              <a:t>"3"</a:t>
            </a:r>
            <a:r>
              <a:rPr sz="1300" spc="-135" dirty="0">
                <a:solidFill>
                  <a:srgbClr val="718C00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718C00"/>
                </a:solidFill>
                <a:latin typeface="Courier New"/>
                <a:cs typeface="Courier New"/>
              </a:rPr>
              <a:t>"4"</a:t>
            </a:r>
            <a:r>
              <a:rPr sz="1300" spc="-135" dirty="0">
                <a:solidFill>
                  <a:srgbClr val="718C00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718C00"/>
                </a:solidFill>
                <a:latin typeface="Courier New"/>
                <a:cs typeface="Courier New"/>
              </a:rPr>
              <a:t>"5"</a:t>
            </a:r>
            <a:r>
              <a:rPr sz="1300" spc="-135" dirty="0">
                <a:solidFill>
                  <a:srgbClr val="718C00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718C00"/>
                </a:solidFill>
                <a:latin typeface="Courier New"/>
                <a:cs typeface="Courier New"/>
              </a:rPr>
              <a:t>"6"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7" name="Picture 6" descr="Image result for list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73" y="4438650"/>
            <a:ext cx="3403599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775" y="1106170"/>
            <a:ext cx="309562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14" dirty="0">
                <a:latin typeface="Times New Roman"/>
                <a:cs typeface="Times New Roman"/>
              </a:rPr>
              <a:t>Explicit</a:t>
            </a:r>
            <a:r>
              <a:rPr b="1" spc="-434" dirty="0">
                <a:latin typeface="Times New Roman"/>
                <a:cs typeface="Times New Roman"/>
              </a:rPr>
              <a:t> </a:t>
            </a:r>
            <a:r>
              <a:rPr b="1" spc="-145" dirty="0">
                <a:latin typeface="Times New Roman"/>
                <a:cs typeface="Times New Roman"/>
              </a:rPr>
              <a:t>Coercion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2106296"/>
            <a:ext cx="309499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Nonsensical coercion results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in</a:t>
            </a:r>
            <a:r>
              <a:rPr sz="1500" spc="-8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50" dirty="0">
                <a:latin typeface="Courier New"/>
                <a:cs typeface="Courier New"/>
              </a:rPr>
              <a:t>NA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s.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66" y="2995295"/>
            <a:ext cx="8536940" cy="2872105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57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z="1300" spc="-55" dirty="0">
                <a:solidFill>
                  <a:srgbClr val="718C00"/>
                </a:solidFill>
                <a:latin typeface="Courier New"/>
                <a:cs typeface="Courier New"/>
              </a:rPr>
              <a:t>"a"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 </a:t>
            </a:r>
            <a:r>
              <a:rPr sz="1300" spc="-50" dirty="0">
                <a:solidFill>
                  <a:srgbClr val="718C00"/>
                </a:solidFill>
                <a:latin typeface="Courier New"/>
                <a:cs typeface="Courier New"/>
              </a:rPr>
              <a:t>"b"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, </a:t>
            </a:r>
            <a:r>
              <a:rPr sz="1300" spc="-50" dirty="0">
                <a:solidFill>
                  <a:srgbClr val="718C00"/>
                </a:solidFill>
                <a:latin typeface="Courier New"/>
                <a:cs typeface="Courier New"/>
              </a:rPr>
              <a:t>"c"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)</a:t>
            </a:r>
            <a:endParaRPr sz="13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as.numeric(x)</a:t>
            </a:r>
            <a:endParaRPr sz="1300" dirty="0">
              <a:latin typeface="Courier New"/>
              <a:cs typeface="Courier New"/>
            </a:endParaRPr>
          </a:p>
          <a:p>
            <a:pPr marL="91440" marR="6984365">
              <a:lnSpc>
                <a:spcPct val="123400"/>
              </a:lnSpc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NA NA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NA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Warning</a:t>
            </a:r>
            <a:r>
              <a:rPr sz="1300" spc="-18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message:</a:t>
            </a:r>
            <a:endParaRPr sz="13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NAs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introduced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by</a:t>
            </a:r>
            <a:r>
              <a:rPr sz="1300" spc="-30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coercion</a:t>
            </a:r>
            <a:endParaRPr sz="13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as.logical(x)</a:t>
            </a:r>
            <a:endParaRPr sz="13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NA NA</a:t>
            </a:r>
            <a:r>
              <a:rPr sz="1300" spc="-33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NA</a:t>
            </a:r>
            <a:endParaRPr sz="13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as.complex(x)</a:t>
            </a:r>
            <a:endParaRPr sz="1300" dirty="0">
              <a:latin typeface="Courier New"/>
              <a:cs typeface="Courier New"/>
            </a:endParaRPr>
          </a:p>
          <a:p>
            <a:pPr marL="91440" marR="6984365">
              <a:lnSpc>
                <a:spcPct val="123400"/>
              </a:lnSpc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NA NA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NA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Warning</a:t>
            </a:r>
            <a:r>
              <a:rPr sz="1300" spc="-18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message:</a:t>
            </a:r>
            <a:endParaRPr sz="13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NAs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introduced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by</a:t>
            </a:r>
            <a:r>
              <a:rPr sz="1300" spc="-30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coercion</a:t>
            </a:r>
            <a:endParaRPr sz="1300" dirty="0">
              <a:latin typeface="Courier New"/>
              <a:cs typeface="Courier New"/>
            </a:endParaRPr>
          </a:p>
        </p:txBody>
      </p:sp>
      <p:pic>
        <p:nvPicPr>
          <p:cNvPr id="6" name="Picture 6" descr="Image result for list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07" y="4267200"/>
            <a:ext cx="3403599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matrices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453156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45835"/>
            <a:ext cx="409371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965" y="530913"/>
            <a:ext cx="162623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10" dirty="0">
                <a:latin typeface="Times New Roman"/>
                <a:cs typeface="Times New Roman"/>
              </a:rPr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2819400"/>
            <a:ext cx="8575675" cy="60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95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Matrices are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vectors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with a </a:t>
            </a:r>
            <a:r>
              <a:rPr sz="1500" i="1" spc="5" dirty="0">
                <a:solidFill>
                  <a:srgbClr val="555555"/>
                </a:solidFill>
                <a:latin typeface="Arial"/>
                <a:cs typeface="Arial"/>
              </a:rPr>
              <a:t>dimension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attribute.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 dimension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attribute is itself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an integer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vector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of  length 2 </a:t>
            </a:r>
            <a:r>
              <a:rPr sz="1500" spc="-10" dirty="0">
                <a:solidFill>
                  <a:srgbClr val="555555"/>
                </a:solidFill>
                <a:latin typeface="Arial"/>
                <a:cs typeface="Arial"/>
              </a:rPr>
              <a:t>(nrow,</a:t>
            </a:r>
            <a:r>
              <a:rPr sz="1500" spc="-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ncol)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66" y="3886200"/>
            <a:ext cx="8536940" cy="2627630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m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matrix(nrow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=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ncol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=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)</a:t>
            </a:r>
            <a:endParaRPr sz="13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m</a:t>
            </a:r>
            <a:endParaRPr sz="1300" dirty="0">
              <a:latin typeface="Courier New"/>
              <a:cs typeface="Courier New"/>
            </a:endParaRPr>
          </a:p>
          <a:p>
            <a:pPr marL="91440" marR="6703059" indent="453390" algn="just">
              <a:lnSpc>
                <a:spcPct val="123400"/>
              </a:lnSpc>
            </a:pP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[,</a:t>
            </a:r>
            <a:r>
              <a:rPr sz="1300" spc="-5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] [,</a:t>
            </a:r>
            <a:r>
              <a:rPr sz="1300" spc="-5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31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[,</a:t>
            </a:r>
            <a:r>
              <a:rPr sz="1300" spc="-50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]  [</a:t>
            </a:r>
            <a:r>
              <a:rPr sz="1300" spc="-5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,]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NA NA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NA  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5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,]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NA NA</a:t>
            </a:r>
            <a:r>
              <a:rPr sz="1300" spc="20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NA</a:t>
            </a:r>
            <a:endParaRPr sz="1300" dirty="0">
              <a:latin typeface="Courier New"/>
              <a:cs typeface="Courier New"/>
            </a:endParaRPr>
          </a:p>
          <a:p>
            <a:pPr marL="91440" marR="7710170">
              <a:lnSpc>
                <a:spcPct val="123400"/>
              </a:lnSpc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21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dim(m)  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28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endParaRPr sz="13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attributes(m)</a:t>
            </a:r>
            <a:endParaRPr sz="1300" dirty="0">
              <a:latin typeface="Courier New"/>
              <a:cs typeface="Courier New"/>
            </a:endParaRPr>
          </a:p>
          <a:p>
            <a:pPr marL="91440" marR="7792720">
              <a:lnSpc>
                <a:spcPct val="123400"/>
              </a:lnSpc>
            </a:pP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$dim  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31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endParaRPr sz="1300" dirty="0">
              <a:latin typeface="Courier New"/>
              <a:cs typeface="Courier New"/>
            </a:endParaRPr>
          </a:p>
        </p:txBody>
      </p:sp>
      <p:pic>
        <p:nvPicPr>
          <p:cNvPr id="7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74567"/>
            <a:ext cx="22934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atrices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0913"/>
            <a:ext cx="2242961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530939"/>
            <a:ext cx="3200400" cy="5616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90" dirty="0">
                <a:latin typeface="Times New Roman"/>
                <a:cs typeface="Times New Roman"/>
              </a:rPr>
              <a:t>Matrices</a:t>
            </a:r>
            <a:r>
              <a:rPr b="1" spc="-430" dirty="0">
                <a:latin typeface="Times New Roman"/>
                <a:cs typeface="Times New Roman"/>
              </a:rPr>
              <a:t> </a:t>
            </a:r>
            <a:r>
              <a:rPr b="1" spc="-105" dirty="0">
                <a:latin typeface="Times New Roman"/>
                <a:cs typeface="Times New Roman"/>
              </a:rPr>
              <a:t>(cont’d)</a:t>
            </a:r>
            <a:r>
              <a:rPr lang="en-US" b="1" spc="-105" dirty="0">
                <a:latin typeface="Times New Roman"/>
                <a:cs typeface="Times New Roman"/>
              </a:rPr>
              <a:t>                                             </a:t>
            </a:r>
            <a:endParaRPr b="1" spc="-10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302" y="2110301"/>
            <a:ext cx="8545195" cy="0"/>
          </a:xfrm>
          <a:custGeom>
            <a:avLst/>
            <a:gdLst/>
            <a:ahLst/>
            <a:cxnLst/>
            <a:rect l="l" t="t" r="r" b="b"/>
            <a:pathLst>
              <a:path w="8545195">
                <a:moveTo>
                  <a:pt x="0" y="0"/>
                </a:moveTo>
                <a:lnTo>
                  <a:pt x="8545062" y="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602" y="3520084"/>
            <a:ext cx="8545195" cy="0"/>
          </a:xfrm>
          <a:custGeom>
            <a:avLst/>
            <a:gdLst/>
            <a:ahLst/>
            <a:cxnLst/>
            <a:rect l="l" t="t" r="r" b="b"/>
            <a:pathLst>
              <a:path w="8545195">
                <a:moveTo>
                  <a:pt x="0" y="0"/>
                </a:moveTo>
                <a:lnTo>
                  <a:pt x="8545062" y="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602" y="2105939"/>
            <a:ext cx="0" cy="1414145"/>
          </a:xfrm>
          <a:custGeom>
            <a:avLst/>
            <a:gdLst/>
            <a:ahLst/>
            <a:cxnLst/>
            <a:rect l="l" t="t" r="r" b="b"/>
            <a:pathLst>
              <a:path h="1414145">
                <a:moveTo>
                  <a:pt x="0" y="0"/>
                </a:moveTo>
                <a:lnTo>
                  <a:pt x="0" y="1413992"/>
                </a:lnTo>
              </a:path>
            </a:pathLst>
          </a:custGeom>
          <a:ln w="87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3002" y="2105939"/>
            <a:ext cx="0" cy="1414145"/>
          </a:xfrm>
          <a:custGeom>
            <a:avLst/>
            <a:gdLst/>
            <a:ahLst/>
            <a:cxnLst/>
            <a:rect l="l" t="t" r="r" b="b"/>
            <a:pathLst>
              <a:path h="1414145">
                <a:moveTo>
                  <a:pt x="0" y="0"/>
                </a:moveTo>
                <a:lnTo>
                  <a:pt x="0" y="1413992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602" y="1197786"/>
            <a:ext cx="8572500" cy="146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95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Matrices are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constructed </a:t>
            </a:r>
            <a:r>
              <a:rPr sz="1500" i="1" spc="5" dirty="0">
                <a:solidFill>
                  <a:srgbClr val="555555"/>
                </a:solidFill>
                <a:latin typeface="Arial"/>
                <a:cs typeface="Arial"/>
              </a:rPr>
              <a:t>column-wise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, so entries can be thought of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starting in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 “upper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left”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corner  and running down the</a:t>
            </a:r>
            <a:r>
              <a:rPr sz="1500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columns.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m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matrix(</a:t>
            </a:r>
            <a:r>
              <a:rPr sz="1300" spc="-6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:</a:t>
            </a:r>
            <a:r>
              <a:rPr sz="1300" spc="-65" dirty="0">
                <a:solidFill>
                  <a:srgbClr val="A15814"/>
                </a:solidFill>
                <a:latin typeface="Courier New"/>
                <a:cs typeface="Courier New"/>
              </a:rPr>
              <a:t>6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nrow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=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ncol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=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)</a:t>
            </a:r>
            <a:endParaRPr sz="1300" dirty="0">
              <a:latin typeface="Courier New"/>
              <a:cs typeface="Courier New"/>
            </a:endParaRPr>
          </a:p>
          <a:p>
            <a:pPr marL="108585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m</a:t>
            </a:r>
            <a:endParaRPr sz="13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6564" y="2740358"/>
          <a:ext cx="1795144" cy="654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24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4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4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5715" algn="ctr">
                        <a:lnSpc>
                          <a:spcPts val="155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,]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R="5715" algn="ctr">
                        <a:lnSpc>
                          <a:spcPts val="151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,]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2" descr="Image result for matrices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6" y="4263879"/>
            <a:ext cx="3013558" cy="239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72993"/>
            <a:ext cx="22934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570" y="530965"/>
            <a:ext cx="313563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90" dirty="0">
                <a:latin typeface="Times New Roman"/>
                <a:cs typeface="Times New Roman"/>
              </a:rPr>
              <a:t>Matrices</a:t>
            </a:r>
            <a:r>
              <a:rPr b="1" spc="-430" dirty="0">
                <a:latin typeface="Times New Roman"/>
                <a:cs typeface="Times New Roman"/>
              </a:rPr>
              <a:t> </a:t>
            </a:r>
            <a:r>
              <a:rPr b="1" spc="-105" dirty="0">
                <a:latin typeface="Times New Roman"/>
                <a:cs typeface="Times New Roman"/>
              </a:rPr>
              <a:t>(cont’d)</a:t>
            </a:r>
          </a:p>
        </p:txBody>
      </p:sp>
      <p:sp>
        <p:nvSpPr>
          <p:cNvPr id="3" name="object 3"/>
          <p:cNvSpPr/>
          <p:nvPr/>
        </p:nvSpPr>
        <p:spPr>
          <a:xfrm>
            <a:off x="752302" y="1822265"/>
            <a:ext cx="8545195" cy="0"/>
          </a:xfrm>
          <a:custGeom>
            <a:avLst/>
            <a:gdLst/>
            <a:ahLst/>
            <a:cxnLst/>
            <a:rect l="l" t="t" r="r" b="b"/>
            <a:pathLst>
              <a:path w="8545195">
                <a:moveTo>
                  <a:pt x="0" y="0"/>
                </a:moveTo>
                <a:lnTo>
                  <a:pt x="8545062" y="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302" y="3960717"/>
            <a:ext cx="8545195" cy="0"/>
          </a:xfrm>
          <a:custGeom>
            <a:avLst/>
            <a:gdLst/>
            <a:ahLst/>
            <a:cxnLst/>
            <a:rect l="l" t="t" r="r" b="b"/>
            <a:pathLst>
              <a:path w="8545195">
                <a:moveTo>
                  <a:pt x="0" y="0"/>
                </a:moveTo>
                <a:lnTo>
                  <a:pt x="8545062" y="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666" y="1817903"/>
            <a:ext cx="0" cy="2147570"/>
          </a:xfrm>
          <a:custGeom>
            <a:avLst/>
            <a:gdLst/>
            <a:ahLst/>
            <a:cxnLst/>
            <a:rect l="l" t="t" r="r" b="b"/>
            <a:pathLst>
              <a:path h="2147570">
                <a:moveTo>
                  <a:pt x="0" y="0"/>
                </a:moveTo>
                <a:lnTo>
                  <a:pt x="0" y="2147176"/>
                </a:lnTo>
              </a:path>
            </a:pathLst>
          </a:custGeom>
          <a:ln w="87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3002" y="1817903"/>
            <a:ext cx="0" cy="2147570"/>
          </a:xfrm>
          <a:custGeom>
            <a:avLst/>
            <a:gdLst/>
            <a:ahLst/>
            <a:cxnLst/>
            <a:rect l="l" t="t" r="r" b="b"/>
            <a:pathLst>
              <a:path h="2147570">
                <a:moveTo>
                  <a:pt x="0" y="0"/>
                </a:moveTo>
                <a:lnTo>
                  <a:pt x="0" y="2147176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602" y="1255420"/>
            <a:ext cx="7027545" cy="18567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Matrices can also be created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directly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from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vectors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by adding a dimension</a:t>
            </a:r>
            <a:r>
              <a:rPr sz="1500" spc="1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attribute.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m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409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: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10</a:t>
            </a:r>
            <a:endParaRPr sz="1300" dirty="0">
              <a:latin typeface="Courier New"/>
              <a:cs typeface="Courier New"/>
            </a:endParaRPr>
          </a:p>
          <a:p>
            <a:pPr marL="108585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m</a:t>
            </a:r>
            <a:endParaRPr sz="1300" dirty="0">
              <a:latin typeface="Courier New"/>
              <a:cs typeface="Courier New"/>
            </a:endParaRPr>
          </a:p>
          <a:p>
            <a:pPr marL="108585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4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5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6</a:t>
            </a:r>
            <a:r>
              <a:rPr sz="1300" spc="-14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7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8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9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10</a:t>
            </a:r>
            <a:endParaRPr sz="1300" dirty="0">
              <a:latin typeface="Courier New"/>
              <a:cs typeface="Courier New"/>
            </a:endParaRPr>
          </a:p>
          <a:p>
            <a:pPr marL="108585">
              <a:lnSpc>
                <a:spcPct val="100000"/>
              </a:lnSpc>
              <a:spcBef>
                <a:spcPts val="360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dim(m)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 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z="1300" spc="-5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45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A15814"/>
                </a:solidFill>
                <a:latin typeface="Courier New"/>
                <a:cs typeface="Courier New"/>
              </a:rPr>
              <a:t>5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)</a:t>
            </a:r>
            <a:endParaRPr sz="1300" dirty="0">
              <a:latin typeface="Courier New"/>
              <a:cs typeface="Courier New"/>
            </a:endParaRPr>
          </a:p>
          <a:p>
            <a:pPr marL="108585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m</a:t>
            </a:r>
            <a:endParaRPr sz="13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6564" y="3185530"/>
          <a:ext cx="2701923" cy="654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24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4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24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24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124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5715" algn="ctr">
                        <a:lnSpc>
                          <a:spcPts val="155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,]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R="5715" algn="ctr">
                        <a:lnSpc>
                          <a:spcPts val="151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,]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15"/>
                        </a:lnSpc>
                      </a:pP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2" descr="Image result for matrices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6" y="4263879"/>
            <a:ext cx="3013558" cy="239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31739"/>
            <a:ext cx="22934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19200"/>
            <a:ext cx="9296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Objects</a:t>
            </a:r>
          </a:p>
          <a:p>
            <a:r>
              <a:rPr lang="en-US" sz="3600" dirty="0"/>
              <a:t>An </a:t>
            </a:r>
            <a:r>
              <a:rPr lang="en-US" sz="3600" b="1" dirty="0"/>
              <a:t>object</a:t>
            </a:r>
            <a:r>
              <a:rPr lang="en-US" sz="3600" dirty="0"/>
              <a:t> is a data structure having some attributes.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Creation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Basic or “atomic” classes of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Types of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Summary of types of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Missing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Attributes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905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602" y="530864"/>
            <a:ext cx="426974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85" dirty="0">
                <a:latin typeface="Times New Roman"/>
                <a:cs typeface="Times New Roman"/>
              </a:rPr>
              <a:t>cbind-ing </a:t>
            </a:r>
            <a:r>
              <a:rPr b="1" spc="-100" dirty="0">
                <a:latin typeface="Times New Roman"/>
                <a:cs typeface="Times New Roman"/>
              </a:rPr>
              <a:t>and</a:t>
            </a:r>
            <a:r>
              <a:rPr b="1" spc="-710" dirty="0">
                <a:latin typeface="Times New Roman"/>
                <a:cs typeface="Times New Roman"/>
              </a:rPr>
              <a:t> </a:t>
            </a:r>
            <a:r>
              <a:rPr b="1" spc="-135" dirty="0">
                <a:latin typeface="Times New Roman"/>
                <a:cs typeface="Times New Roman"/>
              </a:rPr>
              <a:t>rbind-ing</a:t>
            </a:r>
          </a:p>
        </p:txBody>
      </p:sp>
      <p:sp>
        <p:nvSpPr>
          <p:cNvPr id="3" name="object 3"/>
          <p:cNvSpPr/>
          <p:nvPr/>
        </p:nvSpPr>
        <p:spPr>
          <a:xfrm>
            <a:off x="752302" y="1830990"/>
            <a:ext cx="8545195" cy="0"/>
          </a:xfrm>
          <a:custGeom>
            <a:avLst/>
            <a:gdLst/>
            <a:ahLst/>
            <a:cxnLst/>
            <a:rect l="l" t="t" r="r" b="b"/>
            <a:pathLst>
              <a:path w="8545195">
                <a:moveTo>
                  <a:pt x="0" y="0"/>
                </a:moveTo>
                <a:lnTo>
                  <a:pt x="8545062" y="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302" y="4702625"/>
            <a:ext cx="8545195" cy="0"/>
          </a:xfrm>
          <a:custGeom>
            <a:avLst/>
            <a:gdLst/>
            <a:ahLst/>
            <a:cxnLst/>
            <a:rect l="l" t="t" r="r" b="b"/>
            <a:pathLst>
              <a:path w="8545195">
                <a:moveTo>
                  <a:pt x="0" y="0"/>
                </a:moveTo>
                <a:lnTo>
                  <a:pt x="8545062" y="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666" y="1826628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80360"/>
                </a:lnTo>
              </a:path>
            </a:pathLst>
          </a:custGeom>
          <a:ln w="87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3002" y="1826628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8036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602" y="1255319"/>
            <a:ext cx="7425690" cy="1132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Matrices can be created by </a:t>
            </a:r>
            <a:r>
              <a:rPr sz="1500" i="1" spc="5" dirty="0">
                <a:solidFill>
                  <a:srgbClr val="555555"/>
                </a:solidFill>
                <a:latin typeface="Arial"/>
                <a:cs typeface="Arial"/>
              </a:rPr>
              <a:t>column-binding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or </a:t>
            </a:r>
            <a:r>
              <a:rPr sz="1500" i="1" spc="5" dirty="0">
                <a:solidFill>
                  <a:srgbClr val="555555"/>
                </a:solidFill>
                <a:latin typeface="Arial"/>
                <a:cs typeface="Arial"/>
              </a:rPr>
              <a:t>row-binding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with </a:t>
            </a:r>
            <a:r>
              <a:rPr sz="1450" spc="-5" dirty="0">
                <a:latin typeface="Courier New"/>
                <a:cs typeface="Courier New"/>
              </a:rPr>
              <a:t>cbind()</a:t>
            </a:r>
            <a:r>
              <a:rPr sz="1450" spc="-530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and </a:t>
            </a:r>
            <a:r>
              <a:rPr sz="1450" spc="-5" dirty="0">
                <a:latin typeface="Courier New"/>
                <a:cs typeface="Courier New"/>
              </a:rPr>
              <a:t>rbind()</a:t>
            </a:r>
            <a:r>
              <a:rPr sz="1500" spc="-5" dirty="0">
                <a:solidFill>
                  <a:srgbClr val="555555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409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: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endParaRPr sz="1300">
              <a:latin typeface="Courier New"/>
              <a:cs typeface="Courier New"/>
            </a:endParaRPr>
          </a:p>
          <a:p>
            <a:pPr marL="108585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y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409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10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: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12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6564" y="2460975"/>
          <a:ext cx="1524633" cy="2117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R="33020" algn="r">
                        <a:lnSpc>
                          <a:spcPts val="1245"/>
                        </a:lnSpc>
                      </a:pP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0640">
                        <a:lnSpc>
                          <a:spcPts val="1245"/>
                        </a:lnSpc>
                      </a:pPr>
                      <a:r>
                        <a:rPr sz="1300" spc="-6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cbind(x,</a:t>
                      </a:r>
                      <a:r>
                        <a:rPr sz="1300" spc="-155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245"/>
                        </a:lnSpc>
                      </a:pP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1445">
                        <a:lnSpc>
                          <a:spcPts val="1245"/>
                        </a:lnSpc>
                      </a:pP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,]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,]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0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,]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ts val="1515"/>
                        </a:lnSpc>
                      </a:pP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10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sz="1300" spc="-6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rbind(x,</a:t>
                      </a:r>
                      <a:r>
                        <a:rPr sz="1300" spc="-295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300" spc="-5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5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spc="-5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55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555"/>
                        </a:lnSpc>
                      </a:pPr>
                      <a:r>
                        <a:rPr sz="1300" spc="-7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[,</a:t>
                      </a: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3302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302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555"/>
                        </a:lnSpc>
                      </a:pPr>
                      <a:r>
                        <a:rPr sz="130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R="33020" algn="r">
                        <a:lnSpc>
                          <a:spcPts val="1515"/>
                        </a:lnSpc>
                      </a:pPr>
                      <a:r>
                        <a:rPr sz="1300" dirty="0">
                          <a:solidFill>
                            <a:srgbClr val="4D4D4C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2250">
                        <a:lnSpc>
                          <a:spcPts val="1515"/>
                        </a:lnSpc>
                      </a:pP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515"/>
                        </a:lnSpc>
                      </a:pP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515"/>
                        </a:lnSpc>
                      </a:pPr>
                      <a:r>
                        <a:rPr sz="1300" spc="-70" dirty="0">
                          <a:solidFill>
                            <a:srgbClr val="A15814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2" descr="Image result for matrices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2" y="5027393"/>
            <a:ext cx="3013558" cy="239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9158"/>
            <a:ext cx="22934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666" y="914400"/>
            <a:ext cx="8615934" cy="6093976"/>
          </a:xfrm>
        </p:spPr>
        <p:txBody>
          <a:bodyPr/>
          <a:lstStyle/>
          <a:p>
            <a:r>
              <a:rPr lang="en-US" dirty="0"/>
              <a:t>Matrices can have both column and row names.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 &lt;- matrix(1:4, 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dimnames</a:t>
            </a:r>
            <a:r>
              <a:rPr lang="en-US" dirty="0"/>
              <a:t>(m) &lt;- list(c("a", "b"), c("c", "d"))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&gt; m</a:t>
            </a:r>
          </a:p>
          <a:p>
            <a:r>
              <a:rPr lang="en-US" dirty="0"/>
              <a:t>c d</a:t>
            </a:r>
          </a:p>
          <a:p>
            <a:r>
              <a:rPr lang="en-US" dirty="0"/>
              <a:t>a 1 3</a:t>
            </a:r>
          </a:p>
          <a:p>
            <a:r>
              <a:rPr lang="en-US" dirty="0"/>
              <a:t>b 2 4</a:t>
            </a:r>
          </a:p>
          <a:p>
            <a:endParaRPr lang="en-US" dirty="0"/>
          </a:p>
          <a:p>
            <a:r>
              <a:rPr lang="en-US" dirty="0"/>
              <a:t>Column names and row names can be set separately using the </a:t>
            </a:r>
            <a:r>
              <a:rPr lang="en-US" dirty="0" err="1"/>
              <a:t>colnames</a:t>
            </a:r>
            <a:r>
              <a:rPr lang="en-US" dirty="0"/>
              <a:t>() and </a:t>
            </a:r>
            <a:r>
              <a:rPr lang="en-US" dirty="0" err="1"/>
              <a:t>rownames</a:t>
            </a:r>
            <a:r>
              <a:rPr lang="en-US" dirty="0"/>
              <a:t>()</a:t>
            </a:r>
          </a:p>
          <a:p>
            <a:r>
              <a:rPr lang="en-US" dirty="0"/>
              <a:t>functions.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colnames</a:t>
            </a:r>
            <a:r>
              <a:rPr lang="en-US" dirty="0"/>
              <a:t>(m) &lt;- c("h", "f")</a:t>
            </a:r>
          </a:p>
          <a:p>
            <a:r>
              <a:rPr lang="en-US" dirty="0"/>
              <a:t>&gt; </a:t>
            </a:r>
            <a:r>
              <a:rPr lang="en-US" dirty="0" err="1"/>
              <a:t>rownames</a:t>
            </a:r>
            <a:r>
              <a:rPr lang="en-US" dirty="0"/>
              <a:t>(m) &lt;- c("x", "z")</a:t>
            </a:r>
          </a:p>
          <a:p>
            <a:r>
              <a:rPr lang="en-US" dirty="0"/>
              <a:t>&gt; m</a:t>
            </a:r>
          </a:p>
          <a:p>
            <a:r>
              <a:rPr lang="en-US" dirty="0"/>
              <a:t>h f</a:t>
            </a:r>
          </a:p>
          <a:p>
            <a:r>
              <a:rPr lang="en-US" dirty="0"/>
              <a:t>x 1 3</a:t>
            </a:r>
          </a:p>
          <a:p>
            <a:r>
              <a:rPr lang="en-US" dirty="0"/>
              <a:t>z 2 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731770" y="228600"/>
            <a:ext cx="313563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90" dirty="0">
                <a:latin typeface="Times New Roman"/>
                <a:cs typeface="Times New Roman"/>
              </a:rPr>
              <a:t>Matrices</a:t>
            </a:r>
            <a:r>
              <a:rPr b="1" spc="-430" dirty="0">
                <a:latin typeface="Times New Roman"/>
                <a:cs typeface="Times New Roman"/>
              </a:rPr>
              <a:t> </a:t>
            </a:r>
            <a:r>
              <a:rPr b="1" spc="-105" dirty="0">
                <a:latin typeface="Times New Roman"/>
                <a:cs typeface="Times New Roman"/>
              </a:rPr>
              <a:t>(cont’d)</a:t>
            </a:r>
          </a:p>
        </p:txBody>
      </p:sp>
      <p:pic>
        <p:nvPicPr>
          <p:cNvPr id="5" name="Picture 2" descr="Image result for matrices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33" y="609600"/>
            <a:ext cx="3013558" cy="239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349460"/>
            <a:ext cx="22934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7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61" y="914400"/>
            <a:ext cx="6481739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7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actor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76275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9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220" y="1219200"/>
            <a:ext cx="13893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F</a:t>
            </a:r>
            <a:r>
              <a:rPr spc="-155" dirty="0"/>
              <a:t>a</a:t>
            </a:r>
            <a:r>
              <a:rPr spc="-145" dirty="0"/>
              <a:t>c</a:t>
            </a:r>
            <a:r>
              <a:rPr spc="-235" dirty="0"/>
              <a:t>t</a:t>
            </a:r>
            <a:r>
              <a:rPr spc="-120" dirty="0"/>
              <a:t>o</a:t>
            </a:r>
            <a:r>
              <a:rPr spc="-150" dirty="0"/>
              <a:t>r</a:t>
            </a:r>
            <a:r>
              <a:rPr spc="1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2713355"/>
            <a:ext cx="8578215" cy="185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95"/>
              </a:spcBef>
            </a:pP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Factors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are used to represent categorical data.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Factors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can be unordered or ordered. One can think  of a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factor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as an integer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vector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where each integer has a</a:t>
            </a:r>
            <a:r>
              <a:rPr sz="1500" spc="-4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555555"/>
                </a:solidFill>
                <a:latin typeface="Arial"/>
                <a:cs typeface="Arial"/>
              </a:rPr>
              <a:t>label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83210" indent="-192405">
              <a:lnSpc>
                <a:spcPct val="100000"/>
              </a:lnSpc>
              <a:buFont typeface="Arial"/>
              <a:buChar char="·"/>
              <a:tabLst>
                <a:tab pos="283210" algn="l"/>
                <a:tab pos="283845" algn="l"/>
              </a:tabLst>
            </a:pP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Factors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are treated specially by modelling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functions like </a:t>
            </a:r>
            <a:r>
              <a:rPr sz="1450" spc="-5" dirty="0">
                <a:latin typeface="Courier New"/>
                <a:cs typeface="Courier New"/>
              </a:rPr>
              <a:t>lm()</a:t>
            </a:r>
            <a:r>
              <a:rPr sz="1450" spc="-49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and </a:t>
            </a:r>
            <a:r>
              <a:rPr sz="1450" spc="-5" dirty="0">
                <a:latin typeface="Courier New"/>
                <a:cs typeface="Courier New"/>
              </a:rPr>
              <a:t>glm()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Arial"/>
              <a:buChar char="·"/>
            </a:pPr>
            <a:endParaRPr sz="1350" dirty="0">
              <a:latin typeface="Times New Roman"/>
              <a:cs typeface="Times New Roman"/>
            </a:endParaRPr>
          </a:p>
          <a:p>
            <a:pPr marL="283210" marR="12065" indent="-192405">
              <a:lnSpc>
                <a:spcPct val="126000"/>
              </a:lnSpc>
              <a:buFont typeface="Arial"/>
              <a:buChar char="·"/>
              <a:tabLst>
                <a:tab pos="283210" algn="l"/>
                <a:tab pos="283845" algn="l"/>
              </a:tabLst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Using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factors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with labels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500" i="1" spc="5" dirty="0">
                <a:solidFill>
                  <a:srgbClr val="555555"/>
                </a:solidFill>
                <a:latin typeface="Arial"/>
                <a:cs typeface="Arial"/>
              </a:rPr>
              <a:t>better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than using integers because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factors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are self-describing; having  a variable that has values “Male” and “Female”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better than a variable that has values 1 and</a:t>
            </a:r>
            <a:r>
              <a:rPr sz="1500" spc="-1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2.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30" y="531577"/>
            <a:ext cx="13893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F</a:t>
            </a:r>
            <a:r>
              <a:rPr spc="-155" dirty="0"/>
              <a:t>a</a:t>
            </a:r>
            <a:r>
              <a:rPr spc="-145" dirty="0"/>
              <a:t>c</a:t>
            </a:r>
            <a:r>
              <a:rPr spc="-235" dirty="0"/>
              <a:t>t</a:t>
            </a:r>
            <a:r>
              <a:rPr spc="-120" dirty="0"/>
              <a:t>o</a:t>
            </a:r>
            <a:r>
              <a:rPr spc="-150" dirty="0"/>
              <a:t>r</a:t>
            </a:r>
            <a:r>
              <a:rPr spc="1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66" y="1342205"/>
            <a:ext cx="8536940" cy="3116580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0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factor(c(</a:t>
            </a:r>
            <a:r>
              <a:rPr sz="1300" spc="-65" dirty="0">
                <a:solidFill>
                  <a:srgbClr val="718C00"/>
                </a:solidFill>
                <a:latin typeface="Courier New"/>
                <a:cs typeface="Courier New"/>
              </a:rPr>
              <a:t>"yes"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718C00"/>
                </a:solidFill>
                <a:latin typeface="Courier New"/>
                <a:cs typeface="Courier New"/>
              </a:rPr>
              <a:t>"yes"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718C00"/>
                </a:solidFill>
                <a:latin typeface="Courier New"/>
                <a:cs typeface="Courier New"/>
              </a:rPr>
              <a:t>"no"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718C00"/>
                </a:solidFill>
                <a:latin typeface="Courier New"/>
                <a:cs typeface="Courier New"/>
              </a:rPr>
              <a:t>"yes"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718C00"/>
                </a:solidFill>
                <a:latin typeface="Courier New"/>
                <a:cs typeface="Courier New"/>
              </a:rPr>
              <a:t>"no"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))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endParaRPr sz="1300">
              <a:latin typeface="Courier New"/>
              <a:cs typeface="Courier New"/>
            </a:endParaRPr>
          </a:p>
          <a:p>
            <a:pPr marL="91440" marR="6530340">
              <a:lnSpc>
                <a:spcPct val="123400"/>
              </a:lnSpc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 yes yes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no 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yes</a:t>
            </a:r>
            <a:r>
              <a:rPr sz="1300" spc="-57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no 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Levels: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no</a:t>
            </a:r>
            <a:r>
              <a:rPr sz="1300" spc="-22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yes</a:t>
            </a:r>
            <a:endParaRPr sz="1300">
              <a:latin typeface="Courier New"/>
              <a:cs typeface="Courier New"/>
            </a:endParaRPr>
          </a:p>
          <a:p>
            <a:pPr marL="91440" marR="7529195">
              <a:lnSpc>
                <a:spcPct val="123400"/>
              </a:lnSpc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204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table(x) 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endParaRPr sz="1300">
              <a:latin typeface="Courier New"/>
              <a:cs typeface="Courier New"/>
            </a:endParaRPr>
          </a:p>
          <a:p>
            <a:pPr marL="182245" marR="7883525" indent="-90805">
              <a:lnSpc>
                <a:spcPct val="123400"/>
              </a:lnSpc>
              <a:tabLst>
                <a:tab pos="545465" algn="l"/>
              </a:tabLst>
            </a:pP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no</a:t>
            </a:r>
            <a:r>
              <a:rPr sz="1300" spc="-21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yes 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2	3</a:t>
            </a:r>
            <a:endParaRPr sz="1300">
              <a:latin typeface="Courier New"/>
              <a:cs typeface="Courier New"/>
            </a:endParaRPr>
          </a:p>
          <a:p>
            <a:pPr marL="91440" marR="7247890">
              <a:lnSpc>
                <a:spcPct val="123400"/>
              </a:lnSpc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unclass(x)  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5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15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15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15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15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attr(,</a:t>
            </a:r>
            <a:r>
              <a:rPr sz="1300" spc="-65" dirty="0">
                <a:solidFill>
                  <a:srgbClr val="718C00"/>
                </a:solidFill>
                <a:latin typeface="Courier New"/>
                <a:cs typeface="Courier New"/>
              </a:rPr>
              <a:t>"levels"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999490" algn="l"/>
              </a:tabLst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718C00"/>
                </a:solidFill>
                <a:latin typeface="Courier New"/>
                <a:cs typeface="Courier New"/>
              </a:rPr>
              <a:t>"no"	</a:t>
            </a:r>
            <a:r>
              <a:rPr sz="1300" spc="-70" dirty="0">
                <a:solidFill>
                  <a:srgbClr val="718C00"/>
                </a:solidFill>
                <a:latin typeface="Courier New"/>
                <a:cs typeface="Courier New"/>
              </a:rPr>
              <a:t>"yes"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30" y="530840"/>
            <a:ext cx="138938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F</a:t>
            </a:r>
            <a:r>
              <a:rPr spc="-155" dirty="0"/>
              <a:t>a</a:t>
            </a:r>
            <a:r>
              <a:rPr spc="-145" dirty="0"/>
              <a:t>c</a:t>
            </a:r>
            <a:r>
              <a:rPr spc="-235" dirty="0"/>
              <a:t>t</a:t>
            </a:r>
            <a:r>
              <a:rPr spc="-120" dirty="0"/>
              <a:t>o</a:t>
            </a:r>
            <a:r>
              <a:rPr spc="-150" dirty="0"/>
              <a:t>r</a:t>
            </a:r>
            <a:r>
              <a:rPr spc="1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1188960"/>
            <a:ext cx="857821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5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 order of the levels can be set using the </a:t>
            </a:r>
            <a:r>
              <a:rPr sz="1450" spc="-5" dirty="0">
                <a:latin typeface="Courier New"/>
                <a:cs typeface="Courier New"/>
              </a:rPr>
              <a:t>levels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argument to </a:t>
            </a:r>
            <a:r>
              <a:rPr sz="1450" spc="-5" dirty="0">
                <a:latin typeface="Courier New"/>
                <a:cs typeface="Courier New"/>
              </a:rPr>
              <a:t>factor()</a:t>
            </a:r>
            <a:r>
              <a:rPr sz="1500" spc="-5" dirty="0">
                <a:solidFill>
                  <a:srgbClr val="555555"/>
                </a:solidFill>
                <a:latin typeface="Arial"/>
                <a:cs typeface="Arial"/>
              </a:rPr>
              <a:t>.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can be important 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in linear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modelling because the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first level 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used as the baseline</a:t>
            </a:r>
            <a:r>
              <a:rPr sz="1500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level.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66" y="2119026"/>
            <a:ext cx="8536940" cy="1405890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factor(c(</a:t>
            </a:r>
            <a:r>
              <a:rPr sz="1300" spc="-65" dirty="0">
                <a:solidFill>
                  <a:srgbClr val="718C00"/>
                </a:solidFill>
                <a:latin typeface="Courier New"/>
                <a:cs typeface="Courier New"/>
              </a:rPr>
              <a:t>"yes"</a:t>
            </a:r>
            <a:r>
              <a:rPr sz="1300" spc="-6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718C00"/>
                </a:solidFill>
                <a:latin typeface="Courier New"/>
                <a:cs typeface="Courier New"/>
              </a:rPr>
              <a:t>"yes"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718C00"/>
                </a:solidFill>
                <a:latin typeface="Courier New"/>
                <a:cs typeface="Courier New"/>
              </a:rPr>
              <a:t>"no"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718C00"/>
                </a:solidFill>
                <a:latin typeface="Courier New"/>
                <a:cs typeface="Courier New"/>
              </a:rPr>
              <a:t>"yes"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718C00"/>
                </a:solidFill>
                <a:latin typeface="Courier New"/>
                <a:cs typeface="Courier New"/>
              </a:rPr>
              <a:t>"no"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),  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levels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=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z="1300" spc="-60" dirty="0">
                <a:solidFill>
                  <a:srgbClr val="718C00"/>
                </a:solidFill>
                <a:latin typeface="Courier New"/>
                <a:cs typeface="Courier New"/>
              </a:rPr>
              <a:t>"yes"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36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718C00"/>
                </a:solidFill>
                <a:latin typeface="Courier New"/>
                <a:cs typeface="Courier New"/>
              </a:rPr>
              <a:t>"no"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))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endParaRPr sz="1300">
              <a:latin typeface="Courier New"/>
              <a:cs typeface="Courier New"/>
            </a:endParaRPr>
          </a:p>
          <a:p>
            <a:pPr marL="91440" marR="6530340">
              <a:lnSpc>
                <a:spcPct val="123400"/>
              </a:lnSpc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 yes yes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no 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yes</a:t>
            </a:r>
            <a:r>
              <a:rPr sz="1300" spc="-57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no 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Levels: 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yes</a:t>
            </a:r>
            <a:r>
              <a:rPr sz="1300" spc="-22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no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602" y="530890"/>
            <a:ext cx="88265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25" dirty="0">
                <a:latin typeface="Times New Roman"/>
                <a:cs typeface="Times New Roman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1197737"/>
            <a:ext cx="8576945" cy="60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95"/>
              </a:spcBef>
            </a:pP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Lists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are a special type of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vector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that can contain elements of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different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classes.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Lists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are a very  important data type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in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R and you should get to know them</a:t>
            </a:r>
            <a:r>
              <a:rPr sz="1500" spc="-5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well.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66" y="2110301"/>
            <a:ext cx="8536940" cy="3360420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list(</a:t>
            </a:r>
            <a:r>
              <a:rPr sz="1300" spc="-6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6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718C00"/>
                </a:solidFill>
                <a:latin typeface="Courier New"/>
                <a:cs typeface="Courier New"/>
              </a:rPr>
              <a:t>"a"</a:t>
            </a:r>
            <a:r>
              <a:rPr sz="1300" spc="-5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55" dirty="0">
                <a:solidFill>
                  <a:srgbClr val="A15814"/>
                </a:solidFill>
                <a:latin typeface="Courier New"/>
                <a:cs typeface="Courier New"/>
              </a:rPr>
              <a:t>TRUE</a:t>
            </a:r>
            <a:r>
              <a:rPr sz="1300"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+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4i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91440" marR="7982584">
              <a:lnSpc>
                <a:spcPct val="123400"/>
              </a:lnSpc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x 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[[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]]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229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790"/>
              </a:spcBef>
            </a:pP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[[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]]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718C00"/>
                </a:solidFill>
                <a:latin typeface="Courier New"/>
                <a:cs typeface="Courier New"/>
              </a:rPr>
              <a:t>"a"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[[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3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]]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TRUE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[[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4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]]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+</a:t>
            </a:r>
            <a:r>
              <a:rPr sz="1300" spc="-70" dirty="0">
                <a:solidFill>
                  <a:srgbClr val="A15814"/>
                </a:solidFill>
                <a:latin typeface="Courier New"/>
                <a:cs typeface="Courier New"/>
              </a:rPr>
              <a:t>4i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dataframe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6" y="685800"/>
            <a:ext cx="8829971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datafram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69890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4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2192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/>
              <a:t>Creation</a:t>
            </a:r>
          </a:p>
          <a:p>
            <a:r>
              <a:rPr lang="en-US" sz="3200" b="1" dirty="0"/>
              <a:t>	- Assign a value</a:t>
            </a:r>
          </a:p>
          <a:p>
            <a:r>
              <a:rPr lang="en-US" sz="3200" b="1" dirty="0"/>
              <a:t>	- Create a blank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28204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930" y="152400"/>
            <a:ext cx="2528270" cy="5616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225" dirty="0"/>
              <a:t>Data Frames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739602" y="762000"/>
            <a:ext cx="8578215" cy="7809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Store tabular data in R. 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Important type of object in R 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Used in a variety of statistical modeling applications. 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Hadley Wickham’s </a:t>
            </a:r>
            <a:r>
              <a:rPr lang="en-US" sz="1500" b="1" spc="5" dirty="0">
                <a:solidFill>
                  <a:srgbClr val="555555"/>
                </a:solidFill>
                <a:latin typeface="Arial"/>
                <a:cs typeface="Arial"/>
              </a:rPr>
              <a:t>package dplyr³</a:t>
            </a: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⁵ has an optimized set of functions designed to work efficiently with data frames.</a:t>
            </a: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Usually created by reading in a dataset using the </a:t>
            </a:r>
            <a:r>
              <a:rPr lang="en-US" sz="1500" spc="5" dirty="0" err="1">
                <a:solidFill>
                  <a:srgbClr val="555555"/>
                </a:solidFill>
                <a:latin typeface="Arial"/>
                <a:cs typeface="Arial"/>
              </a:rPr>
              <a:t>read.table</a:t>
            </a: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() or read.csv().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Can be created with the </a:t>
            </a:r>
            <a:r>
              <a:rPr lang="en-US" sz="1500" spc="5" dirty="0" err="1">
                <a:solidFill>
                  <a:srgbClr val="555555"/>
                </a:solidFill>
                <a:latin typeface="Arial"/>
                <a:cs typeface="Arial"/>
              </a:rPr>
              <a:t>data.frame</a:t>
            </a: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() function 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can be coerced from other types of objects like lists.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Data frames can be converted to a matrix by calling </a:t>
            </a:r>
            <a:r>
              <a:rPr lang="en-US" sz="1500" spc="5" dirty="0" err="1">
                <a:solidFill>
                  <a:srgbClr val="555555"/>
                </a:solidFill>
                <a:latin typeface="Arial"/>
                <a:cs typeface="Arial"/>
              </a:rPr>
              <a:t>data.matrix</a:t>
            </a: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(). </a:t>
            </a: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95"/>
              </a:spcBef>
            </a:pPr>
            <a:endParaRPr sz="1500" dirty="0">
              <a:latin typeface="Arial"/>
              <a:cs typeface="Arial"/>
            </a:endParaRPr>
          </a:p>
        </p:txBody>
      </p:sp>
      <p:pic>
        <p:nvPicPr>
          <p:cNvPr id="7" name="Picture 2" descr="Image result for datafram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79" y="4724400"/>
            <a:ext cx="314522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0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734369" y="2286000"/>
            <a:ext cx="8536940" cy="5093189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&gt; x &lt;- </a:t>
            </a:r>
            <a:r>
              <a:rPr lang="en-US" sz="2000" dirty="0" err="1">
                <a:solidFill>
                  <a:srgbClr val="4D4D4C"/>
                </a:solidFill>
                <a:latin typeface="Courier New"/>
                <a:cs typeface="Courier New"/>
              </a:rPr>
              <a:t>data.frame</a:t>
            </a: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(foo = 1:4, bar = c(T, T, F, F))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&gt; x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foo bar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1 1 TRUE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2 2 TRUE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3 3 FALSE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4 4 FALSE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&gt; </a:t>
            </a:r>
            <a:r>
              <a:rPr lang="en-US" sz="2000" dirty="0" err="1">
                <a:solidFill>
                  <a:srgbClr val="4D4D4C"/>
                </a:solidFill>
                <a:latin typeface="Courier New"/>
                <a:cs typeface="Courier New"/>
              </a:rPr>
              <a:t>nrow</a:t>
            </a: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(x)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[1] 4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&gt; </a:t>
            </a:r>
            <a:r>
              <a:rPr lang="en-US" sz="2000" dirty="0" err="1">
                <a:solidFill>
                  <a:srgbClr val="4D4D4C"/>
                </a:solidFill>
                <a:latin typeface="Courier New"/>
                <a:cs typeface="Courier New"/>
              </a:rPr>
              <a:t>ncol</a:t>
            </a: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(x)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2000" dirty="0">
                <a:solidFill>
                  <a:srgbClr val="4D4D4C"/>
                </a:solidFill>
                <a:latin typeface="Courier New"/>
                <a:cs typeface="Courier New"/>
              </a:rPr>
              <a:t>[1] 2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609600"/>
            <a:ext cx="8382000" cy="1318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ctr">
              <a:lnSpc>
                <a:spcPct val="129800"/>
              </a:lnSpc>
              <a:spcBef>
                <a:spcPts val="95"/>
              </a:spcBef>
            </a:pPr>
            <a:r>
              <a:rPr lang="en-US" sz="3200" b="1" spc="5" dirty="0">
                <a:solidFill>
                  <a:srgbClr val="555555"/>
                </a:solidFill>
                <a:latin typeface="Arial"/>
                <a:cs typeface="Arial"/>
              </a:rPr>
              <a:t>Create </a:t>
            </a:r>
            <a:r>
              <a:rPr lang="en-US" sz="3200" b="1" spc="5" dirty="0" err="1">
                <a:solidFill>
                  <a:srgbClr val="555555"/>
                </a:solidFill>
                <a:latin typeface="Arial"/>
                <a:cs typeface="Arial"/>
              </a:rPr>
              <a:t>dataframe</a:t>
            </a:r>
            <a:r>
              <a:rPr lang="en-US" sz="3200" b="1" spc="5" dirty="0">
                <a:solidFill>
                  <a:srgbClr val="555555"/>
                </a:solidFill>
                <a:latin typeface="Arial"/>
                <a:cs typeface="Arial"/>
              </a:rPr>
              <a:t> using </a:t>
            </a:r>
          </a:p>
          <a:p>
            <a:pPr marL="12700" marR="5080" algn="ctr">
              <a:lnSpc>
                <a:spcPct val="129800"/>
              </a:lnSpc>
              <a:spcBef>
                <a:spcPts val="95"/>
              </a:spcBef>
            </a:pPr>
            <a:r>
              <a:rPr lang="en-US" sz="3200" b="1" spc="5" dirty="0" err="1">
                <a:solidFill>
                  <a:srgbClr val="555555"/>
                </a:solidFill>
                <a:latin typeface="Arial"/>
                <a:cs typeface="Arial"/>
              </a:rPr>
              <a:t>data.frame</a:t>
            </a:r>
            <a:r>
              <a:rPr lang="en-US" sz="3200" b="1" spc="5" dirty="0">
                <a:solidFill>
                  <a:srgbClr val="555555"/>
                </a:solidFill>
                <a:latin typeface="Arial"/>
                <a:cs typeface="Arial"/>
              </a:rPr>
              <a:t>() function </a:t>
            </a:r>
          </a:p>
        </p:txBody>
      </p:sp>
    </p:spTree>
    <p:extLst>
      <p:ext uri="{BB962C8B-B14F-4D97-AF65-F5344CB8AC3E}">
        <p14:creationId xmlns:p14="http://schemas.microsoft.com/office/powerpoint/2010/main" val="1579117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ata types and object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6705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9144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types of Objects</a:t>
            </a:r>
          </a:p>
        </p:txBody>
      </p:sp>
    </p:spTree>
    <p:extLst>
      <p:ext uri="{BB962C8B-B14F-4D97-AF65-F5344CB8AC3E}">
        <p14:creationId xmlns:p14="http://schemas.microsoft.com/office/powerpoint/2010/main" val="1649168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967299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4572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types of Objects</a:t>
            </a:r>
          </a:p>
        </p:txBody>
      </p:sp>
      <p:pic>
        <p:nvPicPr>
          <p:cNvPr id="6" name="Picture 6" descr="Image result for data types and objects in R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2" y="4168914"/>
            <a:ext cx="7401418" cy="33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67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ata types and object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592137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4572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types of Objects</a:t>
            </a:r>
          </a:p>
        </p:txBody>
      </p:sp>
    </p:spTree>
    <p:extLst>
      <p:ext uri="{BB962C8B-B14F-4D97-AF65-F5344CB8AC3E}">
        <p14:creationId xmlns:p14="http://schemas.microsoft.com/office/powerpoint/2010/main" val="171764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matrices in R languag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40224"/>
            <a:ext cx="9327046" cy="44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4572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types of Objects</a:t>
            </a:r>
          </a:p>
        </p:txBody>
      </p:sp>
    </p:spTree>
    <p:extLst>
      <p:ext uri="{BB962C8B-B14F-4D97-AF65-F5344CB8AC3E}">
        <p14:creationId xmlns:p14="http://schemas.microsoft.com/office/powerpoint/2010/main" val="1789586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20" dirty="0"/>
              <a:t>36</a:t>
            </a:fld>
            <a:r>
              <a:rPr spc="-10" dirty="0"/>
              <a:t>/27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130" y="530840"/>
            <a:ext cx="2909270" cy="5616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225" dirty="0"/>
              <a:t>Missing Values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739602" y="1704604"/>
            <a:ext cx="8578215" cy="3441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Missing values are denoted by NA or </a:t>
            </a:r>
            <a:r>
              <a:rPr lang="en-US" sz="1500" spc="5" dirty="0" err="1">
                <a:solidFill>
                  <a:srgbClr val="555555"/>
                </a:solidFill>
                <a:latin typeface="Arial"/>
                <a:cs typeface="Arial"/>
              </a:rPr>
              <a:t>NaN</a:t>
            </a: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q is for undefined mathematical operations.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 is.na() is used to test objects if they are NA</a:t>
            </a: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en-US" sz="1500" spc="5" dirty="0" err="1">
                <a:solidFill>
                  <a:srgbClr val="555555"/>
                </a:solidFill>
                <a:latin typeface="Arial"/>
                <a:cs typeface="Arial"/>
              </a:rPr>
              <a:t>is.nan</a:t>
            </a: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() is used to test for </a:t>
            </a:r>
            <a:r>
              <a:rPr lang="en-US" sz="1500" spc="5" dirty="0" err="1">
                <a:solidFill>
                  <a:srgbClr val="555555"/>
                </a:solidFill>
                <a:latin typeface="Arial"/>
                <a:cs typeface="Arial"/>
              </a:rPr>
              <a:t>NaN</a:t>
            </a: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NA values have a class also, so there are integer NA, character NA, </a:t>
            </a:r>
            <a:r>
              <a:rPr lang="en-US" sz="1500" spc="5" dirty="0" err="1">
                <a:solidFill>
                  <a:srgbClr val="555555"/>
                </a:solidFill>
                <a:latin typeface="Arial"/>
                <a:cs typeface="Arial"/>
              </a:rPr>
              <a:t>etc</a:t>
            </a: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500" spc="5" dirty="0">
              <a:solidFill>
                <a:srgbClr val="555555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 A </a:t>
            </a:r>
            <a:r>
              <a:rPr lang="en-US" sz="1500" spc="5" dirty="0" err="1">
                <a:solidFill>
                  <a:srgbClr val="555555"/>
                </a:solidFill>
                <a:latin typeface="Arial"/>
                <a:cs typeface="Arial"/>
              </a:rPr>
              <a:t>NaN</a:t>
            </a:r>
            <a:r>
              <a:rPr lang="en-US" sz="1500" spc="5" dirty="0">
                <a:solidFill>
                  <a:srgbClr val="555555"/>
                </a:solidFill>
                <a:latin typeface="Arial"/>
                <a:cs typeface="Arial"/>
              </a:rPr>
              <a:t> value is also NA but the converse is not true</a:t>
            </a:r>
            <a:endParaRPr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69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607916" y="990600"/>
            <a:ext cx="8536940" cy="6095130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&gt; ## Create a vector with NAs in it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endParaRPr lang="en-US" sz="1300" dirty="0">
              <a:solidFill>
                <a:srgbClr val="4D4D4C"/>
              </a:solidFill>
              <a:latin typeface="Courier New"/>
              <a:cs typeface="Courier New"/>
            </a:endParaRP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&gt; x &lt;- c(1, 2, NA, 10, 3)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endParaRPr lang="en-US" sz="1300" dirty="0">
              <a:solidFill>
                <a:srgbClr val="4D4D4C"/>
              </a:solidFill>
              <a:latin typeface="Courier New"/>
              <a:cs typeface="Courier New"/>
            </a:endParaRPr>
          </a:p>
          <a:p>
            <a:pPr marL="91440" marR="398780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## Return a logical vector indicating which elements are NA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  <a:buFont typeface="Wingdings" panose="05000000000000000000" pitchFamily="2" charset="2"/>
              <a:buChar char="Ø"/>
            </a:pPr>
            <a:endParaRPr lang="en-US" sz="1300" dirty="0">
              <a:solidFill>
                <a:srgbClr val="4D4D4C"/>
              </a:solidFill>
              <a:latin typeface="Courier New"/>
              <a:cs typeface="Courier New"/>
            </a:endParaRPr>
          </a:p>
          <a:p>
            <a:pPr marL="91440" marR="398780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&gt;is.na(x)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[1] FALSE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 TRUE FALSE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endParaRPr lang="en-US" sz="1300" dirty="0">
              <a:solidFill>
                <a:srgbClr val="4D4D4C"/>
              </a:solidFill>
              <a:latin typeface="Courier New"/>
              <a:cs typeface="Courier New"/>
            </a:endParaRP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endParaRPr lang="en-US" sz="1300" dirty="0">
              <a:solidFill>
                <a:srgbClr val="4D4D4C"/>
              </a:solidFill>
              <a:latin typeface="Courier New"/>
              <a:cs typeface="Courier New"/>
            </a:endParaRP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&gt; ## Return a logical vector indicating which elements are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NaN</a:t>
            </a:r>
            <a:endParaRPr lang="en-US" sz="1300" dirty="0">
              <a:solidFill>
                <a:srgbClr val="4D4D4C"/>
              </a:solidFill>
              <a:latin typeface="Courier New"/>
              <a:cs typeface="Courier New"/>
            </a:endParaRP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  <a:buFont typeface="Wingdings" panose="05000000000000000000" pitchFamily="2" charset="2"/>
              <a:buChar char="Ø"/>
            </a:pP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is.nan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(x)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[1] FALSE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endParaRPr lang="en-US" sz="1300" dirty="0">
              <a:solidFill>
                <a:srgbClr val="4D4D4C"/>
              </a:solidFill>
              <a:latin typeface="Courier New"/>
              <a:cs typeface="Courier New"/>
            </a:endParaRP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&gt; ## Now create a vector with both NA and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NaN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 values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&gt; x &lt;- c(1, 2,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NaN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, NA, 4)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&gt; is.na(x)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[1] FALSE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 TRUE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TRUE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 FALSE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&gt;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is.nan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(x)</a:t>
            </a:r>
          </a:p>
          <a:p>
            <a:pPr marL="1362710" marR="3987800" indent="-1271270">
              <a:lnSpc>
                <a:spcPct val="123400"/>
              </a:lnSpc>
              <a:spcBef>
                <a:spcPts val="430"/>
              </a:spcBef>
            </a:pP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[1] FALSE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r>
              <a:rPr lang="en-US" sz="1300" dirty="0">
                <a:solidFill>
                  <a:srgbClr val="4D4D4C"/>
                </a:solidFill>
                <a:latin typeface="Courier New"/>
                <a:cs typeface="Courier New"/>
              </a:rPr>
              <a:t> TRUE FALSE </a:t>
            </a:r>
            <a:r>
              <a:rPr lang="en-US" sz="1300" dirty="0" err="1">
                <a:solidFill>
                  <a:srgbClr val="4D4D4C"/>
                </a:solidFill>
                <a:latin typeface="Courier New"/>
                <a:cs typeface="Courier New"/>
              </a:rPr>
              <a:t>FALSE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958130" y="228600"/>
            <a:ext cx="2909270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US" sz="3600" kern="0" spc="-225" dirty="0">
                <a:solidFill>
                  <a:sysClr val="windowText" lastClr="000000"/>
                </a:solidFill>
              </a:rPr>
              <a:t>Missing       Values</a:t>
            </a:r>
            <a:endParaRPr lang="en-US" sz="3600" kern="0" spc="1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75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objects in R languag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99264"/>
            <a:ext cx="7562412" cy="567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58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Image result for Thank you picture for 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318375" cy="58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075" y="1944370"/>
            <a:ext cx="270192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latin typeface="Times New Roman"/>
                <a:cs typeface="Times New Roman"/>
              </a:rPr>
              <a:t>Entering</a:t>
            </a:r>
            <a:r>
              <a:rPr spc="-305" dirty="0">
                <a:latin typeface="Times New Roman"/>
                <a:cs typeface="Times New Roman"/>
              </a:rPr>
              <a:t> </a:t>
            </a:r>
            <a:r>
              <a:rPr spc="45" dirty="0">
                <a:latin typeface="Times New Roman"/>
                <a:cs typeface="Times New Roman"/>
              </a:rPr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2792096"/>
            <a:ext cx="68954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At the R prompt we type expressions. The </a:t>
            </a:r>
            <a:r>
              <a:rPr sz="1450" spc="-5" dirty="0">
                <a:latin typeface="Courier New"/>
                <a:cs typeface="Courier New"/>
              </a:rPr>
              <a:t>&lt;-</a:t>
            </a:r>
            <a:r>
              <a:rPr sz="1450" spc="-555" dirty="0"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symbol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 assignment </a:t>
            </a:r>
            <a:r>
              <a:rPr sz="1500" spc="-5" dirty="0">
                <a:solidFill>
                  <a:srgbClr val="555555"/>
                </a:solidFill>
                <a:latin typeface="Arial"/>
                <a:cs typeface="Arial"/>
              </a:rPr>
              <a:t>operator.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602" y="5382896"/>
            <a:ext cx="7166609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 grammar of the language determines whether an expression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complete or</a:t>
            </a:r>
            <a:r>
              <a:rPr sz="1500" spc="-8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not.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602" y="7135496"/>
            <a:ext cx="85013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 # character indicates a comment. Anything to the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right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of the # (including the #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itself) is</a:t>
            </a:r>
            <a:r>
              <a:rPr sz="1500" spc="-8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ignored.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602" y="3112902"/>
            <a:ext cx="8536940" cy="2205091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z="20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2000" spc="-409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20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spc="-70" dirty="0">
                <a:solidFill>
                  <a:srgbClr val="4D4D4C"/>
                </a:solidFill>
                <a:latin typeface="Courier New"/>
                <a:cs typeface="Courier New"/>
              </a:rPr>
              <a:t>print(x)</a:t>
            </a:r>
            <a:endParaRPr sz="2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0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20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20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20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20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endParaRPr sz="2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20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20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20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&gt; </a:t>
            </a:r>
            <a:r>
              <a:rPr sz="2000" spc="-45" dirty="0">
                <a:solidFill>
                  <a:srgbClr val="4D4D4C"/>
                </a:solidFill>
                <a:latin typeface="Courier New"/>
                <a:cs typeface="Courier New"/>
              </a:rPr>
              <a:t>msg </a:t>
            </a:r>
            <a:r>
              <a:rPr sz="20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2000" spc="-36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spc="-70" dirty="0">
                <a:solidFill>
                  <a:srgbClr val="718C00"/>
                </a:solidFill>
                <a:latin typeface="Courier New"/>
                <a:cs typeface="Courier New"/>
              </a:rPr>
              <a:t>"hello"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666" y="6019800"/>
            <a:ext cx="8536940" cy="427990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  <a:tabLst>
                <a:tab pos="817880" algn="l"/>
              </a:tabLst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r>
              <a:rPr sz="1300" spc="-13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	</a:t>
            </a:r>
            <a:r>
              <a:rPr sz="1300" spc="-35" dirty="0">
                <a:solidFill>
                  <a:srgbClr val="3B3C3A"/>
                </a:solidFill>
                <a:latin typeface="Courier New"/>
                <a:cs typeface="Courier New"/>
              </a:rPr>
              <a:t>## </a:t>
            </a:r>
            <a:r>
              <a:rPr sz="1300" spc="-60" dirty="0">
                <a:solidFill>
                  <a:srgbClr val="3B3C3A"/>
                </a:solidFill>
                <a:latin typeface="Courier New"/>
                <a:cs typeface="Courier New"/>
              </a:rPr>
              <a:t>Incomplete</a:t>
            </a:r>
            <a:r>
              <a:rPr sz="1300" spc="-235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3B3C3A"/>
                </a:solidFill>
                <a:latin typeface="Courier New"/>
                <a:cs typeface="Courier New"/>
              </a:rPr>
              <a:t>expression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81000"/>
            <a:ext cx="403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Creation </a:t>
            </a:r>
          </a:p>
          <a:p>
            <a:pPr algn="ctr"/>
            <a:r>
              <a:rPr lang="en-US" sz="4000" dirty="0"/>
              <a:t>Assign a value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inherit"/>
              </a:rPr>
              <a:t>Install swirl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urce Sans Pro"/>
              </a:rPr>
              <a:t>The swirl R package makes it fun and easy to learn R programming and data science.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Open </a:t>
            </a:r>
            <a:r>
              <a:rPr lang="en-US" dirty="0" err="1"/>
              <a:t>RStudio</a:t>
            </a:r>
            <a:r>
              <a:rPr lang="en-US" dirty="0"/>
              <a:t> (or just plain R if you don't have </a:t>
            </a:r>
            <a:r>
              <a:rPr lang="en-US" dirty="0" err="1"/>
              <a:t>RStudio</a:t>
            </a:r>
            <a:r>
              <a:rPr lang="en-US" dirty="0"/>
              <a:t>) and type the following into the console: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("swirl")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80" dirty="0"/>
              <a:t>This is the only step that you will repeat every time you want to run swirl. </a:t>
            </a:r>
          </a:p>
          <a:p>
            <a:r>
              <a:rPr lang="en-US" dirty="0">
                <a:solidFill>
                  <a:srgbClr val="FF0000"/>
                </a:solidFill>
              </a:rPr>
              <a:t>&gt; library("swirl")</a:t>
            </a:r>
          </a:p>
          <a:p>
            <a:r>
              <a:rPr lang="en-US" dirty="0">
                <a:solidFill>
                  <a:srgbClr val="FF0000"/>
                </a:solidFill>
              </a:rPr>
              <a:t>&gt; swirl()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80" dirty="0"/>
              <a:t>Swirl Courses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http://swirlstats.com/scn/title.html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swirl::</a:t>
            </a:r>
            <a:r>
              <a:rPr lang="en-US" dirty="0" err="1">
                <a:solidFill>
                  <a:srgbClr val="FF0000"/>
                </a:solidFill>
              </a:rPr>
              <a:t>install_course</a:t>
            </a:r>
            <a:r>
              <a:rPr lang="en-US" dirty="0">
                <a:solidFill>
                  <a:srgbClr val="FF0000"/>
                </a:solidFill>
              </a:rPr>
              <a:t>("R Programming")</a:t>
            </a:r>
          </a:p>
        </p:txBody>
      </p:sp>
    </p:spTree>
    <p:extLst>
      <p:ext uri="{BB962C8B-B14F-4D97-AF65-F5344CB8AC3E}">
        <p14:creationId xmlns:p14="http://schemas.microsoft.com/office/powerpoint/2010/main" val="343058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72209"/>
            <a:ext cx="200152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95" dirty="0">
                <a:latin typeface="Times New Roman"/>
                <a:cs typeface="Times New Roman"/>
              </a:rPr>
              <a:t>E</a:t>
            </a:r>
            <a:r>
              <a:rPr spc="-215" dirty="0">
                <a:latin typeface="Times New Roman"/>
                <a:cs typeface="Times New Roman"/>
              </a:rPr>
              <a:t>v</a:t>
            </a:r>
            <a:r>
              <a:rPr spc="160" dirty="0">
                <a:latin typeface="Times New Roman"/>
                <a:cs typeface="Times New Roman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l</a:t>
            </a:r>
            <a:r>
              <a:rPr spc="105" dirty="0">
                <a:latin typeface="Times New Roman"/>
                <a:cs typeface="Times New Roman"/>
              </a:rPr>
              <a:t>u</a:t>
            </a:r>
            <a:r>
              <a:rPr spc="120" dirty="0">
                <a:latin typeface="Times New Roman"/>
                <a:cs typeface="Times New Roman"/>
              </a:rPr>
              <a:t>a</a:t>
            </a:r>
            <a:r>
              <a:rPr spc="235" dirty="0">
                <a:latin typeface="Times New Roman"/>
                <a:cs typeface="Times New Roman"/>
              </a:rPr>
              <a:t>t</a:t>
            </a:r>
            <a:r>
              <a:rPr spc="-100" dirty="0">
                <a:latin typeface="Times New Roman"/>
                <a:cs typeface="Times New Roman"/>
              </a:rPr>
              <a:t>i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175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1197733"/>
            <a:ext cx="8571865" cy="60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95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When a complete expression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entered at the prompt,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it 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evaluated and the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result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of the evaluated  expression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returned. The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result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may be</a:t>
            </a:r>
            <a:r>
              <a:rPr sz="1500" spc="-2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auto-printed.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602" y="4468496"/>
            <a:ext cx="521843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</a:t>
            </a:r>
            <a:r>
              <a:rPr sz="1500" spc="-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50" spc="-5" dirty="0">
                <a:latin typeface="Courier New"/>
                <a:cs typeface="Courier New"/>
              </a:rPr>
              <a:t>[1]</a:t>
            </a:r>
            <a:r>
              <a:rPr sz="1450" spc="-470" dirty="0">
                <a:latin typeface="Courier New"/>
                <a:cs typeface="Courier New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indicates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that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50" spc="-5" dirty="0">
                <a:latin typeface="Courier New"/>
                <a:cs typeface="Courier New"/>
              </a:rPr>
              <a:t>x</a:t>
            </a:r>
            <a:r>
              <a:rPr sz="1450" spc="-470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 vector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and</a:t>
            </a:r>
            <a:r>
              <a:rPr sz="1500" spc="-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50" spc="-5" dirty="0">
                <a:latin typeface="Courier New"/>
                <a:cs typeface="Courier New"/>
              </a:rPr>
              <a:t>5</a:t>
            </a:r>
            <a:r>
              <a:rPr sz="1450" spc="-470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 first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element.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2302" y="2110301"/>
            <a:ext cx="8545195" cy="0"/>
          </a:xfrm>
          <a:custGeom>
            <a:avLst/>
            <a:gdLst/>
            <a:ahLst/>
            <a:cxnLst/>
            <a:rect l="l" t="t" r="r" b="b"/>
            <a:pathLst>
              <a:path w="8545195">
                <a:moveTo>
                  <a:pt x="0" y="0"/>
                </a:moveTo>
                <a:lnTo>
                  <a:pt x="8545062" y="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302" y="3581400"/>
            <a:ext cx="8545195" cy="0"/>
          </a:xfrm>
          <a:custGeom>
            <a:avLst/>
            <a:gdLst/>
            <a:ahLst/>
            <a:cxnLst/>
            <a:rect l="l" t="t" r="r" b="b"/>
            <a:pathLst>
              <a:path w="8545195">
                <a:moveTo>
                  <a:pt x="0" y="0"/>
                </a:moveTo>
                <a:lnTo>
                  <a:pt x="8545062" y="0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666" y="2105939"/>
            <a:ext cx="0" cy="1414145"/>
          </a:xfrm>
          <a:custGeom>
            <a:avLst/>
            <a:gdLst/>
            <a:ahLst/>
            <a:cxnLst/>
            <a:rect l="l" t="t" r="r" b="b"/>
            <a:pathLst>
              <a:path h="1414145">
                <a:moveTo>
                  <a:pt x="0" y="0"/>
                </a:moveTo>
                <a:lnTo>
                  <a:pt x="0" y="1413992"/>
                </a:lnTo>
              </a:path>
            </a:pathLst>
          </a:custGeom>
          <a:ln w="87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93002" y="2105939"/>
            <a:ext cx="0" cy="1414145"/>
          </a:xfrm>
          <a:custGeom>
            <a:avLst/>
            <a:gdLst/>
            <a:ahLst/>
            <a:cxnLst/>
            <a:rect l="l" t="t" r="r" b="b"/>
            <a:pathLst>
              <a:path h="1414145">
                <a:moveTo>
                  <a:pt x="0" y="0"/>
                </a:moveTo>
                <a:lnTo>
                  <a:pt x="0" y="1413992"/>
                </a:lnTo>
              </a:path>
            </a:pathLst>
          </a:custGeom>
          <a:ln w="87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6230" y="2152615"/>
            <a:ext cx="2101215" cy="5143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1300" spc="-35" dirty="0">
                <a:solidFill>
                  <a:srgbClr val="3B3C3A"/>
                </a:solidFill>
                <a:latin typeface="Courier New"/>
                <a:cs typeface="Courier New"/>
              </a:rPr>
              <a:t>## </a:t>
            </a:r>
            <a:r>
              <a:rPr sz="1300" spc="-60" dirty="0">
                <a:solidFill>
                  <a:srgbClr val="3B3C3A"/>
                </a:solidFill>
                <a:latin typeface="Courier New"/>
                <a:cs typeface="Courier New"/>
              </a:rPr>
              <a:t>nothing</a:t>
            </a:r>
            <a:r>
              <a:rPr sz="1300" spc="-250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3B3C3A"/>
                </a:solidFill>
                <a:latin typeface="Courier New"/>
                <a:cs typeface="Courier New"/>
              </a:rPr>
              <a:t>printed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1300" spc="-35" dirty="0">
                <a:solidFill>
                  <a:srgbClr val="3B3C3A"/>
                </a:solidFill>
                <a:latin typeface="Courier New"/>
                <a:cs typeface="Courier New"/>
              </a:rPr>
              <a:t>## </a:t>
            </a:r>
            <a:r>
              <a:rPr sz="1300" spc="-65" dirty="0">
                <a:solidFill>
                  <a:srgbClr val="3B3C3A"/>
                </a:solidFill>
                <a:latin typeface="Courier New"/>
                <a:cs typeface="Courier New"/>
              </a:rPr>
              <a:t>auto-printing</a:t>
            </a:r>
            <a:r>
              <a:rPr sz="1300" spc="-254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3B3C3A"/>
                </a:solidFill>
                <a:latin typeface="Courier New"/>
                <a:cs typeface="Courier New"/>
              </a:rPr>
              <a:t>occurs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7806" y="2931186"/>
            <a:ext cx="182880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00" spc="-35" dirty="0">
                <a:solidFill>
                  <a:srgbClr val="3B3C3A"/>
                </a:solidFill>
                <a:latin typeface="Courier New"/>
                <a:cs typeface="Courier New"/>
              </a:rPr>
              <a:t>## </a:t>
            </a:r>
            <a:r>
              <a:rPr sz="1300" spc="-60" dirty="0">
                <a:solidFill>
                  <a:srgbClr val="3B3C3A"/>
                </a:solidFill>
                <a:latin typeface="Courier New"/>
                <a:cs typeface="Courier New"/>
              </a:rPr>
              <a:t>explicit</a:t>
            </a:r>
            <a:r>
              <a:rPr sz="1300" spc="-280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3B3C3A"/>
                </a:solidFill>
                <a:latin typeface="Courier New"/>
                <a:cs typeface="Courier New"/>
              </a:rPr>
              <a:t>printing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14" y="2152615"/>
            <a:ext cx="920750" cy="12477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z="13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1300" spc="-45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5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5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13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1300" spc="-19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spc="-70" dirty="0">
                <a:solidFill>
                  <a:srgbClr val="4D4D4C"/>
                </a:solidFill>
                <a:latin typeface="Courier New"/>
                <a:cs typeface="Courier New"/>
              </a:rPr>
              <a:t>print(x)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13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13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1300" spc="-15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A15814"/>
                </a:solidFill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30" y="530911"/>
            <a:ext cx="152971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>
                <a:latin typeface="Times New Roman"/>
                <a:cs typeface="Times New Roman"/>
              </a:rPr>
              <a:t>Printing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2" y="2774101"/>
            <a:ext cx="6423198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55555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555555"/>
                </a:solidFill>
                <a:latin typeface="Arial"/>
                <a:cs typeface="Arial"/>
              </a:rPr>
              <a:t>operator </a:t>
            </a:r>
            <a:r>
              <a:rPr sz="1600" dirty="0">
                <a:solidFill>
                  <a:srgbClr val="555555"/>
                </a:solidFill>
                <a:latin typeface="Arial"/>
                <a:cs typeface="Arial"/>
              </a:rPr>
              <a:t>is </a:t>
            </a:r>
            <a:r>
              <a:rPr sz="1600" spc="5" dirty="0">
                <a:solidFill>
                  <a:srgbClr val="555555"/>
                </a:solidFill>
                <a:latin typeface="Arial"/>
                <a:cs typeface="Arial"/>
              </a:rPr>
              <a:t>used to create integer sequences.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602" y="3429000"/>
            <a:ext cx="8536940" cy="1733167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z="24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2400" spc="-409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400" spc="-7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2400" spc="-70" dirty="0">
                <a:solidFill>
                  <a:srgbClr val="4D4D4C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A15814"/>
                </a:solidFill>
                <a:latin typeface="Courier New"/>
                <a:cs typeface="Courier New"/>
              </a:rPr>
              <a:t>20</a:t>
            </a:r>
            <a:endParaRPr sz="2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24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endParaRPr sz="2400" dirty="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365"/>
              </a:spcBef>
              <a:tabLst>
                <a:tab pos="636270" algn="l"/>
                <a:tab pos="908685" algn="l"/>
                <a:tab pos="1180465" algn="l"/>
                <a:tab pos="1452880" algn="l"/>
                <a:tab pos="1725295" algn="l"/>
                <a:tab pos="1997710" algn="l"/>
                <a:tab pos="2270125" algn="l"/>
                <a:tab pos="2542540" algn="l"/>
                <a:tab pos="2814955" algn="l"/>
              </a:tabLst>
            </a:pPr>
            <a:r>
              <a:rPr sz="24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24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2400" spc="-45" dirty="0">
                <a:solidFill>
                  <a:srgbClr val="4D4D4C"/>
                </a:solidFill>
                <a:latin typeface="Courier New"/>
                <a:cs typeface="Courier New"/>
              </a:rPr>
              <a:t>]	</a:t>
            </a:r>
            <a:r>
              <a:rPr sz="2400" dirty="0">
                <a:solidFill>
                  <a:srgbClr val="A15814"/>
                </a:solidFill>
                <a:latin typeface="Courier New"/>
                <a:cs typeface="Courier New"/>
              </a:rPr>
              <a:t>1	2	3	4	5	6	7	8	9</a:t>
            </a:r>
            <a:r>
              <a:rPr sz="2400" spc="-14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400" spc="-35" dirty="0">
                <a:solidFill>
                  <a:srgbClr val="A15814"/>
                </a:solidFill>
                <a:latin typeface="Courier New"/>
                <a:cs typeface="Courier New"/>
              </a:rPr>
              <a:t>10</a:t>
            </a:r>
            <a:r>
              <a:rPr sz="24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400" spc="-35" dirty="0">
                <a:solidFill>
                  <a:srgbClr val="A15814"/>
                </a:solidFill>
                <a:latin typeface="Courier New"/>
                <a:cs typeface="Courier New"/>
              </a:rPr>
              <a:t>11</a:t>
            </a:r>
            <a:r>
              <a:rPr sz="24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400" spc="-35" dirty="0">
                <a:solidFill>
                  <a:srgbClr val="A15814"/>
                </a:solidFill>
                <a:latin typeface="Courier New"/>
                <a:cs typeface="Courier New"/>
              </a:rPr>
              <a:t>12</a:t>
            </a:r>
            <a:r>
              <a:rPr sz="24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400" spc="-35" dirty="0">
                <a:solidFill>
                  <a:srgbClr val="A15814"/>
                </a:solidFill>
                <a:latin typeface="Courier New"/>
                <a:cs typeface="Courier New"/>
              </a:rPr>
              <a:t>13</a:t>
            </a:r>
            <a:r>
              <a:rPr sz="24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400" spc="-35" dirty="0">
                <a:solidFill>
                  <a:srgbClr val="A15814"/>
                </a:solidFill>
                <a:latin typeface="Courier New"/>
                <a:cs typeface="Courier New"/>
              </a:rPr>
              <a:t>14</a:t>
            </a:r>
            <a:r>
              <a:rPr sz="2400" spc="-14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400" spc="-70" dirty="0">
                <a:solidFill>
                  <a:srgbClr val="A15814"/>
                </a:solidFill>
                <a:latin typeface="Courier New"/>
                <a:cs typeface="Courier New"/>
              </a:rPr>
              <a:t>15</a:t>
            </a:r>
            <a:endParaRPr sz="2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spc="-50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2400" spc="-50" dirty="0">
                <a:solidFill>
                  <a:srgbClr val="A15814"/>
                </a:solidFill>
                <a:latin typeface="Courier New"/>
                <a:cs typeface="Courier New"/>
              </a:rPr>
              <a:t>16</a:t>
            </a:r>
            <a:r>
              <a:rPr sz="2400" spc="-50" dirty="0">
                <a:solidFill>
                  <a:srgbClr val="4D4D4C"/>
                </a:solidFill>
                <a:latin typeface="Courier New"/>
                <a:cs typeface="Courier New"/>
              </a:rPr>
              <a:t>] </a:t>
            </a:r>
            <a:r>
              <a:rPr sz="2400" spc="-35" dirty="0">
                <a:solidFill>
                  <a:srgbClr val="A15814"/>
                </a:solidFill>
                <a:latin typeface="Courier New"/>
                <a:cs typeface="Courier New"/>
              </a:rPr>
              <a:t>16 17 18 19</a:t>
            </a:r>
            <a:r>
              <a:rPr sz="2400" spc="-52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400" spc="-70" dirty="0">
                <a:solidFill>
                  <a:srgbClr val="A15814"/>
                </a:solidFill>
                <a:latin typeface="Courier New"/>
                <a:cs typeface="Courier New"/>
              </a:rPr>
              <a:t>20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tomic classes of objects in R languag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464213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8382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or Atomic Classes of Objects</a:t>
            </a:r>
          </a:p>
        </p:txBody>
      </p:sp>
    </p:spTree>
    <p:extLst>
      <p:ext uri="{BB962C8B-B14F-4D97-AF65-F5344CB8AC3E}">
        <p14:creationId xmlns:p14="http://schemas.microsoft.com/office/powerpoint/2010/main" val="28938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data types and object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781799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877570"/>
            <a:ext cx="307340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14" dirty="0">
                <a:latin typeface="Times New Roman"/>
                <a:cs typeface="Times New Roman"/>
              </a:rPr>
              <a:t>Creating</a:t>
            </a:r>
            <a:r>
              <a:rPr b="1" spc="-430" dirty="0">
                <a:latin typeface="Times New Roman"/>
                <a:cs typeface="Times New Roman"/>
              </a:rPr>
              <a:t> </a:t>
            </a:r>
            <a:r>
              <a:rPr b="1" spc="-100" dirty="0">
                <a:latin typeface="Times New Roman"/>
                <a:cs typeface="Times New Roman"/>
              </a:rPr>
              <a:t>Vectors</a:t>
            </a:r>
            <a:r>
              <a:rPr lang="en-US" b="1" spc="-100" dirty="0">
                <a:latin typeface="Times New Roman"/>
                <a:cs typeface="Times New Roman"/>
              </a:rPr>
              <a:t>                 </a:t>
            </a:r>
            <a:endParaRPr b="1" spc="-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602" y="1877696"/>
            <a:ext cx="496697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The </a:t>
            </a:r>
            <a:r>
              <a:rPr sz="1450" spc="-5" dirty="0">
                <a:latin typeface="Courier New"/>
                <a:cs typeface="Courier New"/>
              </a:rPr>
              <a:t>c()</a:t>
            </a:r>
            <a:r>
              <a:rPr sz="1450" spc="-47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function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can be used to create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vectors </a:t>
            </a: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of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objects.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66" y="4824585"/>
            <a:ext cx="249618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55555"/>
                </a:solidFill>
                <a:latin typeface="Arial"/>
                <a:cs typeface="Arial"/>
              </a:rPr>
              <a:t>Using the </a:t>
            </a:r>
            <a:r>
              <a:rPr sz="1450" spc="-5" dirty="0">
                <a:latin typeface="Courier New"/>
                <a:cs typeface="Courier New"/>
              </a:rPr>
              <a:t>vector()</a:t>
            </a:r>
            <a:r>
              <a:rPr sz="1450" spc="-52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55555"/>
                </a:solidFill>
                <a:latin typeface="Arial"/>
                <a:cs typeface="Arial"/>
              </a:rPr>
              <a:t>function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666" y="2465070"/>
            <a:ext cx="8536940" cy="2020425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  <a:tabLst>
                <a:tab pos="2360930" algn="l"/>
              </a:tabLst>
            </a:pPr>
            <a:r>
              <a:rPr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pc="-39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55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pc="-55" dirty="0">
                <a:solidFill>
                  <a:srgbClr val="A15814"/>
                </a:solidFill>
                <a:latin typeface="Courier New"/>
                <a:cs typeface="Courier New"/>
              </a:rPr>
              <a:t>0.5</a:t>
            </a:r>
            <a:r>
              <a:rPr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50" dirty="0">
                <a:solidFill>
                  <a:srgbClr val="A15814"/>
                </a:solidFill>
                <a:latin typeface="Courier New"/>
                <a:cs typeface="Courier New"/>
              </a:rPr>
              <a:t>0.6</a:t>
            </a:r>
            <a:r>
              <a:rPr spc="-50" dirty="0">
                <a:solidFill>
                  <a:srgbClr val="4D4D4C"/>
                </a:solidFill>
                <a:latin typeface="Courier New"/>
                <a:cs typeface="Courier New"/>
              </a:rPr>
              <a:t>)	</a:t>
            </a:r>
            <a:r>
              <a:rPr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pc="-200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pc="-70" dirty="0">
                <a:solidFill>
                  <a:srgbClr val="3B3C3A"/>
                </a:solidFill>
                <a:latin typeface="Courier New"/>
                <a:cs typeface="Courier New"/>
              </a:rPr>
              <a:t>numeric</a:t>
            </a:r>
            <a:endParaRPr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2360930" algn="l"/>
              </a:tabLst>
            </a:pPr>
            <a:r>
              <a:rPr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pc="-38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60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pc="-60" dirty="0">
                <a:solidFill>
                  <a:srgbClr val="A15814"/>
                </a:solidFill>
                <a:latin typeface="Courier New"/>
                <a:cs typeface="Courier New"/>
              </a:rPr>
              <a:t>TRUE</a:t>
            </a:r>
            <a:r>
              <a:rPr spc="-6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pc="-12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55" dirty="0">
                <a:solidFill>
                  <a:srgbClr val="A15814"/>
                </a:solidFill>
                <a:latin typeface="Courier New"/>
                <a:cs typeface="Courier New"/>
              </a:rPr>
              <a:t>FALSE</a:t>
            </a:r>
            <a:r>
              <a:rPr spc="-55" dirty="0">
                <a:solidFill>
                  <a:srgbClr val="4D4D4C"/>
                </a:solidFill>
                <a:latin typeface="Courier New"/>
                <a:cs typeface="Courier New"/>
              </a:rPr>
              <a:t>)	</a:t>
            </a:r>
            <a:r>
              <a:rPr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pc="-204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pc="-70" dirty="0">
                <a:solidFill>
                  <a:srgbClr val="3B3C3A"/>
                </a:solidFill>
                <a:latin typeface="Courier New"/>
                <a:cs typeface="Courier New"/>
              </a:rPr>
              <a:t>logical</a:t>
            </a:r>
            <a:endParaRPr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2360930" algn="l"/>
              </a:tabLst>
            </a:pPr>
            <a:r>
              <a:rPr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pc="-39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50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pc="-50" dirty="0">
                <a:solidFill>
                  <a:srgbClr val="A15814"/>
                </a:solidFill>
                <a:latin typeface="Courier New"/>
                <a:cs typeface="Courier New"/>
              </a:rPr>
              <a:t>T</a:t>
            </a:r>
            <a:r>
              <a:rPr spc="-5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pc="-13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35" dirty="0">
                <a:solidFill>
                  <a:srgbClr val="A15814"/>
                </a:solidFill>
                <a:latin typeface="Courier New"/>
                <a:cs typeface="Courier New"/>
              </a:rPr>
              <a:t>F</a:t>
            </a:r>
            <a:r>
              <a:rPr spc="-35" dirty="0">
                <a:solidFill>
                  <a:srgbClr val="4D4D4C"/>
                </a:solidFill>
                <a:latin typeface="Courier New"/>
                <a:cs typeface="Courier New"/>
              </a:rPr>
              <a:t>)	</a:t>
            </a:r>
            <a:r>
              <a:rPr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pc="-200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pc="-70" dirty="0">
                <a:solidFill>
                  <a:srgbClr val="3B3C3A"/>
                </a:solidFill>
                <a:latin typeface="Courier New"/>
                <a:cs typeface="Courier New"/>
              </a:rPr>
              <a:t>logical</a:t>
            </a:r>
            <a:endParaRPr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0"/>
              </a:spcBef>
              <a:tabLst>
                <a:tab pos="2360930" algn="l"/>
              </a:tabLst>
            </a:pPr>
            <a:r>
              <a:rPr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pc="-35" dirty="0">
                <a:solidFill>
                  <a:srgbClr val="4D4D4C"/>
                </a:solidFill>
                <a:latin typeface="Courier New"/>
                <a:cs typeface="Courier New"/>
              </a:rPr>
              <a:t>&lt;- </a:t>
            </a:r>
            <a:r>
              <a:rPr spc="-55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pc="-55" dirty="0">
                <a:solidFill>
                  <a:srgbClr val="718C00"/>
                </a:solidFill>
                <a:latin typeface="Courier New"/>
                <a:cs typeface="Courier New"/>
              </a:rPr>
              <a:t>"a"</a:t>
            </a:r>
            <a:r>
              <a:rPr spc="-5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pc="-49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50" dirty="0">
                <a:solidFill>
                  <a:srgbClr val="718C00"/>
                </a:solidFill>
                <a:latin typeface="Courier New"/>
                <a:cs typeface="Courier New"/>
              </a:rPr>
              <a:t>"b"</a:t>
            </a:r>
            <a:r>
              <a:rPr spc="-5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pc="-13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50" dirty="0">
                <a:solidFill>
                  <a:srgbClr val="718C00"/>
                </a:solidFill>
                <a:latin typeface="Courier New"/>
                <a:cs typeface="Courier New"/>
              </a:rPr>
              <a:t>"c"</a:t>
            </a:r>
            <a:r>
              <a:rPr spc="-50" dirty="0">
                <a:solidFill>
                  <a:srgbClr val="4D4D4C"/>
                </a:solidFill>
                <a:latin typeface="Courier New"/>
                <a:cs typeface="Courier New"/>
              </a:rPr>
              <a:t>)	</a:t>
            </a:r>
            <a:r>
              <a:rPr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pc="-135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pc="-70" dirty="0">
                <a:solidFill>
                  <a:srgbClr val="3B3C3A"/>
                </a:solidFill>
                <a:latin typeface="Courier New"/>
                <a:cs typeface="Courier New"/>
              </a:rPr>
              <a:t>character</a:t>
            </a:r>
            <a:endParaRPr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2360930" algn="l"/>
              </a:tabLst>
            </a:pPr>
            <a:r>
              <a:rPr dirty="0">
                <a:solidFill>
                  <a:srgbClr val="4D4D4C"/>
                </a:solidFill>
                <a:latin typeface="Courier New"/>
                <a:cs typeface="Courier New"/>
              </a:rPr>
              <a:t>&gt; x</a:t>
            </a:r>
            <a:r>
              <a:rPr spc="-26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pc="-13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50" dirty="0">
                <a:solidFill>
                  <a:srgbClr val="A15814"/>
                </a:solidFill>
                <a:latin typeface="Courier New"/>
                <a:cs typeface="Courier New"/>
              </a:rPr>
              <a:t>9</a:t>
            </a:r>
            <a:r>
              <a:rPr spc="-50" dirty="0">
                <a:solidFill>
                  <a:srgbClr val="4D4D4C"/>
                </a:solidFill>
                <a:latin typeface="Courier New"/>
                <a:cs typeface="Courier New"/>
              </a:rPr>
              <a:t>:</a:t>
            </a:r>
            <a:r>
              <a:rPr spc="-50" dirty="0">
                <a:solidFill>
                  <a:srgbClr val="A15814"/>
                </a:solidFill>
                <a:latin typeface="Courier New"/>
                <a:cs typeface="Courier New"/>
              </a:rPr>
              <a:t>29	</a:t>
            </a:r>
            <a:r>
              <a:rPr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pc="-204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pc="-70" dirty="0">
                <a:solidFill>
                  <a:srgbClr val="3B3C3A"/>
                </a:solidFill>
                <a:latin typeface="Courier New"/>
                <a:cs typeface="Courier New"/>
              </a:rPr>
              <a:t>integer</a:t>
            </a:r>
            <a:endParaRPr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2360930" algn="l"/>
              </a:tabLst>
            </a:pPr>
            <a:r>
              <a:rPr dirty="0">
                <a:solidFill>
                  <a:srgbClr val="4D4D4C"/>
                </a:solidFill>
                <a:latin typeface="Courier New"/>
                <a:cs typeface="Courier New"/>
              </a:rPr>
              <a:t>&gt; x </a:t>
            </a:r>
            <a:r>
              <a:rPr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pc="-38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60" dirty="0">
                <a:solidFill>
                  <a:srgbClr val="4D4D4C"/>
                </a:solidFill>
                <a:latin typeface="Courier New"/>
                <a:cs typeface="Courier New"/>
              </a:rPr>
              <a:t>c(</a:t>
            </a:r>
            <a:r>
              <a:rPr spc="-60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pc="-60" dirty="0">
                <a:solidFill>
                  <a:srgbClr val="4D4D4C"/>
                </a:solidFill>
                <a:latin typeface="Courier New"/>
                <a:cs typeface="Courier New"/>
              </a:rPr>
              <a:t>+</a:t>
            </a:r>
            <a:r>
              <a:rPr spc="-60" dirty="0">
                <a:solidFill>
                  <a:srgbClr val="A15814"/>
                </a:solidFill>
                <a:latin typeface="Courier New"/>
                <a:cs typeface="Courier New"/>
              </a:rPr>
              <a:t>0i</a:t>
            </a:r>
            <a:r>
              <a:rPr spc="-60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pc="-12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pc="-55" dirty="0">
                <a:solidFill>
                  <a:srgbClr val="A15814"/>
                </a:solidFill>
                <a:latin typeface="Courier New"/>
                <a:cs typeface="Courier New"/>
              </a:rPr>
              <a:t>2</a:t>
            </a:r>
            <a:r>
              <a:rPr spc="-55" dirty="0">
                <a:solidFill>
                  <a:srgbClr val="4D4D4C"/>
                </a:solidFill>
                <a:latin typeface="Courier New"/>
                <a:cs typeface="Courier New"/>
              </a:rPr>
              <a:t>+</a:t>
            </a:r>
            <a:r>
              <a:rPr spc="-55" dirty="0">
                <a:solidFill>
                  <a:srgbClr val="A15814"/>
                </a:solidFill>
                <a:latin typeface="Courier New"/>
                <a:cs typeface="Courier New"/>
              </a:rPr>
              <a:t>4i</a:t>
            </a:r>
            <a:r>
              <a:rPr spc="-55" dirty="0">
                <a:solidFill>
                  <a:srgbClr val="4D4D4C"/>
                </a:solidFill>
                <a:latin typeface="Courier New"/>
                <a:cs typeface="Courier New"/>
              </a:rPr>
              <a:t>)	</a:t>
            </a:r>
            <a:r>
              <a:rPr spc="-35" dirty="0">
                <a:solidFill>
                  <a:srgbClr val="3B3C3A"/>
                </a:solidFill>
                <a:latin typeface="Courier New"/>
                <a:cs typeface="Courier New"/>
              </a:rPr>
              <a:t>##</a:t>
            </a:r>
            <a:r>
              <a:rPr spc="-200" dirty="0">
                <a:solidFill>
                  <a:srgbClr val="3B3C3A"/>
                </a:solidFill>
                <a:latin typeface="Courier New"/>
                <a:cs typeface="Courier New"/>
              </a:rPr>
              <a:t> </a:t>
            </a:r>
            <a:r>
              <a:rPr spc="-70" dirty="0">
                <a:solidFill>
                  <a:srgbClr val="3B3C3A"/>
                </a:solidFill>
                <a:latin typeface="Courier New"/>
                <a:cs typeface="Courier New"/>
              </a:rPr>
              <a:t>complex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666" y="5179060"/>
            <a:ext cx="8536940" cy="1127873"/>
          </a:xfrm>
          <a:prstGeom prst="rect">
            <a:avLst/>
          </a:prstGeom>
          <a:ln w="8724">
            <a:solidFill>
              <a:srgbClr val="CCCCC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20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r>
              <a:rPr sz="20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spc="-35" dirty="0">
                <a:solidFill>
                  <a:srgbClr val="4D4D4C"/>
                </a:solidFill>
                <a:latin typeface="Courier New"/>
                <a:cs typeface="Courier New"/>
              </a:rPr>
              <a:t>&lt;-</a:t>
            </a:r>
            <a:r>
              <a:rPr sz="20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spc="-65" dirty="0">
                <a:solidFill>
                  <a:srgbClr val="4D4D4C"/>
                </a:solidFill>
                <a:latin typeface="Courier New"/>
                <a:cs typeface="Courier New"/>
              </a:rPr>
              <a:t>vector(</a:t>
            </a:r>
            <a:r>
              <a:rPr sz="2000" spc="-65" dirty="0">
                <a:solidFill>
                  <a:srgbClr val="718C00"/>
                </a:solidFill>
                <a:latin typeface="Courier New"/>
                <a:cs typeface="Courier New"/>
              </a:rPr>
              <a:t>"numeric"</a:t>
            </a:r>
            <a:r>
              <a:rPr sz="2000" spc="-65" dirty="0">
                <a:solidFill>
                  <a:srgbClr val="4D4D4C"/>
                </a:solidFill>
                <a:latin typeface="Courier New"/>
                <a:cs typeface="Courier New"/>
              </a:rPr>
              <a:t>,</a:t>
            </a:r>
            <a:r>
              <a:rPr sz="20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spc="-55" dirty="0">
                <a:solidFill>
                  <a:srgbClr val="4D4D4C"/>
                </a:solidFill>
                <a:latin typeface="Courier New"/>
                <a:cs typeface="Courier New"/>
              </a:rPr>
              <a:t>length</a:t>
            </a:r>
            <a:r>
              <a:rPr sz="20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=</a:t>
            </a:r>
            <a:r>
              <a:rPr sz="2000" spc="-135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spc="-45" dirty="0">
                <a:solidFill>
                  <a:srgbClr val="A15814"/>
                </a:solidFill>
                <a:latin typeface="Courier New"/>
                <a:cs typeface="Courier New"/>
              </a:rPr>
              <a:t>10</a:t>
            </a:r>
            <a:r>
              <a:rPr sz="2000" spc="-45" dirty="0">
                <a:solidFill>
                  <a:srgbClr val="4D4D4C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&gt;</a:t>
            </a:r>
            <a:r>
              <a:rPr sz="20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D4D4C"/>
                </a:solidFill>
                <a:latin typeface="Courier New"/>
                <a:cs typeface="Courier New"/>
              </a:rPr>
              <a:t>x</a:t>
            </a:r>
            <a:endParaRPr sz="2000" dirty="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365"/>
              </a:spcBef>
            </a:pPr>
            <a:r>
              <a:rPr sz="2000" spc="-45" dirty="0">
                <a:solidFill>
                  <a:srgbClr val="4D4D4C"/>
                </a:solidFill>
                <a:latin typeface="Courier New"/>
                <a:cs typeface="Courier New"/>
              </a:rPr>
              <a:t>[</a:t>
            </a:r>
            <a:r>
              <a:rPr sz="2000" spc="-45" dirty="0">
                <a:solidFill>
                  <a:srgbClr val="A15814"/>
                </a:solidFill>
                <a:latin typeface="Courier New"/>
                <a:cs typeface="Courier New"/>
              </a:rPr>
              <a:t>1</a:t>
            </a:r>
            <a:r>
              <a:rPr sz="2000" spc="-45" dirty="0">
                <a:solidFill>
                  <a:srgbClr val="4D4D4C"/>
                </a:solidFill>
                <a:latin typeface="Courier New"/>
                <a:cs typeface="Courier New"/>
              </a:rPr>
              <a:t>]</a:t>
            </a:r>
            <a:r>
              <a:rPr sz="2000" spc="-140" dirty="0">
                <a:solidFill>
                  <a:srgbClr val="4D4D4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40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r>
              <a:rPr sz="2000" spc="-135" dirty="0">
                <a:solidFill>
                  <a:srgbClr val="A1581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15814"/>
                </a:solidFill>
                <a:latin typeface="Courier New"/>
                <a:cs typeface="Courier New"/>
              </a:rPr>
              <a:t>0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8" name="Picture 6" descr="Image result for lists in 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6" y="114300"/>
            <a:ext cx="411162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3" ma:contentTypeDescription="Create a new document." ma:contentTypeScope="" ma:versionID="b4c1e80a29fb08a14e0ad9adebeb3cda">
  <xsd:schema xmlns:xsd="http://www.w3.org/2001/XMLSchema" xmlns:xs="http://www.w3.org/2001/XMLSchema" xmlns:p="http://schemas.microsoft.com/office/2006/metadata/properties" xmlns:ns2="72cc5adb-f186-46d5-a486-8fcb4809b7a3" xmlns:ns3="ed74c81f-4d04-4f04-91c1-73e61921785c" targetNamespace="http://schemas.microsoft.com/office/2006/metadata/properties" ma:root="true" ma:fieldsID="6a6b33cf0192cbc21f4c7722795033dd" ns2:_="" ns3:_=""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8F05F9-2A7C-4DAF-B78E-2BF6A95A3420}"/>
</file>

<file path=customXml/itemProps2.xml><?xml version="1.0" encoding="utf-8"?>
<ds:datastoreItem xmlns:ds="http://schemas.openxmlformats.org/officeDocument/2006/customXml" ds:itemID="{1C6CF042-28A0-47FF-8368-5AEBA2A0B3E4}"/>
</file>

<file path=customXml/itemProps3.xml><?xml version="1.0" encoding="utf-8"?>
<ds:datastoreItem xmlns:ds="http://schemas.openxmlformats.org/officeDocument/2006/customXml" ds:itemID="{82E4EF29-7549-4CEC-B669-CFCCD5D491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1972</Words>
  <Application>Microsoft Office PowerPoint</Application>
  <PresentationFormat>Custom</PresentationFormat>
  <Paragraphs>316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inherit</vt:lpstr>
      <vt:lpstr>Arial</vt:lpstr>
      <vt:lpstr>Calibri</vt:lpstr>
      <vt:lpstr>Courier New</vt:lpstr>
      <vt:lpstr>Noto Sans</vt:lpstr>
      <vt:lpstr>Source Sans Pro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Entering Input</vt:lpstr>
      <vt:lpstr>Evaluation</vt:lpstr>
      <vt:lpstr>Printing</vt:lpstr>
      <vt:lpstr>PowerPoint Presentation</vt:lpstr>
      <vt:lpstr>PowerPoint Presentation</vt:lpstr>
      <vt:lpstr>Creating Vectors                 </vt:lpstr>
      <vt:lpstr>PowerPoint Presentation</vt:lpstr>
      <vt:lpstr>PowerPoint Presentation</vt:lpstr>
      <vt:lpstr>Names </vt:lpstr>
      <vt:lpstr>Mixing Objects</vt:lpstr>
      <vt:lpstr>Explicit Coercion</vt:lpstr>
      <vt:lpstr>Explicit Coercion</vt:lpstr>
      <vt:lpstr>PowerPoint Presentation</vt:lpstr>
      <vt:lpstr>Matrices</vt:lpstr>
      <vt:lpstr>Matrices (cont’d)                                             </vt:lpstr>
      <vt:lpstr>Matrices (cont’d)</vt:lpstr>
      <vt:lpstr>cbind-ing and rbind-ing</vt:lpstr>
      <vt:lpstr>Matrices (cont’d)</vt:lpstr>
      <vt:lpstr>PowerPoint Presentation</vt:lpstr>
      <vt:lpstr>PowerPoint Presentation</vt:lpstr>
      <vt:lpstr>Factors</vt:lpstr>
      <vt:lpstr>Factors</vt:lpstr>
      <vt:lpstr>Factors</vt:lpstr>
      <vt:lpstr>Lists</vt:lpstr>
      <vt:lpstr>PowerPoint Presentation</vt:lpstr>
      <vt:lpstr>PowerPoint Presentation</vt:lpstr>
      <vt:lpstr>Data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Values</vt:lpstr>
      <vt:lpstr>PowerPoint Presentation</vt:lpstr>
      <vt:lpstr>PowerPoint Presentation</vt:lpstr>
      <vt:lpstr>PowerPoint Presentation</vt:lpstr>
      <vt:lpstr>Install swirl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Input</dc:title>
  <dc:creator>Thulasyammal Ramiah Pillai</dc:creator>
  <cp:lastModifiedBy>Kim Choy Cheong</cp:lastModifiedBy>
  <cp:revision>45</cp:revision>
  <cp:lastPrinted>2018-06-20T00:20:51Z</cp:lastPrinted>
  <dcterms:created xsi:type="dcterms:W3CDTF">2018-06-19T07:30:39Z</dcterms:created>
  <dcterms:modified xsi:type="dcterms:W3CDTF">2022-09-28T11:56:44Z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PDFsam Basic v3.3.5</vt:lpwstr>
  </property>
  <property fmtid="{D5CDD505-2E9C-101B-9397-08002B2CF9AE}" pid="3" name="LastSaved">
    <vt:filetime>2018-06-19T00:00:00Z</vt:filetime>
  </property>
  <property fmtid="{D5CDD505-2E9C-101B-9397-08002B2CF9AE}" pid="4" name="ContentTypeId">
    <vt:lpwstr>0x01010049D70632592DED42A7802A263739A7F5</vt:lpwstr>
  </property>
</Properties>
</file>