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entation.xml" ContentType="application/vnd.openxmlformats-officedocument.presentationml.presentation.main+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2"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1"/>
    <p:restoredTop sz="94649"/>
  </p:normalViewPr>
  <p:slideViewPr>
    <p:cSldViewPr>
      <p:cViewPr varScale="1">
        <p:scale>
          <a:sx n="137" d="100"/>
          <a:sy n="137" d="100"/>
        </p:scale>
        <p:origin x="2608"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31BC25-A39B-480C-9BD0-D7489FBE1A71}" type="datetimeFigureOut">
              <a:rPr lang="en-US" smtClean="0"/>
              <a:t>10/2/20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60CE2-D0CE-40D5-80C1-44C29F977EB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1BC25-A39B-480C-9BD0-D7489FBE1A71}" type="datetimeFigureOut">
              <a:rPr lang="en-US" smtClean="0"/>
              <a:t>10/2/20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60CE2-D0CE-40D5-80C1-44C29F977E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631BC25-A39B-480C-9BD0-D7489FBE1A71}" type="datetimeFigureOut">
              <a:rPr lang="en-US" smtClean="0"/>
              <a:t>10/2/20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60CE2-D0CE-40D5-80C1-44C29F977EB8}"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1BC25-A39B-480C-9BD0-D7489FBE1A71}" type="datetimeFigureOut">
              <a:rPr lang="en-US" smtClean="0"/>
              <a:t>10/2/20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60CE2-D0CE-40D5-80C1-44C29F977EB8}"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31BC25-A39B-480C-9BD0-D7489FBE1A71}" type="datetimeFigureOut">
              <a:rPr lang="en-US" smtClean="0"/>
              <a:t>10/2/20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60CE2-D0CE-40D5-80C1-44C29F977EB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D631BC25-A39B-480C-9BD0-D7489FBE1A71}" type="datetimeFigureOut">
              <a:rPr lang="en-US" smtClean="0"/>
              <a:t>10/2/20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60CE2-D0CE-40D5-80C1-44C29F977EB8}"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31BC25-A39B-480C-9BD0-D7489FBE1A71}" type="datetimeFigureOut">
              <a:rPr lang="en-US" smtClean="0"/>
              <a:t>10/2/20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260CE2-D0CE-40D5-80C1-44C29F977EB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31BC25-A39B-480C-9BD0-D7489FBE1A71}" type="datetimeFigureOut">
              <a:rPr lang="en-US" smtClean="0"/>
              <a:t>10/2/20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260CE2-D0CE-40D5-80C1-44C29F977E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631BC25-A39B-480C-9BD0-D7489FBE1A71}" type="datetimeFigureOut">
              <a:rPr lang="en-US" smtClean="0"/>
              <a:t>10/2/20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260CE2-D0CE-40D5-80C1-44C29F977E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631BC25-A39B-480C-9BD0-D7489FBE1A71}" type="datetimeFigureOut">
              <a:rPr lang="en-US" smtClean="0"/>
              <a:t>10/2/20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60CE2-D0CE-40D5-80C1-44C29F977EB8}"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31BC25-A39B-480C-9BD0-D7489FBE1A71}" type="datetimeFigureOut">
              <a:rPr lang="en-US" smtClean="0"/>
              <a:t>10/2/20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60CE2-D0CE-40D5-80C1-44C29F977EB8}"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D631BC25-A39B-480C-9BD0-D7489FBE1A71}" type="datetimeFigureOut">
              <a:rPr lang="en-US" smtClean="0"/>
              <a:t>10/2/20</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7A260CE2-D0CE-40D5-80C1-44C29F977EB8}"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Lecture </a:t>
            </a:r>
            <a:endParaRPr lang="en-US" dirty="0"/>
          </a:p>
        </p:txBody>
      </p:sp>
      <p:sp>
        <p:nvSpPr>
          <p:cNvPr id="3" name="Subtitle 2"/>
          <p:cNvSpPr>
            <a:spLocks noGrp="1"/>
          </p:cNvSpPr>
          <p:nvPr>
            <p:ph type="subTitle" idx="1"/>
          </p:nvPr>
        </p:nvSpPr>
        <p:spPr/>
        <p:txBody>
          <a:bodyPr/>
          <a:lstStyle/>
          <a:p>
            <a:r>
              <a:rPr lang="en-US" dirty="0"/>
              <a:t>Introduction  to Probability</a:t>
            </a:r>
          </a:p>
        </p:txBody>
      </p:sp>
    </p:spTree>
    <p:extLst>
      <p:ext uri="{BB962C8B-B14F-4D97-AF65-F5344CB8AC3E}">
        <p14:creationId xmlns:p14="http://schemas.microsoft.com/office/powerpoint/2010/main" val="4216858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a:t>Example</a:t>
            </a:r>
            <a:endParaRPr lang="en-US" dirty="0"/>
          </a:p>
          <a:p>
            <a:r>
              <a:rPr lang="en-US" dirty="0"/>
              <a:t>Ten of the 500 randomly selected cars manufactured at a certain auto factory are found to be malfunctioning. Assuming that </a:t>
            </a:r>
            <a:r>
              <a:rPr lang="en-US"/>
              <a:t>the cars </a:t>
            </a:r>
            <a:r>
              <a:rPr lang="en-US" dirty="0"/>
              <a:t>are manufactured randomly, what is the probability that the next car manufactured at this auto factory is malfunctioning?</a:t>
            </a:r>
          </a:p>
          <a:p>
            <a:endParaRPr lang="en-US" dirty="0"/>
          </a:p>
        </p:txBody>
      </p:sp>
      <p:sp>
        <p:nvSpPr>
          <p:cNvPr id="4" name="Title 2"/>
          <p:cNvSpPr>
            <a:spLocks noGrp="1"/>
          </p:cNvSpPr>
          <p:nvPr>
            <p:ph type="title"/>
          </p:nvPr>
        </p:nvSpPr>
        <p:spPr/>
        <p:txBody>
          <a:bodyPr>
            <a:normAutofit fontScale="90000"/>
          </a:bodyPr>
          <a:lstStyle/>
          <a:p>
            <a:r>
              <a:rPr lang="en-US" b="1" dirty="0"/>
              <a:t>Relative Frequency Concept of Probability</a:t>
            </a:r>
            <a:br>
              <a:rPr lang="en-US" dirty="0"/>
            </a:br>
            <a:endParaRPr lang="en-US" dirty="0"/>
          </a:p>
        </p:txBody>
      </p:sp>
    </p:spTree>
    <p:extLst>
      <p:ext uri="{BB962C8B-B14F-4D97-AF65-F5344CB8AC3E}">
        <p14:creationId xmlns:p14="http://schemas.microsoft.com/office/powerpoint/2010/main" val="673977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Subjective probability is the probability assigned to an event influenced by the biases on subjective judgment, experience, information and belief.</a:t>
            </a:r>
          </a:p>
        </p:txBody>
      </p:sp>
      <p:sp>
        <p:nvSpPr>
          <p:cNvPr id="3" name="Title 2"/>
          <p:cNvSpPr>
            <a:spLocks noGrp="1"/>
          </p:cNvSpPr>
          <p:nvPr>
            <p:ph type="title"/>
          </p:nvPr>
        </p:nvSpPr>
        <p:spPr/>
        <p:txBody>
          <a:bodyPr>
            <a:normAutofit fontScale="90000"/>
          </a:bodyPr>
          <a:lstStyle/>
          <a:p>
            <a:r>
              <a:rPr lang="en-US" b="1" dirty="0"/>
              <a:t>Subjective Probability</a:t>
            </a:r>
            <a:br>
              <a:rPr lang="en-US" dirty="0"/>
            </a:br>
            <a:endParaRPr lang="en-US" dirty="0"/>
          </a:p>
        </p:txBody>
      </p:sp>
    </p:spTree>
    <p:extLst>
      <p:ext uri="{BB962C8B-B14F-4D97-AF65-F5344CB8AC3E}">
        <p14:creationId xmlns:p14="http://schemas.microsoft.com/office/powerpoint/2010/main" val="1290150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Marginal Probability</a:t>
            </a:r>
            <a:endParaRPr lang="en-US" dirty="0"/>
          </a:p>
          <a:p>
            <a:r>
              <a:rPr lang="en-US" dirty="0"/>
              <a:t>Marginal probability is the probability of a single event without consideration of any other event. They are calculated by dividing the corresponding row margins (total of the rows) or column margins (total of the columns) by the grand total.</a:t>
            </a:r>
          </a:p>
        </p:txBody>
      </p:sp>
      <p:sp>
        <p:nvSpPr>
          <p:cNvPr id="3" name="Title 2"/>
          <p:cNvSpPr>
            <a:spLocks noGrp="1"/>
          </p:cNvSpPr>
          <p:nvPr>
            <p:ph type="title"/>
          </p:nvPr>
        </p:nvSpPr>
        <p:spPr/>
        <p:txBody>
          <a:bodyPr>
            <a:normAutofit fontScale="90000"/>
          </a:bodyPr>
          <a:lstStyle/>
          <a:p>
            <a:r>
              <a:rPr lang="en-US" b="1" dirty="0"/>
              <a:t> Marginal and Conditional Probabilities</a:t>
            </a:r>
            <a:br>
              <a:rPr lang="en-US" dirty="0"/>
            </a:br>
            <a:endParaRPr lang="en-US" dirty="0"/>
          </a:p>
        </p:txBody>
      </p:sp>
    </p:spTree>
    <p:extLst>
      <p:ext uri="{BB962C8B-B14F-4D97-AF65-F5344CB8AC3E}">
        <p14:creationId xmlns:p14="http://schemas.microsoft.com/office/powerpoint/2010/main" val="3304225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85000" lnSpcReduction="20000"/>
              </a:bodyPr>
              <a:lstStyle/>
              <a:p>
                <a:r>
                  <a:rPr lang="en-US" b="1" u="sng" dirty="0"/>
                  <a:t>Example </a:t>
                </a:r>
              </a:p>
              <a:p>
                <a:pPr lvl="0"/>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𝑀𝑎𝑙𝑒</m:t>
                        </m:r>
                      </m:e>
                    </m:d>
                    <m:r>
                      <a:rPr lang="en-US" i="1">
                        <a:latin typeface="Cambria Math"/>
                      </a:rPr>
                      <m:t>=</m:t>
                    </m:r>
                    <m:f>
                      <m:fPr>
                        <m:ctrlPr>
                          <a:rPr lang="en-US" i="1">
                            <a:latin typeface="Cambria Math" panose="02040503050406030204" pitchFamily="18" charset="0"/>
                          </a:rPr>
                        </m:ctrlPr>
                      </m:fPr>
                      <m:num>
                        <m:r>
                          <a:rPr lang="en-US" i="1">
                            <a:latin typeface="Cambria Math"/>
                          </a:rPr>
                          <m:t>𝑁𝑜</m:t>
                        </m:r>
                        <m:r>
                          <a:rPr lang="en-US" i="1">
                            <a:latin typeface="Cambria Math"/>
                          </a:rPr>
                          <m:t> </m:t>
                        </m:r>
                        <m:r>
                          <a:rPr lang="en-US" i="1">
                            <a:latin typeface="Cambria Math"/>
                          </a:rPr>
                          <m:t>𝑜𝑓</m:t>
                        </m:r>
                        <m:r>
                          <a:rPr lang="en-US" i="1">
                            <a:latin typeface="Cambria Math"/>
                          </a:rPr>
                          <m:t> </m:t>
                        </m:r>
                        <m:r>
                          <a:rPr lang="en-US" i="1">
                            <a:latin typeface="Cambria Math"/>
                          </a:rPr>
                          <m:t>𝑚𝑎𝑙𝑒𝑠</m:t>
                        </m:r>
                      </m:num>
                      <m:den>
                        <m:r>
                          <a:rPr lang="en-US" i="1">
                            <a:latin typeface="Cambria Math"/>
                          </a:rPr>
                          <m:t>𝑇𝑜𝑡𝑎𝑙</m:t>
                        </m:r>
                        <m:r>
                          <a:rPr lang="en-US" i="1">
                            <a:latin typeface="Cambria Math"/>
                          </a:rPr>
                          <m:t> </m:t>
                        </m:r>
                        <m:r>
                          <a:rPr lang="en-US" i="1">
                            <a:latin typeface="Cambria Math"/>
                          </a:rPr>
                          <m:t>𝑛𝑜</m:t>
                        </m:r>
                        <m:r>
                          <a:rPr lang="en-US" i="1">
                            <a:latin typeface="Cambria Math"/>
                          </a:rPr>
                          <m:t> </m:t>
                        </m:r>
                        <m:r>
                          <a:rPr lang="en-US" i="1">
                            <a:latin typeface="Cambria Math"/>
                          </a:rPr>
                          <m:t>𝑜𝑓</m:t>
                        </m:r>
                        <m:r>
                          <a:rPr lang="en-US" i="1">
                            <a:latin typeface="Cambria Math"/>
                          </a:rPr>
                          <m:t> </m:t>
                        </m:r>
                        <m:r>
                          <a:rPr lang="en-US" i="1">
                            <a:latin typeface="Cambria Math"/>
                          </a:rPr>
                          <m:t>𝑒𝑚𝑝𝑙𝑜𝑦𝑒𝑒𝑠</m:t>
                        </m:r>
                      </m:den>
                    </m:f>
                    <m:r>
                      <a:rPr lang="en-US" i="1">
                        <a:latin typeface="Cambria Math"/>
                      </a:rPr>
                      <m:t>=</m:t>
                    </m:r>
                    <m:f>
                      <m:fPr>
                        <m:ctrlPr>
                          <a:rPr lang="en-US" i="1">
                            <a:latin typeface="Cambria Math" panose="02040503050406030204" pitchFamily="18" charset="0"/>
                          </a:rPr>
                        </m:ctrlPr>
                      </m:fPr>
                      <m:num>
                        <m:r>
                          <a:rPr lang="en-US" i="1">
                            <a:latin typeface="Cambria Math"/>
                          </a:rPr>
                          <m:t>60</m:t>
                        </m:r>
                      </m:num>
                      <m:den>
                        <m:r>
                          <a:rPr lang="en-US" i="1">
                            <a:latin typeface="Cambria Math"/>
                          </a:rPr>
                          <m:t>420</m:t>
                        </m:r>
                      </m:den>
                    </m:f>
                  </m:oMath>
                </a14:m>
                <a:endParaRPr lang="en-US" dirty="0"/>
              </a:p>
              <a:p>
                <a:pPr marL="0" indent="0">
                  <a:buNone/>
                </a:pPr>
                <a:endParaRPr lang="en-US" dirty="0"/>
              </a:p>
              <a:p>
                <a:pPr lvl="0"/>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𝐹𝑒𝑚𝑎𝑙𝑒</m:t>
                        </m:r>
                      </m:e>
                    </m:d>
                    <m:r>
                      <a:rPr lang="en-US" i="1">
                        <a:latin typeface="Cambria Math"/>
                      </a:rPr>
                      <m:t>=</m:t>
                    </m:r>
                    <m:f>
                      <m:fPr>
                        <m:ctrlPr>
                          <a:rPr lang="en-US" i="1">
                            <a:latin typeface="Cambria Math" panose="02040503050406030204" pitchFamily="18" charset="0"/>
                          </a:rPr>
                        </m:ctrlPr>
                      </m:fPr>
                      <m:num>
                        <m:r>
                          <a:rPr lang="en-US" b="0" i="1" smtClean="0">
                            <a:latin typeface="Cambria Math"/>
                          </a:rPr>
                          <m:t>3</m:t>
                        </m:r>
                        <m:r>
                          <a:rPr lang="en-US" i="1">
                            <a:latin typeface="Cambria Math"/>
                          </a:rPr>
                          <m:t>60</m:t>
                        </m:r>
                      </m:num>
                      <m:den>
                        <m:r>
                          <a:rPr lang="en-US" i="1">
                            <a:latin typeface="Cambria Math"/>
                          </a:rPr>
                          <m:t>420</m:t>
                        </m:r>
                      </m:den>
                    </m:f>
                  </m:oMath>
                </a14:m>
                <a:endParaRPr lang="en-US" dirty="0"/>
              </a:p>
              <a:p>
                <a:pPr marL="0" indent="0">
                  <a:buNone/>
                </a:pPr>
                <a:r>
                  <a:rPr lang="en-US" dirty="0"/>
                  <a:t> </a:t>
                </a:r>
              </a:p>
              <a:p>
                <a:pPr lvl="0"/>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𝐼𝑛</m:t>
                        </m:r>
                        <m:r>
                          <a:rPr lang="en-US" i="1">
                            <a:latin typeface="Cambria Math"/>
                          </a:rPr>
                          <m:t> </m:t>
                        </m:r>
                        <m:r>
                          <a:rPr lang="en-US" i="1">
                            <a:latin typeface="Cambria Math"/>
                          </a:rPr>
                          <m:t>𝐹𝑎𝑣𝑜𝑟</m:t>
                        </m:r>
                      </m:e>
                    </m:d>
                    <m:r>
                      <a:rPr lang="en-US" i="1">
                        <a:latin typeface="Cambria Math"/>
                      </a:rPr>
                      <m:t>=</m:t>
                    </m:r>
                    <m:f>
                      <m:fPr>
                        <m:ctrlPr>
                          <a:rPr lang="en-US" i="1">
                            <a:latin typeface="Cambria Math" panose="02040503050406030204" pitchFamily="18" charset="0"/>
                          </a:rPr>
                        </m:ctrlPr>
                      </m:fPr>
                      <m:num>
                        <m:r>
                          <a:rPr lang="en-US" b="0" i="1" smtClean="0">
                            <a:latin typeface="Cambria Math"/>
                          </a:rPr>
                          <m:t>19</m:t>
                        </m:r>
                      </m:num>
                      <m:den>
                        <m:r>
                          <a:rPr lang="en-US" i="1">
                            <a:latin typeface="Cambria Math"/>
                          </a:rPr>
                          <m:t>420</m:t>
                        </m:r>
                      </m:den>
                    </m:f>
                  </m:oMath>
                </a14:m>
                <a:endParaRPr lang="en-US" dirty="0"/>
              </a:p>
              <a:p>
                <a:pPr lvl="0"/>
                <a:endParaRPr lang="en-US" dirty="0"/>
              </a:p>
              <a:p>
                <a:pPr lvl="0"/>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𝐴𝑔𝑎𝑖𝑛𝑠𝑡</m:t>
                        </m:r>
                      </m:e>
                    </m:d>
                    <m:r>
                      <a:rPr lang="en-US" i="1">
                        <a:latin typeface="Cambria Math"/>
                      </a:rPr>
                      <m:t>=</m:t>
                    </m:r>
                    <m:f>
                      <m:fPr>
                        <m:ctrlPr>
                          <a:rPr lang="en-US" i="1">
                            <a:latin typeface="Cambria Math" panose="02040503050406030204" pitchFamily="18" charset="0"/>
                          </a:rPr>
                        </m:ctrlPr>
                      </m:fPr>
                      <m:num>
                        <m:r>
                          <a:rPr lang="en-US" b="0" i="1" smtClean="0">
                            <a:latin typeface="Cambria Math"/>
                          </a:rPr>
                          <m:t>401</m:t>
                        </m:r>
                      </m:num>
                      <m:den>
                        <m:r>
                          <a:rPr lang="en-US" i="1">
                            <a:latin typeface="Cambria Math"/>
                          </a:rPr>
                          <m:t>420</m:t>
                        </m:r>
                      </m:den>
                    </m:f>
                  </m:oMath>
                </a14:m>
                <a:endParaRPr lang="en-US" dirty="0"/>
              </a:p>
              <a:p>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823" t="-3004"/>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b="1" dirty="0"/>
              <a:t>Marginal Probability</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27172494"/>
              </p:ext>
            </p:extLst>
          </p:nvPr>
        </p:nvGraphicFramePr>
        <p:xfrm>
          <a:off x="838200" y="1066800"/>
          <a:ext cx="7238999" cy="1553972"/>
        </p:xfrm>
        <a:graphic>
          <a:graphicData uri="http://schemas.openxmlformats.org/drawingml/2006/table">
            <a:tbl>
              <a:tblPr firstRow="1" firstCol="1" bandRow="1">
                <a:tableStyleId>{7DF18680-E054-41AD-8BC1-D1AEF772440D}</a:tableStyleId>
              </a:tblPr>
              <a:tblGrid>
                <a:gridCol w="2032000">
                  <a:extLst>
                    <a:ext uri="{9D8B030D-6E8A-4147-A177-3AD203B41FA5}">
                      <a16:colId xmlns:a16="http://schemas.microsoft.com/office/drawing/2014/main" val="20000"/>
                    </a:ext>
                  </a:extLst>
                </a:gridCol>
                <a:gridCol w="1777999">
                  <a:extLst>
                    <a:ext uri="{9D8B030D-6E8A-4147-A177-3AD203B41FA5}">
                      <a16:colId xmlns:a16="http://schemas.microsoft.com/office/drawing/2014/main" val="20001"/>
                    </a:ext>
                  </a:extLst>
                </a:gridCol>
                <a:gridCol w="1947334">
                  <a:extLst>
                    <a:ext uri="{9D8B030D-6E8A-4147-A177-3AD203B41FA5}">
                      <a16:colId xmlns:a16="http://schemas.microsoft.com/office/drawing/2014/main" val="20002"/>
                    </a:ext>
                  </a:extLst>
                </a:gridCol>
                <a:gridCol w="1481666">
                  <a:extLst>
                    <a:ext uri="{9D8B030D-6E8A-4147-A177-3AD203B41FA5}">
                      <a16:colId xmlns:a16="http://schemas.microsoft.com/office/drawing/2014/main" val="20003"/>
                    </a:ext>
                  </a:extLst>
                </a:gridCol>
              </a:tblGrid>
              <a:tr h="388493">
                <a:tc>
                  <a:txBody>
                    <a:bodyPr/>
                    <a:lstStyle/>
                    <a:p>
                      <a:pPr marL="0" marR="0" algn="ctr">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In Favor</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Against</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88493">
                <a:tc>
                  <a:txBody>
                    <a:bodyPr/>
                    <a:lstStyle/>
                    <a:p>
                      <a:pPr marL="0" marR="0" algn="ctr">
                        <a:lnSpc>
                          <a:spcPct val="115000"/>
                        </a:lnSpc>
                        <a:spcBef>
                          <a:spcPts val="0"/>
                        </a:spcBef>
                        <a:spcAft>
                          <a:spcPts val="0"/>
                        </a:spcAft>
                      </a:pPr>
                      <a:r>
                        <a:rPr lang="en-US" sz="1600">
                          <a:effectLst/>
                        </a:rPr>
                        <a:t>Male</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15</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45</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 60</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88493">
                <a:tc>
                  <a:txBody>
                    <a:bodyPr/>
                    <a:lstStyle/>
                    <a:p>
                      <a:pPr marL="0" marR="0" algn="ctr">
                        <a:lnSpc>
                          <a:spcPct val="115000"/>
                        </a:lnSpc>
                        <a:spcBef>
                          <a:spcPts val="0"/>
                        </a:spcBef>
                        <a:spcAft>
                          <a:spcPts val="0"/>
                        </a:spcAft>
                      </a:pPr>
                      <a:r>
                        <a:rPr lang="en-US" sz="1600">
                          <a:effectLst/>
                        </a:rPr>
                        <a:t>Female</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356</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 360</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88493">
                <a:tc>
                  <a:txBody>
                    <a:bodyPr/>
                    <a:lstStyle/>
                    <a:p>
                      <a:pPr marL="0" marR="0" algn="ctr">
                        <a:lnSpc>
                          <a:spcPct val="115000"/>
                        </a:lnSpc>
                        <a:spcBef>
                          <a:spcPts val="0"/>
                        </a:spcBef>
                        <a:spcAft>
                          <a:spcPts val="0"/>
                        </a:spcAft>
                      </a:pPr>
                      <a:r>
                        <a:rPr lang="en-US" sz="1600">
                          <a:effectLst/>
                        </a:rPr>
                        <a:t> </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 19</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401 </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420 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03576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Conditional probability is the probability that an event will occur given that another event has already occurred. If A and B are two events, then the conditional probability of A given B is denoted as</a:t>
                </a:r>
              </a:p>
              <a:p>
                <a:pPr marL="0" indent="0">
                  <a:buNone/>
                </a:pPr>
                <a:br>
                  <a:rPr lang="en-US" i="1" dirty="0"/>
                </a:b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panose="02040503050406030204" pitchFamily="18" charset="0"/>
                            </a:rPr>
                          </m:ctrlPr>
                        </m:dPr>
                        <m:e>
                          <m:f>
                            <m:fPr>
                              <m:type m:val="lin"/>
                              <m:ctrlPr>
                                <a:rPr lang="en-US" i="1">
                                  <a:latin typeface="Cambria Math" panose="02040503050406030204" pitchFamily="18" charset="0"/>
                                </a:rPr>
                              </m:ctrlPr>
                            </m:fPr>
                            <m:num>
                              <m:r>
                                <a:rPr lang="en-US" i="1">
                                  <a:latin typeface="Cambria Math"/>
                                </a:rPr>
                                <m:t>𝐴</m:t>
                              </m:r>
                            </m:num>
                            <m:den>
                              <m:r>
                                <a:rPr lang="en-US" i="1">
                                  <a:latin typeface="Cambria Math"/>
                                </a:rPr>
                                <m:t>𝐵</m:t>
                              </m:r>
                            </m:den>
                          </m:f>
                        </m:e>
                      </m:d>
                      <m:r>
                        <a:rPr lang="en-US" i="1">
                          <a:latin typeface="Cambria Math"/>
                        </a:rPr>
                        <m:t>=</m:t>
                      </m:r>
                      <m:f>
                        <m:fPr>
                          <m:ctrlPr>
                            <a:rPr lang="en-US" i="1">
                              <a:latin typeface="Cambria Math" panose="02040503050406030204" pitchFamily="18" charset="0"/>
                            </a:rPr>
                          </m:ctrlPr>
                        </m:fPr>
                        <m:num>
                          <m:r>
                            <a:rPr lang="en-US" i="1">
                              <a:latin typeface="Cambria Math"/>
                            </a:rPr>
                            <m:t>𝑃</m:t>
                          </m:r>
                          <m:r>
                            <a:rPr lang="en-US" i="1">
                              <a:latin typeface="Cambria Math"/>
                            </a:rPr>
                            <m:t>(</m:t>
                          </m:r>
                          <m:r>
                            <a:rPr lang="en-US" i="1">
                              <a:latin typeface="Cambria Math"/>
                            </a:rPr>
                            <m:t>𝐴</m:t>
                          </m:r>
                          <m:r>
                            <a:rPr lang="en-US" i="1">
                              <a:latin typeface="Cambria Math"/>
                            </a:rPr>
                            <m:t>∩</m:t>
                          </m:r>
                          <m:r>
                            <a:rPr lang="en-US" i="1">
                              <a:latin typeface="Cambria Math"/>
                            </a:rPr>
                            <m:t>𝐵</m:t>
                          </m:r>
                          <m:r>
                            <a:rPr lang="en-US" i="1">
                              <a:latin typeface="Cambria Math"/>
                            </a:rPr>
                            <m:t>)</m:t>
                          </m:r>
                        </m:num>
                        <m:den>
                          <m:r>
                            <a:rPr lang="en-US" i="1">
                              <a:latin typeface="Cambria Math"/>
                            </a:rPr>
                            <m:t>𝑃</m:t>
                          </m:r>
                          <m:r>
                            <a:rPr lang="en-US" i="1">
                              <a:latin typeface="Cambria Math"/>
                            </a:rPr>
                            <m:t>(</m:t>
                          </m:r>
                          <m:r>
                            <a:rPr lang="en-US" i="1">
                              <a:latin typeface="Cambria Math"/>
                            </a:rPr>
                            <m:t>𝐵</m:t>
                          </m:r>
                          <m:r>
                            <a:rPr lang="en-US" i="1">
                              <a:latin typeface="Cambria Math"/>
                            </a:rPr>
                            <m:t>)</m:t>
                          </m:r>
                        </m:den>
                      </m:f>
                    </m:oMath>
                  </m:oMathPara>
                </a14:m>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35" t="-1943" r="-1893"/>
                </a:stretch>
              </a:blipFill>
            </p:spPr>
            <p:txBody>
              <a:bodyPr/>
              <a:lstStyle/>
              <a:p>
                <a:r>
                  <a:rPr lang="en-US">
                    <a:noFill/>
                  </a:rPr>
                  <a:t> </a:t>
                </a:r>
              </a:p>
            </p:txBody>
          </p:sp>
        </mc:Fallback>
      </mc:AlternateContent>
      <p:sp>
        <p:nvSpPr>
          <p:cNvPr id="4" name="Title 2"/>
          <p:cNvSpPr>
            <a:spLocks noGrp="1"/>
          </p:cNvSpPr>
          <p:nvPr>
            <p:ph type="title"/>
          </p:nvPr>
        </p:nvSpPr>
        <p:spPr/>
        <p:txBody>
          <a:bodyPr>
            <a:normAutofit fontScale="90000"/>
          </a:bodyPr>
          <a:lstStyle/>
          <a:p>
            <a:r>
              <a:rPr lang="en-US" b="1" dirty="0"/>
              <a:t>Conditional Probability</a:t>
            </a:r>
            <a:br>
              <a:rPr lang="en-US" dirty="0"/>
            </a:br>
            <a:endParaRPr lang="en-US" dirty="0"/>
          </a:p>
        </p:txBody>
      </p:sp>
    </p:spTree>
    <p:extLst>
      <p:ext uri="{BB962C8B-B14F-4D97-AF65-F5344CB8AC3E}">
        <p14:creationId xmlns:p14="http://schemas.microsoft.com/office/powerpoint/2010/main" val="694076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20000"/>
              </a:bodyPr>
              <a:lstStyle/>
              <a:p>
                <a:r>
                  <a:rPr lang="en-US" b="1" u="sng" dirty="0"/>
                  <a:t>Example</a:t>
                </a:r>
                <a:endParaRPr lang="en-US" dirty="0"/>
              </a:p>
              <a:p>
                <a:r>
                  <a:rPr lang="en-US" dirty="0"/>
                  <a:t>Refer to Table 4.2, find:</a:t>
                </a:r>
              </a:p>
              <a:p>
                <a:pPr lvl="0"/>
                <a14:m>
                  <m:oMath xmlns:m="http://schemas.openxmlformats.org/officeDocument/2006/math">
                    <m:r>
                      <a:rPr lang="en-US" i="1">
                        <a:latin typeface="Cambria Math"/>
                      </a:rPr>
                      <m:t>𝑃</m:t>
                    </m:r>
                    <m:r>
                      <a:rPr lang="en-US" i="1">
                        <a:latin typeface="Cambria Math"/>
                      </a:rPr>
                      <m:t>(</m:t>
                    </m:r>
                    <m:f>
                      <m:fPr>
                        <m:type m:val="lin"/>
                        <m:ctrlPr>
                          <a:rPr lang="en-US" i="1">
                            <a:latin typeface="Cambria Math" panose="02040503050406030204" pitchFamily="18" charset="0"/>
                          </a:rPr>
                        </m:ctrlPr>
                      </m:fPr>
                      <m:num>
                        <m:r>
                          <a:rPr lang="en-US" i="1">
                            <a:latin typeface="Cambria Math"/>
                          </a:rPr>
                          <m:t>𝐼𝑛</m:t>
                        </m:r>
                        <m:r>
                          <a:rPr lang="en-US" i="1">
                            <a:latin typeface="Cambria Math"/>
                          </a:rPr>
                          <m:t> </m:t>
                        </m:r>
                        <m:r>
                          <a:rPr lang="en-US" i="1">
                            <a:latin typeface="Cambria Math"/>
                          </a:rPr>
                          <m:t>𝐹𝑎𝑣𝑜𝑟</m:t>
                        </m:r>
                      </m:num>
                      <m:den>
                        <m:r>
                          <a:rPr lang="en-US" i="1">
                            <a:latin typeface="Cambria Math"/>
                          </a:rPr>
                          <m:t>𝑀𝑎𝑙𝑒</m:t>
                        </m:r>
                        <m:r>
                          <a:rPr lang="en-US" i="1">
                            <a:latin typeface="Cambria Math"/>
                          </a:rPr>
                          <m:t>)</m:t>
                        </m:r>
                      </m:den>
                    </m:f>
                  </m:oMath>
                </a14:m>
                <a:r>
                  <a:rPr lang="en-US" dirty="0"/>
                  <a:t>=</a:t>
                </a:r>
                <a14:m>
                  <m:oMath xmlns:m="http://schemas.openxmlformats.org/officeDocument/2006/math">
                    <m:f>
                      <m:fPr>
                        <m:ctrlPr>
                          <a:rPr lang="en-US" i="1" dirty="0" smtClean="0">
                            <a:latin typeface="Cambria Math" panose="02040503050406030204" pitchFamily="18" charset="0"/>
                          </a:rPr>
                        </m:ctrlPr>
                      </m:fPr>
                      <m:num>
                        <m:f>
                          <m:fPr>
                            <m:ctrlPr>
                              <a:rPr lang="en-US" i="1" dirty="0">
                                <a:latin typeface="Cambria Math" panose="02040503050406030204" pitchFamily="18" charset="0"/>
                              </a:rPr>
                            </m:ctrlPr>
                          </m:fPr>
                          <m:num>
                            <m:r>
                              <a:rPr lang="en-US" i="1" dirty="0">
                                <a:latin typeface="Cambria Math"/>
                              </a:rPr>
                              <m:t>15</m:t>
                            </m:r>
                          </m:num>
                          <m:den>
                            <m:r>
                              <a:rPr lang="en-US" i="1" dirty="0">
                                <a:latin typeface="Cambria Math"/>
                              </a:rPr>
                              <m:t>420</m:t>
                            </m:r>
                          </m:den>
                        </m:f>
                      </m:num>
                      <m:den>
                        <m:f>
                          <m:fPr>
                            <m:ctrlPr>
                              <a:rPr lang="en-US" i="1" dirty="0" smtClean="0">
                                <a:latin typeface="Cambria Math" panose="02040503050406030204" pitchFamily="18" charset="0"/>
                              </a:rPr>
                            </m:ctrlPr>
                          </m:fPr>
                          <m:num>
                            <m:r>
                              <a:rPr lang="en-US" b="0" i="1" dirty="0" smtClean="0">
                                <a:latin typeface="Cambria Math"/>
                              </a:rPr>
                              <m:t>60</m:t>
                            </m:r>
                          </m:num>
                          <m:den>
                            <m:r>
                              <a:rPr lang="en-US" b="0" i="1" dirty="0" smtClean="0">
                                <a:latin typeface="Cambria Math"/>
                              </a:rPr>
                              <m:t>420</m:t>
                            </m:r>
                          </m:den>
                        </m:f>
                      </m:den>
                    </m:f>
                    <m:r>
                      <a:rPr lang="en-US" b="0" i="1" dirty="0" smtClean="0">
                        <a:latin typeface="Cambria Math"/>
                      </a:rPr>
                      <m:t>=</m:t>
                    </m:r>
                    <m:f>
                      <m:fPr>
                        <m:ctrlPr>
                          <a:rPr lang="en-US" b="0" i="1" dirty="0" smtClean="0">
                            <a:latin typeface="Cambria Math" panose="02040503050406030204" pitchFamily="18" charset="0"/>
                          </a:rPr>
                        </m:ctrlPr>
                      </m:fPr>
                      <m:num>
                        <m:r>
                          <a:rPr lang="en-US" b="0" i="1" dirty="0" smtClean="0">
                            <a:latin typeface="Cambria Math"/>
                          </a:rPr>
                          <m:t>15</m:t>
                        </m:r>
                      </m:num>
                      <m:den>
                        <m:r>
                          <a:rPr lang="en-US" b="0" i="1" dirty="0" smtClean="0">
                            <a:latin typeface="Cambria Math"/>
                          </a:rPr>
                          <m:t>60</m:t>
                        </m:r>
                      </m:den>
                    </m:f>
                    <m:r>
                      <a:rPr lang="en-US" b="0" i="1" dirty="0" smtClean="0">
                        <a:latin typeface="Cambria Math"/>
                      </a:rPr>
                      <m:t>=</m:t>
                    </m:r>
                    <m:f>
                      <m:fPr>
                        <m:ctrlPr>
                          <a:rPr lang="en-US" b="0" i="1" dirty="0" smtClean="0">
                            <a:latin typeface="Cambria Math" panose="02040503050406030204" pitchFamily="18" charset="0"/>
                          </a:rPr>
                        </m:ctrlPr>
                      </m:fPr>
                      <m:num>
                        <m:r>
                          <a:rPr lang="en-US" b="0" i="1" dirty="0" smtClean="0">
                            <a:latin typeface="Cambria Math"/>
                          </a:rPr>
                          <m:t>1</m:t>
                        </m:r>
                      </m:num>
                      <m:den>
                        <m:r>
                          <a:rPr lang="en-US" b="0" i="1" dirty="0" smtClean="0">
                            <a:latin typeface="Cambria Math"/>
                          </a:rPr>
                          <m:t>4</m:t>
                        </m:r>
                      </m:den>
                    </m:f>
                  </m:oMath>
                </a14:m>
                <a:endParaRPr lang="en-US" dirty="0"/>
              </a:p>
              <a:p>
                <a:r>
                  <a:rPr lang="en-US" dirty="0"/>
                  <a:t> </a:t>
                </a:r>
              </a:p>
              <a:p>
                <a:pPr lvl="0"/>
                <a14:m>
                  <m:oMath xmlns:m="http://schemas.openxmlformats.org/officeDocument/2006/math">
                    <m:r>
                      <a:rPr lang="en-US" i="1">
                        <a:latin typeface="Cambria Math"/>
                      </a:rPr>
                      <m:t>𝑃</m:t>
                    </m:r>
                    <m:r>
                      <a:rPr lang="en-US" i="1">
                        <a:latin typeface="Cambria Math"/>
                      </a:rPr>
                      <m:t>(</m:t>
                    </m:r>
                    <m:f>
                      <m:fPr>
                        <m:type m:val="lin"/>
                        <m:ctrlPr>
                          <a:rPr lang="en-US" i="1">
                            <a:latin typeface="Cambria Math" panose="02040503050406030204" pitchFamily="18" charset="0"/>
                          </a:rPr>
                        </m:ctrlPr>
                      </m:fPr>
                      <m:num>
                        <m:r>
                          <a:rPr lang="en-US" i="1">
                            <a:latin typeface="Cambria Math"/>
                          </a:rPr>
                          <m:t>𝐴𝑔𝑎𝑖𝑛𝑠𝑡</m:t>
                        </m:r>
                      </m:num>
                      <m:den>
                        <m:r>
                          <a:rPr lang="en-US" i="1">
                            <a:latin typeface="Cambria Math"/>
                          </a:rPr>
                          <m:t>𝐹𝑒𝑚𝑎𝑙𝑒</m:t>
                        </m:r>
                        <m:r>
                          <a:rPr lang="en-US" i="1">
                            <a:latin typeface="Cambria Math"/>
                          </a:rPr>
                          <m:t>)</m:t>
                        </m:r>
                      </m:den>
                    </m:f>
                    <m:r>
                      <a:rPr lang="en-US" b="0" i="1" smtClean="0">
                        <a:latin typeface="Cambria Math"/>
                      </a:rPr>
                      <m:t>=</m:t>
                    </m:r>
                    <m:f>
                      <m:fPr>
                        <m:ctrlPr>
                          <a:rPr lang="en-US" i="1" dirty="0">
                            <a:latin typeface="Cambria Math" panose="02040503050406030204" pitchFamily="18" charset="0"/>
                          </a:rPr>
                        </m:ctrlPr>
                      </m:fPr>
                      <m:num>
                        <m:f>
                          <m:fPr>
                            <m:ctrlPr>
                              <a:rPr lang="en-US" i="1" dirty="0">
                                <a:latin typeface="Cambria Math" panose="02040503050406030204" pitchFamily="18" charset="0"/>
                              </a:rPr>
                            </m:ctrlPr>
                          </m:fPr>
                          <m:num>
                            <m:r>
                              <a:rPr lang="en-US" b="0" i="1" dirty="0" smtClean="0">
                                <a:latin typeface="Cambria Math"/>
                              </a:rPr>
                              <m:t>356</m:t>
                            </m:r>
                          </m:num>
                          <m:den>
                            <m:r>
                              <a:rPr lang="en-US" i="1" dirty="0">
                                <a:latin typeface="Cambria Math"/>
                              </a:rPr>
                              <m:t>420</m:t>
                            </m:r>
                          </m:den>
                        </m:f>
                      </m:num>
                      <m:den>
                        <m:f>
                          <m:fPr>
                            <m:ctrlPr>
                              <a:rPr lang="en-US" i="1" dirty="0">
                                <a:latin typeface="Cambria Math" panose="02040503050406030204" pitchFamily="18" charset="0"/>
                              </a:rPr>
                            </m:ctrlPr>
                          </m:fPr>
                          <m:num>
                            <m:r>
                              <a:rPr lang="en-US" b="0" i="1" dirty="0" smtClean="0">
                                <a:latin typeface="Cambria Math"/>
                              </a:rPr>
                              <m:t>360</m:t>
                            </m:r>
                          </m:num>
                          <m:den>
                            <m:r>
                              <a:rPr lang="en-US" i="1" dirty="0">
                                <a:latin typeface="Cambria Math"/>
                              </a:rPr>
                              <m:t>420</m:t>
                            </m:r>
                          </m:den>
                        </m:f>
                      </m:den>
                    </m:f>
                    <m:r>
                      <a:rPr lang="en-US" i="1" dirty="0">
                        <a:latin typeface="Cambria Math"/>
                      </a:rPr>
                      <m:t>=</m:t>
                    </m:r>
                    <m:f>
                      <m:fPr>
                        <m:ctrlPr>
                          <a:rPr lang="en-US" i="1" dirty="0">
                            <a:latin typeface="Cambria Math" panose="02040503050406030204" pitchFamily="18" charset="0"/>
                          </a:rPr>
                        </m:ctrlPr>
                      </m:fPr>
                      <m:num>
                        <m:r>
                          <a:rPr lang="en-US" b="0" i="1" dirty="0" smtClean="0">
                            <a:latin typeface="Cambria Math"/>
                          </a:rPr>
                          <m:t>356</m:t>
                        </m:r>
                      </m:num>
                      <m:den>
                        <m:r>
                          <a:rPr lang="en-US" b="0" i="1" dirty="0" smtClean="0">
                            <a:latin typeface="Cambria Math"/>
                          </a:rPr>
                          <m:t>3</m:t>
                        </m:r>
                        <m:r>
                          <a:rPr lang="en-US" i="1" dirty="0">
                            <a:latin typeface="Cambria Math"/>
                          </a:rPr>
                          <m:t>60</m:t>
                        </m:r>
                      </m:den>
                    </m:f>
                  </m:oMath>
                </a14:m>
                <a:endParaRPr lang="en-US" dirty="0"/>
              </a:p>
              <a:p>
                <a:r>
                  <a:rPr lang="en-US" dirty="0"/>
                  <a:t> </a:t>
                </a:r>
              </a:p>
              <a:p>
                <a:r>
                  <a:rPr lang="en-US" dirty="0"/>
                  <a:t> </a:t>
                </a:r>
              </a:p>
              <a:p>
                <a:pPr lvl="0"/>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070" t="-3534" b="-530"/>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b="1" dirty="0"/>
              <a:t>Conditional Probability</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75080947"/>
              </p:ext>
            </p:extLst>
          </p:nvPr>
        </p:nvGraphicFramePr>
        <p:xfrm>
          <a:off x="838200" y="1066800"/>
          <a:ext cx="7238999" cy="1553972"/>
        </p:xfrm>
        <a:graphic>
          <a:graphicData uri="http://schemas.openxmlformats.org/drawingml/2006/table">
            <a:tbl>
              <a:tblPr firstRow="1" firstCol="1" bandRow="1">
                <a:tableStyleId>{7DF18680-E054-41AD-8BC1-D1AEF772440D}</a:tableStyleId>
              </a:tblPr>
              <a:tblGrid>
                <a:gridCol w="2032000">
                  <a:extLst>
                    <a:ext uri="{9D8B030D-6E8A-4147-A177-3AD203B41FA5}">
                      <a16:colId xmlns:a16="http://schemas.microsoft.com/office/drawing/2014/main" val="20000"/>
                    </a:ext>
                  </a:extLst>
                </a:gridCol>
                <a:gridCol w="1777999">
                  <a:extLst>
                    <a:ext uri="{9D8B030D-6E8A-4147-A177-3AD203B41FA5}">
                      <a16:colId xmlns:a16="http://schemas.microsoft.com/office/drawing/2014/main" val="20001"/>
                    </a:ext>
                  </a:extLst>
                </a:gridCol>
                <a:gridCol w="1947334">
                  <a:extLst>
                    <a:ext uri="{9D8B030D-6E8A-4147-A177-3AD203B41FA5}">
                      <a16:colId xmlns:a16="http://schemas.microsoft.com/office/drawing/2014/main" val="20002"/>
                    </a:ext>
                  </a:extLst>
                </a:gridCol>
                <a:gridCol w="1481666">
                  <a:extLst>
                    <a:ext uri="{9D8B030D-6E8A-4147-A177-3AD203B41FA5}">
                      <a16:colId xmlns:a16="http://schemas.microsoft.com/office/drawing/2014/main" val="20003"/>
                    </a:ext>
                  </a:extLst>
                </a:gridCol>
              </a:tblGrid>
              <a:tr h="388493">
                <a:tc>
                  <a:txBody>
                    <a:bodyPr/>
                    <a:lstStyle/>
                    <a:p>
                      <a:pPr marL="0" marR="0" algn="ctr">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In Favor</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Against</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88493">
                <a:tc>
                  <a:txBody>
                    <a:bodyPr/>
                    <a:lstStyle/>
                    <a:p>
                      <a:pPr marL="0" marR="0" algn="ctr">
                        <a:lnSpc>
                          <a:spcPct val="115000"/>
                        </a:lnSpc>
                        <a:spcBef>
                          <a:spcPts val="0"/>
                        </a:spcBef>
                        <a:spcAft>
                          <a:spcPts val="0"/>
                        </a:spcAft>
                      </a:pPr>
                      <a:r>
                        <a:rPr lang="en-US" sz="1600">
                          <a:effectLst/>
                        </a:rPr>
                        <a:t>Male</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15</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45</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 60</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88493">
                <a:tc>
                  <a:txBody>
                    <a:bodyPr/>
                    <a:lstStyle/>
                    <a:p>
                      <a:pPr marL="0" marR="0" algn="ctr">
                        <a:lnSpc>
                          <a:spcPct val="115000"/>
                        </a:lnSpc>
                        <a:spcBef>
                          <a:spcPts val="0"/>
                        </a:spcBef>
                        <a:spcAft>
                          <a:spcPts val="0"/>
                        </a:spcAft>
                      </a:pPr>
                      <a:r>
                        <a:rPr lang="en-US" sz="1600">
                          <a:effectLst/>
                        </a:rPr>
                        <a:t>Female</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356</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 360</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88493">
                <a:tc>
                  <a:txBody>
                    <a:bodyPr/>
                    <a:lstStyle/>
                    <a:p>
                      <a:pPr marL="0" marR="0" algn="ctr">
                        <a:lnSpc>
                          <a:spcPct val="115000"/>
                        </a:lnSpc>
                        <a:spcBef>
                          <a:spcPts val="0"/>
                        </a:spcBef>
                        <a:spcAft>
                          <a:spcPts val="0"/>
                        </a:spcAft>
                      </a:pPr>
                      <a:r>
                        <a:rPr lang="en-US" sz="1600">
                          <a:effectLst/>
                        </a:rPr>
                        <a:t> </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 19</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401 </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420 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57076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US" b="1" dirty="0"/>
                  <a:t>Intersection of Events</a:t>
                </a:r>
              </a:p>
              <a:p>
                <a:r>
                  <a:rPr lang="en-US" dirty="0"/>
                  <a:t>The intersection of two events is given by the outcomes that are common to both events. The intersection of events A and B is also denoted by either </a:t>
                </a:r>
                <a14:m>
                  <m:oMath xmlns:m="http://schemas.openxmlformats.org/officeDocument/2006/math">
                    <m:r>
                      <a:rPr lang="en-US" i="1">
                        <a:latin typeface="Cambria Math"/>
                      </a:rPr>
                      <m:t>𝐴</m:t>
                    </m:r>
                    <m:r>
                      <a:rPr lang="en-US" i="1">
                        <a:latin typeface="Cambria Math"/>
                      </a:rPr>
                      <m:t>∩</m:t>
                    </m:r>
                    <m:r>
                      <a:rPr lang="en-US" i="1">
                        <a:latin typeface="Cambria Math"/>
                      </a:rPr>
                      <m:t>𝐵</m:t>
                    </m:r>
                  </m:oMath>
                </a14:m>
                <a:r>
                  <a:rPr lang="en-US" dirty="0"/>
                  <a:t> or </a:t>
                </a:r>
                <a14:m>
                  <m:oMath xmlns:m="http://schemas.openxmlformats.org/officeDocument/2006/math">
                    <m:r>
                      <a:rPr lang="en-US" i="1">
                        <a:latin typeface="Cambria Math"/>
                      </a:rPr>
                      <m:t>𝐵</m:t>
                    </m:r>
                    <m:r>
                      <a:rPr lang="en-US" i="1">
                        <a:latin typeface="Cambria Math"/>
                      </a:rPr>
                      <m:t>∩</m:t>
                    </m:r>
                    <m:r>
                      <a:rPr lang="en-US" i="1">
                        <a:latin typeface="Cambria Math"/>
                      </a:rPr>
                      <m:t>𝐴</m:t>
                    </m:r>
                  </m:oMath>
                </a14:m>
                <a:r>
                  <a:rPr lang="en-US" dirty="0"/>
                  <a:t>.</a:t>
                </a:r>
              </a:p>
              <a:p>
                <a:endParaRPr lang="en-US" dirty="0"/>
              </a:p>
              <a:p>
                <a:pPr marL="0" indent="0">
                  <a:buNone/>
                </a:pP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35" t="-1413"/>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b="1" dirty="0"/>
              <a:t> Intersection of Events</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4457" y="4876800"/>
            <a:ext cx="28765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2339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US" b="1" dirty="0"/>
                  <a:t>Union of Events</a:t>
                </a:r>
                <a:endParaRPr lang="en-US" dirty="0"/>
              </a:p>
              <a:p>
                <a:r>
                  <a:rPr lang="en-US" dirty="0"/>
                  <a:t>The union of two events, A and B includes all outcomes that are either in A or in B or in both A and B. The union of events A and B is also denoted by </a:t>
                </a:r>
                <a14:m>
                  <m:oMath xmlns:m="http://schemas.openxmlformats.org/officeDocument/2006/math">
                    <m:r>
                      <a:rPr lang="en-US" i="1">
                        <a:latin typeface="Cambria Math"/>
                      </a:rPr>
                      <m:t>𝐴</m:t>
                    </m:r>
                    <m:r>
                      <a:rPr lang="en-US" i="1">
                        <a:latin typeface="Cambria Math"/>
                      </a:rPr>
                      <m:t>∪</m:t>
                    </m:r>
                    <m:r>
                      <a:rPr lang="en-US" i="1">
                        <a:latin typeface="Cambria Math"/>
                      </a:rPr>
                      <m:t>𝐵</m:t>
                    </m:r>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𝐵</m:t>
                          </m:r>
                        </m:e>
                      </m:d>
                      <m:r>
                        <a:rPr lang="en-US" i="1">
                          <a:latin typeface="Cambria Math"/>
                        </a:rPr>
                        <m:t>−</m:t>
                      </m:r>
                      <m:r>
                        <a:rPr lang="en-US" i="1">
                          <a:latin typeface="Cambria Math"/>
                        </a:rPr>
                        <m:t>𝑃</m:t>
                      </m:r>
                      <m:r>
                        <a:rPr lang="en-US" i="1">
                          <a:latin typeface="Cambria Math"/>
                        </a:rPr>
                        <m:t>(</m:t>
                      </m:r>
                      <m:r>
                        <a:rPr lang="en-US" i="1">
                          <a:latin typeface="Cambria Math"/>
                        </a:rPr>
                        <m:t>𝐴</m:t>
                      </m:r>
                      <m:r>
                        <a:rPr lang="en-US" i="1">
                          <a:latin typeface="Cambria Math"/>
                        </a:rPr>
                        <m:t>∩</m:t>
                      </m:r>
                      <m:r>
                        <a:rPr lang="en-US" i="1">
                          <a:latin typeface="Cambria Math"/>
                        </a:rPr>
                        <m:t>𝐵</m:t>
                      </m:r>
                      <m:r>
                        <a:rPr lang="en-US" i="1">
                          <a:latin typeface="Cambria Math"/>
                        </a:rPr>
                        <m:t>)</m:t>
                      </m:r>
                    </m:oMath>
                  </m:oMathPara>
                </a14:m>
                <a:endParaRPr lang="en-US" dirty="0"/>
              </a:p>
              <a:p>
                <a:pPr marL="0" indent="0">
                  <a:buNone/>
                </a:pP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35" t="-1413"/>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b="1" dirty="0"/>
              <a:t>Union of Events</a:t>
            </a:r>
            <a:br>
              <a:rPr lang="en-US" dirty="0"/>
            </a:b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4457" y="5153025"/>
            <a:ext cx="28765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325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a:t>Example</a:t>
            </a:r>
            <a:endParaRPr lang="en-US" dirty="0"/>
          </a:p>
          <a:p>
            <a:r>
              <a:rPr lang="en-US" dirty="0"/>
              <a:t>A university president has proposed that all students must take a course in ethics as a requirement for graduation. Three hundred faculty members and students from this university were asked about their opinion on this issue. The table below gives a two-way classification of the responses of these faculty members and students.</a:t>
            </a:r>
          </a:p>
          <a:p>
            <a:endParaRPr lang="en-US" dirty="0"/>
          </a:p>
        </p:txBody>
      </p:sp>
      <p:sp>
        <p:nvSpPr>
          <p:cNvPr id="3" name="Title 2"/>
          <p:cNvSpPr>
            <a:spLocks noGrp="1"/>
          </p:cNvSpPr>
          <p:nvPr>
            <p:ph type="title"/>
          </p:nvPr>
        </p:nvSpPr>
        <p:spPr/>
        <p:txBody>
          <a:bodyPr>
            <a:normAutofit fontScale="90000"/>
          </a:bodyPr>
          <a:lstStyle/>
          <a:p>
            <a:r>
              <a:rPr lang="en-US" b="1" dirty="0"/>
              <a:t>Union of Events</a:t>
            </a:r>
            <a:br>
              <a:rPr lang="en-US" dirty="0"/>
            </a:br>
            <a:endParaRPr lang="en-US" dirty="0"/>
          </a:p>
        </p:txBody>
      </p:sp>
    </p:spTree>
    <p:extLst>
      <p:ext uri="{BB962C8B-B14F-4D97-AF65-F5344CB8AC3E}">
        <p14:creationId xmlns:p14="http://schemas.microsoft.com/office/powerpoint/2010/main" val="2989489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0" y="990600"/>
                <a:ext cx="9144000" cy="4038600"/>
              </a:xfrm>
            </p:spPr>
            <p:txBody>
              <a:bodyPr>
                <a:normAutofit/>
              </a:bodyPr>
              <a:lstStyle/>
              <a:p>
                <a:r>
                  <a:rPr lang="en-US" dirty="0"/>
                  <a:t>Find the probability that one person selected at random from these 300 persons is a faculty member or is in favor of this proposal? Is a student or is opposed of this proposal? Is a student or is neutral of this proposal?</a:t>
                </a:r>
              </a:p>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𝐹</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𝑓</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𝑃</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𝐹</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𝑃</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𝑓</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𝑃</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𝐹</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𝑓</m:t>
                        </m:r>
                      </m:e>
                    </m:d>
                  </m:oMath>
                </a14:m>
                <a:r>
                  <a:rPr lang="en-US" sz="1800" dirty="0">
                    <a:ea typeface="Cambria Math" panose="02040503050406030204" pitchFamily="18" charset="0"/>
                  </a:rPr>
                  <a:t>. </a:t>
                </a:r>
                <a14:m>
                  <m:oMath xmlns:m="http://schemas.openxmlformats.org/officeDocument/2006/math">
                    <m:r>
                      <a:rPr lang="en-US" sz="1800" b="0" i="0" smtClean="0">
                        <a:latin typeface="Cambria Math" panose="02040503050406030204" pitchFamily="18" charset="0"/>
                      </a:rPr>
                      <m:t>    </m:t>
                    </m:r>
                  </m:oMath>
                </a14:m>
                <a:endParaRPr lang="en-US" sz="1800" dirty="0">
                  <a:ea typeface="Cambria Math" panose="02040503050406030204" pitchFamily="18" charset="0"/>
                </a:endParaRPr>
              </a:p>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𝐹</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𝑓</m:t>
                        </m:r>
                      </m:e>
                    </m:d>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70</m:t>
                        </m:r>
                      </m:num>
                      <m:den>
                        <m:r>
                          <a:rPr lang="en-US" sz="1800" b="0" i="1" smtClean="0">
                            <a:latin typeface="Cambria Math" panose="02040503050406030204" pitchFamily="18" charset="0"/>
                            <a:ea typeface="Cambria Math" panose="02040503050406030204" pitchFamily="18" charset="0"/>
                          </a:rPr>
                          <m:t>300</m:t>
                        </m:r>
                      </m:den>
                    </m:f>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135</m:t>
                        </m:r>
                      </m:num>
                      <m:den>
                        <m:r>
                          <a:rPr lang="en-US" sz="1800" b="0" i="1" smtClean="0">
                            <a:latin typeface="Cambria Math" panose="02040503050406030204" pitchFamily="18" charset="0"/>
                            <a:ea typeface="Cambria Math" panose="02040503050406030204" pitchFamily="18" charset="0"/>
                          </a:rPr>
                          <m:t>300</m:t>
                        </m:r>
                      </m:den>
                    </m:f>
                    <m:r>
                      <a:rPr lang="en-US" sz="1800" b="0" i="0" smtClean="0">
                        <a:latin typeface="Cambria Math" panose="02040503050406030204" pitchFamily="18" charset="0"/>
                        <a:ea typeface="Cambria Math" panose="02040503050406030204" pitchFamily="18" charset="0"/>
                      </a:rPr>
                      <m:t> −</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45</m:t>
                        </m:r>
                      </m:num>
                      <m:den>
                        <m:r>
                          <a:rPr lang="en-US" sz="1800" b="0" i="1" smtClean="0">
                            <a:latin typeface="Cambria Math" panose="02040503050406030204" pitchFamily="18" charset="0"/>
                            <a:ea typeface="Cambria Math" panose="02040503050406030204" pitchFamily="18" charset="0"/>
                          </a:rPr>
                          <m:t>300</m:t>
                        </m:r>
                      </m:den>
                    </m:f>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160</m:t>
                        </m:r>
                      </m:num>
                      <m:den>
                        <m:r>
                          <a:rPr lang="en-US" sz="1800" b="0" i="1" smtClean="0">
                            <a:latin typeface="Cambria Math" panose="02040503050406030204" pitchFamily="18" charset="0"/>
                            <a:ea typeface="Cambria Math" panose="02040503050406030204" pitchFamily="18" charset="0"/>
                          </a:rPr>
                          <m:t>300</m:t>
                        </m:r>
                      </m:den>
                    </m:f>
                  </m:oMath>
                </a14:m>
                <a:endParaRPr lang="en-US" sz="1800" dirty="0"/>
              </a:p>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𝑂</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𝑃</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𝑃</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𝑂</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𝑃</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𝑆</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𝑂</m:t>
                    </m:r>
                    <m:r>
                      <a:rPr lang="en-US" sz="1800" b="0" i="1" smtClean="0">
                        <a:latin typeface="Cambria Math" panose="02040503050406030204" pitchFamily="18" charset="0"/>
                        <a:ea typeface="Cambria Math" panose="02040503050406030204" pitchFamily="18" charset="0"/>
                      </a:rPr>
                      <m:t>)</m:t>
                    </m:r>
                  </m:oMath>
                </a14:m>
                <a:endParaRPr lang="en-US" sz="1800" dirty="0"/>
              </a:p>
              <a:p>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𝑂</m:t>
                        </m:r>
                      </m:e>
                    </m:d>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230</m:t>
                        </m:r>
                      </m:num>
                      <m:den>
                        <m:r>
                          <a:rPr lang="en-US" sz="1800" b="0" i="1" smtClean="0">
                            <a:latin typeface="Cambria Math" panose="02040503050406030204" pitchFamily="18" charset="0"/>
                            <a:ea typeface="Cambria Math" panose="02040503050406030204" pitchFamily="18" charset="0"/>
                          </a:rPr>
                          <m:t>300</m:t>
                        </m:r>
                      </m:den>
                    </m:f>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125</m:t>
                        </m:r>
                      </m:num>
                      <m:den>
                        <m:r>
                          <a:rPr lang="en-US" sz="1800" b="0" i="1" smtClean="0">
                            <a:latin typeface="Cambria Math" panose="02040503050406030204" pitchFamily="18" charset="0"/>
                            <a:ea typeface="Cambria Math" panose="02040503050406030204" pitchFamily="18" charset="0"/>
                          </a:rPr>
                          <m:t>300</m:t>
                        </m:r>
                      </m:den>
                    </m:f>
                    <m:r>
                      <a:rPr lang="en-US" sz="1800" b="0" i="1" smtClean="0">
                        <a:latin typeface="Cambria Math" panose="02040503050406030204" pitchFamily="18" charset="0"/>
                        <a:ea typeface="Cambria Math" panose="02040503050406030204" pitchFamily="18" charset="0"/>
                      </a:rPr>
                      <m:t> −</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110</m:t>
                        </m:r>
                      </m:num>
                      <m:den>
                        <m:r>
                          <a:rPr lang="en-US" sz="1800" b="0" i="1" smtClean="0">
                            <a:latin typeface="Cambria Math" panose="02040503050406030204" pitchFamily="18" charset="0"/>
                            <a:ea typeface="Cambria Math" panose="02040503050406030204" pitchFamily="18" charset="0"/>
                          </a:rPr>
                          <m:t>300</m:t>
                        </m:r>
                      </m:den>
                    </m:f>
                    <m:r>
                      <a:rPr lang="en-US" sz="1800" b="0" i="0"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240</m:t>
                        </m:r>
                      </m:num>
                      <m:den>
                        <m:r>
                          <a:rPr lang="en-US" sz="1800" b="0" i="1" smtClean="0">
                            <a:latin typeface="Cambria Math" panose="02040503050406030204" pitchFamily="18" charset="0"/>
                            <a:ea typeface="Cambria Math" panose="02040503050406030204" pitchFamily="18" charset="0"/>
                          </a:rPr>
                          <m:t>300</m:t>
                        </m:r>
                      </m:den>
                    </m:f>
                  </m:oMath>
                </a14:m>
                <a:endParaRPr lang="en-US" sz="1800" dirty="0"/>
              </a:p>
              <a:p>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b="0" i="1" smtClean="0">
                            <a:latin typeface="Cambria Math" panose="02040503050406030204" pitchFamily="18" charset="0"/>
                          </a:rPr>
                          <m:t>𝑆</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𝑁</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𝑃</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𝑃</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𝑁</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𝑃</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𝑁</m:t>
                        </m:r>
                      </m:e>
                    </m:d>
                  </m:oMath>
                </a14:m>
                <a:endParaRPr lang="en-US" sz="1800" dirty="0"/>
              </a:p>
              <a:p>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𝑆</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𝑁</m:t>
                        </m:r>
                      </m:e>
                    </m:d>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230</m:t>
                        </m:r>
                      </m:num>
                      <m:den>
                        <m:r>
                          <a:rPr lang="en-US" sz="1800" i="1">
                            <a:latin typeface="Cambria Math" panose="02040503050406030204" pitchFamily="18" charset="0"/>
                            <a:ea typeface="Cambria Math" panose="02040503050406030204" pitchFamily="18" charset="0"/>
                          </a:rPr>
                          <m:t>300</m:t>
                        </m:r>
                      </m:den>
                    </m:f>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40</m:t>
                        </m:r>
                      </m:num>
                      <m:den>
                        <m:r>
                          <a:rPr lang="en-US" sz="1800" i="1">
                            <a:latin typeface="Cambria Math" panose="02040503050406030204" pitchFamily="18" charset="0"/>
                            <a:ea typeface="Cambria Math" panose="02040503050406030204" pitchFamily="18" charset="0"/>
                          </a:rPr>
                          <m:t>300</m:t>
                        </m:r>
                      </m:den>
                    </m:f>
                    <m:r>
                      <a:rPr lang="en-US" sz="1800" i="1">
                        <a:latin typeface="Cambria Math" panose="02040503050406030204" pitchFamily="18" charset="0"/>
                        <a:ea typeface="Cambria Math" panose="02040503050406030204" pitchFamily="18" charset="0"/>
                      </a:rPr>
                      <m:t> −</m:t>
                    </m:r>
                    <m:f>
                      <m:fPr>
                        <m:ctrlPr>
                          <a:rPr lang="en-US" sz="1800" i="1">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30</m:t>
                        </m:r>
                      </m:num>
                      <m:den>
                        <m:r>
                          <a:rPr lang="en-US" sz="1800" i="1">
                            <a:latin typeface="Cambria Math" panose="02040503050406030204" pitchFamily="18" charset="0"/>
                            <a:ea typeface="Cambria Math" panose="02040503050406030204" pitchFamily="18" charset="0"/>
                          </a:rPr>
                          <m:t>300</m:t>
                        </m:r>
                      </m:den>
                    </m:f>
                    <m:r>
                      <a:rPr lang="en-US" sz="1800">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240</m:t>
                        </m:r>
                      </m:num>
                      <m:den>
                        <m:r>
                          <a:rPr lang="en-US" sz="1800" i="1">
                            <a:latin typeface="Cambria Math" panose="02040503050406030204" pitchFamily="18" charset="0"/>
                            <a:ea typeface="Cambria Math" panose="02040503050406030204" pitchFamily="18" charset="0"/>
                          </a:rPr>
                          <m:t>300</m:t>
                        </m:r>
                      </m:den>
                    </m:f>
                  </m:oMath>
                </a14:m>
                <a:endParaRPr lang="en-US" sz="1800"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0" y="990600"/>
                <a:ext cx="9144000" cy="4038600"/>
              </a:xfrm>
              <a:blipFill>
                <a:blip r:embed="rId2"/>
                <a:stretch>
                  <a:fillRect l="-1111" t="-1887" r="-1528"/>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b="1" dirty="0"/>
              <a:t>Union of Events</a:t>
            </a:r>
            <a:br>
              <a:rPr lang="en-US" dirty="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87259620"/>
              </p:ext>
            </p:extLst>
          </p:nvPr>
        </p:nvGraphicFramePr>
        <p:xfrm>
          <a:off x="1143000" y="5105400"/>
          <a:ext cx="7010399" cy="1676400"/>
        </p:xfrm>
        <a:graphic>
          <a:graphicData uri="http://schemas.openxmlformats.org/drawingml/2006/table">
            <a:tbl>
              <a:tblPr firstRow="1" firstCol="1" bandRow="1">
                <a:tableStyleId>{7DF18680-E054-41AD-8BC1-D1AEF772440D}</a:tableStyleId>
              </a:tblPr>
              <a:tblGrid>
                <a:gridCol w="1255360">
                  <a:extLst>
                    <a:ext uri="{9D8B030D-6E8A-4147-A177-3AD203B41FA5}">
                      <a16:colId xmlns:a16="http://schemas.microsoft.com/office/drawing/2014/main" val="20000"/>
                    </a:ext>
                  </a:extLst>
                </a:gridCol>
                <a:gridCol w="1578473">
                  <a:extLst>
                    <a:ext uri="{9D8B030D-6E8A-4147-A177-3AD203B41FA5}">
                      <a16:colId xmlns:a16="http://schemas.microsoft.com/office/drawing/2014/main" val="20001"/>
                    </a:ext>
                  </a:extLst>
                </a:gridCol>
                <a:gridCol w="1578473">
                  <a:extLst>
                    <a:ext uri="{9D8B030D-6E8A-4147-A177-3AD203B41FA5}">
                      <a16:colId xmlns:a16="http://schemas.microsoft.com/office/drawing/2014/main" val="20002"/>
                    </a:ext>
                  </a:extLst>
                </a:gridCol>
                <a:gridCol w="1578473">
                  <a:extLst>
                    <a:ext uri="{9D8B030D-6E8A-4147-A177-3AD203B41FA5}">
                      <a16:colId xmlns:a16="http://schemas.microsoft.com/office/drawing/2014/main" val="20003"/>
                    </a:ext>
                  </a:extLst>
                </a:gridCol>
                <a:gridCol w="1019620">
                  <a:extLst>
                    <a:ext uri="{9D8B030D-6E8A-4147-A177-3AD203B41FA5}">
                      <a16:colId xmlns:a16="http://schemas.microsoft.com/office/drawing/2014/main" val="20004"/>
                    </a:ext>
                  </a:extLst>
                </a:gridCol>
              </a:tblGrid>
              <a:tr h="419100">
                <a:tc>
                  <a:txBody>
                    <a:bodyPr/>
                    <a:lstStyle/>
                    <a:p>
                      <a:pPr marL="0" marR="0" algn="ctr">
                        <a:lnSpc>
                          <a:spcPct val="115000"/>
                        </a:lnSpc>
                        <a:spcBef>
                          <a:spcPts val="0"/>
                        </a:spcBef>
                        <a:spcAft>
                          <a:spcPts val="0"/>
                        </a:spcAft>
                        <a:tabLst>
                          <a:tab pos="2153920" algn="l"/>
                        </a:tabLst>
                      </a:pPr>
                      <a:r>
                        <a:rPr lang="en-US" sz="1600" dirty="0">
                          <a:effectLst/>
                        </a:rPr>
                        <a:t> </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dirty="0">
                          <a:effectLst/>
                        </a:rPr>
                        <a:t>Favor (f)</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dirty="0">
                          <a:effectLst/>
                        </a:rPr>
                        <a:t>Oppose (O)</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dirty="0">
                          <a:effectLst/>
                        </a:rPr>
                        <a:t>Neutral (N)</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dirty="0">
                          <a:effectLst/>
                        </a:rPr>
                        <a:t> Total</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9100">
                <a:tc>
                  <a:txBody>
                    <a:bodyPr/>
                    <a:lstStyle/>
                    <a:p>
                      <a:pPr marL="0" marR="0" algn="ctr">
                        <a:lnSpc>
                          <a:spcPct val="115000"/>
                        </a:lnSpc>
                        <a:spcBef>
                          <a:spcPts val="0"/>
                        </a:spcBef>
                        <a:spcAft>
                          <a:spcPts val="0"/>
                        </a:spcAft>
                        <a:tabLst>
                          <a:tab pos="2153920" algn="l"/>
                        </a:tabLst>
                      </a:pPr>
                      <a:r>
                        <a:rPr lang="en-US" sz="1600" dirty="0">
                          <a:effectLst/>
                        </a:rPr>
                        <a:t>Faculty (F)</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905510" algn="l"/>
                        </a:tabLst>
                      </a:pPr>
                      <a:r>
                        <a:rPr lang="en-US" sz="1600">
                          <a:effectLst/>
                        </a:rPr>
                        <a:t>45</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a:effectLst/>
                        </a:rPr>
                        <a:t>15</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a:effectLst/>
                        </a:rPr>
                        <a:t>10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dirty="0">
                          <a:effectLst/>
                        </a:rPr>
                        <a:t> 70</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19100">
                <a:tc>
                  <a:txBody>
                    <a:bodyPr/>
                    <a:lstStyle/>
                    <a:p>
                      <a:pPr marL="0" marR="0" algn="ctr">
                        <a:lnSpc>
                          <a:spcPct val="115000"/>
                        </a:lnSpc>
                        <a:spcBef>
                          <a:spcPts val="0"/>
                        </a:spcBef>
                        <a:spcAft>
                          <a:spcPts val="0"/>
                        </a:spcAft>
                        <a:tabLst>
                          <a:tab pos="2153920" algn="l"/>
                        </a:tabLst>
                      </a:pPr>
                      <a:r>
                        <a:rPr lang="en-US" sz="1600" dirty="0">
                          <a:effectLst/>
                        </a:rPr>
                        <a:t>Student (S)</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a:effectLst/>
                        </a:rPr>
                        <a:t>90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a:effectLst/>
                        </a:rPr>
                        <a:t>110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a:effectLst/>
                        </a:rPr>
                        <a:t>30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dirty="0">
                          <a:effectLst/>
                        </a:rPr>
                        <a:t>230 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19100">
                <a:tc>
                  <a:txBody>
                    <a:bodyPr/>
                    <a:lstStyle/>
                    <a:p>
                      <a:pPr marL="0" marR="0" algn="ctr">
                        <a:lnSpc>
                          <a:spcPct val="115000"/>
                        </a:lnSpc>
                        <a:spcBef>
                          <a:spcPts val="0"/>
                        </a:spcBef>
                        <a:spcAft>
                          <a:spcPts val="0"/>
                        </a:spcAft>
                        <a:tabLst>
                          <a:tab pos="2153920" algn="l"/>
                        </a:tabLst>
                      </a:pPr>
                      <a:r>
                        <a:rPr lang="en-US" sz="1600" dirty="0">
                          <a:effectLst/>
                        </a:rPr>
                        <a:t>Total </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dirty="0">
                          <a:effectLst/>
                        </a:rPr>
                        <a:t>135 </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dirty="0">
                          <a:effectLst/>
                        </a:rPr>
                        <a:t>125 </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dirty="0">
                          <a:effectLst/>
                        </a:rPr>
                        <a:t>40 </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2153920" algn="l"/>
                        </a:tabLst>
                      </a:pPr>
                      <a:r>
                        <a:rPr lang="en-US" sz="1600" dirty="0">
                          <a:effectLst/>
                        </a:rPr>
                        <a:t>300 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7709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Experiment</a:t>
            </a:r>
          </a:p>
          <a:p>
            <a:pPr lvl="1"/>
            <a:r>
              <a:rPr lang="en-US" dirty="0"/>
              <a:t>- Is a process that, when performed, results in one and only one of many observations.</a:t>
            </a:r>
          </a:p>
          <a:p>
            <a:r>
              <a:rPr lang="en-US" dirty="0"/>
              <a:t>Outcomes </a:t>
            </a:r>
          </a:p>
          <a:p>
            <a:pPr lvl="1"/>
            <a:r>
              <a:rPr lang="en-US" dirty="0"/>
              <a:t>- These observations are called the outcomes of the experiment</a:t>
            </a:r>
          </a:p>
          <a:p>
            <a:r>
              <a:rPr lang="en-US" dirty="0"/>
              <a:t>Sample Space</a:t>
            </a:r>
          </a:p>
          <a:p>
            <a:pPr lvl="1"/>
            <a:r>
              <a:rPr lang="en-US" dirty="0"/>
              <a:t>- The collection of all outcomes for an experiment is called a sample space denoted by S</a:t>
            </a:r>
          </a:p>
        </p:txBody>
      </p:sp>
      <p:sp>
        <p:nvSpPr>
          <p:cNvPr id="3" name="Title 2"/>
          <p:cNvSpPr>
            <a:spLocks noGrp="1"/>
          </p:cNvSpPr>
          <p:nvPr>
            <p:ph type="title"/>
          </p:nvPr>
        </p:nvSpPr>
        <p:spPr>
          <a:xfrm>
            <a:off x="381000" y="304800"/>
            <a:ext cx="8229600" cy="1252728"/>
          </a:xfrm>
        </p:spPr>
        <p:txBody>
          <a:bodyPr>
            <a:normAutofit fontScale="90000"/>
          </a:bodyPr>
          <a:lstStyle/>
          <a:p>
            <a:r>
              <a:rPr lang="en-US" b="1" dirty="0"/>
              <a:t> Experiment, Outcomes, and Sample Space</a:t>
            </a:r>
            <a:endParaRPr lang="en-US" dirty="0"/>
          </a:p>
        </p:txBody>
      </p:sp>
    </p:spTree>
    <p:extLst>
      <p:ext uri="{BB962C8B-B14F-4D97-AF65-F5344CB8AC3E}">
        <p14:creationId xmlns:p14="http://schemas.microsoft.com/office/powerpoint/2010/main" val="3483020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2035704"/>
            <a:ext cx="7408333" cy="3450696"/>
          </a:xfrm>
        </p:spPr>
        <p:txBody>
          <a:bodyPr/>
          <a:lstStyle/>
          <a:p>
            <a:r>
              <a:rPr lang="en-US" b="1" u="sng" dirty="0"/>
              <a:t>Example</a:t>
            </a:r>
            <a:endParaRPr lang="en-US" dirty="0"/>
          </a:p>
          <a:p>
            <a:r>
              <a:rPr lang="en-US" dirty="0"/>
              <a:t>In a group of 2500 persons, 1400 are female, 600 are vegetarian and 400 are female and vegetarian. What is the probability that a randomly selected person from this group is a male or vegetarian?</a:t>
            </a:r>
          </a:p>
          <a:p>
            <a:endParaRPr lang="en-US" dirty="0"/>
          </a:p>
          <a:p>
            <a:endParaRPr lang="en-US" dirty="0"/>
          </a:p>
        </p:txBody>
      </p:sp>
      <p:sp>
        <p:nvSpPr>
          <p:cNvPr id="3" name="Title 2"/>
          <p:cNvSpPr>
            <a:spLocks noGrp="1"/>
          </p:cNvSpPr>
          <p:nvPr>
            <p:ph type="title"/>
          </p:nvPr>
        </p:nvSpPr>
        <p:spPr/>
        <p:txBody>
          <a:bodyPr/>
          <a:lstStyle/>
          <a:p>
            <a:r>
              <a:rPr lang="en-US" dirty="0"/>
              <a:t>Intersection and Union</a:t>
            </a:r>
          </a:p>
        </p:txBody>
      </p:sp>
      <p:graphicFrame>
        <p:nvGraphicFramePr>
          <p:cNvPr id="5" name="Table 4"/>
          <p:cNvGraphicFramePr>
            <a:graphicFrameLocks noGrp="1"/>
          </p:cNvGraphicFramePr>
          <p:nvPr>
            <p:extLst>
              <p:ext uri="{D42A27DB-BD31-4B8C-83A1-F6EECF244321}">
                <p14:modId xmlns:p14="http://schemas.microsoft.com/office/powerpoint/2010/main" val="2679242600"/>
              </p:ext>
            </p:extLst>
          </p:nvPr>
        </p:nvGraphicFramePr>
        <p:xfrm>
          <a:off x="457200" y="4572000"/>
          <a:ext cx="4648200" cy="1752600"/>
        </p:xfrm>
        <a:graphic>
          <a:graphicData uri="http://schemas.openxmlformats.org/drawingml/2006/table">
            <a:tbl>
              <a:tblPr firstRow="1" bandRow="1">
                <a:tableStyleId>{5C22544A-7EE6-4342-B048-85BDC9FD1C3A}</a:tableStyleId>
              </a:tblPr>
              <a:tblGrid>
                <a:gridCol w="1580388">
                  <a:extLst>
                    <a:ext uri="{9D8B030D-6E8A-4147-A177-3AD203B41FA5}">
                      <a16:colId xmlns:a16="http://schemas.microsoft.com/office/drawing/2014/main" val="20000"/>
                    </a:ext>
                  </a:extLst>
                </a:gridCol>
                <a:gridCol w="743712">
                  <a:extLst>
                    <a:ext uri="{9D8B030D-6E8A-4147-A177-3AD203B41FA5}">
                      <a16:colId xmlns:a16="http://schemas.microsoft.com/office/drawing/2014/main" val="20001"/>
                    </a:ext>
                  </a:extLst>
                </a:gridCol>
                <a:gridCol w="1115568">
                  <a:extLst>
                    <a:ext uri="{9D8B030D-6E8A-4147-A177-3AD203B41FA5}">
                      <a16:colId xmlns:a16="http://schemas.microsoft.com/office/drawing/2014/main" val="20002"/>
                    </a:ext>
                  </a:extLst>
                </a:gridCol>
                <a:gridCol w="1208532">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t>Male </a:t>
                      </a:r>
                    </a:p>
                  </a:txBody>
                  <a:tcPr/>
                </a:tc>
                <a:tc>
                  <a:txBody>
                    <a:bodyPr/>
                    <a:lstStyle/>
                    <a:p>
                      <a:r>
                        <a:rPr lang="en-US" dirty="0"/>
                        <a:t>Female</a:t>
                      </a:r>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Vegetarian</a:t>
                      </a:r>
                    </a:p>
                  </a:txBody>
                  <a:tcPr/>
                </a:tc>
                <a:tc>
                  <a:txBody>
                    <a:bodyPr/>
                    <a:lstStyle/>
                    <a:p>
                      <a:r>
                        <a:rPr lang="en-US" dirty="0"/>
                        <a:t>200</a:t>
                      </a:r>
                    </a:p>
                  </a:txBody>
                  <a:tcPr/>
                </a:tc>
                <a:tc>
                  <a:txBody>
                    <a:bodyPr/>
                    <a:lstStyle/>
                    <a:p>
                      <a:r>
                        <a:rPr lang="en-US" dirty="0"/>
                        <a:t>400</a:t>
                      </a:r>
                    </a:p>
                  </a:txBody>
                  <a:tcPr/>
                </a:tc>
                <a:tc>
                  <a:txBody>
                    <a:bodyPr/>
                    <a:lstStyle/>
                    <a:p>
                      <a:r>
                        <a:rPr lang="en-US" dirty="0"/>
                        <a:t>600</a:t>
                      </a:r>
                    </a:p>
                  </a:txBody>
                  <a:tcPr/>
                </a:tc>
                <a:extLst>
                  <a:ext uri="{0D108BD9-81ED-4DB2-BD59-A6C34878D82A}">
                    <a16:rowId xmlns:a16="http://schemas.microsoft.com/office/drawing/2014/main" val="10001"/>
                  </a:ext>
                </a:extLst>
              </a:tr>
              <a:tr h="370840">
                <a:tc>
                  <a:txBody>
                    <a:bodyPr/>
                    <a:lstStyle/>
                    <a:p>
                      <a:r>
                        <a:rPr lang="en-US" dirty="0"/>
                        <a:t>Non-Vegetarian</a:t>
                      </a:r>
                    </a:p>
                  </a:txBody>
                  <a:tcPr/>
                </a:tc>
                <a:tc>
                  <a:txBody>
                    <a:bodyPr/>
                    <a:lstStyle/>
                    <a:p>
                      <a:r>
                        <a:rPr lang="en-US" dirty="0"/>
                        <a:t>900</a:t>
                      </a:r>
                    </a:p>
                  </a:txBody>
                  <a:tcPr/>
                </a:tc>
                <a:tc>
                  <a:txBody>
                    <a:bodyPr/>
                    <a:lstStyle/>
                    <a:p>
                      <a:r>
                        <a:rPr lang="en-US" dirty="0"/>
                        <a:t>1000</a:t>
                      </a:r>
                    </a:p>
                  </a:txBody>
                  <a:tcPr/>
                </a:tc>
                <a:tc>
                  <a:txBody>
                    <a:bodyPr/>
                    <a:lstStyle/>
                    <a:p>
                      <a:r>
                        <a:rPr lang="en-US" dirty="0"/>
                        <a:t>1900</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r>
                        <a:rPr lang="en-US" dirty="0"/>
                        <a:t>1100</a:t>
                      </a:r>
                    </a:p>
                  </a:txBody>
                  <a:tcPr/>
                </a:tc>
                <a:tc>
                  <a:txBody>
                    <a:bodyPr/>
                    <a:lstStyle/>
                    <a:p>
                      <a:r>
                        <a:rPr lang="en-US" dirty="0"/>
                        <a:t>1400</a:t>
                      </a:r>
                    </a:p>
                  </a:txBody>
                  <a:tcPr/>
                </a:tc>
                <a:tc>
                  <a:txBody>
                    <a:bodyPr/>
                    <a:lstStyle/>
                    <a:p>
                      <a:r>
                        <a:rPr lang="en-US" dirty="0"/>
                        <a:t>2500</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mc:Choice xmlns:a14="http://schemas.microsoft.com/office/drawing/2010/main" Requires="a14">
          <p:sp>
            <p:nvSpPr>
              <p:cNvPr id="6" name="TextBox 5"/>
              <p:cNvSpPr txBox="1"/>
              <p:nvPr/>
            </p:nvSpPr>
            <p:spPr>
              <a:xfrm>
                <a:off x="5562600" y="4343400"/>
                <a:ext cx="2971800" cy="24839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𝑚𝑎𝑙𝑒</m:t>
                          </m:r>
                          <m:r>
                            <a:rPr lang="en-US" b="0" i="1" smtClean="0">
                              <a:latin typeface="Cambria Math"/>
                            </a:rPr>
                            <m:t> </m:t>
                          </m:r>
                          <m:r>
                            <a:rPr lang="en-US" b="0" i="1" smtClean="0">
                              <a:latin typeface="Cambria Math"/>
                            </a:rPr>
                            <m:t>𝑜𝑟</m:t>
                          </m:r>
                          <m:r>
                            <a:rPr lang="en-US" b="0" i="1" smtClean="0">
                              <a:latin typeface="Cambria Math"/>
                            </a:rPr>
                            <m:t> </m:t>
                          </m:r>
                          <m:r>
                            <a:rPr lang="en-US" b="0" i="1" smtClean="0">
                              <a:latin typeface="Cambria Math"/>
                            </a:rPr>
                            <m:t>𝑉𝑒𝑔𝑒𝑡𝑎𝑟𝑖𝑎𝑛</m:t>
                          </m:r>
                        </m:e>
                      </m:d>
                    </m:oMath>
                  </m:oMathPara>
                </a14:m>
                <a:endParaRPr lang="en-US" b="0" i="1"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𝑀</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𝑉</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oMath>
                    <m:oMath xmlns:m="http://schemas.openxmlformats.org/officeDocument/2006/math">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1100+600−200</m:t>
                          </m:r>
                        </m:num>
                        <m:den>
                          <m:r>
                            <a:rPr lang="en-US" b="0" i="1" smtClean="0">
                              <a:latin typeface="Cambria Math"/>
                            </a:rPr>
                            <m:t>2500</m:t>
                          </m:r>
                        </m:den>
                      </m:f>
                    </m:oMath>
                    <m:oMath xmlns:m="http://schemas.openxmlformats.org/officeDocument/2006/math">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1500</m:t>
                          </m:r>
                        </m:num>
                        <m:den>
                          <m:r>
                            <a:rPr lang="en-US" b="0" i="1" smtClean="0">
                              <a:latin typeface="Cambria Math"/>
                            </a:rPr>
                            <m:t>2500</m:t>
                          </m:r>
                        </m:den>
                      </m:f>
                    </m:oMath>
                    <m:oMath xmlns:m="http://schemas.openxmlformats.org/officeDocument/2006/math">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3</m:t>
                          </m:r>
                        </m:num>
                        <m:den>
                          <m:r>
                            <a:rPr lang="en-US" b="0" i="1" smtClean="0">
                              <a:latin typeface="Cambria Math"/>
                            </a:rPr>
                            <m:t>5</m:t>
                          </m:r>
                        </m:den>
                      </m:f>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5562600" y="4343400"/>
                <a:ext cx="2971800" cy="2483950"/>
              </a:xfrm>
              <a:prstGeom prst="rect">
                <a:avLst/>
              </a:prstGeom>
              <a:blipFill>
                <a:blip r:embed="rId2"/>
                <a:stretch>
                  <a:fillRect b="-510"/>
                </a:stretch>
              </a:blipFill>
            </p:spPr>
            <p:txBody>
              <a:bodyPr/>
              <a:lstStyle/>
              <a:p>
                <a:r>
                  <a:rPr lang="en-US">
                    <a:noFill/>
                  </a:rPr>
                  <a:t> </a:t>
                </a:r>
              </a:p>
            </p:txBody>
          </p:sp>
        </mc:Fallback>
      </mc:AlternateContent>
    </p:spTree>
    <p:extLst>
      <p:ext uri="{BB962C8B-B14F-4D97-AF65-F5344CB8AC3E}">
        <p14:creationId xmlns:p14="http://schemas.microsoft.com/office/powerpoint/2010/main" val="1765045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The complement of event A, denoted by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𝐴</m:t>
                        </m:r>
                      </m:e>
                    </m:acc>
                  </m:oMath>
                </a14:m>
                <a:r>
                  <a:rPr lang="en-US" dirty="0"/>
                  <a:t> and read as “A bar” or “A complement”, is the event that includes all the outcomes for an experiment that are </a:t>
                </a:r>
                <a:r>
                  <a:rPr lang="en-US" b="1" dirty="0"/>
                  <a:t>not in A.</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m:t>
                      </m:r>
                      <m:r>
                        <a:rPr lang="en-US" i="1">
                          <a:latin typeface="Cambria Math"/>
                        </a:rPr>
                        <m:t>𝑃</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a:rPr>
                                <m:t>𝐴</m:t>
                              </m:r>
                            </m:e>
                          </m:acc>
                        </m:e>
                      </m:d>
                      <m:r>
                        <a:rPr lang="en-US" i="1">
                          <a:latin typeface="Cambria Math"/>
                        </a:rPr>
                        <m:t>=1</m:t>
                      </m:r>
                    </m:oMath>
                  </m:oMathPara>
                </a14:m>
                <a:endParaRPr lang="en-US" dirty="0"/>
              </a:p>
              <a:p>
                <a:pPr marL="0" indent="0">
                  <a:buNone/>
                </a:pPr>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35" t="-1943"/>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b="1" dirty="0"/>
              <a:t>Complementary Events</a:t>
            </a:r>
            <a:br>
              <a:rPr lang="en-US" dirty="0"/>
            </a:br>
            <a:endParaRPr lang="en-US" dirty="0"/>
          </a:p>
        </p:txBody>
      </p:sp>
    </p:spTree>
    <p:extLst>
      <p:ext uri="{BB962C8B-B14F-4D97-AF65-F5344CB8AC3E}">
        <p14:creationId xmlns:p14="http://schemas.microsoft.com/office/powerpoint/2010/main" val="3329724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a:t>Example</a:t>
            </a:r>
            <a:endParaRPr lang="en-US" dirty="0"/>
          </a:p>
          <a:p>
            <a:r>
              <a:rPr lang="en-US" dirty="0"/>
              <a:t>In a group of 2000 taxpayers, 400 have been audited by IRS at least once. If one taxpayer is randomly selected from this group, what are the two complementary events of this experiment, and what are their probabilities?</a:t>
            </a:r>
          </a:p>
          <a:p>
            <a:endParaRPr lang="en-US" dirty="0"/>
          </a:p>
        </p:txBody>
      </p:sp>
      <p:sp>
        <p:nvSpPr>
          <p:cNvPr id="4" name="Title 2"/>
          <p:cNvSpPr>
            <a:spLocks noGrp="1"/>
          </p:cNvSpPr>
          <p:nvPr>
            <p:ph type="title"/>
          </p:nvPr>
        </p:nvSpPr>
        <p:spPr/>
        <p:txBody>
          <a:bodyPr>
            <a:normAutofit fontScale="90000"/>
          </a:bodyPr>
          <a:lstStyle/>
          <a:p>
            <a:r>
              <a:rPr lang="en-US" b="1" dirty="0"/>
              <a:t>Complementary Events</a:t>
            </a:r>
            <a:br>
              <a:rPr lang="en-US" dirty="0"/>
            </a:br>
            <a:endParaRPr lang="en-US" dirty="0"/>
          </a:p>
        </p:txBody>
      </p:sp>
    </p:spTree>
    <p:extLst>
      <p:ext uri="{BB962C8B-B14F-4D97-AF65-F5344CB8AC3E}">
        <p14:creationId xmlns:p14="http://schemas.microsoft.com/office/powerpoint/2010/main" val="699296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Events that cannot occur together are said to be mutually exclusive events. Such events do not have any common outcomes.</a:t>
                </a:r>
                <a:br>
                  <a:rPr lang="en-US" dirty="0"/>
                </a:b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=0</m:t>
                      </m:r>
                    </m:oMath>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m:t>
                      </m:r>
                      <m:r>
                        <a:rPr lang="en-US" i="1">
                          <a:latin typeface="Cambria Math"/>
                        </a:rPr>
                        <m:t>𝑃</m:t>
                      </m:r>
                      <m:r>
                        <a:rPr lang="en-US" i="1">
                          <a:latin typeface="Cambria Math"/>
                        </a:rPr>
                        <m:t>(</m:t>
                      </m:r>
                      <m:r>
                        <a:rPr lang="en-US" i="1">
                          <a:latin typeface="Cambria Math"/>
                        </a:rPr>
                        <m:t>𝐵</m:t>
                      </m:r>
                      <m:r>
                        <a:rPr lang="en-US" i="1">
                          <a:latin typeface="Cambria Math"/>
                        </a:rPr>
                        <m:t>)</m:t>
                      </m:r>
                    </m:oMath>
                  </m:oMathPara>
                </a14:m>
                <a:endParaRPr lang="en-US" dirty="0"/>
              </a:p>
              <a:p>
                <a:pPr marL="0" indent="0">
                  <a:buNone/>
                </a:pP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35" t="-1943"/>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b="1" dirty="0"/>
              <a:t>Mutually Exclusive Events</a:t>
            </a:r>
            <a:br>
              <a:rPr lang="en-US" dirty="0"/>
            </a:br>
            <a:endParaRPr lang="en-US" dirty="0"/>
          </a:p>
        </p:txBody>
      </p:sp>
    </p:spTree>
    <p:extLst>
      <p:ext uri="{BB962C8B-B14F-4D97-AF65-F5344CB8AC3E}">
        <p14:creationId xmlns:p14="http://schemas.microsoft.com/office/powerpoint/2010/main" val="1950781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872067" y="1143000"/>
                <a:ext cx="7408333" cy="4983163"/>
              </a:xfrm>
            </p:spPr>
            <p:txBody>
              <a:bodyPr>
                <a:normAutofit lnSpcReduction="10000"/>
              </a:bodyPr>
              <a:lstStyle/>
              <a:p>
                <a:r>
                  <a:rPr lang="en-US" b="1" u="sng" dirty="0"/>
                  <a:t>Example</a:t>
                </a:r>
                <a:endParaRPr lang="en-US" dirty="0"/>
              </a:p>
              <a:p>
                <a:r>
                  <a:rPr lang="en-US" dirty="0"/>
                  <a:t>Consider the following events for rolling a dice once.</a:t>
                </a:r>
              </a:p>
              <a:p>
                <a:r>
                  <a:rPr lang="en-US" dirty="0"/>
                  <a:t>S={1,2,3,4,5,6}</a:t>
                </a:r>
              </a:p>
              <a:p>
                <a:r>
                  <a:rPr lang="en-US" dirty="0"/>
                  <a:t>A = an even number is observed = {2, 4, 6}</a:t>
                </a:r>
              </a:p>
              <a:p>
                <a:r>
                  <a:rPr lang="en-US" dirty="0"/>
                  <a:t>B = an odd number is observed = {1, 3, 5}</a:t>
                </a:r>
              </a:p>
              <a:p>
                <a:r>
                  <a:rPr lang="en-US" dirty="0"/>
                  <a:t>C = a number less than 5 is observed = {1, 2, 3, 4}</a:t>
                </a:r>
              </a:p>
              <a:p>
                <a:r>
                  <a:rPr lang="en-US" dirty="0"/>
                  <a:t>Are events A and B mutually exclusive? Are events A and C mutually exclusive?</a:t>
                </a:r>
              </a:p>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=0</m:t>
                    </m:r>
                  </m:oMath>
                </a14:m>
                <a:r>
                  <a:rPr lang="en-US" dirty="0"/>
                  <a:t> Hence, the events A and B are mutually exclusive</a:t>
                </a:r>
              </a:p>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2,4</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6</m:t>
                        </m:r>
                      </m:den>
                    </m:f>
                  </m:oMath>
                </a14:m>
                <a:r>
                  <a:rPr lang="en-US" dirty="0"/>
                  <a:t> Hence, the events A and C are not mutually exclusive.</a:t>
                </a:r>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872067" y="1143000"/>
                <a:ext cx="7408333" cy="4983163"/>
              </a:xfrm>
              <a:blipFill>
                <a:blip r:embed="rId2"/>
                <a:stretch>
                  <a:fillRect l="-1370" t="-2036"/>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b="1" dirty="0"/>
              <a:t>Mutually Exclusive Events</a:t>
            </a:r>
            <a:br>
              <a:rPr lang="en-US" dirty="0"/>
            </a:br>
            <a:endParaRPr lang="en-US" dirty="0"/>
          </a:p>
        </p:txBody>
      </p:sp>
    </p:spTree>
    <p:extLst>
      <p:ext uri="{BB962C8B-B14F-4D97-AF65-F5344CB8AC3E}">
        <p14:creationId xmlns:p14="http://schemas.microsoft.com/office/powerpoint/2010/main" val="1710475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Two events are said to be independent if the occurrence of one does not affect the probability of the occurrence of the other. In other words, A and B are </a:t>
                </a:r>
                <a:r>
                  <a:rPr lang="en-US" b="1" dirty="0"/>
                  <a:t>independent events</a:t>
                </a:r>
                <a:r>
                  <a:rPr lang="en-US" dirty="0"/>
                  <a:t> if</a:t>
                </a:r>
                <a:br>
                  <a:rPr lang="en-US" dirty="0"/>
                </a:b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𝑃</m:t>
                      </m:r>
                      <m:r>
                        <a:rPr lang="en-US" i="1">
                          <a:latin typeface="Cambria Math"/>
                        </a:rPr>
                        <m:t>(</m:t>
                      </m:r>
                      <m:r>
                        <a:rPr lang="en-US" i="1">
                          <a:latin typeface="Cambria Math"/>
                        </a:rPr>
                        <m:t>𝐵</m:t>
                      </m:r>
                      <m:r>
                        <a:rPr lang="en-US" i="1">
                          <a:latin typeface="Cambria Math"/>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panose="02040503050406030204" pitchFamily="18" charset="0"/>
                            </a:rPr>
                          </m:ctrlPr>
                        </m:dPr>
                        <m:e>
                          <m:f>
                            <m:fPr>
                              <m:type m:val="lin"/>
                              <m:ctrlPr>
                                <a:rPr lang="en-US" i="1">
                                  <a:latin typeface="Cambria Math" panose="02040503050406030204" pitchFamily="18" charset="0"/>
                                </a:rPr>
                              </m:ctrlPr>
                            </m:fPr>
                            <m:num>
                              <m:r>
                                <a:rPr lang="en-US" i="1">
                                  <a:latin typeface="Cambria Math"/>
                                </a:rPr>
                                <m:t>𝐴</m:t>
                              </m:r>
                            </m:num>
                            <m:den>
                              <m:r>
                                <a:rPr lang="en-US" i="1">
                                  <a:latin typeface="Cambria Math"/>
                                </a:rPr>
                                <m:t>𝐵</m:t>
                              </m:r>
                            </m:den>
                          </m:f>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 </m:t>
                      </m:r>
                      <m:r>
                        <a:rPr lang="en-US" i="1">
                          <a:latin typeface="Cambria Math"/>
                        </a:rPr>
                        <m:t>𝑜𝑟</m:t>
                      </m:r>
                      <m:r>
                        <a:rPr lang="en-US" i="1">
                          <a:latin typeface="Cambria Math"/>
                        </a:rPr>
                        <m:t>  </m:t>
                      </m:r>
                      <m:r>
                        <a:rPr lang="en-US" i="1">
                          <a:latin typeface="Cambria Math"/>
                        </a:rPr>
                        <m:t>𝑃</m:t>
                      </m:r>
                      <m:d>
                        <m:dPr>
                          <m:ctrlPr>
                            <a:rPr lang="en-US" i="1">
                              <a:latin typeface="Cambria Math" panose="02040503050406030204" pitchFamily="18" charset="0"/>
                            </a:rPr>
                          </m:ctrlPr>
                        </m:dPr>
                        <m:e>
                          <m:f>
                            <m:fPr>
                              <m:type m:val="lin"/>
                              <m:ctrlPr>
                                <a:rPr lang="en-US" i="1">
                                  <a:latin typeface="Cambria Math" panose="02040503050406030204" pitchFamily="18" charset="0"/>
                                </a:rPr>
                              </m:ctrlPr>
                            </m:fPr>
                            <m:num>
                              <m:r>
                                <a:rPr lang="en-US" i="1">
                                  <a:latin typeface="Cambria Math"/>
                                </a:rPr>
                                <m:t>𝐵</m:t>
                              </m:r>
                            </m:num>
                            <m:den>
                              <m:r>
                                <a:rPr lang="en-US" i="1">
                                  <a:latin typeface="Cambria Math"/>
                                </a:rPr>
                                <m:t>𝐴</m:t>
                              </m:r>
                            </m:den>
                          </m:f>
                        </m:e>
                      </m:d>
                      <m:r>
                        <a:rPr lang="en-US" i="1">
                          <a:latin typeface="Cambria Math"/>
                        </a:rPr>
                        <m:t>=</m:t>
                      </m:r>
                      <m:r>
                        <a:rPr lang="en-US" i="1">
                          <a:latin typeface="Cambria Math"/>
                        </a:rPr>
                        <m:t>𝑃</m:t>
                      </m:r>
                      <m:r>
                        <a:rPr lang="en-US" i="1">
                          <a:latin typeface="Cambria Math"/>
                        </a:rPr>
                        <m:t>(</m:t>
                      </m:r>
                      <m:r>
                        <a:rPr lang="en-US" i="1">
                          <a:latin typeface="Cambria Math"/>
                        </a:rPr>
                        <m:t>𝐵</m:t>
                      </m:r>
                      <m:r>
                        <a:rPr lang="en-US" i="1">
                          <a:latin typeface="Cambria Math"/>
                        </a:rPr>
                        <m:t>)</m:t>
                      </m:r>
                    </m:oMath>
                  </m:oMathPara>
                </a14:m>
                <a:endParaRPr lang="en-US" dirty="0"/>
              </a:p>
              <a:p>
                <a:pPr marL="0" indent="0">
                  <a:buNone/>
                </a:pPr>
                <a:endParaRPr lang="en-US" dirty="0"/>
              </a:p>
              <a:p>
                <a:pPr marL="0" indent="0">
                  <a:buNone/>
                </a:pP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35" t="-1943" b="-2650"/>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b="1" dirty="0"/>
              <a:t>Independent and Dependent Events</a:t>
            </a:r>
            <a:br>
              <a:rPr lang="en-US" dirty="0"/>
            </a:br>
            <a:endParaRPr lang="en-US" dirty="0"/>
          </a:p>
        </p:txBody>
      </p:sp>
    </p:spTree>
    <p:extLst>
      <p:ext uri="{BB962C8B-B14F-4D97-AF65-F5344CB8AC3E}">
        <p14:creationId xmlns:p14="http://schemas.microsoft.com/office/powerpoint/2010/main" val="571480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A and B are </a:t>
                </a:r>
                <a:r>
                  <a:rPr lang="en-US" b="1" dirty="0"/>
                  <a:t>dependent events</a:t>
                </a:r>
                <a:r>
                  <a:rPr lang="en-US" dirty="0"/>
                  <a:t> if</a:t>
                </a:r>
                <a:br>
                  <a:rPr lang="en-US" dirty="0"/>
                </a:b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𝑃</m:t>
                      </m:r>
                      <m:r>
                        <a:rPr lang="en-US" i="1">
                          <a:latin typeface="Cambria Math"/>
                        </a:rPr>
                        <m:t>(</m:t>
                      </m:r>
                      <m:f>
                        <m:fPr>
                          <m:type m:val="lin"/>
                          <m:ctrlPr>
                            <a:rPr lang="en-US" i="1">
                              <a:latin typeface="Cambria Math" panose="02040503050406030204" pitchFamily="18" charset="0"/>
                            </a:rPr>
                          </m:ctrlPr>
                        </m:fPr>
                        <m:num>
                          <m:r>
                            <a:rPr lang="en-US" i="1">
                              <a:latin typeface="Cambria Math"/>
                            </a:rPr>
                            <m:t>𝐵</m:t>
                          </m:r>
                        </m:num>
                        <m:den>
                          <m:r>
                            <a:rPr lang="en-US" i="1">
                              <a:latin typeface="Cambria Math"/>
                            </a:rPr>
                            <m:t>𝐴</m:t>
                          </m:r>
                          <m:r>
                            <a:rPr lang="en-US" i="1">
                              <a:latin typeface="Cambria Math"/>
                            </a:rPr>
                            <m:t>)</m:t>
                          </m:r>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𝐵</m:t>
                          </m:r>
                        </m:e>
                      </m:d>
                      <m:r>
                        <a:rPr lang="en-US" i="1">
                          <a:latin typeface="Cambria Math"/>
                        </a:rPr>
                        <m:t>𝑃</m:t>
                      </m:r>
                      <m:r>
                        <a:rPr lang="en-US" i="1">
                          <a:latin typeface="Cambria Math"/>
                        </a:rPr>
                        <m:t>(</m:t>
                      </m:r>
                      <m:f>
                        <m:fPr>
                          <m:type m:val="lin"/>
                          <m:ctrlPr>
                            <a:rPr lang="en-US" i="1">
                              <a:latin typeface="Cambria Math" panose="02040503050406030204" pitchFamily="18" charset="0"/>
                            </a:rPr>
                          </m:ctrlPr>
                        </m:fPr>
                        <m:num>
                          <m:r>
                            <a:rPr lang="en-US" i="1">
                              <a:latin typeface="Cambria Math"/>
                            </a:rPr>
                            <m:t>𝐴</m:t>
                          </m:r>
                        </m:num>
                        <m:den>
                          <m:r>
                            <a:rPr lang="en-US" i="1">
                              <a:latin typeface="Cambria Math"/>
                            </a:rPr>
                            <m:t>𝐵</m:t>
                          </m:r>
                          <m:r>
                            <a:rPr lang="en-US" i="1">
                              <a:latin typeface="Cambria Math"/>
                            </a:rPr>
                            <m:t>)</m:t>
                          </m:r>
                        </m:den>
                      </m:f>
                    </m:oMath>
                  </m:oMathPara>
                </a14:m>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35" t="-1943"/>
                </a:stretch>
              </a:blipFill>
            </p:spPr>
            <p:txBody>
              <a:bodyPr/>
              <a:lstStyle/>
              <a:p>
                <a:r>
                  <a:rPr lang="en-US">
                    <a:noFill/>
                  </a:rPr>
                  <a:t> </a:t>
                </a:r>
              </a:p>
            </p:txBody>
          </p:sp>
        </mc:Fallback>
      </mc:AlternateContent>
      <p:sp>
        <p:nvSpPr>
          <p:cNvPr id="4" name="Title 2"/>
          <p:cNvSpPr>
            <a:spLocks noGrp="1"/>
          </p:cNvSpPr>
          <p:nvPr>
            <p:ph type="title"/>
          </p:nvPr>
        </p:nvSpPr>
        <p:spPr/>
        <p:txBody>
          <a:bodyPr>
            <a:normAutofit fontScale="90000"/>
          </a:bodyPr>
          <a:lstStyle/>
          <a:p>
            <a:r>
              <a:rPr lang="en-US" b="1" dirty="0"/>
              <a:t>Independent and Dependent Events</a:t>
            </a:r>
            <a:br>
              <a:rPr lang="en-US" dirty="0"/>
            </a:br>
            <a:endParaRPr lang="en-US" dirty="0"/>
          </a:p>
        </p:txBody>
      </p:sp>
    </p:spTree>
    <p:extLst>
      <p:ext uri="{BB962C8B-B14F-4D97-AF65-F5344CB8AC3E}">
        <p14:creationId xmlns:p14="http://schemas.microsoft.com/office/powerpoint/2010/main" val="1835097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u="sng"/>
              <a:t>Example</a:t>
            </a:r>
            <a:endParaRPr lang="en-US" dirty="0"/>
          </a:p>
          <a:p>
            <a:r>
              <a:rPr lang="en-US" dirty="0"/>
              <a:t>A box contains a total of 100 CDs that were manufactured on two machines. Of them, 60 were manufactured on Machine I. Of the total CDs, 15 are defective. Of the 60 CDs that were manufactured on Machine I, 9 are defective. Let D be the event that a randomly selected CD is defective, and let A be the event that a randomly selected CD was manufactured on Machine I. Are events A and D independent?</a:t>
            </a:r>
          </a:p>
          <a:p>
            <a:endParaRPr lang="en-US" dirty="0"/>
          </a:p>
        </p:txBody>
      </p:sp>
      <p:sp>
        <p:nvSpPr>
          <p:cNvPr id="4" name="Title 2"/>
          <p:cNvSpPr>
            <a:spLocks noGrp="1"/>
          </p:cNvSpPr>
          <p:nvPr>
            <p:ph type="title"/>
          </p:nvPr>
        </p:nvSpPr>
        <p:spPr/>
        <p:txBody>
          <a:bodyPr>
            <a:normAutofit fontScale="90000"/>
          </a:bodyPr>
          <a:lstStyle/>
          <a:p>
            <a:r>
              <a:rPr lang="en-US" b="1" dirty="0"/>
              <a:t> Independent and Dependent Events</a:t>
            </a:r>
            <a:br>
              <a:rPr lang="en-US" dirty="0"/>
            </a:br>
            <a:endParaRPr lang="en-US" dirty="0"/>
          </a:p>
        </p:txBody>
      </p:sp>
    </p:spTree>
    <p:extLst>
      <p:ext uri="{BB962C8B-B14F-4D97-AF65-F5344CB8AC3E}">
        <p14:creationId xmlns:p14="http://schemas.microsoft.com/office/powerpoint/2010/main" val="3114578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FEC11E2-894C-ED48-896B-DBDD0A4F0787}"/>
              </a:ext>
            </a:extLst>
          </p:cNvPr>
          <p:cNvGraphicFramePr>
            <a:graphicFrameLocks noGrp="1"/>
          </p:cNvGraphicFramePr>
          <p:nvPr>
            <p:ph idx="1"/>
            <p:extLst>
              <p:ext uri="{D42A27DB-BD31-4B8C-83A1-F6EECF244321}">
                <p14:modId xmlns:p14="http://schemas.microsoft.com/office/powerpoint/2010/main" val="2569090659"/>
              </p:ext>
            </p:extLst>
          </p:nvPr>
        </p:nvGraphicFramePr>
        <p:xfrm>
          <a:off x="871538" y="1905000"/>
          <a:ext cx="7408860" cy="1483360"/>
        </p:xfrm>
        <a:graphic>
          <a:graphicData uri="http://schemas.openxmlformats.org/drawingml/2006/table">
            <a:tbl>
              <a:tblPr firstRow="1" bandRow="1">
                <a:tableStyleId>{5C22544A-7EE6-4342-B048-85BDC9FD1C3A}</a:tableStyleId>
              </a:tblPr>
              <a:tblGrid>
                <a:gridCol w="1852215">
                  <a:extLst>
                    <a:ext uri="{9D8B030D-6E8A-4147-A177-3AD203B41FA5}">
                      <a16:colId xmlns:a16="http://schemas.microsoft.com/office/drawing/2014/main" val="3423642060"/>
                    </a:ext>
                  </a:extLst>
                </a:gridCol>
                <a:gridCol w="1852215">
                  <a:extLst>
                    <a:ext uri="{9D8B030D-6E8A-4147-A177-3AD203B41FA5}">
                      <a16:colId xmlns:a16="http://schemas.microsoft.com/office/drawing/2014/main" val="3639225208"/>
                    </a:ext>
                  </a:extLst>
                </a:gridCol>
                <a:gridCol w="1852215">
                  <a:extLst>
                    <a:ext uri="{9D8B030D-6E8A-4147-A177-3AD203B41FA5}">
                      <a16:colId xmlns:a16="http://schemas.microsoft.com/office/drawing/2014/main" val="4168206905"/>
                    </a:ext>
                  </a:extLst>
                </a:gridCol>
                <a:gridCol w="1852215">
                  <a:extLst>
                    <a:ext uri="{9D8B030D-6E8A-4147-A177-3AD203B41FA5}">
                      <a16:colId xmlns:a16="http://schemas.microsoft.com/office/drawing/2014/main" val="573995546"/>
                    </a:ext>
                  </a:extLst>
                </a:gridCol>
              </a:tblGrid>
              <a:tr h="370840">
                <a:tc>
                  <a:txBody>
                    <a:bodyPr/>
                    <a:lstStyle/>
                    <a:p>
                      <a:endParaRPr lang="en-US"/>
                    </a:p>
                  </a:txBody>
                  <a:tcPr/>
                </a:tc>
                <a:tc>
                  <a:txBody>
                    <a:bodyPr/>
                    <a:lstStyle/>
                    <a:p>
                      <a:r>
                        <a:rPr lang="en-US" dirty="0"/>
                        <a:t>Defective (D)</a:t>
                      </a:r>
                    </a:p>
                  </a:txBody>
                  <a:tcPr/>
                </a:tc>
                <a:tc>
                  <a:txBody>
                    <a:bodyPr/>
                    <a:lstStyle/>
                    <a:p>
                      <a:r>
                        <a:rPr lang="en-US" dirty="0"/>
                        <a:t>Not Defective</a:t>
                      </a:r>
                    </a:p>
                  </a:txBody>
                  <a:tcPr/>
                </a:tc>
                <a:tc>
                  <a:txBody>
                    <a:bodyPr/>
                    <a:lstStyle/>
                    <a:p>
                      <a:r>
                        <a:rPr lang="en-US" dirty="0"/>
                        <a:t>Total</a:t>
                      </a:r>
                    </a:p>
                  </a:txBody>
                  <a:tcPr/>
                </a:tc>
                <a:extLst>
                  <a:ext uri="{0D108BD9-81ED-4DB2-BD59-A6C34878D82A}">
                    <a16:rowId xmlns:a16="http://schemas.microsoft.com/office/drawing/2014/main" val="3230155277"/>
                  </a:ext>
                </a:extLst>
              </a:tr>
              <a:tr h="370840">
                <a:tc>
                  <a:txBody>
                    <a:bodyPr/>
                    <a:lstStyle/>
                    <a:p>
                      <a:r>
                        <a:rPr lang="en-US" dirty="0"/>
                        <a:t>Machine 1 (A)</a:t>
                      </a:r>
                    </a:p>
                  </a:txBody>
                  <a:tcPr/>
                </a:tc>
                <a:tc>
                  <a:txBody>
                    <a:bodyPr/>
                    <a:lstStyle/>
                    <a:p>
                      <a:pPr algn="ctr"/>
                      <a:r>
                        <a:rPr lang="en-US" dirty="0"/>
                        <a:t>9</a:t>
                      </a:r>
                    </a:p>
                  </a:txBody>
                  <a:tcPr/>
                </a:tc>
                <a:tc>
                  <a:txBody>
                    <a:bodyPr/>
                    <a:lstStyle/>
                    <a:p>
                      <a:pPr algn="ctr"/>
                      <a:r>
                        <a:rPr lang="en-US" dirty="0"/>
                        <a:t>51</a:t>
                      </a:r>
                    </a:p>
                  </a:txBody>
                  <a:tcPr/>
                </a:tc>
                <a:tc>
                  <a:txBody>
                    <a:bodyPr/>
                    <a:lstStyle/>
                    <a:p>
                      <a:pPr algn="ctr"/>
                      <a:r>
                        <a:rPr lang="en-US" dirty="0"/>
                        <a:t>60</a:t>
                      </a:r>
                    </a:p>
                  </a:txBody>
                  <a:tcPr/>
                </a:tc>
                <a:extLst>
                  <a:ext uri="{0D108BD9-81ED-4DB2-BD59-A6C34878D82A}">
                    <a16:rowId xmlns:a16="http://schemas.microsoft.com/office/drawing/2014/main" val="328278835"/>
                  </a:ext>
                </a:extLst>
              </a:tr>
              <a:tr h="370840">
                <a:tc>
                  <a:txBody>
                    <a:bodyPr/>
                    <a:lstStyle/>
                    <a:p>
                      <a:r>
                        <a:rPr lang="en-US" dirty="0"/>
                        <a:t>Not Machine 1</a:t>
                      </a:r>
                    </a:p>
                  </a:txBody>
                  <a:tcPr/>
                </a:tc>
                <a:tc>
                  <a:txBody>
                    <a:bodyPr/>
                    <a:lstStyle/>
                    <a:p>
                      <a:pPr algn="ctr"/>
                      <a:r>
                        <a:rPr lang="en-US" dirty="0"/>
                        <a:t>6</a:t>
                      </a:r>
                    </a:p>
                  </a:txBody>
                  <a:tcPr/>
                </a:tc>
                <a:tc>
                  <a:txBody>
                    <a:bodyPr/>
                    <a:lstStyle/>
                    <a:p>
                      <a:pPr algn="ctr"/>
                      <a:r>
                        <a:rPr lang="en-US" dirty="0"/>
                        <a:t>34</a:t>
                      </a:r>
                    </a:p>
                  </a:txBody>
                  <a:tcPr/>
                </a:tc>
                <a:tc>
                  <a:txBody>
                    <a:bodyPr/>
                    <a:lstStyle/>
                    <a:p>
                      <a:pPr algn="ctr"/>
                      <a:r>
                        <a:rPr lang="en-US" dirty="0"/>
                        <a:t>40</a:t>
                      </a:r>
                    </a:p>
                  </a:txBody>
                  <a:tcPr/>
                </a:tc>
                <a:extLst>
                  <a:ext uri="{0D108BD9-81ED-4DB2-BD59-A6C34878D82A}">
                    <a16:rowId xmlns:a16="http://schemas.microsoft.com/office/drawing/2014/main" val="2034829691"/>
                  </a:ext>
                </a:extLst>
              </a:tr>
              <a:tr h="370840">
                <a:tc>
                  <a:txBody>
                    <a:bodyPr/>
                    <a:lstStyle/>
                    <a:p>
                      <a:r>
                        <a:rPr lang="en-US" dirty="0"/>
                        <a:t>Total</a:t>
                      </a:r>
                    </a:p>
                  </a:txBody>
                  <a:tcPr/>
                </a:tc>
                <a:tc>
                  <a:txBody>
                    <a:bodyPr/>
                    <a:lstStyle/>
                    <a:p>
                      <a:pPr algn="ctr"/>
                      <a:r>
                        <a:rPr lang="en-US" dirty="0"/>
                        <a:t>15</a:t>
                      </a:r>
                    </a:p>
                  </a:txBody>
                  <a:tcPr/>
                </a:tc>
                <a:tc>
                  <a:txBody>
                    <a:bodyPr/>
                    <a:lstStyle/>
                    <a:p>
                      <a:pPr algn="ctr"/>
                      <a:r>
                        <a:rPr lang="en-US" dirty="0"/>
                        <a:t>85</a:t>
                      </a:r>
                    </a:p>
                  </a:txBody>
                  <a:tcPr/>
                </a:tc>
                <a:tc>
                  <a:txBody>
                    <a:bodyPr/>
                    <a:lstStyle/>
                    <a:p>
                      <a:pPr algn="ctr"/>
                      <a:r>
                        <a:rPr lang="en-US" dirty="0"/>
                        <a:t>100</a:t>
                      </a:r>
                    </a:p>
                  </a:txBody>
                  <a:tcPr/>
                </a:tc>
                <a:extLst>
                  <a:ext uri="{0D108BD9-81ED-4DB2-BD59-A6C34878D82A}">
                    <a16:rowId xmlns:a16="http://schemas.microsoft.com/office/drawing/2014/main" val="2582460079"/>
                  </a:ext>
                </a:extLst>
              </a:tr>
            </a:tbl>
          </a:graphicData>
        </a:graphic>
      </p:graphicFrame>
      <p:sp>
        <p:nvSpPr>
          <p:cNvPr id="3" name="Title 2">
            <a:extLst>
              <a:ext uri="{FF2B5EF4-FFF2-40B4-BE49-F238E27FC236}">
                <a16:creationId xmlns:a16="http://schemas.microsoft.com/office/drawing/2014/main" id="{5896ADC3-72B3-444C-8244-679D50626737}"/>
              </a:ext>
            </a:extLst>
          </p:cNvPr>
          <p:cNvSpPr>
            <a:spLocks noGrp="1"/>
          </p:cNvSpPr>
          <p:nvPr>
            <p:ph type="title"/>
          </p:nvPr>
        </p:nvSpPr>
        <p:spPr/>
        <p:txBody>
          <a:bodyPr>
            <a:normAutofit fontScale="90000"/>
          </a:bodyPr>
          <a:lstStyle/>
          <a:p>
            <a:r>
              <a:rPr lang="en-US" b="1" dirty="0"/>
              <a:t>Independent and Dependent Events</a:t>
            </a:r>
            <a:endParaRPr lang="en-US" dirty="0"/>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A4570BE1-6F46-2448-9EEB-9C245D72866C}"/>
                  </a:ext>
                </a:extLst>
              </p:cNvPr>
              <p:cNvSpPr/>
              <p:nvPr/>
            </p:nvSpPr>
            <p:spPr>
              <a:xfrm>
                <a:off x="1066800" y="3733800"/>
                <a:ext cx="2569358"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9</m:t>
                          </m:r>
                        </m:num>
                        <m:den>
                          <m:r>
                            <a:rPr lang="en-US" b="0" i="1" smtClean="0">
                              <a:latin typeface="Cambria Math" panose="02040503050406030204" pitchFamily="18" charset="0"/>
                            </a:rPr>
                            <m:t>100</m:t>
                          </m:r>
                        </m:den>
                      </m:f>
                      <m:r>
                        <a:rPr lang="en-US" b="0" i="1" smtClean="0">
                          <a:latin typeface="Cambria Math" panose="02040503050406030204" pitchFamily="18" charset="0"/>
                        </a:rPr>
                        <m:t>=0.09</m:t>
                      </m:r>
                    </m:oMath>
                  </m:oMathPara>
                </a14:m>
                <a:endParaRPr lang="en-US" dirty="0"/>
              </a:p>
            </p:txBody>
          </p:sp>
        </mc:Choice>
        <mc:Fallback>
          <p:sp>
            <p:nvSpPr>
              <p:cNvPr id="6" name="Rectangle 5">
                <a:extLst>
                  <a:ext uri="{FF2B5EF4-FFF2-40B4-BE49-F238E27FC236}">
                    <a16:creationId xmlns:a16="http://schemas.microsoft.com/office/drawing/2014/main" id="{A4570BE1-6F46-2448-9EEB-9C245D72866C}"/>
                  </a:ext>
                </a:extLst>
              </p:cNvPr>
              <p:cNvSpPr>
                <a:spLocks noRot="1" noChangeAspect="1" noMove="1" noResize="1" noEditPoints="1" noAdjustHandles="1" noChangeArrowheads="1" noChangeShapeType="1" noTextEdit="1"/>
              </p:cNvSpPr>
              <p:nvPr/>
            </p:nvSpPr>
            <p:spPr>
              <a:xfrm>
                <a:off x="1066800" y="3733800"/>
                <a:ext cx="2569358" cy="612732"/>
              </a:xfrm>
              <a:prstGeom prst="rect">
                <a:avLst/>
              </a:prstGeom>
              <a:blipFill>
                <a:blip r:embed="rId2"/>
                <a:stretch>
                  <a:fillRect b="-20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78444510-5A4B-1047-80AE-237D2F512C54}"/>
                  </a:ext>
                </a:extLst>
              </p:cNvPr>
              <p:cNvSpPr/>
              <p:nvPr/>
            </p:nvSpPr>
            <p:spPr>
              <a:xfrm>
                <a:off x="1066800" y="4572000"/>
                <a:ext cx="3529043" cy="6242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d>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100</m:t>
                              </m:r>
                            </m:den>
                          </m:f>
                        </m:e>
                      </m:d>
                      <m:r>
                        <a:rPr lang="en-US" b="0" i="1" smtClean="0">
                          <a:latin typeface="Cambria Math" panose="02040503050406030204" pitchFamily="18" charset="0"/>
                        </a:rPr>
                        <m:t>=0.09</m:t>
                      </m:r>
                    </m:oMath>
                  </m:oMathPara>
                </a14:m>
                <a:endParaRPr lang="en-US" dirty="0"/>
              </a:p>
            </p:txBody>
          </p:sp>
        </mc:Choice>
        <mc:Fallback>
          <p:sp>
            <p:nvSpPr>
              <p:cNvPr id="8" name="Rectangle 7">
                <a:extLst>
                  <a:ext uri="{FF2B5EF4-FFF2-40B4-BE49-F238E27FC236}">
                    <a16:creationId xmlns:a16="http://schemas.microsoft.com/office/drawing/2014/main" id="{78444510-5A4B-1047-80AE-237D2F512C54}"/>
                  </a:ext>
                </a:extLst>
              </p:cNvPr>
              <p:cNvSpPr>
                <a:spLocks noRot="1" noChangeAspect="1" noMove="1" noResize="1" noEditPoints="1" noAdjustHandles="1" noChangeArrowheads="1" noChangeShapeType="1" noTextEdit="1"/>
              </p:cNvSpPr>
              <p:nvPr/>
            </p:nvSpPr>
            <p:spPr>
              <a:xfrm>
                <a:off x="1066800" y="4572000"/>
                <a:ext cx="3529043" cy="624210"/>
              </a:xfrm>
              <a:prstGeom prst="rect">
                <a:avLst/>
              </a:prstGeom>
              <a:blipFill>
                <a:blip r:embed="rId3"/>
                <a:stretch>
                  <a:fillRect b="-40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61366E30-3112-2A43-A05A-2B91FC5B5664}"/>
                  </a:ext>
                </a:extLst>
              </p:cNvPr>
              <p:cNvSpPr/>
              <p:nvPr/>
            </p:nvSpPr>
            <p:spPr>
              <a:xfrm>
                <a:off x="1164380" y="6016109"/>
                <a:ext cx="7437998" cy="369332"/>
              </a:xfrm>
              <a:prstGeom prst="rect">
                <a:avLst/>
              </a:prstGeom>
            </p:spPr>
            <p:txBody>
              <a:bodyPr wrap="none">
                <a:spAutoFit/>
              </a:bodyPr>
              <a:lstStyle/>
              <a:p>
                <a:r>
                  <a:rPr lang="en-US" dirty="0"/>
                  <a:t>The events A and D are independent events because P(A</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p:sp>
            <p:nvSpPr>
              <p:cNvPr id="10" name="Rectangle 9">
                <a:extLst>
                  <a:ext uri="{FF2B5EF4-FFF2-40B4-BE49-F238E27FC236}">
                    <a16:creationId xmlns:a16="http://schemas.microsoft.com/office/drawing/2014/main" id="{61366E30-3112-2A43-A05A-2B91FC5B5664}"/>
                  </a:ext>
                </a:extLst>
              </p:cNvPr>
              <p:cNvSpPr>
                <a:spLocks noRot="1" noChangeAspect="1" noMove="1" noResize="1" noEditPoints="1" noAdjustHandles="1" noChangeArrowheads="1" noChangeShapeType="1" noTextEdit="1"/>
              </p:cNvSpPr>
              <p:nvPr/>
            </p:nvSpPr>
            <p:spPr>
              <a:xfrm>
                <a:off x="1164380" y="6016109"/>
                <a:ext cx="7437998" cy="369332"/>
              </a:xfrm>
              <a:prstGeom prst="rect">
                <a:avLst/>
              </a:prstGeom>
              <a:blipFill>
                <a:blip r:embed="rId4"/>
                <a:stretch>
                  <a:fillRect l="-681" t="-6667"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AF74DF39-68A7-064D-B869-30607DF3331B}"/>
                  </a:ext>
                </a:extLst>
              </p:cNvPr>
              <p:cNvSpPr txBox="1"/>
              <p:nvPr/>
            </p:nvSpPr>
            <p:spPr>
              <a:xfrm>
                <a:off x="1143000" y="5514201"/>
                <a:ext cx="2122119" cy="276999"/>
              </a:xfrm>
              <a:prstGeom prst="rect">
                <a:avLst/>
              </a:prstGeom>
              <a:noFill/>
            </p:spPr>
            <p:txBody>
              <a:bodyPr wrap="none" lIns="0" tIns="0" rIns="0" bIns="0" rtlCol="0">
                <a:spAutoFit/>
              </a:bodyPr>
              <a:lstStyle/>
              <a:p>
                <a:r>
                  <a:rPr lang="en-US" dirty="0"/>
                  <a:t>P(A</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p:sp>
            <p:nvSpPr>
              <p:cNvPr id="2" name="TextBox 1">
                <a:extLst>
                  <a:ext uri="{FF2B5EF4-FFF2-40B4-BE49-F238E27FC236}">
                    <a16:creationId xmlns:a16="http://schemas.microsoft.com/office/drawing/2014/main" id="{AF74DF39-68A7-064D-B869-30607DF3331B}"/>
                  </a:ext>
                </a:extLst>
              </p:cNvPr>
              <p:cNvSpPr txBox="1">
                <a:spLocks noRot="1" noChangeAspect="1" noMove="1" noResize="1" noEditPoints="1" noAdjustHandles="1" noChangeArrowheads="1" noChangeShapeType="1" noTextEdit="1"/>
              </p:cNvSpPr>
              <p:nvPr/>
            </p:nvSpPr>
            <p:spPr>
              <a:xfrm>
                <a:off x="1143000" y="5514201"/>
                <a:ext cx="2122119" cy="276999"/>
              </a:xfrm>
              <a:prstGeom prst="rect">
                <a:avLst/>
              </a:prstGeom>
              <a:blipFill>
                <a:blip r:embed="rId5"/>
                <a:stretch>
                  <a:fillRect l="-7143" t="-26087" r="-3571" b="-47826"/>
                </a:stretch>
              </a:blipFill>
            </p:spPr>
            <p:txBody>
              <a:bodyPr/>
              <a:lstStyle/>
              <a:p>
                <a:r>
                  <a:rPr lang="en-US">
                    <a:noFill/>
                  </a:rPr>
                  <a:t> </a:t>
                </a:r>
              </a:p>
            </p:txBody>
          </p:sp>
        </mc:Fallback>
      </mc:AlternateContent>
    </p:spTree>
    <p:extLst>
      <p:ext uri="{BB962C8B-B14F-4D97-AF65-F5344CB8AC3E}">
        <p14:creationId xmlns:p14="http://schemas.microsoft.com/office/powerpoint/2010/main" val="3980794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Example</a:t>
            </a:r>
          </a:p>
          <a:p>
            <a:endParaRPr lang="en-US" dirty="0"/>
          </a:p>
        </p:txBody>
      </p:sp>
      <p:sp>
        <p:nvSpPr>
          <p:cNvPr id="4" name="Title 2"/>
          <p:cNvSpPr>
            <a:spLocks noGrp="1"/>
          </p:cNvSpPr>
          <p:nvPr>
            <p:ph type="title"/>
          </p:nvPr>
        </p:nvSpPr>
        <p:spPr/>
        <p:txBody>
          <a:bodyPr>
            <a:normAutofit fontScale="90000"/>
          </a:bodyPr>
          <a:lstStyle/>
          <a:p>
            <a:r>
              <a:rPr lang="en-US" b="1" dirty="0"/>
              <a:t>Experiment, Outcomes, and Sample Space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29202605"/>
              </p:ext>
            </p:extLst>
          </p:nvPr>
        </p:nvGraphicFramePr>
        <p:xfrm>
          <a:off x="609600" y="3200402"/>
          <a:ext cx="8229599" cy="2971798"/>
        </p:xfrm>
        <a:graphic>
          <a:graphicData uri="http://schemas.openxmlformats.org/drawingml/2006/table">
            <a:tbl>
              <a:tblPr firstRow="1" firstCol="1" bandRow="1">
                <a:tableStyleId>{35758FB7-9AC5-4552-8A53-C91805E547FA}</a:tableStyleId>
              </a:tblPr>
              <a:tblGrid>
                <a:gridCol w="1895493">
                  <a:extLst>
                    <a:ext uri="{9D8B030D-6E8A-4147-A177-3AD203B41FA5}">
                      <a16:colId xmlns:a16="http://schemas.microsoft.com/office/drawing/2014/main" val="20000"/>
                    </a:ext>
                  </a:extLst>
                </a:gridCol>
                <a:gridCol w="3001197">
                  <a:extLst>
                    <a:ext uri="{9D8B030D-6E8A-4147-A177-3AD203B41FA5}">
                      <a16:colId xmlns:a16="http://schemas.microsoft.com/office/drawing/2014/main" val="20001"/>
                    </a:ext>
                  </a:extLst>
                </a:gridCol>
                <a:gridCol w="3332909">
                  <a:extLst>
                    <a:ext uri="{9D8B030D-6E8A-4147-A177-3AD203B41FA5}">
                      <a16:colId xmlns:a16="http://schemas.microsoft.com/office/drawing/2014/main" val="20002"/>
                    </a:ext>
                  </a:extLst>
                </a:gridCol>
              </a:tblGrid>
              <a:tr h="463024">
                <a:tc>
                  <a:txBody>
                    <a:bodyPr/>
                    <a:lstStyle/>
                    <a:p>
                      <a:pPr marL="0" marR="0" algn="ctr">
                        <a:lnSpc>
                          <a:spcPct val="115000"/>
                        </a:lnSpc>
                        <a:spcBef>
                          <a:spcPts val="0"/>
                        </a:spcBef>
                        <a:spcAft>
                          <a:spcPts val="0"/>
                        </a:spcAft>
                      </a:pPr>
                      <a:r>
                        <a:rPr lang="en-US" sz="1800" dirty="0">
                          <a:effectLst/>
                        </a:rPr>
                        <a:t>Experiment</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Outcomes</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Sample Space</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63024">
                <a:tc>
                  <a:txBody>
                    <a:bodyPr/>
                    <a:lstStyle/>
                    <a:p>
                      <a:pPr marL="0" marR="0" algn="ctr">
                        <a:lnSpc>
                          <a:spcPct val="115000"/>
                        </a:lnSpc>
                        <a:spcBef>
                          <a:spcPts val="0"/>
                        </a:spcBef>
                        <a:spcAft>
                          <a:spcPts val="0"/>
                        </a:spcAft>
                      </a:pPr>
                      <a:r>
                        <a:rPr lang="en-US" sz="1800">
                          <a:effectLst/>
                        </a:rPr>
                        <a:t>Toss a coin once</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H, T</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S={H,T}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63024">
                <a:tc>
                  <a:txBody>
                    <a:bodyPr/>
                    <a:lstStyle/>
                    <a:p>
                      <a:pPr marL="0" marR="0" algn="ctr">
                        <a:lnSpc>
                          <a:spcPct val="115000"/>
                        </a:lnSpc>
                        <a:spcBef>
                          <a:spcPts val="0"/>
                        </a:spcBef>
                        <a:spcAft>
                          <a:spcPts val="0"/>
                        </a:spcAft>
                      </a:pPr>
                      <a:r>
                        <a:rPr lang="en-US" sz="1800">
                          <a:effectLst/>
                        </a:rPr>
                        <a:t>Roll a dice once</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 </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56678">
                <a:tc>
                  <a:txBody>
                    <a:bodyPr/>
                    <a:lstStyle/>
                    <a:p>
                      <a:pPr marL="0" marR="0" algn="ctr">
                        <a:lnSpc>
                          <a:spcPct val="115000"/>
                        </a:lnSpc>
                        <a:spcBef>
                          <a:spcPts val="0"/>
                        </a:spcBef>
                        <a:spcAft>
                          <a:spcPts val="0"/>
                        </a:spcAft>
                      </a:pPr>
                      <a:r>
                        <a:rPr lang="en-US" sz="1800">
                          <a:effectLst/>
                        </a:rPr>
                        <a:t>Toss a coin twice</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 </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63024">
                <a:tc>
                  <a:txBody>
                    <a:bodyPr/>
                    <a:lstStyle/>
                    <a:p>
                      <a:pPr marL="0" marR="0" algn="ctr">
                        <a:lnSpc>
                          <a:spcPct val="115000"/>
                        </a:lnSpc>
                        <a:spcBef>
                          <a:spcPts val="0"/>
                        </a:spcBef>
                        <a:spcAft>
                          <a:spcPts val="0"/>
                        </a:spcAft>
                      </a:pPr>
                      <a:r>
                        <a:rPr lang="en-US" sz="1800">
                          <a:effectLst/>
                        </a:rPr>
                        <a:t>Play Lottery</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 </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63024">
                <a:tc>
                  <a:txBody>
                    <a:bodyPr/>
                    <a:lstStyle/>
                    <a:p>
                      <a:pPr marL="0" marR="0" algn="ctr">
                        <a:lnSpc>
                          <a:spcPct val="115000"/>
                        </a:lnSpc>
                        <a:spcBef>
                          <a:spcPts val="0"/>
                        </a:spcBef>
                        <a:spcAft>
                          <a:spcPts val="0"/>
                        </a:spcAft>
                      </a:pPr>
                      <a:r>
                        <a:rPr lang="en-US" sz="1800">
                          <a:effectLst/>
                        </a:rPr>
                        <a:t>Take a test</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 </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02080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a tree diagram, each outcome is represented by a branch of the tree. </a:t>
            </a:r>
          </a:p>
          <a:p>
            <a:r>
              <a:rPr lang="en-US" b="1" u="sng" dirty="0"/>
              <a:t>Example</a:t>
            </a:r>
            <a:endParaRPr lang="en-US" dirty="0"/>
          </a:p>
          <a:p>
            <a:r>
              <a:rPr lang="en-US" dirty="0"/>
              <a:t>Draw the tree diagram for the experiment of tossing a coin twice.</a:t>
            </a:r>
          </a:p>
          <a:p>
            <a:endParaRPr lang="en-US" dirty="0"/>
          </a:p>
        </p:txBody>
      </p:sp>
      <p:sp>
        <p:nvSpPr>
          <p:cNvPr id="4" name="Title 2"/>
          <p:cNvSpPr>
            <a:spLocks noGrp="1"/>
          </p:cNvSpPr>
          <p:nvPr>
            <p:ph type="title"/>
          </p:nvPr>
        </p:nvSpPr>
        <p:spPr/>
        <p:txBody>
          <a:bodyPr>
            <a:normAutofit/>
          </a:bodyPr>
          <a:lstStyle/>
          <a:p>
            <a:r>
              <a:rPr lang="en-US" b="1" dirty="0"/>
              <a:t>Tree diagram</a:t>
            </a:r>
            <a:endParaRPr lang="en-US" dirty="0"/>
          </a:p>
        </p:txBody>
      </p:sp>
    </p:spTree>
    <p:extLst>
      <p:ext uri="{BB962C8B-B14F-4D97-AF65-F5344CB8AC3E}">
        <p14:creationId xmlns:p14="http://schemas.microsoft.com/office/powerpoint/2010/main" val="4005925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Probability is a numerical measure if the likelihood that a specific event will occur, is denoted by </a:t>
                </a:r>
                <a:r>
                  <a:rPr lang="en-US" i="1" dirty="0"/>
                  <a:t>P.</a:t>
                </a:r>
              </a:p>
              <a:p>
                <a:r>
                  <a:rPr lang="en-US" dirty="0"/>
                  <a:t>the probability that a compound event A will occur is denoted by </a:t>
                </a:r>
                <a14:m>
                  <m:oMath xmlns:m="http://schemas.openxmlformats.org/officeDocument/2006/math">
                    <m:r>
                      <a:rPr lang="en-US" i="1">
                        <a:latin typeface="Cambria Math"/>
                      </a:rPr>
                      <m:t>𝑃</m:t>
                    </m:r>
                    <m:r>
                      <a:rPr lang="en-US" i="1">
                        <a:latin typeface="Cambria Math"/>
                      </a:rPr>
                      <m:t>(</m:t>
                    </m:r>
                    <m:r>
                      <a:rPr lang="en-US" i="1">
                        <a:latin typeface="Cambria Math"/>
                      </a:rPr>
                      <m:t>𝐴</m:t>
                    </m:r>
                    <m:r>
                      <a:rPr lang="en-US" i="1">
                        <a:latin typeface="Cambria Math"/>
                      </a:rPr>
                      <m:t>)</m:t>
                    </m:r>
                  </m:oMath>
                </a14:m>
                <a:r>
                  <a:rPr lang="en-US" dirty="0"/>
                  <a: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35" t="-1943"/>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b="1" dirty="0"/>
              <a:t> Calculating Probability</a:t>
            </a:r>
            <a:endParaRPr lang="en-US" dirty="0"/>
          </a:p>
        </p:txBody>
      </p:sp>
    </p:spTree>
    <p:extLst>
      <p:ext uri="{BB962C8B-B14F-4D97-AF65-F5344CB8AC3E}">
        <p14:creationId xmlns:p14="http://schemas.microsoft.com/office/powerpoint/2010/main" val="2888873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br>
                  <a:rPr lang="en-US" i="1" dirty="0"/>
                </a:br>
                <a14:m>
                  <m:oMathPara xmlns:m="http://schemas.openxmlformats.org/officeDocument/2006/math">
                    <m:oMathParaPr>
                      <m:jc m:val="centerGroup"/>
                    </m:oMathParaPr>
                    <m:oMath xmlns:m="http://schemas.openxmlformats.org/officeDocument/2006/math">
                      <m:r>
                        <a:rPr lang="en-US" i="1">
                          <a:latin typeface="Cambria Math"/>
                        </a:rPr>
                        <m:t>0≤</m:t>
                      </m:r>
                      <m:r>
                        <a:rPr lang="en-US" i="1">
                          <a:latin typeface="Cambria Math"/>
                        </a:rPr>
                        <m:t>𝑃</m:t>
                      </m:r>
                      <m:r>
                        <a:rPr lang="en-US" i="1">
                          <a:latin typeface="Cambria Math"/>
                        </a:rPr>
                        <m:t>(</m:t>
                      </m:r>
                      <m:r>
                        <a:rPr lang="en-US" i="1">
                          <a:latin typeface="Cambria Math"/>
                        </a:rPr>
                        <m:t>𝑥</m:t>
                      </m:r>
                      <m:r>
                        <a:rPr lang="en-US" i="1">
                          <a:latin typeface="Cambria Math"/>
                        </a:rPr>
                        <m:t>)≤1</m:t>
                      </m:r>
                    </m:oMath>
                    <m:oMath xmlns:m="http://schemas.openxmlformats.org/officeDocument/2006/math">
                      <m:nary>
                        <m:naryPr>
                          <m:chr m:val="∑"/>
                          <m:limLoc m:val="undOvr"/>
                          <m:subHide m:val="on"/>
                          <m:supHide m:val="on"/>
                          <m:ctrlPr>
                            <a:rPr lang="en-US" i="1">
                              <a:latin typeface="Cambria Math" panose="02040503050406030204" pitchFamily="18" charset="0"/>
                            </a:rPr>
                          </m:ctrlPr>
                        </m:naryPr>
                        <m:sub/>
                        <m:sup/>
                        <m:e>
                          <m:r>
                            <a:rPr lang="en-US" i="1">
                              <a:latin typeface="Cambria Math"/>
                            </a:rPr>
                            <m:t>𝑃</m:t>
                          </m:r>
                          <m:r>
                            <a:rPr lang="en-US" i="1">
                              <a:latin typeface="Cambria Math"/>
                            </a:rPr>
                            <m:t>(</m:t>
                          </m:r>
                          <m:r>
                            <a:rPr lang="en-US" i="1">
                              <a:latin typeface="Cambria Math"/>
                            </a:rPr>
                            <m:t>𝑥</m:t>
                          </m:r>
                          <m:r>
                            <a:rPr lang="en-US" i="1">
                              <a:latin typeface="Cambria Math"/>
                            </a:rPr>
                            <m:t>)</m:t>
                          </m:r>
                        </m:e>
                      </m:nary>
                      <m:r>
                        <a:rPr lang="en-US" i="1">
                          <a:latin typeface="Cambria Math"/>
                        </a:rPr>
                        <m:t>=1</m:t>
                      </m:r>
                    </m:oMath>
                  </m:oMathPara>
                </a14:m>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
        <p:nvSpPr>
          <p:cNvPr id="4" name="Title 2"/>
          <p:cNvSpPr>
            <a:spLocks noGrp="1"/>
          </p:cNvSpPr>
          <p:nvPr>
            <p:ph type="title"/>
          </p:nvPr>
        </p:nvSpPr>
        <p:spPr/>
        <p:txBody>
          <a:bodyPr/>
          <a:lstStyle/>
          <a:p>
            <a:r>
              <a:rPr lang="en-US" b="1" dirty="0"/>
              <a:t>Two Properties of Probability</a:t>
            </a:r>
          </a:p>
        </p:txBody>
      </p:sp>
    </p:spTree>
    <p:extLst>
      <p:ext uri="{BB962C8B-B14F-4D97-AF65-F5344CB8AC3E}">
        <p14:creationId xmlns:p14="http://schemas.microsoft.com/office/powerpoint/2010/main" val="1868532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Classical probability</a:t>
            </a:r>
          </a:p>
          <a:p>
            <a:pPr lvl="0"/>
            <a:r>
              <a:rPr lang="en-US" dirty="0"/>
              <a:t>Relative frequency concept of probability</a:t>
            </a:r>
          </a:p>
          <a:p>
            <a:pPr lvl="0"/>
            <a:r>
              <a:rPr lang="en-US" dirty="0"/>
              <a:t>Subjective probability concept.</a:t>
            </a:r>
          </a:p>
          <a:p>
            <a:endParaRPr lang="en-US" dirty="0"/>
          </a:p>
        </p:txBody>
      </p:sp>
      <p:sp>
        <p:nvSpPr>
          <p:cNvPr id="3" name="Title 2"/>
          <p:cNvSpPr>
            <a:spLocks noGrp="1"/>
          </p:cNvSpPr>
          <p:nvPr>
            <p:ph type="title"/>
          </p:nvPr>
        </p:nvSpPr>
        <p:spPr/>
        <p:txBody>
          <a:bodyPr>
            <a:normAutofit fontScale="90000"/>
          </a:bodyPr>
          <a:lstStyle/>
          <a:p>
            <a:r>
              <a:rPr lang="en-US" b="1" dirty="0"/>
              <a:t>Three Conceptual Approached to Probability</a:t>
            </a:r>
            <a:br>
              <a:rPr lang="en-US" dirty="0"/>
            </a:br>
            <a:endParaRPr lang="en-US" dirty="0"/>
          </a:p>
        </p:txBody>
      </p:sp>
    </p:spTree>
    <p:extLst>
      <p:ext uri="{BB962C8B-B14F-4D97-AF65-F5344CB8AC3E}">
        <p14:creationId xmlns:p14="http://schemas.microsoft.com/office/powerpoint/2010/main" val="1750288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a:t>Classical Probability</a:t>
            </a:r>
            <a:endParaRPr lang="en-US" dirty="0"/>
          </a:p>
          <a:p>
            <a:r>
              <a:rPr lang="en-US" dirty="0"/>
              <a:t>The classical probability rule is applied to compute the probabilities of events for an experiment for which </a:t>
            </a:r>
            <a:r>
              <a:rPr lang="en-US" b="1" dirty="0"/>
              <a:t>all outcomes are equally likely</a:t>
            </a:r>
            <a:r>
              <a:rPr lang="en-US" dirty="0"/>
              <a:t>.</a:t>
            </a:r>
          </a:p>
          <a:p>
            <a:endParaRPr lang="en-US" dirty="0"/>
          </a:p>
          <a:p>
            <a:r>
              <a:rPr lang="en-US" b="1" u="sng" dirty="0"/>
              <a:t>Example</a:t>
            </a:r>
            <a:endParaRPr lang="en-US" dirty="0"/>
          </a:p>
          <a:p>
            <a:r>
              <a:rPr lang="en-US" dirty="0"/>
              <a:t>Find the probability of obtaining a head and the probability obtaining a tail for tossing a coin once.</a:t>
            </a:r>
          </a:p>
          <a:p>
            <a:pPr marL="0" indent="0">
              <a:buNone/>
            </a:pPr>
            <a:endParaRPr lang="en-US" dirty="0"/>
          </a:p>
          <a:p>
            <a:r>
              <a:rPr lang="en-US" b="1" u="sng" dirty="0"/>
              <a:t>Example</a:t>
            </a:r>
            <a:endParaRPr lang="en-US" dirty="0"/>
          </a:p>
          <a:p>
            <a:r>
              <a:rPr lang="en-US" dirty="0"/>
              <a:t>Find the probability of obtaining an even numbers for rolling a dice once.</a:t>
            </a:r>
          </a:p>
          <a:p>
            <a:endParaRPr lang="en-US" dirty="0"/>
          </a:p>
        </p:txBody>
      </p:sp>
      <p:sp>
        <p:nvSpPr>
          <p:cNvPr id="4" name="Title 2"/>
          <p:cNvSpPr>
            <a:spLocks noGrp="1"/>
          </p:cNvSpPr>
          <p:nvPr>
            <p:ph type="title"/>
          </p:nvPr>
        </p:nvSpPr>
        <p:spPr/>
        <p:txBody>
          <a:bodyPr>
            <a:normAutofit/>
          </a:bodyPr>
          <a:lstStyle/>
          <a:p>
            <a:r>
              <a:rPr lang="en-US" b="1" dirty="0"/>
              <a:t>Classical Probability</a:t>
            </a:r>
            <a:endParaRPr lang="en-US" dirty="0"/>
          </a:p>
        </p:txBody>
      </p:sp>
    </p:spTree>
    <p:extLst>
      <p:ext uri="{BB962C8B-B14F-4D97-AF65-F5344CB8AC3E}">
        <p14:creationId xmlns:p14="http://schemas.microsoft.com/office/powerpoint/2010/main" val="1342867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The relative frequency probability rule is applied to compute the probabilities of events for an experiment for which </a:t>
                </a:r>
                <a:r>
                  <a:rPr lang="en-US" b="1" dirty="0"/>
                  <a:t>the various outcomes </a:t>
                </a:r>
                <a:r>
                  <a:rPr lang="en-US" dirty="0"/>
                  <a:t>for the corresponding experiments </a:t>
                </a:r>
                <a:r>
                  <a:rPr lang="en-US" b="1" dirty="0"/>
                  <a:t>are not equally likely.</a:t>
                </a:r>
                <a:endParaRPr lang="en-US" dirty="0"/>
              </a:p>
              <a:p>
                <a:r>
                  <a:rPr lang="en-US" dirty="0"/>
                  <a:t>If an experiment is repeated </a:t>
                </a:r>
                <a:r>
                  <a:rPr lang="en-US" i="1" dirty="0"/>
                  <a:t>n</a:t>
                </a:r>
                <a:r>
                  <a:rPr lang="en-US" dirty="0"/>
                  <a:t> times and an event A is observed </a:t>
                </a:r>
                <a:r>
                  <a:rPr lang="en-US" i="1" dirty="0"/>
                  <a:t>f</a:t>
                </a:r>
                <a:r>
                  <a:rPr lang="en-US" dirty="0"/>
                  <a:t> times, then, according to the relative frequency concept of probability:</a:t>
                </a:r>
                <a:br>
                  <a:rPr lang="en-US" dirty="0"/>
                </a:br>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m:t>
                    </m:r>
                    <m:f>
                      <m:fPr>
                        <m:ctrlPr>
                          <a:rPr lang="en-US" i="1">
                            <a:latin typeface="Cambria Math" panose="02040503050406030204" pitchFamily="18" charset="0"/>
                          </a:rPr>
                        </m:ctrlPr>
                      </m:fPr>
                      <m:num>
                        <m:r>
                          <a:rPr lang="en-US" i="1">
                            <a:latin typeface="Cambria Math"/>
                          </a:rPr>
                          <m:t>𝑓</m:t>
                        </m:r>
                      </m:num>
                      <m:den>
                        <m:r>
                          <a:rPr lang="en-US" i="1">
                            <a:latin typeface="Cambria Math"/>
                          </a:rPr>
                          <m:t>𝑛</m:t>
                        </m:r>
                      </m:den>
                    </m:f>
                  </m:oMath>
                </a14:m>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35" t="-1943" r="-1317"/>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b="1" dirty="0"/>
              <a:t>Relative Frequency Concept of Probability</a:t>
            </a:r>
            <a:br>
              <a:rPr lang="en-US" dirty="0"/>
            </a:br>
            <a:endParaRPr lang="en-US" dirty="0"/>
          </a:p>
        </p:txBody>
      </p:sp>
    </p:spTree>
    <p:extLst>
      <p:ext uri="{BB962C8B-B14F-4D97-AF65-F5344CB8AC3E}">
        <p14:creationId xmlns:p14="http://schemas.microsoft.com/office/powerpoint/2010/main" val="1807166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D70632592DED42A7802A263739A7F5" ma:contentTypeVersion="13" ma:contentTypeDescription="Create a new document." ma:contentTypeScope="" ma:versionID="b4c1e80a29fb08a14e0ad9adebeb3cda">
  <xsd:schema xmlns:xsd="http://www.w3.org/2001/XMLSchema" xmlns:xs="http://www.w3.org/2001/XMLSchema" xmlns:p="http://schemas.microsoft.com/office/2006/metadata/properties" xmlns:ns2="72cc5adb-f186-46d5-a486-8fcb4809b7a3" xmlns:ns3="ed74c81f-4d04-4f04-91c1-73e61921785c" targetNamespace="http://schemas.microsoft.com/office/2006/metadata/properties" ma:root="true" ma:fieldsID="6a6b33cf0192cbc21f4c7722795033dd" ns2:_="" ns3:_="">
    <xsd:import namespace="72cc5adb-f186-46d5-a486-8fcb4809b7a3"/>
    <xsd:import namespace="ed74c81f-4d04-4f04-91c1-73e61921785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ObjectDetectorVersions" minOccurs="0"/>
                <xsd:element ref="ns3:MediaLengthInSeconds" minOccurs="0"/>
                <xsd:element ref="ns3:lcf76f155ced4ddcb4097134ff3c332f" minOccurs="0"/>
                <xsd:element ref="ns2:TaxCatchAll"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cc5adb-f186-46d5-a486-8fcb4809b7a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93ddc55d-af7f-4e9c-8099-96f1e96d8610}" ma:internalName="TaxCatchAll" ma:showField="CatchAllData" ma:web="72cc5adb-f186-46d5-a486-8fcb4809b7a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d74c81f-4d04-4f04-91c1-73e61921785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620ccfd-1a38-4f89-9ca2-1cfc4fc167f9"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2cc5adb-f186-46d5-a486-8fcb4809b7a3" xsi:nil="true"/>
    <lcf76f155ced4ddcb4097134ff3c332f xmlns="ed74c81f-4d04-4f04-91c1-73e61921785c">
      <Terms xmlns="http://schemas.microsoft.com/office/infopath/2007/PartnerControls"/>
    </lcf76f155ced4ddcb4097134ff3c332f>
    <SharedWithUsers xmlns="72cc5adb-f186-46d5-a486-8fcb4809b7a3">
      <UserInfo>
        <DisplayName/>
        <AccountId xsi:nil="true"/>
        <AccountType/>
      </UserInfo>
    </SharedWithUsers>
    <MediaLengthInSeconds xmlns="ed74c81f-4d04-4f04-91c1-73e61921785c" xsi:nil="true"/>
  </documentManagement>
</p:properties>
</file>

<file path=customXml/itemProps1.xml><?xml version="1.0" encoding="utf-8"?>
<ds:datastoreItem xmlns:ds="http://schemas.openxmlformats.org/officeDocument/2006/customXml" ds:itemID="{E2FD9475-21AD-4C9D-A359-82E5AF58C2CF}"/>
</file>

<file path=customXml/itemProps2.xml><?xml version="1.0" encoding="utf-8"?>
<ds:datastoreItem xmlns:ds="http://schemas.openxmlformats.org/officeDocument/2006/customXml" ds:itemID="{4A4253D8-0F72-48C2-A07E-B96916436358}"/>
</file>

<file path=customXml/itemProps3.xml><?xml version="1.0" encoding="utf-8"?>
<ds:datastoreItem xmlns:ds="http://schemas.openxmlformats.org/officeDocument/2006/customXml" ds:itemID="{EDEFCD90-20A7-48EF-89E1-08C084E1C5F5}"/>
</file>

<file path=docProps/app.xml><?xml version="1.0" encoding="utf-8"?>
<Properties xmlns="http://schemas.openxmlformats.org/officeDocument/2006/extended-properties" xmlns:vt="http://schemas.openxmlformats.org/officeDocument/2006/docPropsVTypes">
  <Template>Waveform</Template>
  <TotalTime>3071</TotalTime>
  <Words>1543</Words>
  <Application>Microsoft Macintosh PowerPoint</Application>
  <PresentationFormat>On-screen Show (4:3)</PresentationFormat>
  <Paragraphs>220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Cambria Math</vt:lpstr>
      <vt:lpstr>Candara</vt:lpstr>
      <vt:lpstr>Symbol</vt:lpstr>
      <vt:lpstr>Waveform</vt:lpstr>
      <vt:lpstr>Lecture </vt:lpstr>
      <vt:lpstr> Experiment, Outcomes, and Sample Space</vt:lpstr>
      <vt:lpstr>Experiment, Outcomes, and Sample Space</vt:lpstr>
      <vt:lpstr>Tree diagram</vt:lpstr>
      <vt:lpstr> Calculating Probability</vt:lpstr>
      <vt:lpstr>Two Properties of Probability</vt:lpstr>
      <vt:lpstr>Three Conceptual Approached to Probability </vt:lpstr>
      <vt:lpstr>Classical Probability</vt:lpstr>
      <vt:lpstr>Relative Frequency Concept of Probability </vt:lpstr>
      <vt:lpstr>Relative Frequency Concept of Probability </vt:lpstr>
      <vt:lpstr>Subjective Probability </vt:lpstr>
      <vt:lpstr> Marginal and Conditional Probabilities </vt:lpstr>
      <vt:lpstr>Marginal Probability </vt:lpstr>
      <vt:lpstr>Conditional Probability </vt:lpstr>
      <vt:lpstr>Conditional Probability </vt:lpstr>
      <vt:lpstr> Intersection of Events</vt:lpstr>
      <vt:lpstr>Union of Events </vt:lpstr>
      <vt:lpstr>Union of Events </vt:lpstr>
      <vt:lpstr>Union of Events </vt:lpstr>
      <vt:lpstr>Intersection and Union</vt:lpstr>
      <vt:lpstr>Complementary Events </vt:lpstr>
      <vt:lpstr>Complementary Events </vt:lpstr>
      <vt:lpstr>Mutually Exclusive Events </vt:lpstr>
      <vt:lpstr>Mutually Exclusive Events </vt:lpstr>
      <vt:lpstr>Independent and Dependent Events </vt:lpstr>
      <vt:lpstr>Independent and Dependent Events </vt:lpstr>
      <vt:lpstr> Independent and Dependent Events </vt:lpstr>
      <vt:lpstr>Independent and Dependent Events</vt:lpstr>
    </vt:vector>
  </TitlesOfParts>
  <Company>Taylor's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Thulasyammal Ramiah Pillai</cp:lastModifiedBy>
  <cp:revision>27</cp:revision>
  <dcterms:created xsi:type="dcterms:W3CDTF">2011-08-21T14:05:05Z</dcterms:created>
  <dcterms:modified xsi:type="dcterms:W3CDTF">2020-10-03T22:43:01Z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0x01010049D70632592DED42A7802A263739A7F5</vt:lpwstr>
  </property>
  <property fmtid="{D5CDD505-2E9C-101B-9397-08002B2CF9AE}" pid="3" name="Order">
    <vt:r8>14283600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