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7" r:id="rId3"/>
    <p:sldId id="264" r:id="rId4"/>
    <p:sldId id="281" r:id="rId5"/>
    <p:sldId id="258" r:id="rId6"/>
    <p:sldId id="259" r:id="rId7"/>
    <p:sldId id="278" r:id="rId8"/>
    <p:sldId id="260" r:id="rId9"/>
    <p:sldId id="261" r:id="rId10"/>
    <p:sldId id="262" r:id="rId11"/>
    <p:sldId id="279" r:id="rId12"/>
    <p:sldId id="263" r:id="rId13"/>
    <p:sldId id="280" r:id="rId14"/>
    <p:sldId id="282" r:id="rId15"/>
    <p:sldId id="274" r:id="rId16"/>
    <p:sldId id="275" r:id="rId17"/>
    <p:sldId id="276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9524" autoAdjust="0"/>
  </p:normalViewPr>
  <p:slideViewPr>
    <p:cSldViewPr>
      <p:cViewPr varScale="1">
        <p:scale>
          <a:sx n="114" d="100"/>
          <a:sy n="114" d="100"/>
        </p:scale>
        <p:origin x="2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AEB17-D607-4A37-99BF-7A19831B62DD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F9D1-45B8-48DF-B33F-FA53B6C618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1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3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Mistake with CI – 95% </a:t>
            </a:r>
            <a:r>
              <a:rPr lang="en-GB" dirty="0" err="1"/>
              <a:t>proability</a:t>
            </a:r>
            <a:r>
              <a:rPr lang="en-GB" dirty="0"/>
              <a:t> that true</a:t>
            </a:r>
            <a:r>
              <a:rPr lang="en-GB" baseline="0" dirty="0"/>
              <a:t> population value of theta lies in this interval, but we assume theta has a fixed ‘true’ value, so this is not correct,(unless theta has a distribution) </a:t>
            </a:r>
            <a:r>
              <a:rPr lang="en-GB" baseline="0" dirty="0" err="1"/>
              <a:t>ie</a:t>
            </a:r>
            <a:r>
              <a:rPr lang="en-GB" baseline="0" dirty="0"/>
              <a:t> theta is either in the interval or not</a:t>
            </a:r>
          </a:p>
          <a:p>
            <a:r>
              <a:rPr lang="en-GB" baseline="0" dirty="0"/>
              <a:t>Adding variable </a:t>
            </a:r>
            <a:r>
              <a:rPr lang="en-GB" baseline="0" dirty="0" err="1"/>
              <a:t>imprpve</a:t>
            </a:r>
            <a:r>
              <a:rPr lang="en-GB" baseline="0" dirty="0"/>
              <a:t> explanatory power  = nested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1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2B2C-6337-4445-9A58-A4BE458377D7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17399" y="404664"/>
            <a:ext cx="8408193" cy="1525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914400" hangingPunct="1">
              <a:lnSpc>
                <a:spcPct val="90000"/>
              </a:lnSpc>
              <a:spcAft>
                <a:spcPts val="1425"/>
              </a:spcAft>
            </a:pPr>
            <a:r>
              <a:rPr lang="en-US" sz="2800" kern="1200" dirty="0">
                <a:latin typeface="+mj-lt"/>
                <a:ea typeface="+mj-ea"/>
                <a:cs typeface="+mj-cs"/>
              </a:rPr>
              <a:t>Bayes Theorem</a:t>
            </a:r>
          </a:p>
          <a:p>
            <a:pPr algn="ctr" defTabSz="914400" hangingPunct="1">
              <a:lnSpc>
                <a:spcPct val="90000"/>
              </a:lnSpc>
              <a:spcAft>
                <a:spcPts val="1425"/>
              </a:spcAft>
            </a:pP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A8BCA-3A20-334F-8CE4-BA34CBAD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4" y="1929862"/>
            <a:ext cx="8755052" cy="41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980728"/>
                <a:ext cx="8763000" cy="4913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" indent="0">
                  <a:buNone/>
                </a:pPr>
                <a:r>
                  <a:rPr lang="en-GB" dirty="0"/>
                  <a:t>A = disease</a:t>
                </a:r>
              </a:p>
              <a:p>
                <a:pPr marL="57150" indent="0">
                  <a:buNone/>
                </a:pPr>
                <a:r>
                  <a:rPr lang="en-GB" dirty="0"/>
                  <a:t>B = positive test result</a:t>
                </a:r>
              </a:p>
              <a:p>
                <a:pPr marL="57150" indent="0">
                  <a:buNone/>
                </a:pPr>
                <a:endParaRPr lang="en-GB" sz="1400" dirty="0"/>
              </a:p>
              <a:p>
                <a:pPr marL="57150" indent="0">
                  <a:buNone/>
                </a:pPr>
                <a:r>
                  <a:rPr lang="en-GB" sz="1600" dirty="0"/>
                  <a:t>P(A) = 0.05	probability of having disease</a:t>
                </a:r>
              </a:p>
              <a:p>
                <a:pPr marL="57150" indent="0">
                  <a:buNone/>
                </a:pPr>
                <a:r>
                  <a:rPr lang="en-GB" sz="1600" dirty="0"/>
                  <a:t>P(B|A) = 0.99 	probability of positive result </a:t>
                </a:r>
                <a:r>
                  <a:rPr lang="en-GB" sz="1600" b="1" dirty="0"/>
                  <a:t>given</a:t>
                </a:r>
                <a:r>
                  <a:rPr lang="en-GB" sz="1600" dirty="0"/>
                  <a:t> you have disease</a:t>
                </a:r>
              </a:p>
              <a:p>
                <a:pPr marL="57150" indent="0">
                  <a:buNone/>
                </a:pPr>
                <a:r>
                  <a:rPr lang="en-GB" sz="1600" dirty="0"/>
                  <a:t>P(B) =0.0970	probability positive result</a:t>
                </a:r>
              </a:p>
              <a:p>
                <a:pPr marL="57150" indent="0">
                  <a:buNone/>
                </a:pPr>
                <a:endParaRPr lang="en-GB" sz="1400" dirty="0"/>
              </a:p>
              <a:p>
                <a:pPr marL="57150" indent="0">
                  <a:buNone/>
                </a:pPr>
                <a:endParaRPr lang="en-GB" sz="1400" dirty="0"/>
              </a:p>
              <a:p>
                <a:pPr marL="57150" indent="0" algn="ctr">
                  <a:buNone/>
                </a:pPr>
                <a:r>
                  <a:rPr lang="en-GB" sz="1400" dirty="0"/>
                  <a:t>Bayes’ Theorem</a:t>
                </a:r>
              </a:p>
              <a:p>
                <a:pPr marL="57150" indent="0" algn="ctr">
                  <a:buNone/>
                </a:pPr>
                <a:endParaRPr lang="en-GB" sz="1400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  <a:p>
                <a:pPr marL="57150" indent="0" algn="ctr">
                  <a:buNone/>
                </a:pPr>
                <a:endParaRPr lang="en-GB" sz="1400" dirty="0"/>
              </a:p>
              <a:p>
                <a:pPr marL="57150" algn="ctr"/>
                <a:r>
                  <a:rPr lang="en-GB" sz="1400" b="1" dirty="0"/>
                  <a:t>P(A|B) = P(B|A) * P(A) / P(B)</a:t>
                </a:r>
              </a:p>
              <a:p>
                <a:pPr marL="57150" algn="ctr"/>
                <a:endParaRPr lang="en-GB" sz="1400" b="1" dirty="0"/>
              </a:p>
              <a:p>
                <a:pPr marL="57150" algn="ctr"/>
                <a:endParaRPr lang="en-GB" sz="1400" b="1" dirty="0"/>
              </a:p>
              <a:p>
                <a:pPr marL="57150"/>
                <a:r>
                  <a:rPr lang="en-GB" sz="1400" dirty="0"/>
                  <a:t>P(A|B) = 0.99 * 0.05 / 0.0970</a:t>
                </a:r>
              </a:p>
              <a:p>
                <a:pPr marL="57150"/>
                <a:r>
                  <a:rPr lang="en-GB" sz="1400" dirty="0"/>
                  <a:t>             = 0.5103</a:t>
                </a:r>
              </a:p>
              <a:p>
                <a:pPr marL="57150"/>
                <a:endParaRPr lang="en-GB" sz="1400" dirty="0"/>
              </a:p>
              <a:p>
                <a:pPr marL="57150"/>
                <a:r>
                  <a:rPr lang="en-GB" sz="1400" dirty="0"/>
                  <a:t>So a positive test result increases your probability of having the disease to  51%</a:t>
                </a:r>
              </a:p>
              <a:p>
                <a:pPr marL="57150"/>
                <a:endParaRPr lang="en-GB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80728"/>
                <a:ext cx="8763000" cy="4913909"/>
              </a:xfrm>
              <a:prstGeom prst="rect">
                <a:avLst/>
              </a:prstGeom>
              <a:blipFill>
                <a:blip r:embed="rId2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21EC77-9299-6F41-BAFF-2B63A0A33F49}"/>
              </a:ext>
            </a:extLst>
          </p:cNvPr>
          <p:cNvSpPr txBox="1"/>
          <p:nvPr/>
        </p:nvSpPr>
        <p:spPr>
          <a:xfrm>
            <a:off x="1763688" y="47667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2942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A85B-9426-BC41-A3DB-00B2CD63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04BD-D241-0D4A-8CB5-1600DEE7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57150"/>
            <a:r>
              <a:rPr lang="en-GB" sz="2800" dirty="0"/>
              <a:t>P(A) is called the </a:t>
            </a:r>
            <a:r>
              <a:rPr lang="en-GB" sz="2800" b="1" dirty="0"/>
              <a:t>prior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2800" dirty="0"/>
              <a:t>	before we have any information, we estimate the chance of having 	the disease 5%</a:t>
            </a:r>
          </a:p>
          <a:p>
            <a:pPr marL="0" indent="0">
              <a:buNone/>
            </a:pPr>
            <a:endParaRPr lang="en-GB" sz="2800" dirty="0"/>
          </a:p>
          <a:p>
            <a:pPr marL="57150"/>
            <a:r>
              <a:rPr lang="en-GB" sz="2800" dirty="0"/>
              <a:t>P(B|A) is called the </a:t>
            </a:r>
            <a:r>
              <a:rPr lang="en-GB" sz="2800" b="1" dirty="0"/>
              <a:t>likelihood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2800" dirty="0"/>
              <a:t>	probability of the data (positive test result) given an underlying 	cause (disease)</a:t>
            </a:r>
          </a:p>
          <a:p>
            <a:pPr marL="0" indent="0">
              <a:buNone/>
            </a:pPr>
            <a:endParaRPr lang="en-GB" sz="2800" dirty="0"/>
          </a:p>
          <a:p>
            <a:pPr marL="57150"/>
            <a:r>
              <a:rPr lang="en-GB" sz="2800" dirty="0"/>
              <a:t>P(B) is the </a:t>
            </a:r>
            <a:r>
              <a:rPr lang="en-GB" sz="2800" b="1" dirty="0"/>
              <a:t>marginal probability of the data: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the probability of observing this particular outcome, 	taken over all 	possible values of A (disease and no disease)</a:t>
            </a:r>
          </a:p>
          <a:p>
            <a:pPr marL="0" indent="0">
              <a:buNone/>
            </a:pPr>
            <a:endParaRPr lang="en-GB" sz="2800" dirty="0"/>
          </a:p>
          <a:p>
            <a:pPr marL="57150"/>
            <a:r>
              <a:rPr lang="en-GB" sz="2800" dirty="0"/>
              <a:t>P(A|B) is the </a:t>
            </a:r>
            <a:r>
              <a:rPr lang="en-GB" sz="2800" b="1" dirty="0"/>
              <a:t>posterior</a:t>
            </a:r>
            <a:r>
              <a:rPr lang="en-GB" sz="2800" dirty="0"/>
              <a:t> </a:t>
            </a:r>
            <a:r>
              <a:rPr lang="en-GB" sz="2800" b="1" dirty="0"/>
              <a:t>probability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2800" dirty="0"/>
              <a:t>	it is a combination of what you thought before obtaining the 	data, 	and the new information the data provided (combination of </a:t>
            </a:r>
            <a:r>
              <a:rPr lang="en-GB" sz="2800" b="1" dirty="0"/>
              <a:t>prior 	</a:t>
            </a:r>
            <a:r>
              <a:rPr lang="en-GB" sz="2800" dirty="0"/>
              <a:t>and </a:t>
            </a:r>
            <a:r>
              <a:rPr lang="en-GB" sz="2800" b="1" dirty="0"/>
              <a:t>likelihood</a:t>
            </a:r>
            <a:r>
              <a:rPr lang="en-GB" sz="2800" dirty="0"/>
              <a:t>)</a:t>
            </a:r>
            <a:endParaRPr lang="en-GB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763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sz="2800" dirty="0"/>
              <a:t>Example 2</a:t>
            </a:r>
          </a:p>
          <a:p>
            <a:pPr marL="57150" indent="0">
              <a:buNone/>
            </a:pPr>
            <a:endParaRPr lang="en-GB" sz="2400" dirty="0"/>
          </a:p>
          <a:p>
            <a:pPr marL="57150" indent="0">
              <a:buNone/>
            </a:pPr>
            <a:r>
              <a:rPr lang="en-GB" dirty="0"/>
              <a:t>It rains on 20% of days.</a:t>
            </a:r>
          </a:p>
          <a:p>
            <a:pPr marL="57150" indent="0">
              <a:buNone/>
            </a:pPr>
            <a:r>
              <a:rPr lang="en-GB" dirty="0"/>
              <a:t>When it rains, it was forecasted 80% of the time</a:t>
            </a:r>
          </a:p>
          <a:p>
            <a:pPr marL="57150" indent="0">
              <a:buNone/>
            </a:pPr>
            <a:r>
              <a:rPr lang="en-GB" dirty="0"/>
              <a:t>When it doesn’t rain, it was erroneously forecasted 10% of the time.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/>
              <a:t>The weatherman forecasts rain. What’s the probability of it actually raining?</a:t>
            </a:r>
          </a:p>
          <a:p>
            <a:pPr marL="342900" indent="-285750">
              <a:buFont typeface="Arial" pitchFamily="34" charset="0"/>
              <a:buChar char="•"/>
            </a:pPr>
            <a:endParaRPr lang="en-GB" dirty="0"/>
          </a:p>
          <a:p>
            <a:pPr marL="57150"/>
            <a:r>
              <a:rPr lang="en-GB" dirty="0"/>
              <a:t>A = It rains</a:t>
            </a:r>
          </a:p>
          <a:p>
            <a:pPr marL="57150"/>
            <a:r>
              <a:rPr lang="en-GB" dirty="0"/>
              <a:t>B = It was forecasted to rain</a:t>
            </a:r>
          </a:p>
          <a:p>
            <a:pPr marL="57150"/>
            <a:endParaRPr lang="en-GB" dirty="0"/>
          </a:p>
          <a:p>
            <a:pPr marL="57150"/>
            <a:r>
              <a:rPr lang="en-GB" dirty="0"/>
              <a:t>What information is given in the story?</a:t>
            </a:r>
          </a:p>
          <a:p>
            <a:pPr marL="57150"/>
            <a:endParaRPr lang="en-GB" dirty="0"/>
          </a:p>
          <a:p>
            <a:pPr marL="57150"/>
            <a:r>
              <a:rPr lang="en-GB" dirty="0"/>
              <a:t>P(A) = 0.2 	(</a:t>
            </a:r>
            <a:r>
              <a:rPr lang="en-GB" b="1" dirty="0"/>
              <a:t>prior</a:t>
            </a:r>
            <a:r>
              <a:rPr lang="en-GB" dirty="0"/>
              <a:t>)</a:t>
            </a:r>
          </a:p>
          <a:p>
            <a:pPr marL="57150"/>
            <a:r>
              <a:rPr lang="en-GB" dirty="0"/>
              <a:t>P(B|A) = 0.8 	(</a:t>
            </a:r>
            <a:r>
              <a:rPr lang="en-GB" b="1" dirty="0"/>
              <a:t>likelihood</a:t>
            </a:r>
            <a:r>
              <a:rPr lang="en-GB" dirty="0"/>
              <a:t>)</a:t>
            </a:r>
          </a:p>
          <a:p>
            <a:pPr marL="57150"/>
            <a:r>
              <a:rPr lang="en-GB" dirty="0"/>
              <a:t>P(B|~A) = 0.1</a:t>
            </a:r>
          </a:p>
          <a:p>
            <a:pPr marL="57150"/>
            <a:endParaRPr lang="en-GB" sz="1400" dirty="0"/>
          </a:p>
          <a:p>
            <a:pPr marL="5715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759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A030-C2AD-BA42-AAA3-D472ADF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CEAD-982A-434B-86B7-15110C6E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P( B), probability of rain forecast? Calculate over all possible values of B (</a:t>
            </a:r>
            <a:r>
              <a:rPr lang="en-GB" b="1" dirty="0"/>
              <a:t>marginal probability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P(B) =P(B|A) * P(A) + P(B|~A) * P(~A) </a:t>
            </a:r>
          </a:p>
          <a:p>
            <a:pPr marL="0" indent="0" algn="ctr">
              <a:buNone/>
            </a:pPr>
            <a:r>
              <a:rPr lang="en-GB" dirty="0"/>
              <a:t>= 0.8 * 0.2 + 0.1 * 0.8 </a:t>
            </a:r>
          </a:p>
          <a:p>
            <a:pPr marL="0" indent="0" algn="ctr">
              <a:buNone/>
            </a:pPr>
            <a:r>
              <a:rPr lang="en-GB" dirty="0"/>
              <a:t>= 0.24</a:t>
            </a:r>
          </a:p>
          <a:p>
            <a:pPr marL="57150"/>
            <a:endParaRPr lang="en-GB" dirty="0"/>
          </a:p>
          <a:p>
            <a:pPr marL="0" indent="0">
              <a:buNone/>
            </a:pPr>
            <a:r>
              <a:rPr lang="en-GB" dirty="0"/>
              <a:t>P(A|B) = P(B|A) * P(A) / P(B)</a:t>
            </a:r>
          </a:p>
          <a:p>
            <a:pPr marL="57150"/>
            <a:endParaRPr lang="en-GB" dirty="0"/>
          </a:p>
          <a:p>
            <a:pPr marL="57150"/>
            <a:endParaRPr lang="en-GB" dirty="0"/>
          </a:p>
          <a:p>
            <a:pPr marL="0" indent="0">
              <a:buNone/>
            </a:pPr>
            <a:r>
              <a:rPr lang="en-GB" dirty="0"/>
              <a:t>P(A|B) = 0.8 * 0.2 / 0.24</a:t>
            </a:r>
          </a:p>
          <a:p>
            <a:pPr marL="0" indent="0">
              <a:buNone/>
            </a:pPr>
            <a:r>
              <a:rPr lang="en-GB" dirty="0"/>
              <a:t>             = 0.67</a:t>
            </a:r>
          </a:p>
          <a:p>
            <a:pPr marL="57150"/>
            <a:endParaRPr lang="en-GB" dirty="0"/>
          </a:p>
          <a:p>
            <a:pPr marL="0" indent="0">
              <a:buNone/>
            </a:pPr>
            <a:r>
              <a:rPr lang="en-GB" dirty="0"/>
              <a:t>So before you knew anything you thought P(rain) was 0.2. Now that you heard the weather forecast, you adjust your expectation upwards </a:t>
            </a:r>
          </a:p>
          <a:p>
            <a:pPr marL="0" indent="0">
              <a:buNone/>
            </a:pPr>
            <a:r>
              <a:rPr lang="en-GB" dirty="0"/>
              <a:t>P(</a:t>
            </a:r>
            <a:r>
              <a:rPr lang="en-GB" dirty="0" err="1"/>
              <a:t>rain|forecast</a:t>
            </a:r>
            <a:r>
              <a:rPr lang="en-GB" dirty="0"/>
              <a:t>) = 0.67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A85B-9426-BC41-A3DB-00B2CD63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04BD-D241-0D4A-8CB5-1600DEE7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pPr marL="57150"/>
            <a:r>
              <a:rPr lang="en-GB" sz="2800" dirty="0"/>
              <a:t>P(A) is called the </a:t>
            </a:r>
            <a:r>
              <a:rPr lang="en-GB" sz="2800" b="1" dirty="0"/>
              <a:t>prior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2800" dirty="0"/>
              <a:t>	before we have any information, we estimate the chance of having 	the rain 20%</a:t>
            </a:r>
          </a:p>
          <a:p>
            <a:pPr marL="0" indent="0">
              <a:buNone/>
            </a:pPr>
            <a:endParaRPr lang="en-GB" sz="2800" dirty="0"/>
          </a:p>
          <a:p>
            <a:pPr marL="57150"/>
            <a:r>
              <a:rPr lang="en-GB" sz="2800" dirty="0"/>
              <a:t>P(B|A) is called the </a:t>
            </a:r>
            <a:r>
              <a:rPr lang="en-GB" sz="2800" b="1" dirty="0"/>
              <a:t>likelihood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2800" dirty="0"/>
              <a:t>	probability of the data (forecast) given that it will rain </a:t>
            </a:r>
          </a:p>
          <a:p>
            <a:pPr marL="0" indent="0">
              <a:buNone/>
            </a:pPr>
            <a:endParaRPr lang="en-GB" sz="2800" dirty="0"/>
          </a:p>
          <a:p>
            <a:pPr marL="57150"/>
            <a:r>
              <a:rPr lang="en-GB" sz="2800" dirty="0"/>
              <a:t>P(B) is the </a:t>
            </a:r>
            <a:r>
              <a:rPr lang="en-GB" sz="2800" b="1" dirty="0"/>
              <a:t>marginal probability of the data: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the probability of observing this particular outcome, 	taken over all 	possible values of A (rain and no rain)</a:t>
            </a:r>
          </a:p>
          <a:p>
            <a:pPr marL="0" indent="0">
              <a:buNone/>
            </a:pPr>
            <a:endParaRPr lang="en-GB" sz="2800" dirty="0"/>
          </a:p>
          <a:p>
            <a:pPr marL="57150"/>
            <a:r>
              <a:rPr lang="en-GB" sz="2800" dirty="0"/>
              <a:t>P(A|B) is the </a:t>
            </a:r>
            <a:r>
              <a:rPr lang="en-GB" sz="2800" b="1" dirty="0"/>
              <a:t>posterior</a:t>
            </a:r>
            <a:r>
              <a:rPr lang="en-GB" sz="2800" dirty="0"/>
              <a:t> </a:t>
            </a:r>
            <a:r>
              <a:rPr lang="en-GB" sz="2800" b="1" dirty="0"/>
              <a:t>probability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2800" dirty="0"/>
              <a:t>	it is a combination of what you thought before obtaining the 	data, 	and the new information the data provided (combination of </a:t>
            </a:r>
            <a:r>
              <a:rPr lang="en-GB" sz="2800" b="1" dirty="0"/>
              <a:t>prior 	</a:t>
            </a:r>
            <a:r>
              <a:rPr lang="en-GB" sz="2800" dirty="0"/>
              <a:t>and </a:t>
            </a:r>
            <a:r>
              <a:rPr lang="en-GB" sz="2800" b="1" dirty="0"/>
              <a:t>likelihood</a:t>
            </a:r>
            <a:r>
              <a:rPr lang="en-GB" sz="2800" dirty="0"/>
              <a:t>)</a:t>
            </a:r>
            <a:endParaRPr lang="en-GB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  <a:p>
            <a:r>
              <a:rPr lang="en-GB" dirty="0"/>
              <a:t>Priors</a:t>
            </a:r>
          </a:p>
          <a:p>
            <a:endParaRPr lang="en-GB" dirty="0"/>
          </a:p>
          <a:p>
            <a:r>
              <a:rPr lang="en-GB" dirty="0"/>
              <a:t>All of which brings you to…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/>
              <a:t>P (</a:t>
            </a:r>
            <a:r>
              <a:rPr lang="el-GR" dirty="0"/>
              <a:t>θ</a:t>
            </a:r>
            <a:r>
              <a:rPr lang="en-GB" dirty="0"/>
              <a:t>|data)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/>
              <a:t>∝ P (data|</a:t>
            </a:r>
            <a:r>
              <a:rPr lang="el-GR" dirty="0"/>
              <a:t>θ</a:t>
            </a:r>
            <a:r>
              <a:rPr lang="en-GB" dirty="0"/>
              <a:t>).P(</a:t>
            </a:r>
            <a:r>
              <a:rPr lang="el-GR" dirty="0"/>
              <a:t>θ</a:t>
            </a:r>
            <a:r>
              <a:rPr lang="en-GB" dirty="0"/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000" i="1" dirty="0"/>
              <a:t>i.e</a:t>
            </a:r>
            <a:r>
              <a:rPr lang="en-GB" sz="2400" i="1" dirty="0"/>
              <a:t>.	</a:t>
            </a:r>
            <a:r>
              <a:rPr lang="en-GB" sz="2000" dirty="0"/>
              <a:t>posterior information is proportional to conditional x prior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r>
              <a:rPr lang="en-GB" sz="2400" dirty="0"/>
              <a:t>Given a prior state of knowledge, can update beliefs based on observations</a:t>
            </a:r>
          </a:p>
          <a:p>
            <a:pPr>
              <a:buNone/>
            </a:pPr>
            <a:endParaRPr lang="en-GB" sz="2400" dirty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/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			</a:t>
            </a:r>
          </a:p>
          <a:p>
            <a:endParaRPr lang="en-GB" sz="2000" dirty="0"/>
          </a:p>
          <a:p>
            <a:r>
              <a:rPr lang="en-GB" sz="2000" dirty="0"/>
              <a:t>			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06694"/>
              </p:ext>
            </p:extLst>
          </p:nvPr>
        </p:nvGraphicFramePr>
        <p:xfrm>
          <a:off x="609600" y="228600"/>
          <a:ext cx="7778824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Classical approach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Bayesian approach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Fixed ‘true’ </a:t>
                      </a:r>
                      <a:r>
                        <a:rPr lang="el-GR" sz="1800" dirty="0"/>
                        <a:t>θ</a:t>
                      </a:r>
                      <a:r>
                        <a:rPr lang="en-GB" sz="1800" dirty="0"/>
                        <a:t>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Unknown quantity that has </a:t>
                      </a:r>
                      <a:r>
                        <a:rPr lang="en-GB" sz="1800" b="0" i="0" dirty="0"/>
                        <a:t>probability</a:t>
                      </a:r>
                      <a:r>
                        <a:rPr lang="en-GB" sz="1800" dirty="0"/>
                        <a:t> distribution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ym typeface="Wingdings" pitchFamily="2" charset="2"/>
                        </a:rPr>
                        <a:t>(i.e. account for </a:t>
                      </a:r>
                      <a:r>
                        <a:rPr lang="en-GB" sz="1800" b="1" dirty="0">
                          <a:sym typeface="Wingdings" pitchFamily="2" charset="2"/>
                        </a:rPr>
                        <a:t>uncertainty)</a:t>
                      </a:r>
                      <a:endParaRPr lang="en-GB" sz="1800" b="1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Confidence intervals: </a:t>
                      </a:r>
                      <a:r>
                        <a:rPr lang="en-GB" baseline="0" dirty="0"/>
                        <a:t>if collect data lots of times, the interval we construct will contain </a:t>
                      </a:r>
                      <a:r>
                        <a:rPr lang="el-GR" sz="1800" dirty="0"/>
                        <a:t>θ</a:t>
                      </a:r>
                      <a:r>
                        <a:rPr lang="en-GB" sz="1800" dirty="0"/>
                        <a:t> on 95% of occasions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Confidence interval: 95% probability that </a:t>
                      </a:r>
                      <a:r>
                        <a:rPr lang="el-GR" sz="1800" dirty="0"/>
                        <a:t>θ</a:t>
                      </a:r>
                      <a:r>
                        <a:rPr lang="en-GB" sz="1800" dirty="0"/>
                        <a:t>  lies within this interval</a:t>
                      </a:r>
                      <a:endParaRPr lang="en-GB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P-value is probability data is observed if the null hypothesis is true  i.e. can only reject 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Can get probabilities of null and alternative models, so can </a:t>
                      </a:r>
                      <a:r>
                        <a:rPr lang="en-GB" b="1" baseline="0" dirty="0"/>
                        <a:t>accept the null hypothesis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Assumptions</a:t>
                      </a:r>
                      <a:r>
                        <a:rPr lang="en-GB" baseline="0" dirty="0"/>
                        <a:t> for convenience e.g. noise normally distributed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use previous knowledge combined with current data </a:t>
                      </a:r>
                      <a:r>
                        <a:rPr lang="en-GB" dirty="0">
                          <a:sym typeface="Wingdings" pitchFamily="2" charset="2"/>
                        </a:rPr>
                        <a:t>(i.e. use </a:t>
                      </a:r>
                      <a:r>
                        <a:rPr lang="en-GB" b="1" dirty="0">
                          <a:sym typeface="Wingdings" pitchFamily="2" charset="2"/>
                        </a:rPr>
                        <a:t>prior)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Make inferences on probability of the data given the model</a:t>
                      </a:r>
                    </a:p>
                    <a:p>
                      <a:r>
                        <a:rPr lang="en-GB" sz="1800" dirty="0"/>
                        <a:t>i.e.  P (data|</a:t>
                      </a:r>
                      <a:r>
                        <a:rPr lang="el-GR" sz="1800" dirty="0"/>
                        <a:t>θ</a:t>
                      </a:r>
                      <a:r>
                        <a:rPr lang="en-GB" sz="1800" dirty="0"/>
                        <a:t>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ym typeface="Wingdings" pitchFamily="2" charset="2"/>
                        </a:rPr>
                        <a:t>Make inferences on the probability of the model given the data i.e.</a:t>
                      </a:r>
                      <a:r>
                        <a:rPr lang="en-GB" sz="1800" dirty="0"/>
                        <a:t> P (</a:t>
                      </a:r>
                      <a:r>
                        <a:rPr lang="el-GR" sz="1800" dirty="0"/>
                        <a:t>θ</a:t>
                      </a:r>
                      <a:r>
                        <a:rPr lang="en-GB" sz="1800" dirty="0"/>
                        <a:t>|data)</a:t>
                      </a:r>
                      <a:r>
                        <a:rPr lang="en-GB" sz="1800" baseline="0" dirty="0"/>
                        <a:t> (i.e. the </a:t>
                      </a:r>
                      <a:r>
                        <a:rPr lang="en-US" sz="1800" b="1" dirty="0"/>
                        <a:t>inverse)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Compare</a:t>
                      </a:r>
                      <a:r>
                        <a:rPr lang="en-GB" baseline="0" dirty="0"/>
                        <a:t> nested models (reduced </a:t>
                      </a:r>
                      <a:r>
                        <a:rPr lang="en-GB" baseline="0" dirty="0" err="1"/>
                        <a:t>vs</a:t>
                      </a:r>
                      <a:r>
                        <a:rPr lang="en-GB" baseline="0" dirty="0"/>
                        <a:t> full model)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Compare</a:t>
                      </a:r>
                      <a:r>
                        <a:rPr lang="en-GB" baseline="0" dirty="0"/>
                        <a:t> any models </a:t>
                      </a:r>
                      <a:r>
                        <a:rPr lang="en-GB" b="1" baseline="0" dirty="0"/>
                        <a:t>of the same data </a:t>
                      </a:r>
                      <a:r>
                        <a:rPr lang="en-GB" baseline="0" dirty="0"/>
                        <a:t>(Bayesian model comparison)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5904656" cy="55446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/>
              <a:t>Summary</a:t>
            </a:r>
            <a:endParaRPr lang="en-GB" sz="2400" b="1" dirty="0"/>
          </a:p>
          <a:p>
            <a:r>
              <a:rPr lang="en-GB" sz="2400" dirty="0"/>
              <a:t>Take uncertainty into account</a:t>
            </a:r>
          </a:p>
          <a:p>
            <a:endParaRPr lang="en-GB" sz="2400" dirty="0"/>
          </a:p>
          <a:p>
            <a:r>
              <a:rPr lang="en-GB" sz="2400" dirty="0"/>
              <a:t>Incorporate prior knowledge</a:t>
            </a:r>
          </a:p>
          <a:p>
            <a:endParaRPr lang="en-GB" sz="2400" dirty="0"/>
          </a:p>
          <a:p>
            <a:r>
              <a:rPr lang="en-GB" sz="2400" dirty="0"/>
              <a:t>Invert the question (i.e. how good is our hypothesis given the data)</a:t>
            </a:r>
          </a:p>
          <a:p>
            <a:endParaRPr lang="en-GB" sz="2400" dirty="0"/>
          </a:p>
          <a:p>
            <a:r>
              <a:rPr lang="en-GB" sz="2400" dirty="0"/>
              <a:t> Used in many aspects of (</a:t>
            </a:r>
            <a:r>
              <a:rPr lang="en-GB" sz="2400" dirty="0" err="1"/>
              <a:t>neuro)science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https://www.onlinemathlearning.com/bayes-theorem.html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0"/>
            <a:ext cx="2892356" cy="32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40352" y="32129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c. 1701 – 1761</a:t>
            </a:r>
          </a:p>
          <a:p>
            <a:endParaRPr lang="en-GB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501008"/>
            <a:ext cx="4752528" cy="1011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C31D-2267-0649-BE1D-FC67557E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D709D-CDB7-C343-B63B-88ADC7C1F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3285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:r>
                  <a:rPr lang="en-US" dirty="0" err="1"/>
                  <a:t>Bayes’s</a:t>
                </a:r>
                <a:r>
                  <a:rPr lang="en-US" dirty="0"/>
                  <a:t> rule was discovered by Thomas </a:t>
                </a:r>
                <a:r>
                  <a:rPr lang="en-US" dirty="0" err="1"/>
                  <a:t>bayes</a:t>
                </a:r>
                <a:r>
                  <a:rPr lang="en-US" dirty="0"/>
                  <a:t> (1701-1761), and independently discovered by Pierre-Simon Laplace (1749-1827).</a:t>
                </a:r>
              </a:p>
              <a:p>
                <a:pPr marL="0" indent="0"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D709D-CDB7-C343-B63B-88ADC7C1F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328592"/>
              </a:xfrm>
              <a:blipFill>
                <a:blip r:embed="rId2"/>
                <a:stretch>
                  <a:fillRect l="-1775" r="-1183" b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7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/>
              <a:t>Bayes</a:t>
            </a:r>
            <a:r>
              <a:rPr lang="en-GB" sz="3600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200" dirty="0"/>
              <a:t>Marginal probability does not depend on </a:t>
            </a:r>
            <a:r>
              <a:rPr lang="el-GR" sz="2200" dirty="0"/>
              <a:t>θ</a:t>
            </a:r>
            <a:r>
              <a:rPr lang="en-GB" sz="2200" dirty="0"/>
              <a:t>, so can remove to obtain </a:t>
            </a:r>
            <a:r>
              <a:rPr lang="en-GB" sz="2200" i="1" dirty="0" err="1"/>
              <a:t>unnormalised</a:t>
            </a:r>
            <a:r>
              <a:rPr lang="en-GB" sz="2200" i="1" dirty="0"/>
              <a:t> posterior probability…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921880"/>
            <a:ext cx="4752528" cy="101117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2555776" y="3645024"/>
            <a:ext cx="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32040" y="2132856"/>
            <a:ext cx="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2200" y="2132856"/>
            <a:ext cx="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20072" y="3861048"/>
            <a:ext cx="0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96" y="44371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posterior distribution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4168" y="177281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prior distribution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968" y="14847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likelihood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7984" y="436510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marginal probability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02D7-8541-964E-9B3A-6D1B6E3C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BA326-C88D-4544-95B6-19FC6EC89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602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BA326-C88D-4544-95B6-19FC6EC89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602634"/>
              </a:xfrm>
              <a:blipFill>
                <a:blip r:embed="rId2"/>
                <a:stretch>
                  <a:fillRect b="-15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1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55365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A disease occurs in 5% of population</a:t>
            </a:r>
          </a:p>
          <a:p>
            <a:r>
              <a:rPr lang="en-GB" sz="2000" dirty="0"/>
              <a:t>A diagnostic test gives a positive result</a:t>
            </a:r>
          </a:p>
          <a:p>
            <a:pPr lvl="1"/>
            <a:r>
              <a:rPr lang="en-GB" sz="1600" dirty="0"/>
              <a:t>in 99% of people that have the disease</a:t>
            </a:r>
          </a:p>
          <a:p>
            <a:pPr lvl="1"/>
            <a:r>
              <a:rPr lang="en-GB" sz="1600" dirty="0"/>
              <a:t>in 5% of people that do not have the disease (false positive)</a:t>
            </a:r>
          </a:p>
          <a:p>
            <a:pPr marL="0" indent="0">
              <a:buNone/>
            </a:pPr>
            <a:r>
              <a:rPr lang="en-GB" sz="2000" dirty="0"/>
              <a:t>A random person from the street is found to be positive on this test. What is the probability that they have the disease? P(A/B)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A: 0-30%</a:t>
            </a:r>
          </a:p>
          <a:p>
            <a:pPr marL="0" indent="0">
              <a:buNone/>
            </a:pPr>
            <a:r>
              <a:rPr lang="en-GB" sz="2000" dirty="0"/>
              <a:t>B: 30-60%</a:t>
            </a:r>
          </a:p>
          <a:p>
            <a:pPr marL="0" indent="0">
              <a:buNone/>
            </a:pPr>
            <a:r>
              <a:rPr lang="en-GB" sz="2000" dirty="0"/>
              <a:t>C: 60-90%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314EE-F0E4-A24C-959F-661B3F8D9D1D}"/>
              </a:ext>
            </a:extLst>
          </p:cNvPr>
          <p:cNvSpPr txBox="1"/>
          <p:nvPr/>
        </p:nvSpPr>
        <p:spPr>
          <a:xfrm>
            <a:off x="1259632" y="62068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9254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458200" cy="6248400"/>
          </a:xfrm>
        </p:spPr>
        <p:txBody>
          <a:bodyPr>
            <a:noAutofit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4000" dirty="0"/>
              <a:t>Example 1</a:t>
            </a:r>
            <a:endParaRPr lang="en-GB" sz="2000" dirty="0"/>
          </a:p>
          <a:p>
            <a:r>
              <a:rPr lang="en-GB" sz="2000" dirty="0"/>
              <a:t>A disease occurs in 5% of population</a:t>
            </a:r>
          </a:p>
          <a:p>
            <a:r>
              <a:rPr lang="en-GB" sz="2000" dirty="0"/>
              <a:t>A diagnostic test gives a positive result</a:t>
            </a:r>
          </a:p>
          <a:p>
            <a:pPr lvl="1"/>
            <a:r>
              <a:rPr lang="en-GB" sz="1600" dirty="0"/>
              <a:t>in 99% of people that have the disease</a:t>
            </a:r>
          </a:p>
          <a:p>
            <a:pPr lvl="1"/>
            <a:r>
              <a:rPr lang="en-GB" sz="1600" dirty="0"/>
              <a:t>in 5% of people that do not have the disease (false positive)</a:t>
            </a:r>
          </a:p>
          <a:p>
            <a:pPr marL="57150" indent="0">
              <a:buNone/>
            </a:pPr>
            <a:endParaRPr lang="en-GB" sz="2000" dirty="0"/>
          </a:p>
          <a:p>
            <a:pPr marL="57150" indent="0">
              <a:buNone/>
            </a:pPr>
            <a:r>
              <a:rPr lang="en-GB" sz="2000" dirty="0"/>
              <a:t>A = disease</a:t>
            </a:r>
          </a:p>
          <a:p>
            <a:pPr marL="57150" indent="0">
              <a:buNone/>
            </a:pPr>
            <a:r>
              <a:rPr lang="en-GB" sz="2000" dirty="0"/>
              <a:t>B = positive test result</a:t>
            </a:r>
          </a:p>
          <a:p>
            <a:pPr marL="57150" indent="0">
              <a:buNone/>
            </a:pPr>
            <a:endParaRPr lang="en-GB" sz="1600" dirty="0"/>
          </a:p>
          <a:p>
            <a:pPr marL="57150" indent="0">
              <a:buNone/>
            </a:pPr>
            <a:r>
              <a:rPr lang="en-GB" sz="1600" dirty="0"/>
              <a:t>P(A) = 0.05			probability of having disease</a:t>
            </a:r>
          </a:p>
          <a:p>
            <a:pPr marL="57150" indent="0">
              <a:buNone/>
            </a:pPr>
            <a:r>
              <a:rPr lang="en-GB" sz="1600" dirty="0"/>
              <a:t>P(~A) = 1 – 0.05 = 0.95		probability of not having disease</a:t>
            </a:r>
          </a:p>
          <a:p>
            <a:pPr marL="57150" indent="0">
              <a:buNone/>
            </a:pPr>
            <a:endParaRPr lang="en-GB" sz="1600" b="1" i="1" dirty="0"/>
          </a:p>
          <a:p>
            <a:pPr marL="57150" indent="0">
              <a:buNone/>
            </a:pPr>
            <a:r>
              <a:rPr lang="en-GB" sz="1600" b="1" i="1" dirty="0"/>
              <a:t>conditional probabilities</a:t>
            </a:r>
            <a:endParaRPr lang="en-GB" sz="1600" b="1" dirty="0"/>
          </a:p>
          <a:p>
            <a:pPr marL="57150" indent="0">
              <a:buNone/>
            </a:pPr>
            <a:r>
              <a:rPr lang="en-GB" sz="1600" dirty="0"/>
              <a:t>P(B|A) = 0.99 		probability of positive result </a:t>
            </a:r>
            <a:r>
              <a:rPr lang="en-GB" sz="1600" b="1" dirty="0"/>
              <a:t>given</a:t>
            </a:r>
            <a:r>
              <a:rPr lang="en-GB" sz="1600" dirty="0"/>
              <a:t> you have disease</a:t>
            </a:r>
          </a:p>
          <a:p>
            <a:pPr marL="57150" indent="0">
              <a:buNone/>
            </a:pPr>
            <a:r>
              <a:rPr lang="en-GB" sz="1600" dirty="0"/>
              <a:t>P(~B|A) = 1 – 0.99 = 0.01	probability of negative result </a:t>
            </a:r>
            <a:r>
              <a:rPr lang="en-GB" sz="1600" b="1" dirty="0"/>
              <a:t>given</a:t>
            </a:r>
            <a:r>
              <a:rPr lang="en-GB" sz="1600" dirty="0"/>
              <a:t> you have disease</a:t>
            </a:r>
          </a:p>
          <a:p>
            <a:pPr marL="57150" indent="0">
              <a:buNone/>
            </a:pPr>
            <a:r>
              <a:rPr lang="en-GB" sz="1600" dirty="0"/>
              <a:t>P(B|~A) = 0.05		probability of positive result </a:t>
            </a:r>
            <a:r>
              <a:rPr lang="en-GB" sz="1600" b="1" dirty="0"/>
              <a:t>given</a:t>
            </a:r>
            <a:r>
              <a:rPr lang="en-GB" sz="1600" dirty="0"/>
              <a:t> you do not have disease</a:t>
            </a:r>
          </a:p>
          <a:p>
            <a:pPr marL="57150" indent="0">
              <a:buNone/>
            </a:pPr>
            <a:r>
              <a:rPr lang="en-GB" sz="1600" dirty="0"/>
              <a:t>P(~B|~A) = 1 – 0.05 = 0.95	probability of negative result </a:t>
            </a:r>
            <a:r>
              <a:rPr lang="en-GB" sz="1600" b="1" dirty="0"/>
              <a:t>given</a:t>
            </a:r>
            <a:r>
              <a:rPr lang="en-GB" sz="1600" dirty="0"/>
              <a:t> you do not have disease</a:t>
            </a:r>
          </a:p>
          <a:p>
            <a:pPr marL="5715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391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746-EFF2-1249-B054-273DAD2D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20E98-1827-2A48-A6E3-4F2B5FF43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=0.0495+0.0475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=0.0970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20E98-1827-2A48-A6E3-4F2B5FF43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63A792-EDEB-E645-AD5B-42AF4E71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831743"/>
            <a:ext cx="244379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33285" y="260648"/>
            <a:ext cx="6553830" cy="6553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14584" y="545136"/>
            <a:ext cx="15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population = 100</a:t>
            </a:r>
          </a:p>
        </p:txBody>
      </p:sp>
      <p:sp>
        <p:nvSpPr>
          <p:cNvPr id="20" name="Oval 19"/>
          <p:cNvSpPr/>
          <p:nvPr/>
        </p:nvSpPr>
        <p:spPr>
          <a:xfrm>
            <a:off x="6288221" y="4045527"/>
            <a:ext cx="1258728" cy="1258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809184" y="557007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disease  P(A)</a:t>
            </a:r>
          </a:p>
          <a:p>
            <a:r>
              <a:rPr lang="en-GB" sz="1400" dirty="0"/>
              <a:t>0.05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28" y="828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indent="0">
              <a:buNone/>
            </a:pPr>
            <a:r>
              <a:rPr lang="en-GB" dirty="0"/>
              <a:t>A = disease</a:t>
            </a:r>
          </a:p>
          <a:p>
            <a:pPr marL="57150" indent="0">
              <a:buNone/>
            </a:pPr>
            <a:r>
              <a:rPr lang="en-GB" dirty="0"/>
              <a:t>B = positive test result</a:t>
            </a:r>
          </a:p>
        </p:txBody>
      </p:sp>
      <p:sp>
        <p:nvSpPr>
          <p:cNvPr id="23" name="Oval 22"/>
          <p:cNvSpPr/>
          <p:nvPr/>
        </p:nvSpPr>
        <p:spPr>
          <a:xfrm>
            <a:off x="4800600" y="2675187"/>
            <a:ext cx="2743200" cy="2743200"/>
          </a:xfrm>
          <a:prstGeom prst="ellipse">
            <a:avLst/>
          </a:prstGeom>
          <a:solidFill>
            <a:srgbClr val="88A945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505200" y="2521298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positive test result P(B)</a:t>
            </a:r>
          </a:p>
          <a:p>
            <a:r>
              <a:rPr lang="en-GB" sz="1400" dirty="0"/>
              <a:t>=0.0970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238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288221" y="4045527"/>
            <a:ext cx="1258728" cy="1258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800600" y="2675187"/>
            <a:ext cx="2743200" cy="2743200"/>
          </a:xfrm>
          <a:prstGeom prst="ellipse">
            <a:avLst/>
          </a:prstGeom>
          <a:solidFill>
            <a:srgbClr val="88A945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534400" cy="6705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GB" sz="1600" dirty="0"/>
              <a:t>A = disease</a:t>
            </a:r>
          </a:p>
          <a:p>
            <a:pPr marL="57150" indent="0">
              <a:buNone/>
            </a:pPr>
            <a:r>
              <a:rPr lang="en-GB" sz="1600" dirty="0"/>
              <a:t>B = positive test result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300" dirty="0"/>
              <a:t>P(A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B) is the </a:t>
            </a:r>
            <a:r>
              <a:rPr lang="en-GB" sz="1300" i="1" dirty="0"/>
              <a:t>joint probability</a:t>
            </a:r>
            <a:r>
              <a:rPr lang="en-GB" sz="1300" dirty="0"/>
              <a:t>, or the </a:t>
            </a:r>
          </a:p>
          <a:p>
            <a:pPr marL="57150" indent="0">
              <a:buNone/>
            </a:pPr>
            <a:r>
              <a:rPr lang="en-GB" sz="1300" dirty="0"/>
              <a:t>probability that both events occur.</a:t>
            </a:r>
          </a:p>
          <a:p>
            <a:pPr marL="57150" indent="0">
              <a:buNone/>
            </a:pPr>
            <a:r>
              <a:rPr lang="en-GB" sz="1300" dirty="0"/>
              <a:t>P(A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B) is the same as P(B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A).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dirty="0"/>
              <a:t>But we already </a:t>
            </a:r>
            <a:r>
              <a:rPr lang="en-GB" sz="1300" i="1" dirty="0"/>
              <a:t>know</a:t>
            </a:r>
            <a:r>
              <a:rPr lang="en-GB" sz="1300" dirty="0"/>
              <a:t> that the </a:t>
            </a:r>
          </a:p>
          <a:p>
            <a:pPr marL="57150" indent="0">
              <a:buNone/>
            </a:pPr>
            <a:r>
              <a:rPr lang="en-GB" sz="1300" dirty="0"/>
              <a:t>test was positive, so we have to</a:t>
            </a:r>
          </a:p>
          <a:p>
            <a:pPr marL="57150" indent="0">
              <a:buNone/>
            </a:pPr>
            <a:r>
              <a:rPr lang="en-GB" sz="1300" dirty="0"/>
              <a:t>take that into account.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dirty="0"/>
              <a:t>Of all the people already in</a:t>
            </a:r>
          </a:p>
          <a:p>
            <a:pPr marL="57150" indent="0">
              <a:buNone/>
            </a:pPr>
            <a:r>
              <a:rPr lang="en-GB" sz="1300" dirty="0"/>
              <a:t>the green circle, how many</a:t>
            </a:r>
          </a:p>
          <a:p>
            <a:pPr marL="57150" indent="0">
              <a:buNone/>
            </a:pPr>
            <a:r>
              <a:rPr lang="en-GB" sz="1300" dirty="0"/>
              <a:t>fall into the P(A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B) part? That’s</a:t>
            </a:r>
          </a:p>
          <a:p>
            <a:pPr marL="57150" indent="0">
              <a:buNone/>
            </a:pPr>
            <a:r>
              <a:rPr lang="en-GB" sz="1300" dirty="0"/>
              <a:t>the probability we want to</a:t>
            </a:r>
          </a:p>
          <a:p>
            <a:pPr marL="57150" indent="0">
              <a:buNone/>
            </a:pPr>
            <a:r>
              <a:rPr lang="en-GB" sz="1300" dirty="0"/>
              <a:t>know!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dirty="0"/>
              <a:t>That is:</a:t>
            </a:r>
          </a:p>
          <a:p>
            <a:pPr marL="57150" indent="0">
              <a:buNone/>
            </a:pPr>
            <a:r>
              <a:rPr lang="en-GB" sz="1300" b="1" dirty="0"/>
              <a:t>P(A|B) = P(A</a:t>
            </a:r>
            <a:r>
              <a:rPr lang="en-GB" sz="1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b="1" dirty="0"/>
              <a:t>B) / P(B)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dirty="0"/>
              <a:t>You can write down same thing</a:t>
            </a:r>
          </a:p>
          <a:p>
            <a:pPr marL="57150" indent="0">
              <a:buNone/>
            </a:pPr>
            <a:r>
              <a:rPr lang="en-GB" sz="1300" dirty="0"/>
              <a:t>for the inverse:</a:t>
            </a:r>
          </a:p>
          <a:p>
            <a:pPr marL="57150" indent="0">
              <a:buNone/>
            </a:pPr>
            <a:r>
              <a:rPr lang="en-GB" sz="1300" dirty="0"/>
              <a:t>P(B|A) = P(A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B) / P(A)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dirty="0"/>
              <a:t>The </a:t>
            </a:r>
            <a:r>
              <a:rPr lang="en-GB" sz="1300" i="1" dirty="0"/>
              <a:t>joint probability</a:t>
            </a:r>
            <a:r>
              <a:rPr lang="en-GB" sz="1300" dirty="0"/>
              <a:t> can be expressed </a:t>
            </a:r>
          </a:p>
          <a:p>
            <a:pPr marL="57150" indent="0">
              <a:buNone/>
            </a:pPr>
            <a:r>
              <a:rPr lang="en-GB" sz="1300" dirty="0"/>
              <a:t>in two ways by rewriting the equations</a:t>
            </a:r>
          </a:p>
          <a:p>
            <a:pPr marL="57150" indent="0">
              <a:buNone/>
            </a:pPr>
            <a:r>
              <a:rPr lang="en-GB" sz="1300" dirty="0"/>
              <a:t>P(A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B) = P(A|B) * P(B)</a:t>
            </a:r>
          </a:p>
          <a:p>
            <a:pPr marL="57150" indent="0">
              <a:buNone/>
            </a:pPr>
            <a:r>
              <a:rPr lang="en-GB" sz="1300" dirty="0"/>
              <a:t>P(A</a:t>
            </a:r>
            <a:r>
              <a:rPr lang="en-GB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sz="1300" dirty="0"/>
              <a:t>B) = P(B|A) * P(A)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dirty="0"/>
              <a:t>Equating the two gives</a:t>
            </a:r>
          </a:p>
          <a:p>
            <a:pPr marL="57150" indent="0">
              <a:buNone/>
            </a:pPr>
            <a:r>
              <a:rPr lang="en-GB" sz="1300" dirty="0"/>
              <a:t>P(A|B) * P(B) = P(B|A) * P(A)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r>
              <a:rPr lang="en-GB" sz="1300" b="1" dirty="0"/>
              <a:t>P(A|B) = P(B|A) * P(A) / P(B)</a:t>
            </a:r>
          </a:p>
          <a:p>
            <a:pPr marL="57150" indent="0">
              <a:buNone/>
            </a:pPr>
            <a:endParaRPr lang="en-GB" sz="1300" dirty="0"/>
          </a:p>
          <a:p>
            <a:pPr marL="57150" indent="0">
              <a:buNone/>
            </a:pPr>
            <a:endParaRPr lang="en-GB" sz="1200" dirty="0"/>
          </a:p>
        </p:txBody>
      </p:sp>
      <p:sp>
        <p:nvSpPr>
          <p:cNvPr id="2" name="Oval 1"/>
          <p:cNvSpPr/>
          <p:nvPr/>
        </p:nvSpPr>
        <p:spPr>
          <a:xfrm>
            <a:off x="3489380" y="1304438"/>
            <a:ext cx="5475108" cy="5292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42136" y="4419600"/>
            <a:ext cx="10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P(A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dirty="0"/>
              <a:t>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2597" y="3733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P(B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dirty="0"/>
              <a:t>~A)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94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P(A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⋂</a:t>
            </a:r>
            <a:r>
              <a:rPr lang="en-GB" dirty="0"/>
              <a:t>~B)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7273864" y="5061466"/>
            <a:ext cx="34864" cy="6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4584" y="545136"/>
            <a:ext cx="15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population = 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5200" y="2521298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positive test result P(B)</a:t>
            </a:r>
          </a:p>
          <a:p>
            <a:r>
              <a:rPr lang="en-GB" sz="1400" dirty="0"/>
              <a:t>=0.0970</a:t>
            </a:r>
          </a:p>
          <a:p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3724" y="426571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disease  P(A)</a:t>
            </a:r>
          </a:p>
          <a:p>
            <a:r>
              <a:rPr lang="en-GB" sz="1400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0977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</documentManagement>
</p:properties>
</file>

<file path=customXml/itemProps1.xml><?xml version="1.0" encoding="utf-8"?>
<ds:datastoreItem xmlns:ds="http://schemas.openxmlformats.org/officeDocument/2006/customXml" ds:itemID="{6FB86CE1-9165-4C25-96C4-7541FF583707}"/>
</file>

<file path=customXml/itemProps2.xml><?xml version="1.0" encoding="utf-8"?>
<ds:datastoreItem xmlns:ds="http://schemas.openxmlformats.org/officeDocument/2006/customXml" ds:itemID="{E9948E17-6EAF-4044-B933-BD0712D36C66}"/>
</file>

<file path=customXml/itemProps3.xml><?xml version="1.0" encoding="utf-8"?>
<ds:datastoreItem xmlns:ds="http://schemas.openxmlformats.org/officeDocument/2006/customXml" ds:itemID="{ADF116A0-BB4B-428C-80AE-D5AA75812D08}"/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1676</Words>
  <Application>Microsoft Macintosh PowerPoint</Application>
  <PresentationFormat>On-screen Show (4:3)</PresentationFormat>
  <Paragraphs>246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Bayes Theorem</vt:lpstr>
      <vt:lpstr>Bayes theorem</vt:lpstr>
      <vt:lpstr>Bayesian Theorem</vt:lpstr>
      <vt:lpstr>PowerPoint Presentation</vt:lpstr>
      <vt:lpstr>PowerPoint Presentation</vt:lpstr>
      <vt:lpstr>Example 1</vt:lpstr>
      <vt:lpstr>PowerPoint Presentation</vt:lpstr>
      <vt:lpstr>PowerPoint Presentation</vt:lpstr>
      <vt:lpstr>PowerPoint Presentation</vt:lpstr>
      <vt:lpstr>Bayes Theorem</vt:lpstr>
      <vt:lpstr>PowerPoint Presentation</vt:lpstr>
      <vt:lpstr>Example 2</vt:lpstr>
      <vt:lpstr>Bayes Theorem</vt:lpstr>
      <vt:lpstr>Bayes Theorem</vt:lpstr>
      <vt:lpstr>Bayes Theorem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Thulasyammal Ramiah Pillai</dc:creator>
  <cp:lastModifiedBy>Thulasyammal Ramiah Pillai</cp:lastModifiedBy>
  <cp:revision>15</cp:revision>
  <dcterms:created xsi:type="dcterms:W3CDTF">2020-05-03T13:15:54Z</dcterms:created>
  <dcterms:modified xsi:type="dcterms:W3CDTF">2021-05-24T06:18:30Z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14283700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