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256" r:id="rId2"/>
    <p:sldId id="257" r:id="rId3"/>
    <p:sldId id="258" r:id="rId4"/>
    <p:sldId id="259" r:id="rId5"/>
    <p:sldId id="261" r:id="rId6"/>
    <p:sldId id="281" r:id="rId7"/>
    <p:sldId id="282" r:id="rId8"/>
    <p:sldId id="260" r:id="rId9"/>
    <p:sldId id="289" r:id="rId10"/>
    <p:sldId id="287" r:id="rId11"/>
    <p:sldId id="288" r:id="rId12"/>
    <p:sldId id="262" r:id="rId13"/>
    <p:sldId id="263" r:id="rId14"/>
    <p:sldId id="285" r:id="rId15"/>
    <p:sldId id="264" r:id="rId16"/>
    <p:sldId id="283" r:id="rId17"/>
    <p:sldId id="265" r:id="rId18"/>
    <p:sldId id="284" r:id="rId19"/>
    <p:sldId id="271" r:id="rId20"/>
    <p:sldId id="278" r:id="rId21"/>
    <p:sldId id="279" r:id="rId22"/>
    <p:sldId id="290" r:id="rId23"/>
  </p:sldIdLst>
  <p:sldSz cx="9144000" cy="6858000" type="screen4x3"/>
  <p:notesSz cx="9588500" cy="73025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5102" autoAdjust="0"/>
  </p:normalViewPr>
  <p:slideViewPr>
    <p:cSldViewPr>
      <p:cViewPr varScale="1">
        <p:scale>
          <a:sx n="68" d="100"/>
          <a:sy n="68" d="100"/>
        </p:scale>
        <p:origin x="11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44035" name="Rectangle 3"/>
          <p:cNvSpPr>
            <a:spLocks noGrp="1" noChangeArrowheads="1"/>
          </p:cNvSpPr>
          <p:nvPr>
            <p:ph type="dt" sz="quarter" idx="1"/>
          </p:nvPr>
        </p:nvSpPr>
        <p:spPr bwMode="auto">
          <a:xfrm>
            <a:off x="5432425" y="0"/>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44036" name="Rectangle 4"/>
          <p:cNvSpPr>
            <a:spLocks noGrp="1" noChangeArrowheads="1"/>
          </p:cNvSpPr>
          <p:nvPr>
            <p:ph type="ftr" sz="quarter" idx="2"/>
          </p:nvPr>
        </p:nvSpPr>
        <p:spPr bwMode="auto">
          <a:xfrm>
            <a:off x="0" y="6935788"/>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44037" name="Rectangle 5"/>
          <p:cNvSpPr>
            <a:spLocks noGrp="1" noChangeArrowheads="1"/>
          </p:cNvSpPr>
          <p:nvPr>
            <p:ph type="sldNum" sz="quarter" idx="3"/>
          </p:nvPr>
        </p:nvSpPr>
        <p:spPr bwMode="auto">
          <a:xfrm>
            <a:off x="5432425" y="6935788"/>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CC01CAE-647E-4B0D-8154-D8499B90FFFA}" type="slidenum">
              <a:rPr lang="en-US"/>
              <a:pPr/>
              <a:t>‹#›</a:t>
            </a:fld>
            <a:endParaRPr lang="en-US"/>
          </a:p>
        </p:txBody>
      </p:sp>
    </p:spTree>
    <p:extLst>
      <p:ext uri="{BB962C8B-B14F-4D97-AF65-F5344CB8AC3E}">
        <p14:creationId xmlns:p14="http://schemas.microsoft.com/office/powerpoint/2010/main" val="998525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37891" name="Rectangle 3"/>
          <p:cNvSpPr>
            <a:spLocks noGrp="1" noChangeArrowheads="1"/>
          </p:cNvSpPr>
          <p:nvPr>
            <p:ph type="dt" idx="1"/>
          </p:nvPr>
        </p:nvSpPr>
        <p:spPr bwMode="auto">
          <a:xfrm>
            <a:off x="5432425" y="0"/>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37892" name="Rectangle 4"/>
          <p:cNvSpPr>
            <a:spLocks noGrp="1" noRot="1" noChangeAspect="1" noChangeArrowheads="1" noTextEdit="1"/>
          </p:cNvSpPr>
          <p:nvPr>
            <p:ph type="sldImg" idx="2"/>
          </p:nvPr>
        </p:nvSpPr>
        <p:spPr bwMode="auto">
          <a:xfrm>
            <a:off x="2968625" y="547688"/>
            <a:ext cx="3651250" cy="27384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958850" y="3468688"/>
            <a:ext cx="7670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4" name="Rectangle 6"/>
          <p:cNvSpPr>
            <a:spLocks noGrp="1" noChangeArrowheads="1"/>
          </p:cNvSpPr>
          <p:nvPr>
            <p:ph type="ftr" sz="quarter" idx="4"/>
          </p:nvPr>
        </p:nvSpPr>
        <p:spPr bwMode="auto">
          <a:xfrm>
            <a:off x="0" y="6935788"/>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37895" name="Rectangle 7"/>
          <p:cNvSpPr>
            <a:spLocks noGrp="1" noChangeArrowheads="1"/>
          </p:cNvSpPr>
          <p:nvPr>
            <p:ph type="sldNum" sz="quarter" idx="5"/>
          </p:nvPr>
        </p:nvSpPr>
        <p:spPr bwMode="auto">
          <a:xfrm>
            <a:off x="5432425" y="6935788"/>
            <a:ext cx="4154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C95536E-E479-45E1-BB51-ECD98B2D930B}" type="slidenum">
              <a:rPr lang="en-US"/>
              <a:pPr/>
              <a:t>‹#›</a:t>
            </a:fld>
            <a:endParaRPr lang="en-US"/>
          </a:p>
        </p:txBody>
      </p:sp>
    </p:spTree>
    <p:extLst>
      <p:ext uri="{BB962C8B-B14F-4D97-AF65-F5344CB8AC3E}">
        <p14:creationId xmlns:p14="http://schemas.microsoft.com/office/powerpoint/2010/main" val="10702595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8E5D5-EE5A-4EF6-BB7B-3576C173C4CA}" type="slidenum">
              <a:rPr lang="en-US"/>
              <a:pPr/>
              <a:t>1</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pPr marL="228600" indent="-228600"/>
            <a:r>
              <a:rPr lang="en-US"/>
              <a:t>Warm up: Tell students to perform the following divisions:</a:t>
            </a:r>
          </a:p>
          <a:p>
            <a:pPr marL="228600" indent="-228600">
              <a:buFontTx/>
              <a:buAutoNum type="arabicPeriod"/>
            </a:pPr>
            <a:r>
              <a:rPr lang="en-US"/>
              <a:t>81/3 = 27</a:t>
            </a:r>
          </a:p>
          <a:p>
            <a:pPr marL="228600" indent="-228600">
              <a:buFontTx/>
              <a:buAutoNum type="arabicPeriod"/>
            </a:pPr>
            <a:r>
              <a:rPr lang="en-US"/>
              <a:t>1112/4=278</a:t>
            </a:r>
          </a:p>
          <a:p>
            <a:pPr marL="228600" indent="-228600">
              <a:buFontTx/>
              <a:buAutoNum type="arabicPeriod"/>
            </a:pPr>
            <a:r>
              <a:rPr lang="en-US"/>
              <a:t>563/8=70.375</a:t>
            </a:r>
          </a:p>
          <a:p>
            <a:pPr marL="228600" indent="-228600">
              <a:buFontTx/>
              <a:buAutoNum type="arabicPeriod"/>
            </a:pPr>
            <a:r>
              <a:rPr lang="en-US"/>
              <a:t>6489/6=1081.5</a:t>
            </a:r>
          </a:p>
        </p:txBody>
      </p:sp>
    </p:spTree>
    <p:extLst>
      <p:ext uri="{BB962C8B-B14F-4D97-AF65-F5344CB8AC3E}">
        <p14:creationId xmlns:p14="http://schemas.microsoft.com/office/powerpoint/2010/main" val="362829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216D1-6B30-45A2-87B4-94D724C4CD71}" type="slidenum">
              <a:rPr lang="en-US"/>
              <a:pPr/>
              <a:t>2</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052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31AD03B-E9C4-497B-A3C2-AE78F793E6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E69813D0-7947-4931-8805-2772385E79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1C830A08-0F09-4E0C-8811-94640AD86E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F260672C-19EA-45DD-A39E-F548ED7ED2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83B3843D-F71D-453C-8AB3-4E6990CCC9A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60AB35C-7AC6-4C61-A4FC-E35612395F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endParaRPr lang="en-US"/>
          </a:p>
        </p:txBody>
      </p:sp>
      <p:sp>
        <p:nvSpPr>
          <p:cNvPr id="14" name="Slide Number Placeholder 13"/>
          <p:cNvSpPr>
            <a:spLocks noGrp="1"/>
          </p:cNvSpPr>
          <p:nvPr>
            <p:ph type="sldNum" sz="quarter" idx="12"/>
          </p:nvPr>
        </p:nvSpPr>
        <p:spPr/>
        <p:txBody>
          <a:bodyPr/>
          <a:lstStyle/>
          <a:p>
            <a:fld id="{009EB640-15D4-4979-9251-696546FD15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7ACC24B5-F3C4-4F26-80A1-7BA70EAB7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290D125A-F161-4474-86E0-7711BFEA53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CE8C7055-0ED7-40AC-8F23-8EC49529C2E0}"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4DECC60E-6E2B-4317-AB3C-F4FF9B92DC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9EB640-15D4-4979-9251-696546FD1567}" type="slidenum">
              <a:rPr lang="en-US" smtClean="0"/>
              <a:pPr/>
              <a:t>‹#›</a:t>
            </a:fld>
            <a:endParaRPr lang="en-US"/>
          </a:p>
        </p:txBody>
      </p:sp>
      <p:sp>
        <p:nvSpPr>
          <p:cNvPr id="7" name="Rectangle 6"/>
          <p:cNvSpPr/>
          <p:nvPr userDrawn="1"/>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Lecture </a:t>
            </a:r>
          </a:p>
        </p:txBody>
      </p:sp>
      <p:sp>
        <p:nvSpPr>
          <p:cNvPr id="2051" name="Rectangle 3"/>
          <p:cNvSpPr>
            <a:spLocks noGrp="1" noChangeArrowheads="1"/>
          </p:cNvSpPr>
          <p:nvPr>
            <p:ph type="subTitle" idx="1"/>
          </p:nvPr>
        </p:nvSpPr>
        <p:spPr/>
        <p:txBody>
          <a:bodyPr/>
          <a:lstStyle/>
          <a:p>
            <a:r>
              <a:rPr lang="en-US" sz="2000" b="1" dirty="0"/>
              <a:t>PROBABILITY DISTRIBUTION OF DISCRETE RANDOM VARIABLES</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6427-2750-D244-8A8E-5F66AD1A0F2C}"/>
              </a:ext>
            </a:extLst>
          </p:cNvPr>
          <p:cNvSpPr>
            <a:spLocks noGrp="1"/>
          </p:cNvSpPr>
          <p:nvPr>
            <p:ph type="title"/>
          </p:nvPr>
        </p:nvSpPr>
        <p:spPr>
          <a:xfrm>
            <a:off x="457200" y="990600"/>
            <a:ext cx="8229600" cy="990600"/>
          </a:xfrm>
        </p:spPr>
        <p:txBody>
          <a:bodyPr>
            <a:normAutofit fontScale="90000"/>
          </a:bodyPr>
          <a:lstStyle/>
          <a:p>
            <a:r>
              <a:rPr lang="en-US" dirty="0"/>
              <a:t>Probability Distribution Table</a:t>
            </a:r>
            <a:br>
              <a:rPr lang="en-US" dirty="0"/>
            </a:br>
            <a:r>
              <a:rPr lang="en-US" dirty="0"/>
              <a:t>The sum of the scores when two ordinary dice are thrown</a:t>
            </a:r>
            <a:br>
              <a:rPr lang="en-US" dirty="0"/>
            </a:br>
            <a:endParaRPr lang="en-US" dirty="0"/>
          </a:p>
        </p:txBody>
      </p:sp>
      <p:graphicFrame>
        <p:nvGraphicFramePr>
          <p:cNvPr id="7" name="Table 7">
            <a:extLst>
              <a:ext uri="{FF2B5EF4-FFF2-40B4-BE49-F238E27FC236}">
                <a16:creationId xmlns:a16="http://schemas.microsoft.com/office/drawing/2014/main" id="{14A08653-49CC-A546-9F12-1F7731494CE9}"/>
              </a:ext>
            </a:extLst>
          </p:cNvPr>
          <p:cNvGraphicFramePr>
            <a:graphicFrameLocks noGrp="1"/>
          </p:cNvGraphicFramePr>
          <p:nvPr>
            <p:ph idx="1"/>
            <p:extLst>
              <p:ext uri="{D42A27DB-BD31-4B8C-83A1-F6EECF244321}">
                <p14:modId xmlns:p14="http://schemas.microsoft.com/office/powerpoint/2010/main" val="2484009414"/>
              </p:ext>
            </p:extLst>
          </p:nvPr>
        </p:nvGraphicFramePr>
        <p:xfrm>
          <a:off x="457200" y="2103120"/>
          <a:ext cx="5486400" cy="47548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773222595"/>
                    </a:ext>
                  </a:extLst>
                </a:gridCol>
                <a:gridCol w="1828800">
                  <a:extLst>
                    <a:ext uri="{9D8B030D-6E8A-4147-A177-3AD203B41FA5}">
                      <a16:colId xmlns:a16="http://schemas.microsoft.com/office/drawing/2014/main" val="4124017947"/>
                    </a:ext>
                  </a:extLst>
                </a:gridCol>
                <a:gridCol w="1828800">
                  <a:extLst>
                    <a:ext uri="{9D8B030D-6E8A-4147-A177-3AD203B41FA5}">
                      <a16:colId xmlns:a16="http://schemas.microsoft.com/office/drawing/2014/main" val="2554924001"/>
                    </a:ext>
                  </a:extLst>
                </a:gridCol>
              </a:tblGrid>
              <a:tr h="342314">
                <a:tc>
                  <a:txBody>
                    <a:bodyPr/>
                    <a:lstStyle/>
                    <a:p>
                      <a:endParaRPr lang="en-US" dirty="0"/>
                    </a:p>
                  </a:txBody>
                  <a:tcPr/>
                </a:tc>
                <a:tc>
                  <a:txBody>
                    <a:bodyPr/>
                    <a:lstStyle/>
                    <a:p>
                      <a:r>
                        <a:rPr lang="en-US" dirty="0"/>
                        <a:t>x</a:t>
                      </a:r>
                    </a:p>
                  </a:txBody>
                  <a:tcPr/>
                </a:tc>
                <a:tc>
                  <a:txBody>
                    <a:bodyPr/>
                    <a:lstStyle/>
                    <a:p>
                      <a:r>
                        <a:rPr lang="en-US" dirty="0"/>
                        <a:t>P(x)</a:t>
                      </a:r>
                    </a:p>
                  </a:txBody>
                  <a:tcPr/>
                </a:tc>
                <a:extLst>
                  <a:ext uri="{0D108BD9-81ED-4DB2-BD59-A6C34878D82A}">
                    <a16:rowId xmlns:a16="http://schemas.microsoft.com/office/drawing/2014/main" val="3756829372"/>
                  </a:ext>
                </a:extLst>
              </a:tr>
              <a:tr h="342314">
                <a:tc>
                  <a:txBody>
                    <a:bodyPr/>
                    <a:lstStyle/>
                    <a:p>
                      <a:endParaRPr lang="en-US" dirty="0"/>
                    </a:p>
                  </a:txBody>
                  <a:tcPr/>
                </a:tc>
                <a:tc>
                  <a:txBody>
                    <a:bodyPr/>
                    <a:lstStyle/>
                    <a:p>
                      <a:r>
                        <a:rPr lang="en-US" dirty="0"/>
                        <a:t>2</a:t>
                      </a:r>
                    </a:p>
                  </a:txBody>
                  <a:tcPr/>
                </a:tc>
                <a:tc>
                  <a:txBody>
                    <a:bodyPr/>
                    <a:lstStyle/>
                    <a:p>
                      <a:r>
                        <a:rPr lang="en-US" dirty="0"/>
                        <a:t>1/36</a:t>
                      </a:r>
                    </a:p>
                  </a:txBody>
                  <a:tcPr/>
                </a:tc>
                <a:extLst>
                  <a:ext uri="{0D108BD9-81ED-4DB2-BD59-A6C34878D82A}">
                    <a16:rowId xmlns:a16="http://schemas.microsoft.com/office/drawing/2014/main" val="127353299"/>
                  </a:ext>
                </a:extLst>
              </a:tr>
              <a:tr h="342314">
                <a:tc>
                  <a:txBody>
                    <a:bodyPr/>
                    <a:lstStyle/>
                    <a:p>
                      <a:endParaRPr lang="en-US" dirty="0"/>
                    </a:p>
                  </a:txBody>
                  <a:tcPr/>
                </a:tc>
                <a:tc>
                  <a:txBody>
                    <a:bodyPr/>
                    <a:lstStyle/>
                    <a:p>
                      <a:r>
                        <a:rPr lang="en-US" dirty="0"/>
                        <a:t>3</a:t>
                      </a:r>
                    </a:p>
                  </a:txBody>
                  <a:tcPr/>
                </a:tc>
                <a:tc>
                  <a:txBody>
                    <a:bodyPr/>
                    <a:lstStyle/>
                    <a:p>
                      <a:r>
                        <a:rPr lang="en-US" dirty="0"/>
                        <a:t>2/36</a:t>
                      </a:r>
                    </a:p>
                  </a:txBody>
                  <a:tcPr/>
                </a:tc>
                <a:extLst>
                  <a:ext uri="{0D108BD9-81ED-4DB2-BD59-A6C34878D82A}">
                    <a16:rowId xmlns:a16="http://schemas.microsoft.com/office/drawing/2014/main" val="3114354938"/>
                  </a:ext>
                </a:extLst>
              </a:tr>
              <a:tr h="342314">
                <a:tc>
                  <a:txBody>
                    <a:bodyPr/>
                    <a:lstStyle/>
                    <a:p>
                      <a:endParaRPr lang="en-US" dirty="0"/>
                    </a:p>
                  </a:txBody>
                  <a:tcPr/>
                </a:tc>
                <a:tc>
                  <a:txBody>
                    <a:bodyPr/>
                    <a:lstStyle/>
                    <a:p>
                      <a:r>
                        <a:rPr lang="en-US" dirty="0"/>
                        <a:t>4</a:t>
                      </a:r>
                    </a:p>
                  </a:txBody>
                  <a:tcPr/>
                </a:tc>
                <a:tc>
                  <a:txBody>
                    <a:bodyPr/>
                    <a:lstStyle/>
                    <a:p>
                      <a:r>
                        <a:rPr lang="en-US" dirty="0"/>
                        <a:t>3/36</a:t>
                      </a:r>
                    </a:p>
                  </a:txBody>
                  <a:tcPr/>
                </a:tc>
                <a:extLst>
                  <a:ext uri="{0D108BD9-81ED-4DB2-BD59-A6C34878D82A}">
                    <a16:rowId xmlns:a16="http://schemas.microsoft.com/office/drawing/2014/main" val="4237894949"/>
                  </a:ext>
                </a:extLst>
              </a:tr>
              <a:tr h="342314">
                <a:tc>
                  <a:txBody>
                    <a:bodyPr/>
                    <a:lstStyle/>
                    <a:p>
                      <a:endParaRPr lang="en-US"/>
                    </a:p>
                  </a:txBody>
                  <a:tcPr/>
                </a:tc>
                <a:tc>
                  <a:txBody>
                    <a:bodyPr/>
                    <a:lstStyle/>
                    <a:p>
                      <a:r>
                        <a:rPr lang="en-US" dirty="0"/>
                        <a:t>5</a:t>
                      </a:r>
                    </a:p>
                  </a:txBody>
                  <a:tcPr/>
                </a:tc>
                <a:tc>
                  <a:txBody>
                    <a:bodyPr/>
                    <a:lstStyle/>
                    <a:p>
                      <a:r>
                        <a:rPr lang="en-US" dirty="0"/>
                        <a:t>4/36</a:t>
                      </a:r>
                    </a:p>
                  </a:txBody>
                  <a:tcPr/>
                </a:tc>
                <a:extLst>
                  <a:ext uri="{0D108BD9-81ED-4DB2-BD59-A6C34878D82A}">
                    <a16:rowId xmlns:a16="http://schemas.microsoft.com/office/drawing/2014/main" val="1075593576"/>
                  </a:ext>
                </a:extLst>
              </a:tr>
              <a:tr h="342314">
                <a:tc>
                  <a:txBody>
                    <a:bodyPr/>
                    <a:lstStyle/>
                    <a:p>
                      <a:endParaRPr lang="en-US"/>
                    </a:p>
                  </a:txBody>
                  <a:tcPr/>
                </a:tc>
                <a:tc>
                  <a:txBody>
                    <a:bodyPr/>
                    <a:lstStyle/>
                    <a:p>
                      <a:r>
                        <a:rPr lang="en-US" dirty="0"/>
                        <a:t>6</a:t>
                      </a:r>
                    </a:p>
                  </a:txBody>
                  <a:tcPr/>
                </a:tc>
                <a:tc>
                  <a:txBody>
                    <a:bodyPr/>
                    <a:lstStyle/>
                    <a:p>
                      <a:r>
                        <a:rPr lang="en-US" dirty="0"/>
                        <a:t>5/36</a:t>
                      </a:r>
                    </a:p>
                  </a:txBody>
                  <a:tcPr/>
                </a:tc>
                <a:extLst>
                  <a:ext uri="{0D108BD9-81ED-4DB2-BD59-A6C34878D82A}">
                    <a16:rowId xmlns:a16="http://schemas.microsoft.com/office/drawing/2014/main" val="1686539732"/>
                  </a:ext>
                </a:extLst>
              </a:tr>
              <a:tr h="342314">
                <a:tc>
                  <a:txBody>
                    <a:bodyPr/>
                    <a:lstStyle/>
                    <a:p>
                      <a:endParaRPr lang="en-US"/>
                    </a:p>
                  </a:txBody>
                  <a:tcPr/>
                </a:tc>
                <a:tc>
                  <a:txBody>
                    <a:bodyPr/>
                    <a:lstStyle/>
                    <a:p>
                      <a:r>
                        <a:rPr lang="en-US" dirty="0"/>
                        <a:t>7</a:t>
                      </a:r>
                    </a:p>
                  </a:txBody>
                  <a:tcPr/>
                </a:tc>
                <a:tc>
                  <a:txBody>
                    <a:bodyPr/>
                    <a:lstStyle/>
                    <a:p>
                      <a:r>
                        <a:rPr lang="en-US" dirty="0"/>
                        <a:t>6/36</a:t>
                      </a:r>
                    </a:p>
                  </a:txBody>
                  <a:tcPr/>
                </a:tc>
                <a:extLst>
                  <a:ext uri="{0D108BD9-81ED-4DB2-BD59-A6C34878D82A}">
                    <a16:rowId xmlns:a16="http://schemas.microsoft.com/office/drawing/2014/main" val="3501770897"/>
                  </a:ext>
                </a:extLst>
              </a:tr>
              <a:tr h="342314">
                <a:tc>
                  <a:txBody>
                    <a:bodyPr/>
                    <a:lstStyle/>
                    <a:p>
                      <a:endParaRPr lang="en-US"/>
                    </a:p>
                  </a:txBody>
                  <a:tcPr/>
                </a:tc>
                <a:tc>
                  <a:txBody>
                    <a:bodyPr/>
                    <a:lstStyle/>
                    <a:p>
                      <a:r>
                        <a:rPr lang="en-US" dirty="0"/>
                        <a:t>8</a:t>
                      </a:r>
                    </a:p>
                  </a:txBody>
                  <a:tcPr/>
                </a:tc>
                <a:tc>
                  <a:txBody>
                    <a:bodyPr/>
                    <a:lstStyle/>
                    <a:p>
                      <a:r>
                        <a:rPr lang="en-US" dirty="0"/>
                        <a:t>5/36</a:t>
                      </a:r>
                    </a:p>
                  </a:txBody>
                  <a:tcPr/>
                </a:tc>
                <a:extLst>
                  <a:ext uri="{0D108BD9-81ED-4DB2-BD59-A6C34878D82A}">
                    <a16:rowId xmlns:a16="http://schemas.microsoft.com/office/drawing/2014/main" val="2699763002"/>
                  </a:ext>
                </a:extLst>
              </a:tr>
              <a:tr h="342314">
                <a:tc>
                  <a:txBody>
                    <a:bodyPr/>
                    <a:lstStyle/>
                    <a:p>
                      <a:endParaRPr lang="en-US"/>
                    </a:p>
                  </a:txBody>
                  <a:tcPr/>
                </a:tc>
                <a:tc>
                  <a:txBody>
                    <a:bodyPr/>
                    <a:lstStyle/>
                    <a:p>
                      <a:r>
                        <a:rPr lang="en-US" dirty="0"/>
                        <a:t>9</a:t>
                      </a:r>
                    </a:p>
                  </a:txBody>
                  <a:tcPr/>
                </a:tc>
                <a:tc>
                  <a:txBody>
                    <a:bodyPr/>
                    <a:lstStyle/>
                    <a:p>
                      <a:r>
                        <a:rPr lang="en-US" dirty="0"/>
                        <a:t>4/36</a:t>
                      </a:r>
                    </a:p>
                  </a:txBody>
                  <a:tcPr/>
                </a:tc>
                <a:extLst>
                  <a:ext uri="{0D108BD9-81ED-4DB2-BD59-A6C34878D82A}">
                    <a16:rowId xmlns:a16="http://schemas.microsoft.com/office/drawing/2014/main" val="276865805"/>
                  </a:ext>
                </a:extLst>
              </a:tr>
              <a:tr h="342314">
                <a:tc>
                  <a:txBody>
                    <a:bodyPr/>
                    <a:lstStyle/>
                    <a:p>
                      <a:endParaRPr lang="en-US"/>
                    </a:p>
                  </a:txBody>
                  <a:tcPr/>
                </a:tc>
                <a:tc>
                  <a:txBody>
                    <a:bodyPr/>
                    <a:lstStyle/>
                    <a:p>
                      <a:r>
                        <a:rPr lang="en-US" dirty="0"/>
                        <a:t>10</a:t>
                      </a:r>
                    </a:p>
                  </a:txBody>
                  <a:tcPr/>
                </a:tc>
                <a:tc>
                  <a:txBody>
                    <a:bodyPr/>
                    <a:lstStyle/>
                    <a:p>
                      <a:r>
                        <a:rPr lang="en-US" dirty="0"/>
                        <a:t>3/36</a:t>
                      </a:r>
                    </a:p>
                  </a:txBody>
                  <a:tcPr/>
                </a:tc>
                <a:extLst>
                  <a:ext uri="{0D108BD9-81ED-4DB2-BD59-A6C34878D82A}">
                    <a16:rowId xmlns:a16="http://schemas.microsoft.com/office/drawing/2014/main" val="1798418922"/>
                  </a:ext>
                </a:extLst>
              </a:tr>
              <a:tr h="342314">
                <a:tc>
                  <a:txBody>
                    <a:bodyPr/>
                    <a:lstStyle/>
                    <a:p>
                      <a:endParaRPr lang="en-US"/>
                    </a:p>
                  </a:txBody>
                  <a:tcPr/>
                </a:tc>
                <a:tc>
                  <a:txBody>
                    <a:bodyPr/>
                    <a:lstStyle/>
                    <a:p>
                      <a:r>
                        <a:rPr lang="en-US" dirty="0"/>
                        <a:t>11</a:t>
                      </a:r>
                    </a:p>
                  </a:txBody>
                  <a:tcPr/>
                </a:tc>
                <a:tc>
                  <a:txBody>
                    <a:bodyPr/>
                    <a:lstStyle/>
                    <a:p>
                      <a:r>
                        <a:rPr lang="en-US" dirty="0"/>
                        <a:t>2/36</a:t>
                      </a:r>
                    </a:p>
                  </a:txBody>
                  <a:tcPr/>
                </a:tc>
                <a:extLst>
                  <a:ext uri="{0D108BD9-81ED-4DB2-BD59-A6C34878D82A}">
                    <a16:rowId xmlns:a16="http://schemas.microsoft.com/office/drawing/2014/main" val="107671412"/>
                  </a:ext>
                </a:extLst>
              </a:tr>
              <a:tr h="342314">
                <a:tc>
                  <a:txBody>
                    <a:bodyPr/>
                    <a:lstStyle/>
                    <a:p>
                      <a:endParaRPr lang="en-US"/>
                    </a:p>
                  </a:txBody>
                  <a:tcPr/>
                </a:tc>
                <a:tc>
                  <a:txBody>
                    <a:bodyPr/>
                    <a:lstStyle/>
                    <a:p>
                      <a:r>
                        <a:rPr lang="en-US" dirty="0"/>
                        <a:t>12</a:t>
                      </a:r>
                    </a:p>
                  </a:txBody>
                  <a:tcPr/>
                </a:tc>
                <a:tc>
                  <a:txBody>
                    <a:bodyPr/>
                    <a:lstStyle/>
                    <a:p>
                      <a:r>
                        <a:rPr lang="en-US" dirty="0"/>
                        <a:t>1/36</a:t>
                      </a:r>
                    </a:p>
                  </a:txBody>
                  <a:tcPr/>
                </a:tc>
                <a:extLst>
                  <a:ext uri="{0D108BD9-81ED-4DB2-BD59-A6C34878D82A}">
                    <a16:rowId xmlns:a16="http://schemas.microsoft.com/office/drawing/2014/main" val="315480569"/>
                  </a:ext>
                </a:extLst>
              </a:tr>
              <a:tr h="342314">
                <a:tc>
                  <a:txBody>
                    <a:bodyPr/>
                    <a:lstStyle/>
                    <a:p>
                      <a:r>
                        <a:rPr lang="en-US" dirty="0"/>
                        <a:t>Total</a:t>
                      </a:r>
                    </a:p>
                  </a:txBody>
                  <a:tcPr/>
                </a:tc>
                <a:tc>
                  <a:txBody>
                    <a:bodyPr/>
                    <a:lstStyle/>
                    <a:p>
                      <a:endParaRPr lang="en-US" dirty="0"/>
                    </a:p>
                  </a:txBody>
                  <a:tcPr/>
                </a:tc>
                <a:tc>
                  <a:txBody>
                    <a:bodyPr/>
                    <a:lstStyle/>
                    <a:p>
                      <a:r>
                        <a:rPr lang="en-US" dirty="0"/>
                        <a:t>36/36=1</a:t>
                      </a:r>
                    </a:p>
                  </a:txBody>
                  <a:tcPr/>
                </a:tc>
                <a:extLst>
                  <a:ext uri="{0D108BD9-81ED-4DB2-BD59-A6C34878D82A}">
                    <a16:rowId xmlns:a16="http://schemas.microsoft.com/office/drawing/2014/main" val="519005949"/>
                  </a:ext>
                </a:extLst>
              </a:tr>
            </a:tbl>
          </a:graphicData>
        </a:graphic>
      </p:graphicFrame>
    </p:spTree>
    <p:extLst>
      <p:ext uri="{BB962C8B-B14F-4D97-AF65-F5344CB8AC3E}">
        <p14:creationId xmlns:p14="http://schemas.microsoft.com/office/powerpoint/2010/main" val="323938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5532-78EE-7C4D-BB9E-E0019782CD9E}"/>
              </a:ext>
            </a:extLst>
          </p:cNvPr>
          <p:cNvSpPr>
            <a:spLocks noGrp="1"/>
          </p:cNvSpPr>
          <p:nvPr>
            <p:ph type="title"/>
          </p:nvPr>
        </p:nvSpPr>
        <p:spPr>
          <a:xfrm>
            <a:off x="457200" y="914400"/>
            <a:ext cx="8229600" cy="990600"/>
          </a:xfrm>
        </p:spPr>
        <p:txBody>
          <a:bodyPr>
            <a:normAutofit fontScale="90000"/>
          </a:bodyPr>
          <a:lstStyle/>
          <a:p>
            <a:r>
              <a:rPr lang="en-US" dirty="0"/>
              <a:t>Probability Distribution Table</a:t>
            </a:r>
            <a:br>
              <a:rPr lang="en-US" dirty="0"/>
            </a:br>
            <a:r>
              <a:rPr lang="en-US" dirty="0"/>
              <a:t>The number of tails obtained when three fair coins are tossed</a:t>
            </a:r>
            <a:br>
              <a:rPr lang="en-US" dirty="0"/>
            </a:br>
            <a:endParaRPr lang="en-US" dirty="0"/>
          </a:p>
        </p:txBody>
      </p:sp>
      <p:graphicFrame>
        <p:nvGraphicFramePr>
          <p:cNvPr id="4" name="Table 4">
            <a:extLst>
              <a:ext uri="{FF2B5EF4-FFF2-40B4-BE49-F238E27FC236}">
                <a16:creationId xmlns:a16="http://schemas.microsoft.com/office/drawing/2014/main" id="{0BDD7314-200F-A140-88B9-BDD7C0234F71}"/>
              </a:ext>
            </a:extLst>
          </p:cNvPr>
          <p:cNvGraphicFramePr>
            <a:graphicFrameLocks noGrp="1"/>
          </p:cNvGraphicFramePr>
          <p:nvPr>
            <p:ph idx="1"/>
            <p:extLst>
              <p:ext uri="{D42A27DB-BD31-4B8C-83A1-F6EECF244321}">
                <p14:modId xmlns:p14="http://schemas.microsoft.com/office/powerpoint/2010/main" val="3858788181"/>
              </p:ext>
            </p:extLst>
          </p:nvPr>
        </p:nvGraphicFramePr>
        <p:xfrm>
          <a:off x="457200" y="2880360"/>
          <a:ext cx="6781800" cy="2225040"/>
        </p:xfrm>
        <a:graphic>
          <a:graphicData uri="http://schemas.openxmlformats.org/drawingml/2006/table">
            <a:tbl>
              <a:tblPr firstRow="1" bandRow="1">
                <a:tableStyleId>{5C22544A-7EE6-4342-B048-85BDC9FD1C3A}</a:tableStyleId>
              </a:tblPr>
              <a:tblGrid>
                <a:gridCol w="2260600">
                  <a:extLst>
                    <a:ext uri="{9D8B030D-6E8A-4147-A177-3AD203B41FA5}">
                      <a16:colId xmlns:a16="http://schemas.microsoft.com/office/drawing/2014/main" val="1189539681"/>
                    </a:ext>
                  </a:extLst>
                </a:gridCol>
                <a:gridCol w="2260600">
                  <a:extLst>
                    <a:ext uri="{9D8B030D-6E8A-4147-A177-3AD203B41FA5}">
                      <a16:colId xmlns:a16="http://schemas.microsoft.com/office/drawing/2014/main" val="2712209705"/>
                    </a:ext>
                  </a:extLst>
                </a:gridCol>
                <a:gridCol w="2260600">
                  <a:extLst>
                    <a:ext uri="{9D8B030D-6E8A-4147-A177-3AD203B41FA5}">
                      <a16:colId xmlns:a16="http://schemas.microsoft.com/office/drawing/2014/main" val="1106340610"/>
                    </a:ext>
                  </a:extLst>
                </a:gridCol>
              </a:tblGrid>
              <a:tr h="370840">
                <a:tc>
                  <a:txBody>
                    <a:bodyPr/>
                    <a:lstStyle/>
                    <a:p>
                      <a:endParaRPr lang="en-US"/>
                    </a:p>
                  </a:txBody>
                  <a:tcPr/>
                </a:tc>
                <a:tc>
                  <a:txBody>
                    <a:bodyPr/>
                    <a:lstStyle/>
                    <a:p>
                      <a:r>
                        <a:rPr lang="en-US" dirty="0"/>
                        <a:t>x</a:t>
                      </a:r>
                    </a:p>
                  </a:txBody>
                  <a:tcPr/>
                </a:tc>
                <a:tc>
                  <a:txBody>
                    <a:bodyPr/>
                    <a:lstStyle/>
                    <a:p>
                      <a:r>
                        <a:rPr lang="en-US" dirty="0"/>
                        <a:t>P(x)</a:t>
                      </a:r>
                    </a:p>
                  </a:txBody>
                  <a:tcPr/>
                </a:tc>
                <a:extLst>
                  <a:ext uri="{0D108BD9-81ED-4DB2-BD59-A6C34878D82A}">
                    <a16:rowId xmlns:a16="http://schemas.microsoft.com/office/drawing/2014/main" val="2761174242"/>
                  </a:ext>
                </a:extLst>
              </a:tr>
              <a:tr h="370840">
                <a:tc>
                  <a:txBody>
                    <a:bodyPr/>
                    <a:lstStyle/>
                    <a:p>
                      <a:endParaRPr lang="en-US"/>
                    </a:p>
                  </a:txBody>
                  <a:tcPr/>
                </a:tc>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465986580"/>
                  </a:ext>
                </a:extLst>
              </a:tr>
              <a:tr h="370840">
                <a:tc>
                  <a:txBody>
                    <a:bodyPr/>
                    <a:lstStyle/>
                    <a:p>
                      <a:endParaRPr lang="en-US"/>
                    </a:p>
                  </a:txBody>
                  <a:tcPr/>
                </a:tc>
                <a:tc>
                  <a:txBody>
                    <a:bodyPr/>
                    <a:lstStyle/>
                    <a:p>
                      <a:r>
                        <a:rPr lang="en-US" dirty="0"/>
                        <a:t>1</a:t>
                      </a:r>
                    </a:p>
                  </a:txBody>
                  <a:tcPr/>
                </a:tc>
                <a:tc>
                  <a:txBody>
                    <a:bodyPr/>
                    <a:lstStyle/>
                    <a:p>
                      <a:r>
                        <a:rPr lang="en-US" dirty="0"/>
                        <a:t>3/8</a:t>
                      </a:r>
                    </a:p>
                  </a:txBody>
                  <a:tcPr/>
                </a:tc>
                <a:extLst>
                  <a:ext uri="{0D108BD9-81ED-4DB2-BD59-A6C34878D82A}">
                    <a16:rowId xmlns:a16="http://schemas.microsoft.com/office/drawing/2014/main" val="941280763"/>
                  </a:ext>
                </a:extLst>
              </a:tr>
              <a:tr h="370840">
                <a:tc>
                  <a:txBody>
                    <a:bodyPr/>
                    <a:lstStyle/>
                    <a:p>
                      <a:endParaRPr lang="en-US"/>
                    </a:p>
                  </a:txBody>
                  <a:tcPr/>
                </a:tc>
                <a:tc>
                  <a:txBody>
                    <a:bodyPr/>
                    <a:lstStyle/>
                    <a:p>
                      <a:r>
                        <a:rPr lang="en-US" dirty="0"/>
                        <a:t>2</a:t>
                      </a:r>
                    </a:p>
                  </a:txBody>
                  <a:tcPr/>
                </a:tc>
                <a:tc>
                  <a:txBody>
                    <a:bodyPr/>
                    <a:lstStyle/>
                    <a:p>
                      <a:r>
                        <a:rPr lang="en-US" dirty="0"/>
                        <a:t>3/8</a:t>
                      </a:r>
                    </a:p>
                  </a:txBody>
                  <a:tcPr/>
                </a:tc>
                <a:extLst>
                  <a:ext uri="{0D108BD9-81ED-4DB2-BD59-A6C34878D82A}">
                    <a16:rowId xmlns:a16="http://schemas.microsoft.com/office/drawing/2014/main" val="2227250788"/>
                  </a:ext>
                </a:extLst>
              </a:tr>
              <a:tr h="370840">
                <a:tc>
                  <a:txBody>
                    <a:bodyPr/>
                    <a:lstStyle/>
                    <a:p>
                      <a:endParaRPr lang="en-US"/>
                    </a:p>
                  </a:txBody>
                  <a:tcPr/>
                </a:tc>
                <a:tc>
                  <a:txBody>
                    <a:bodyPr/>
                    <a:lstStyle/>
                    <a:p>
                      <a:r>
                        <a:rPr lang="en-US" dirty="0"/>
                        <a:t>3</a:t>
                      </a:r>
                    </a:p>
                  </a:txBody>
                  <a:tcPr/>
                </a:tc>
                <a:tc>
                  <a:txBody>
                    <a:bodyPr/>
                    <a:lstStyle/>
                    <a:p>
                      <a:r>
                        <a:rPr lang="en-US" dirty="0"/>
                        <a:t>1/8</a:t>
                      </a:r>
                    </a:p>
                  </a:txBody>
                  <a:tcPr/>
                </a:tc>
                <a:extLst>
                  <a:ext uri="{0D108BD9-81ED-4DB2-BD59-A6C34878D82A}">
                    <a16:rowId xmlns:a16="http://schemas.microsoft.com/office/drawing/2014/main" val="2926715950"/>
                  </a:ext>
                </a:extLst>
              </a:tr>
              <a:tr h="370840">
                <a:tc>
                  <a:txBody>
                    <a:bodyPr/>
                    <a:lstStyle/>
                    <a:p>
                      <a:r>
                        <a:rPr lang="en-US" dirty="0"/>
                        <a:t>Total</a:t>
                      </a:r>
                    </a:p>
                  </a:txBody>
                  <a:tcPr/>
                </a:tc>
                <a:tc>
                  <a:txBody>
                    <a:bodyPr/>
                    <a:lstStyle/>
                    <a:p>
                      <a:endParaRPr lang="en-US" dirty="0"/>
                    </a:p>
                  </a:txBody>
                  <a:tcPr/>
                </a:tc>
                <a:tc>
                  <a:txBody>
                    <a:bodyPr/>
                    <a:lstStyle/>
                    <a:p>
                      <a:r>
                        <a:rPr lang="en-US" dirty="0"/>
                        <a:t>8/8=1</a:t>
                      </a:r>
                    </a:p>
                  </a:txBody>
                  <a:tcPr/>
                </a:tc>
                <a:extLst>
                  <a:ext uri="{0D108BD9-81ED-4DB2-BD59-A6C34878D82A}">
                    <a16:rowId xmlns:a16="http://schemas.microsoft.com/office/drawing/2014/main" val="2888913655"/>
                  </a:ext>
                </a:extLst>
              </a:tr>
            </a:tbl>
          </a:graphicData>
        </a:graphic>
      </p:graphicFrame>
    </p:spTree>
    <p:extLst>
      <p:ext uri="{BB962C8B-B14F-4D97-AF65-F5344CB8AC3E}">
        <p14:creationId xmlns:p14="http://schemas.microsoft.com/office/powerpoint/2010/main" val="50821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Mean and Variance of a Discrete Random Variable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𝑀𝑒𝑎𝑛</m:t>
                    </m:r>
                    <m:r>
                      <a:rPr lang="en-US" b="0" i="1" smtClean="0">
                        <a:latin typeface="Cambria Math" panose="02040503050406030204" pitchFamily="18" charset="0"/>
                      </a:rPr>
                      <m:t>=</m:t>
                    </m:r>
                    <m:r>
                      <a:rPr lang="en-US" i="1" smtClean="0">
                        <a:latin typeface="Cambria Math"/>
                      </a:rPr>
                      <m:t>𝜇</m:t>
                    </m:r>
                    <m:r>
                      <a:rPr lang="en-US" i="1" smtClean="0">
                        <a:latin typeface="Cambria Math"/>
                      </a:rPr>
                      <m:t>=</m:t>
                    </m:r>
                    <m:r>
                      <a:rPr lang="en-US" i="1" smtClean="0">
                        <a:latin typeface="Cambria Math"/>
                      </a:rPr>
                      <m:t>𝐸</m:t>
                    </m:r>
                    <m:d>
                      <m:dPr>
                        <m:ctrlPr>
                          <a:rPr lang="en-US" i="1">
                            <a:latin typeface="Cambria Math" panose="02040503050406030204" pitchFamily="18" charset="0"/>
                          </a:rPr>
                        </m:ctrlPr>
                      </m:dPr>
                      <m:e>
                        <m:r>
                          <a:rPr lang="en-US" i="1">
                            <a:latin typeface="Cambria Math"/>
                          </a:rPr>
                          <m:t>𝑋</m:t>
                        </m:r>
                      </m:e>
                    </m:d>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a14:m>
                <a:br>
                  <a:rPr lang="en-US" dirty="0"/>
                </a:br>
                <a:endParaRPr lang="en-US" dirty="0"/>
              </a:p>
              <a:p>
                <a14:m>
                  <m:oMath xmlns:m="http://schemas.openxmlformats.org/officeDocument/2006/math">
                    <m:r>
                      <a:rPr lang="en-US" i="1">
                        <a:latin typeface="Cambria Math"/>
                      </a:rPr>
                      <m:t>𝑉𝑎𝑟</m:t>
                    </m:r>
                    <m:d>
                      <m:dPr>
                        <m:ctrlPr>
                          <a:rPr lang="en-US" i="1">
                            <a:latin typeface="Cambria Math" panose="02040503050406030204" pitchFamily="18" charset="0"/>
                          </a:rPr>
                        </m:ctrlPr>
                      </m:dPr>
                      <m:e>
                        <m:r>
                          <a:rPr lang="en-US" i="1">
                            <a:latin typeface="Cambria Math"/>
                          </a:rPr>
                          <m:t>𝑋</m:t>
                        </m:r>
                      </m:e>
                    </m:d>
                    <m:r>
                      <a:rPr lang="en-US" i="1">
                        <a:latin typeface="Cambria Math"/>
                      </a:rPr>
                      <m:t>=</m:t>
                    </m:r>
                    <m:r>
                      <a:rPr lang="en-US" i="1">
                        <a:latin typeface="Cambria Math"/>
                      </a:rPr>
                      <m:t>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e>
                    </m:d>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𝐸</m:t>
                            </m:r>
                            <m:r>
                              <a:rPr lang="en-US" i="1">
                                <a:latin typeface="Cambria Math"/>
                              </a:rPr>
                              <m:t>(</m:t>
                            </m:r>
                            <m:r>
                              <a:rPr lang="en-US" i="1">
                                <a:latin typeface="Cambria Math"/>
                              </a:rPr>
                              <m:t>𝑋</m:t>
                            </m:r>
                            <m:r>
                              <a:rPr lang="en-US" i="1">
                                <a:latin typeface="Cambria Math"/>
                              </a:rPr>
                              <m:t>)</m:t>
                            </m:r>
                          </m:e>
                        </m:d>
                      </m:e>
                      <m:sup>
                        <m:r>
                          <a:rPr lang="en-US" i="1">
                            <a:latin typeface="Cambria Math"/>
                          </a:rPr>
                          <m:t>2</m:t>
                        </m:r>
                      </m:sup>
                    </m:sSup>
                  </m:oMath>
                </a14:m>
                <a:endParaRPr lang="en-US" dirty="0"/>
              </a:p>
              <a:p>
                <a:endParaRPr lang="en-US" dirty="0"/>
              </a:p>
              <a:p>
                <a14:m>
                  <m:oMath xmlns:m="http://schemas.openxmlformats.org/officeDocument/2006/math">
                    <m:r>
                      <a:rPr lang="en-US" i="1">
                        <a:latin typeface="Cambria Math"/>
                      </a:rPr>
                      <m:t>𝑉𝑎𝑟</m:t>
                    </m:r>
                    <m:r>
                      <a:rPr lang="en-US" i="1">
                        <a:latin typeface="Cambria Math"/>
                      </a:rPr>
                      <m:t>(</m:t>
                    </m:r>
                    <m:r>
                      <a:rPr lang="en-US" i="1">
                        <a:latin typeface="Cambria Math"/>
                      </a:rPr>
                      <m:t>𝑋</m:t>
                    </m:r>
                    <m:r>
                      <a:rPr lang="en-US" i="1">
                        <a:latin typeface="Cambria Math"/>
                      </a:rPr>
                      <m:t>)=</m:t>
                    </m:r>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e>
                    </m:nary>
                    <m:r>
                      <a:rPr lang="en-US" i="1">
                        <a:latin typeface="Cambria Math"/>
                      </a:rPr>
                      <m:t>𝑃</m:t>
                    </m:r>
                    <m:r>
                      <a:rPr lang="en-US" i="1">
                        <a:latin typeface="Cambria Math"/>
                      </a:rPr>
                      <m:t>(</m:t>
                    </m:r>
                    <m:r>
                      <a:rPr lang="en-US" i="1">
                        <a:latin typeface="Cambria Math"/>
                      </a:rPr>
                      <m:t>𝑋</m:t>
                    </m:r>
                    <m:r>
                      <a:rPr lang="en-US" i="1">
                        <a:latin typeface="Cambria Math"/>
                      </a:rPr>
                      <m:t>=</m:t>
                    </m:r>
                    <m:r>
                      <a:rPr lang="en-US" i="1">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𝑥𝑃</m:t>
                            </m:r>
                            <m:r>
                              <a:rPr lang="en-US" i="1">
                                <a:latin typeface="Cambria Math"/>
                              </a:rPr>
                              <m:t>(</m:t>
                            </m:r>
                            <m:r>
                              <a:rPr lang="en-US" i="1">
                                <a:latin typeface="Cambria Math"/>
                              </a:rPr>
                              <m:t>𝑋</m:t>
                            </m:r>
                            <m:r>
                              <a:rPr lang="en-US" i="1">
                                <a:latin typeface="Cambria Math"/>
                              </a:rPr>
                              <m:t>=</m:t>
                            </m:r>
                            <m:r>
                              <a:rPr lang="en-US" i="1">
                                <a:latin typeface="Cambria Math"/>
                              </a:rPr>
                              <m:t>𝑥</m:t>
                            </m:r>
                            <m:r>
                              <a:rPr lang="en-US" i="1">
                                <a:latin typeface="Cambria Math"/>
                              </a:rPr>
                              <m:t>)</m:t>
                            </m:r>
                          </m:e>
                        </m:nary>
                        <m:r>
                          <a:rPr lang="en-US" i="1">
                            <a:latin typeface="Cambria Math"/>
                          </a:rPr>
                          <m:t>)</m:t>
                        </m:r>
                      </m:e>
                      <m:sup>
                        <m:r>
                          <a:rPr lang="en-US" i="1">
                            <a:latin typeface="Cambria Math"/>
                          </a:rPr>
                          <m:t>2</m:t>
                        </m:r>
                      </m:sup>
                    </m:sSup>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2" t="-11948"/>
                </a:stretch>
              </a:blipFill>
            </p:spPr>
            <p:txBody>
              <a:bodyPr/>
              <a:lstStyle/>
              <a:p>
                <a:r>
                  <a:rPr lang="en-US">
                    <a:noFill/>
                  </a:rPr>
                  <a:t> </a:t>
                </a:r>
              </a:p>
            </p:txBody>
          </p:sp>
        </mc:Fallback>
      </mc:AlternateContent>
    </p:spTree>
    <p:extLst>
      <p:ext uri="{BB962C8B-B14F-4D97-AF65-F5344CB8AC3E}">
        <p14:creationId xmlns:p14="http://schemas.microsoft.com/office/powerpoint/2010/main" val="153284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b="1" u="sng" dirty="0"/>
              <a:t>Example 5-2</a:t>
            </a:r>
            <a:endParaRPr lang="en-US" dirty="0"/>
          </a:p>
        </p:txBody>
      </p:sp>
      <p:sp>
        <p:nvSpPr>
          <p:cNvPr id="3" name="Content Placeholder 2"/>
          <p:cNvSpPr>
            <a:spLocks noGrp="1"/>
          </p:cNvSpPr>
          <p:nvPr>
            <p:ph idx="1"/>
          </p:nvPr>
        </p:nvSpPr>
        <p:spPr>
          <a:xfrm>
            <a:off x="457200" y="1219200"/>
            <a:ext cx="8534400" cy="5364480"/>
          </a:xfrm>
        </p:spPr>
        <p:txBody>
          <a:bodyPr/>
          <a:lstStyle/>
          <a:p>
            <a:r>
              <a:rPr lang="en-US" dirty="0"/>
              <a:t>Find the mean and variance for Example 5-1.</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1A7C68D-5B88-6146-9272-4616505EBB65}"/>
                  </a:ext>
                </a:extLst>
              </p:cNvPr>
              <p:cNvGraphicFramePr>
                <a:graphicFrameLocks noGrp="1"/>
              </p:cNvGraphicFramePr>
              <p:nvPr>
                <p:extLst>
                  <p:ext uri="{D42A27DB-BD31-4B8C-83A1-F6EECF244321}">
                    <p14:modId xmlns:p14="http://schemas.microsoft.com/office/powerpoint/2010/main" val="3556969573"/>
                  </p:ext>
                </p:extLst>
              </p:nvPr>
            </p:nvGraphicFramePr>
            <p:xfrm>
              <a:off x="1" y="1828800"/>
              <a:ext cx="5390383" cy="4761040"/>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val="186219013"/>
                        </a:ext>
                      </a:extLst>
                    </a:gridCol>
                    <a:gridCol w="762000">
                      <a:extLst>
                        <a:ext uri="{9D8B030D-6E8A-4147-A177-3AD203B41FA5}">
                          <a16:colId xmlns:a16="http://schemas.microsoft.com/office/drawing/2014/main" val="1634439223"/>
                        </a:ext>
                      </a:extLst>
                    </a:gridCol>
                    <a:gridCol w="990600">
                      <a:extLst>
                        <a:ext uri="{9D8B030D-6E8A-4147-A177-3AD203B41FA5}">
                          <a16:colId xmlns:a16="http://schemas.microsoft.com/office/drawing/2014/main" val="4209557343"/>
                        </a:ext>
                      </a:extLst>
                    </a:gridCol>
                    <a:gridCol w="1143000">
                      <a:extLst>
                        <a:ext uri="{9D8B030D-6E8A-4147-A177-3AD203B41FA5}">
                          <a16:colId xmlns:a16="http://schemas.microsoft.com/office/drawing/2014/main" val="3804843844"/>
                        </a:ext>
                      </a:extLst>
                    </a:gridCol>
                    <a:gridCol w="685800">
                      <a:extLst>
                        <a:ext uri="{9D8B030D-6E8A-4147-A177-3AD203B41FA5}">
                          <a16:colId xmlns:a16="http://schemas.microsoft.com/office/drawing/2014/main" val="1022229761"/>
                        </a:ext>
                      </a:extLst>
                    </a:gridCol>
                    <a:gridCol w="1123184">
                      <a:extLst>
                        <a:ext uri="{9D8B030D-6E8A-4147-A177-3AD203B41FA5}">
                          <a16:colId xmlns:a16="http://schemas.microsoft.com/office/drawing/2014/main" val="4072628378"/>
                        </a:ext>
                      </a:extLst>
                    </a:gridCol>
                  </a:tblGrid>
                  <a:tr h="336452">
                    <a:tc>
                      <a:txBody>
                        <a:bodyPr/>
                        <a:lstStyle/>
                        <a:p>
                          <a:endParaRPr lang="en-US" dirty="0"/>
                        </a:p>
                      </a:txBody>
                      <a:tcPr/>
                    </a:tc>
                    <a:tc>
                      <a:txBody>
                        <a:bodyPr/>
                        <a:lstStyle/>
                        <a:p>
                          <a:r>
                            <a:rPr lang="en-US" dirty="0"/>
                            <a:t>x</a:t>
                          </a:r>
                        </a:p>
                      </a:txBody>
                      <a:tcPr/>
                    </a:tc>
                    <a:tc>
                      <a:txBody>
                        <a:bodyPr/>
                        <a:lstStyle/>
                        <a:p>
                          <a:r>
                            <a:rPr lang="en-US" dirty="0"/>
                            <a:t>P(x)</a:t>
                          </a:r>
                        </a:p>
                      </a:txBody>
                      <a:tcPr/>
                    </a:tc>
                    <a:tc>
                      <a:txBody>
                        <a:bodyPr/>
                        <a:lstStyle/>
                        <a:p>
                          <a:r>
                            <a:rPr lang="en-US" dirty="0" err="1"/>
                            <a:t>xP</a:t>
                          </a:r>
                          <a:r>
                            <a:rPr lang="en-US" dirty="0"/>
                            <a:t>(x)</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m:oMathPara>
                          </a14:m>
                          <a:endParaRPr lang="en-US" dirty="0"/>
                        </a:p>
                      </a:txBody>
                      <a:tcPr/>
                    </a:tc>
                    <a:tc>
                      <a:txBody>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a14:m>
                          <a:r>
                            <a:rPr lang="en-US" dirty="0"/>
                            <a:t>P(x)</a:t>
                          </a:r>
                        </a:p>
                      </a:txBody>
                      <a:tcPr/>
                    </a:tc>
                    <a:extLst>
                      <a:ext uri="{0D108BD9-81ED-4DB2-BD59-A6C34878D82A}">
                        <a16:rowId xmlns:a16="http://schemas.microsoft.com/office/drawing/2014/main" val="972919782"/>
                      </a:ext>
                    </a:extLst>
                  </a:tr>
                  <a:tr h="336452">
                    <a:tc>
                      <a:txBody>
                        <a:bodyPr/>
                        <a:lstStyle/>
                        <a:p>
                          <a:endParaRPr lang="en-US"/>
                        </a:p>
                      </a:txBody>
                      <a:tcPr/>
                    </a:tc>
                    <a:tc>
                      <a:txBody>
                        <a:bodyPr/>
                        <a:lstStyle/>
                        <a:p>
                          <a:r>
                            <a:rPr lang="en-US" dirty="0"/>
                            <a:t>2</a:t>
                          </a:r>
                        </a:p>
                      </a:txBody>
                      <a:tcPr/>
                    </a:tc>
                    <a:tc>
                      <a:txBody>
                        <a:bodyPr/>
                        <a:lstStyle/>
                        <a:p>
                          <a:r>
                            <a:rPr lang="en-US" dirty="0"/>
                            <a:t>1/36</a:t>
                          </a:r>
                        </a:p>
                      </a:txBody>
                      <a:tcPr/>
                    </a:tc>
                    <a:tc>
                      <a:txBody>
                        <a:bodyPr/>
                        <a:lstStyle/>
                        <a:p>
                          <a:r>
                            <a:rPr lang="en-US" dirty="0"/>
                            <a:t>2/36</a:t>
                          </a:r>
                        </a:p>
                      </a:txBody>
                      <a:tcPr/>
                    </a:tc>
                    <a:tc>
                      <a:txBody>
                        <a:bodyPr/>
                        <a:lstStyle/>
                        <a:p>
                          <a:r>
                            <a:rPr lang="en-US" dirty="0"/>
                            <a:t>4</a:t>
                          </a:r>
                        </a:p>
                      </a:txBody>
                      <a:tcPr/>
                    </a:tc>
                    <a:tc>
                      <a:txBody>
                        <a:bodyPr/>
                        <a:lstStyle/>
                        <a:p>
                          <a:r>
                            <a:rPr lang="en-US" dirty="0"/>
                            <a:t>4/36</a:t>
                          </a:r>
                        </a:p>
                      </a:txBody>
                      <a:tcPr/>
                    </a:tc>
                    <a:extLst>
                      <a:ext uri="{0D108BD9-81ED-4DB2-BD59-A6C34878D82A}">
                        <a16:rowId xmlns:a16="http://schemas.microsoft.com/office/drawing/2014/main" val="2241685992"/>
                      </a:ext>
                    </a:extLst>
                  </a:tr>
                  <a:tr h="336452">
                    <a:tc>
                      <a:txBody>
                        <a:bodyPr/>
                        <a:lstStyle/>
                        <a:p>
                          <a:endParaRPr lang="en-US"/>
                        </a:p>
                      </a:txBody>
                      <a:tcPr/>
                    </a:tc>
                    <a:tc>
                      <a:txBody>
                        <a:bodyPr/>
                        <a:lstStyle/>
                        <a:p>
                          <a:r>
                            <a:rPr lang="en-US" dirty="0"/>
                            <a:t>3</a:t>
                          </a:r>
                        </a:p>
                      </a:txBody>
                      <a:tcPr/>
                    </a:tc>
                    <a:tc>
                      <a:txBody>
                        <a:bodyPr/>
                        <a:lstStyle/>
                        <a:p>
                          <a:r>
                            <a:rPr lang="en-US" dirty="0"/>
                            <a:t>2/36</a:t>
                          </a:r>
                        </a:p>
                      </a:txBody>
                      <a:tcPr/>
                    </a:tc>
                    <a:tc>
                      <a:txBody>
                        <a:bodyPr/>
                        <a:lstStyle/>
                        <a:p>
                          <a:r>
                            <a:rPr lang="en-US" dirty="0"/>
                            <a:t>6/36</a:t>
                          </a:r>
                        </a:p>
                      </a:txBody>
                      <a:tcPr/>
                    </a:tc>
                    <a:tc>
                      <a:txBody>
                        <a:bodyPr/>
                        <a:lstStyle/>
                        <a:p>
                          <a:r>
                            <a:rPr lang="en-US" dirty="0"/>
                            <a:t>9</a:t>
                          </a:r>
                        </a:p>
                      </a:txBody>
                      <a:tcPr/>
                    </a:tc>
                    <a:tc>
                      <a:txBody>
                        <a:bodyPr/>
                        <a:lstStyle/>
                        <a:p>
                          <a:r>
                            <a:rPr lang="en-US" dirty="0"/>
                            <a:t>18/36</a:t>
                          </a:r>
                        </a:p>
                      </a:txBody>
                      <a:tcPr/>
                    </a:tc>
                    <a:extLst>
                      <a:ext uri="{0D108BD9-81ED-4DB2-BD59-A6C34878D82A}">
                        <a16:rowId xmlns:a16="http://schemas.microsoft.com/office/drawing/2014/main" val="4074197859"/>
                      </a:ext>
                    </a:extLst>
                  </a:tr>
                  <a:tr h="336452">
                    <a:tc>
                      <a:txBody>
                        <a:bodyPr/>
                        <a:lstStyle/>
                        <a:p>
                          <a:endParaRPr lang="en-US"/>
                        </a:p>
                      </a:txBody>
                      <a:tcPr/>
                    </a:tc>
                    <a:tc>
                      <a:txBody>
                        <a:bodyPr/>
                        <a:lstStyle/>
                        <a:p>
                          <a:r>
                            <a:rPr lang="en-US" dirty="0"/>
                            <a:t>4</a:t>
                          </a:r>
                        </a:p>
                      </a:txBody>
                      <a:tcPr/>
                    </a:tc>
                    <a:tc>
                      <a:txBody>
                        <a:bodyPr/>
                        <a:lstStyle/>
                        <a:p>
                          <a:r>
                            <a:rPr lang="en-US" dirty="0"/>
                            <a:t>3/36</a:t>
                          </a:r>
                        </a:p>
                      </a:txBody>
                      <a:tcPr/>
                    </a:tc>
                    <a:tc>
                      <a:txBody>
                        <a:bodyPr/>
                        <a:lstStyle/>
                        <a:p>
                          <a:r>
                            <a:rPr lang="en-US" dirty="0"/>
                            <a:t>12/36</a:t>
                          </a:r>
                        </a:p>
                      </a:txBody>
                      <a:tcPr/>
                    </a:tc>
                    <a:tc>
                      <a:txBody>
                        <a:bodyPr/>
                        <a:lstStyle/>
                        <a:p>
                          <a:r>
                            <a:rPr lang="en-US" dirty="0"/>
                            <a:t>16</a:t>
                          </a:r>
                        </a:p>
                      </a:txBody>
                      <a:tcPr/>
                    </a:tc>
                    <a:tc>
                      <a:txBody>
                        <a:bodyPr/>
                        <a:lstStyle/>
                        <a:p>
                          <a:r>
                            <a:rPr lang="en-US" dirty="0"/>
                            <a:t>48/36</a:t>
                          </a:r>
                        </a:p>
                      </a:txBody>
                      <a:tcPr/>
                    </a:tc>
                    <a:extLst>
                      <a:ext uri="{0D108BD9-81ED-4DB2-BD59-A6C34878D82A}">
                        <a16:rowId xmlns:a16="http://schemas.microsoft.com/office/drawing/2014/main" val="2984461661"/>
                      </a:ext>
                    </a:extLst>
                  </a:tr>
                  <a:tr h="336452">
                    <a:tc>
                      <a:txBody>
                        <a:bodyPr/>
                        <a:lstStyle/>
                        <a:p>
                          <a:endParaRPr lang="en-US"/>
                        </a:p>
                      </a:txBody>
                      <a:tcPr/>
                    </a:tc>
                    <a:tc>
                      <a:txBody>
                        <a:bodyPr/>
                        <a:lstStyle/>
                        <a:p>
                          <a:r>
                            <a:rPr lang="en-US" dirty="0"/>
                            <a:t>5</a:t>
                          </a:r>
                        </a:p>
                      </a:txBody>
                      <a:tcPr/>
                    </a:tc>
                    <a:tc>
                      <a:txBody>
                        <a:bodyPr/>
                        <a:lstStyle/>
                        <a:p>
                          <a:r>
                            <a:rPr lang="en-US" dirty="0"/>
                            <a:t>4/36</a:t>
                          </a:r>
                        </a:p>
                      </a:txBody>
                      <a:tcPr/>
                    </a:tc>
                    <a:tc>
                      <a:txBody>
                        <a:bodyPr/>
                        <a:lstStyle/>
                        <a:p>
                          <a:r>
                            <a:rPr lang="en-US" dirty="0"/>
                            <a:t>20/36</a:t>
                          </a:r>
                        </a:p>
                      </a:txBody>
                      <a:tcPr/>
                    </a:tc>
                    <a:tc>
                      <a:txBody>
                        <a:bodyPr/>
                        <a:lstStyle/>
                        <a:p>
                          <a:r>
                            <a:rPr lang="en-US" dirty="0"/>
                            <a:t>25</a:t>
                          </a:r>
                        </a:p>
                      </a:txBody>
                      <a:tcPr/>
                    </a:tc>
                    <a:tc>
                      <a:txBody>
                        <a:bodyPr/>
                        <a:lstStyle/>
                        <a:p>
                          <a:r>
                            <a:rPr lang="en-US" dirty="0"/>
                            <a:t>100/36</a:t>
                          </a:r>
                        </a:p>
                      </a:txBody>
                      <a:tcPr/>
                    </a:tc>
                    <a:extLst>
                      <a:ext uri="{0D108BD9-81ED-4DB2-BD59-A6C34878D82A}">
                        <a16:rowId xmlns:a16="http://schemas.microsoft.com/office/drawing/2014/main" val="980731271"/>
                      </a:ext>
                    </a:extLst>
                  </a:tr>
                  <a:tr h="336452">
                    <a:tc>
                      <a:txBody>
                        <a:bodyPr/>
                        <a:lstStyle/>
                        <a:p>
                          <a:endParaRPr lang="en-US"/>
                        </a:p>
                      </a:txBody>
                      <a:tcPr/>
                    </a:tc>
                    <a:tc>
                      <a:txBody>
                        <a:bodyPr/>
                        <a:lstStyle/>
                        <a:p>
                          <a:r>
                            <a:rPr lang="en-US" dirty="0"/>
                            <a:t>6</a:t>
                          </a:r>
                        </a:p>
                      </a:txBody>
                      <a:tcPr/>
                    </a:tc>
                    <a:tc>
                      <a:txBody>
                        <a:bodyPr/>
                        <a:lstStyle/>
                        <a:p>
                          <a:r>
                            <a:rPr lang="en-US" dirty="0"/>
                            <a:t>5/36</a:t>
                          </a:r>
                        </a:p>
                      </a:txBody>
                      <a:tcPr/>
                    </a:tc>
                    <a:tc>
                      <a:txBody>
                        <a:bodyPr/>
                        <a:lstStyle/>
                        <a:p>
                          <a:r>
                            <a:rPr lang="en-US" dirty="0"/>
                            <a:t>30/36</a:t>
                          </a:r>
                        </a:p>
                      </a:txBody>
                      <a:tcPr/>
                    </a:tc>
                    <a:tc>
                      <a:txBody>
                        <a:bodyPr/>
                        <a:lstStyle/>
                        <a:p>
                          <a:r>
                            <a:rPr lang="en-US" dirty="0"/>
                            <a:t>36</a:t>
                          </a:r>
                        </a:p>
                      </a:txBody>
                      <a:tcPr/>
                    </a:tc>
                    <a:tc>
                      <a:txBody>
                        <a:bodyPr/>
                        <a:lstStyle/>
                        <a:p>
                          <a:r>
                            <a:rPr lang="en-US" dirty="0"/>
                            <a:t>180/36</a:t>
                          </a:r>
                        </a:p>
                      </a:txBody>
                      <a:tcPr/>
                    </a:tc>
                    <a:extLst>
                      <a:ext uri="{0D108BD9-81ED-4DB2-BD59-A6C34878D82A}">
                        <a16:rowId xmlns:a16="http://schemas.microsoft.com/office/drawing/2014/main" val="3228836823"/>
                      </a:ext>
                    </a:extLst>
                  </a:tr>
                  <a:tr h="336452">
                    <a:tc>
                      <a:txBody>
                        <a:bodyPr/>
                        <a:lstStyle/>
                        <a:p>
                          <a:endParaRPr lang="en-US"/>
                        </a:p>
                      </a:txBody>
                      <a:tcPr/>
                    </a:tc>
                    <a:tc>
                      <a:txBody>
                        <a:bodyPr/>
                        <a:lstStyle/>
                        <a:p>
                          <a:r>
                            <a:rPr lang="en-US" dirty="0"/>
                            <a:t>7</a:t>
                          </a:r>
                        </a:p>
                      </a:txBody>
                      <a:tcPr/>
                    </a:tc>
                    <a:tc>
                      <a:txBody>
                        <a:bodyPr/>
                        <a:lstStyle/>
                        <a:p>
                          <a:r>
                            <a:rPr lang="en-US" dirty="0"/>
                            <a:t>6/36</a:t>
                          </a:r>
                        </a:p>
                      </a:txBody>
                      <a:tcPr/>
                    </a:tc>
                    <a:tc>
                      <a:txBody>
                        <a:bodyPr/>
                        <a:lstStyle/>
                        <a:p>
                          <a:r>
                            <a:rPr lang="en-US" dirty="0"/>
                            <a:t>42/36</a:t>
                          </a:r>
                        </a:p>
                      </a:txBody>
                      <a:tcPr/>
                    </a:tc>
                    <a:tc>
                      <a:txBody>
                        <a:bodyPr/>
                        <a:lstStyle/>
                        <a:p>
                          <a:r>
                            <a:rPr lang="en-US" dirty="0"/>
                            <a:t>49</a:t>
                          </a:r>
                        </a:p>
                      </a:txBody>
                      <a:tcPr/>
                    </a:tc>
                    <a:tc>
                      <a:txBody>
                        <a:bodyPr/>
                        <a:lstStyle/>
                        <a:p>
                          <a:r>
                            <a:rPr lang="en-US" dirty="0"/>
                            <a:t>294/36</a:t>
                          </a:r>
                        </a:p>
                      </a:txBody>
                      <a:tcPr/>
                    </a:tc>
                    <a:extLst>
                      <a:ext uri="{0D108BD9-81ED-4DB2-BD59-A6C34878D82A}">
                        <a16:rowId xmlns:a16="http://schemas.microsoft.com/office/drawing/2014/main" val="4002898697"/>
                      </a:ext>
                    </a:extLst>
                  </a:tr>
                  <a:tr h="336452">
                    <a:tc>
                      <a:txBody>
                        <a:bodyPr/>
                        <a:lstStyle/>
                        <a:p>
                          <a:endParaRPr lang="en-US"/>
                        </a:p>
                      </a:txBody>
                      <a:tcPr/>
                    </a:tc>
                    <a:tc>
                      <a:txBody>
                        <a:bodyPr/>
                        <a:lstStyle/>
                        <a:p>
                          <a:r>
                            <a:rPr lang="en-US" dirty="0"/>
                            <a:t>8</a:t>
                          </a:r>
                        </a:p>
                      </a:txBody>
                      <a:tcPr/>
                    </a:tc>
                    <a:tc>
                      <a:txBody>
                        <a:bodyPr/>
                        <a:lstStyle/>
                        <a:p>
                          <a:r>
                            <a:rPr lang="en-US" dirty="0"/>
                            <a:t>5/36</a:t>
                          </a:r>
                        </a:p>
                      </a:txBody>
                      <a:tcPr/>
                    </a:tc>
                    <a:tc>
                      <a:txBody>
                        <a:bodyPr/>
                        <a:lstStyle/>
                        <a:p>
                          <a:r>
                            <a:rPr lang="en-US" dirty="0"/>
                            <a:t>40/36</a:t>
                          </a:r>
                        </a:p>
                      </a:txBody>
                      <a:tcPr/>
                    </a:tc>
                    <a:tc>
                      <a:txBody>
                        <a:bodyPr/>
                        <a:lstStyle/>
                        <a:p>
                          <a:r>
                            <a:rPr lang="en-US" dirty="0"/>
                            <a:t>64</a:t>
                          </a:r>
                        </a:p>
                      </a:txBody>
                      <a:tcPr/>
                    </a:tc>
                    <a:tc>
                      <a:txBody>
                        <a:bodyPr/>
                        <a:lstStyle/>
                        <a:p>
                          <a:r>
                            <a:rPr lang="en-US" dirty="0"/>
                            <a:t>320/36</a:t>
                          </a:r>
                        </a:p>
                      </a:txBody>
                      <a:tcPr/>
                    </a:tc>
                    <a:extLst>
                      <a:ext uri="{0D108BD9-81ED-4DB2-BD59-A6C34878D82A}">
                        <a16:rowId xmlns:a16="http://schemas.microsoft.com/office/drawing/2014/main" val="331335233"/>
                      </a:ext>
                    </a:extLst>
                  </a:tr>
                  <a:tr h="336452">
                    <a:tc>
                      <a:txBody>
                        <a:bodyPr/>
                        <a:lstStyle/>
                        <a:p>
                          <a:endParaRPr lang="en-US"/>
                        </a:p>
                      </a:txBody>
                      <a:tcPr/>
                    </a:tc>
                    <a:tc>
                      <a:txBody>
                        <a:bodyPr/>
                        <a:lstStyle/>
                        <a:p>
                          <a:r>
                            <a:rPr lang="en-US" dirty="0"/>
                            <a:t>9</a:t>
                          </a:r>
                        </a:p>
                      </a:txBody>
                      <a:tcPr/>
                    </a:tc>
                    <a:tc>
                      <a:txBody>
                        <a:bodyPr/>
                        <a:lstStyle/>
                        <a:p>
                          <a:r>
                            <a:rPr lang="en-US" dirty="0"/>
                            <a:t>4/36</a:t>
                          </a:r>
                        </a:p>
                      </a:txBody>
                      <a:tcPr/>
                    </a:tc>
                    <a:tc>
                      <a:txBody>
                        <a:bodyPr/>
                        <a:lstStyle/>
                        <a:p>
                          <a:r>
                            <a:rPr lang="en-US" dirty="0"/>
                            <a:t>36/36</a:t>
                          </a:r>
                        </a:p>
                      </a:txBody>
                      <a:tcPr/>
                    </a:tc>
                    <a:tc>
                      <a:txBody>
                        <a:bodyPr/>
                        <a:lstStyle/>
                        <a:p>
                          <a:r>
                            <a:rPr lang="en-US" dirty="0"/>
                            <a:t>81</a:t>
                          </a:r>
                        </a:p>
                      </a:txBody>
                      <a:tcPr/>
                    </a:tc>
                    <a:tc>
                      <a:txBody>
                        <a:bodyPr/>
                        <a:lstStyle/>
                        <a:p>
                          <a:r>
                            <a:rPr lang="en-US" dirty="0"/>
                            <a:t>324/36</a:t>
                          </a:r>
                        </a:p>
                      </a:txBody>
                      <a:tcPr/>
                    </a:tc>
                    <a:extLst>
                      <a:ext uri="{0D108BD9-81ED-4DB2-BD59-A6C34878D82A}">
                        <a16:rowId xmlns:a16="http://schemas.microsoft.com/office/drawing/2014/main" val="1085818890"/>
                      </a:ext>
                    </a:extLst>
                  </a:tr>
                  <a:tr h="336452">
                    <a:tc>
                      <a:txBody>
                        <a:bodyPr/>
                        <a:lstStyle/>
                        <a:p>
                          <a:endParaRPr lang="en-US"/>
                        </a:p>
                      </a:txBody>
                      <a:tcPr/>
                    </a:tc>
                    <a:tc>
                      <a:txBody>
                        <a:bodyPr/>
                        <a:lstStyle/>
                        <a:p>
                          <a:r>
                            <a:rPr lang="en-US" dirty="0"/>
                            <a:t>10</a:t>
                          </a:r>
                        </a:p>
                      </a:txBody>
                      <a:tcPr/>
                    </a:tc>
                    <a:tc>
                      <a:txBody>
                        <a:bodyPr/>
                        <a:lstStyle/>
                        <a:p>
                          <a:r>
                            <a:rPr lang="en-US" dirty="0"/>
                            <a:t>3/36</a:t>
                          </a:r>
                        </a:p>
                      </a:txBody>
                      <a:tcPr/>
                    </a:tc>
                    <a:tc>
                      <a:txBody>
                        <a:bodyPr/>
                        <a:lstStyle/>
                        <a:p>
                          <a:r>
                            <a:rPr lang="en-US" dirty="0"/>
                            <a:t>30/36</a:t>
                          </a:r>
                        </a:p>
                      </a:txBody>
                      <a:tcPr/>
                    </a:tc>
                    <a:tc>
                      <a:txBody>
                        <a:bodyPr/>
                        <a:lstStyle/>
                        <a:p>
                          <a:r>
                            <a:rPr lang="en-US" dirty="0"/>
                            <a:t>100</a:t>
                          </a:r>
                        </a:p>
                      </a:txBody>
                      <a:tcPr/>
                    </a:tc>
                    <a:tc>
                      <a:txBody>
                        <a:bodyPr/>
                        <a:lstStyle/>
                        <a:p>
                          <a:r>
                            <a:rPr lang="en-US" dirty="0"/>
                            <a:t>300/36</a:t>
                          </a:r>
                        </a:p>
                      </a:txBody>
                      <a:tcPr/>
                    </a:tc>
                    <a:extLst>
                      <a:ext uri="{0D108BD9-81ED-4DB2-BD59-A6C34878D82A}">
                        <a16:rowId xmlns:a16="http://schemas.microsoft.com/office/drawing/2014/main" val="928114368"/>
                      </a:ext>
                    </a:extLst>
                  </a:tr>
                  <a:tr h="336452">
                    <a:tc>
                      <a:txBody>
                        <a:bodyPr/>
                        <a:lstStyle/>
                        <a:p>
                          <a:endParaRPr lang="en-US"/>
                        </a:p>
                      </a:txBody>
                      <a:tcPr/>
                    </a:tc>
                    <a:tc>
                      <a:txBody>
                        <a:bodyPr/>
                        <a:lstStyle/>
                        <a:p>
                          <a:r>
                            <a:rPr lang="en-US" dirty="0"/>
                            <a:t>11</a:t>
                          </a:r>
                        </a:p>
                      </a:txBody>
                      <a:tcPr/>
                    </a:tc>
                    <a:tc>
                      <a:txBody>
                        <a:bodyPr/>
                        <a:lstStyle/>
                        <a:p>
                          <a:r>
                            <a:rPr lang="en-US" dirty="0"/>
                            <a:t>2/36</a:t>
                          </a:r>
                        </a:p>
                      </a:txBody>
                      <a:tcPr/>
                    </a:tc>
                    <a:tc>
                      <a:txBody>
                        <a:bodyPr/>
                        <a:lstStyle/>
                        <a:p>
                          <a:r>
                            <a:rPr lang="en-US" dirty="0"/>
                            <a:t>22/36</a:t>
                          </a:r>
                        </a:p>
                      </a:txBody>
                      <a:tcPr/>
                    </a:tc>
                    <a:tc>
                      <a:txBody>
                        <a:bodyPr/>
                        <a:lstStyle/>
                        <a:p>
                          <a:r>
                            <a:rPr lang="en-US" dirty="0"/>
                            <a:t>121</a:t>
                          </a:r>
                        </a:p>
                      </a:txBody>
                      <a:tcPr/>
                    </a:tc>
                    <a:tc>
                      <a:txBody>
                        <a:bodyPr/>
                        <a:lstStyle/>
                        <a:p>
                          <a:r>
                            <a:rPr lang="en-US" dirty="0"/>
                            <a:t>242/36</a:t>
                          </a:r>
                        </a:p>
                      </a:txBody>
                      <a:tcPr/>
                    </a:tc>
                    <a:extLst>
                      <a:ext uri="{0D108BD9-81ED-4DB2-BD59-A6C34878D82A}">
                        <a16:rowId xmlns:a16="http://schemas.microsoft.com/office/drawing/2014/main" val="964412487"/>
                      </a:ext>
                    </a:extLst>
                  </a:tr>
                  <a:tr h="336452">
                    <a:tc>
                      <a:txBody>
                        <a:bodyPr/>
                        <a:lstStyle/>
                        <a:p>
                          <a:endParaRPr lang="en-US"/>
                        </a:p>
                      </a:txBody>
                      <a:tcPr/>
                    </a:tc>
                    <a:tc>
                      <a:txBody>
                        <a:bodyPr/>
                        <a:lstStyle/>
                        <a:p>
                          <a:r>
                            <a:rPr lang="en-US" dirty="0"/>
                            <a:t>12</a:t>
                          </a:r>
                        </a:p>
                      </a:txBody>
                      <a:tcPr/>
                    </a:tc>
                    <a:tc>
                      <a:txBody>
                        <a:bodyPr/>
                        <a:lstStyle/>
                        <a:p>
                          <a:r>
                            <a:rPr lang="en-US" dirty="0"/>
                            <a:t>1/36</a:t>
                          </a:r>
                        </a:p>
                      </a:txBody>
                      <a:tcPr/>
                    </a:tc>
                    <a:tc>
                      <a:txBody>
                        <a:bodyPr/>
                        <a:lstStyle/>
                        <a:p>
                          <a:r>
                            <a:rPr lang="en-US" dirty="0"/>
                            <a:t>12/36</a:t>
                          </a:r>
                        </a:p>
                      </a:txBody>
                      <a:tcPr/>
                    </a:tc>
                    <a:tc>
                      <a:txBody>
                        <a:bodyPr/>
                        <a:lstStyle/>
                        <a:p>
                          <a:r>
                            <a:rPr lang="en-US" dirty="0"/>
                            <a:t>144</a:t>
                          </a:r>
                        </a:p>
                      </a:txBody>
                      <a:tcPr/>
                    </a:tc>
                    <a:tc>
                      <a:txBody>
                        <a:bodyPr/>
                        <a:lstStyle/>
                        <a:p>
                          <a:r>
                            <a:rPr lang="en-US" dirty="0"/>
                            <a:t>144/36</a:t>
                          </a:r>
                        </a:p>
                      </a:txBody>
                      <a:tcPr/>
                    </a:tc>
                    <a:extLst>
                      <a:ext uri="{0D108BD9-81ED-4DB2-BD59-A6C34878D82A}">
                        <a16:rowId xmlns:a16="http://schemas.microsoft.com/office/drawing/2014/main" val="4061714381"/>
                      </a:ext>
                    </a:extLst>
                  </a:tr>
                  <a:tr h="336452">
                    <a:tc>
                      <a:txBody>
                        <a:bodyPr/>
                        <a:lstStyle/>
                        <a:p>
                          <a:r>
                            <a:rPr lang="en-US" dirty="0"/>
                            <a:t>Total</a:t>
                          </a:r>
                        </a:p>
                      </a:txBody>
                      <a:tcPr/>
                    </a:tc>
                    <a:tc>
                      <a:txBody>
                        <a:bodyPr/>
                        <a:lstStyle/>
                        <a:p>
                          <a:endParaRPr lang="en-US"/>
                        </a:p>
                      </a:txBody>
                      <a:tcPr/>
                    </a:tc>
                    <a:tc>
                      <a:txBody>
                        <a:bodyPr/>
                        <a:lstStyle/>
                        <a:p>
                          <a:r>
                            <a:rPr lang="en-US" dirty="0"/>
                            <a:t>1</a:t>
                          </a:r>
                        </a:p>
                      </a:txBody>
                      <a:tcPr/>
                    </a:tc>
                    <a:tc>
                      <a:txBody>
                        <a:bodyPr/>
                        <a:lstStyle/>
                        <a:p>
                          <a:r>
                            <a:rPr lang="en-US" dirty="0"/>
                            <a:t>252/36</a:t>
                          </a:r>
                        </a:p>
                      </a:txBody>
                      <a:tcPr/>
                    </a:tc>
                    <a:tc>
                      <a:txBody>
                        <a:bodyPr/>
                        <a:lstStyle/>
                        <a:p>
                          <a:endParaRPr lang="en-US"/>
                        </a:p>
                      </a:txBody>
                      <a:tcPr/>
                    </a:tc>
                    <a:tc>
                      <a:txBody>
                        <a:bodyPr/>
                        <a:lstStyle/>
                        <a:p>
                          <a:r>
                            <a:rPr lang="en-US" dirty="0"/>
                            <a:t>1974/36</a:t>
                          </a:r>
                        </a:p>
                      </a:txBody>
                      <a:tcPr/>
                    </a:tc>
                    <a:extLst>
                      <a:ext uri="{0D108BD9-81ED-4DB2-BD59-A6C34878D82A}">
                        <a16:rowId xmlns:a16="http://schemas.microsoft.com/office/drawing/2014/main" val="105511349"/>
                      </a:ext>
                    </a:extLst>
                  </a:tr>
                </a:tbl>
              </a:graphicData>
            </a:graphic>
          </p:graphicFrame>
        </mc:Choice>
        <mc:Fallback xmlns="">
          <p:graphicFrame>
            <p:nvGraphicFramePr>
              <p:cNvPr id="6" name="Table 5">
                <a:extLst>
                  <a:ext uri="{FF2B5EF4-FFF2-40B4-BE49-F238E27FC236}">
                    <a16:creationId xmlns:a16="http://schemas.microsoft.com/office/drawing/2014/main" id="{B1A7C68D-5B88-6146-9272-4616505EBB65}"/>
                  </a:ext>
                </a:extLst>
              </p:cNvPr>
              <p:cNvGraphicFramePr>
                <a:graphicFrameLocks noGrp="1"/>
              </p:cNvGraphicFramePr>
              <p:nvPr>
                <p:extLst>
                  <p:ext uri="{D42A27DB-BD31-4B8C-83A1-F6EECF244321}">
                    <p14:modId xmlns:p14="http://schemas.microsoft.com/office/powerpoint/2010/main" val="3556969573"/>
                  </p:ext>
                </p:extLst>
              </p:nvPr>
            </p:nvGraphicFramePr>
            <p:xfrm>
              <a:off x="1" y="1828800"/>
              <a:ext cx="5390383" cy="4761040"/>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val="186219013"/>
                        </a:ext>
                      </a:extLst>
                    </a:gridCol>
                    <a:gridCol w="762000">
                      <a:extLst>
                        <a:ext uri="{9D8B030D-6E8A-4147-A177-3AD203B41FA5}">
                          <a16:colId xmlns:a16="http://schemas.microsoft.com/office/drawing/2014/main" val="1634439223"/>
                        </a:ext>
                      </a:extLst>
                    </a:gridCol>
                    <a:gridCol w="990600">
                      <a:extLst>
                        <a:ext uri="{9D8B030D-6E8A-4147-A177-3AD203B41FA5}">
                          <a16:colId xmlns:a16="http://schemas.microsoft.com/office/drawing/2014/main" val="4209557343"/>
                        </a:ext>
                      </a:extLst>
                    </a:gridCol>
                    <a:gridCol w="1143000">
                      <a:extLst>
                        <a:ext uri="{9D8B030D-6E8A-4147-A177-3AD203B41FA5}">
                          <a16:colId xmlns:a16="http://schemas.microsoft.com/office/drawing/2014/main" val="3804843844"/>
                        </a:ext>
                      </a:extLst>
                    </a:gridCol>
                    <a:gridCol w="685800">
                      <a:extLst>
                        <a:ext uri="{9D8B030D-6E8A-4147-A177-3AD203B41FA5}">
                          <a16:colId xmlns:a16="http://schemas.microsoft.com/office/drawing/2014/main" val="1022229761"/>
                        </a:ext>
                      </a:extLst>
                    </a:gridCol>
                    <a:gridCol w="1123184">
                      <a:extLst>
                        <a:ext uri="{9D8B030D-6E8A-4147-A177-3AD203B41FA5}">
                          <a16:colId xmlns:a16="http://schemas.microsoft.com/office/drawing/2014/main" val="4072628378"/>
                        </a:ext>
                      </a:extLst>
                    </a:gridCol>
                  </a:tblGrid>
                  <a:tr h="371920">
                    <a:tc>
                      <a:txBody>
                        <a:bodyPr/>
                        <a:lstStyle/>
                        <a:p>
                          <a:endParaRPr lang="en-US" dirty="0"/>
                        </a:p>
                      </a:txBody>
                      <a:tcPr/>
                    </a:tc>
                    <a:tc>
                      <a:txBody>
                        <a:bodyPr/>
                        <a:lstStyle/>
                        <a:p>
                          <a:r>
                            <a:rPr lang="en-US" dirty="0"/>
                            <a:t>x</a:t>
                          </a:r>
                        </a:p>
                      </a:txBody>
                      <a:tcPr/>
                    </a:tc>
                    <a:tc>
                      <a:txBody>
                        <a:bodyPr/>
                        <a:lstStyle/>
                        <a:p>
                          <a:r>
                            <a:rPr lang="en-US" dirty="0"/>
                            <a:t>P(x)</a:t>
                          </a:r>
                        </a:p>
                      </a:txBody>
                      <a:tcPr/>
                    </a:tc>
                    <a:tc>
                      <a:txBody>
                        <a:bodyPr/>
                        <a:lstStyle/>
                        <a:p>
                          <a:r>
                            <a:rPr lang="en-US" dirty="0" err="1"/>
                            <a:t>xP</a:t>
                          </a:r>
                          <a:r>
                            <a:rPr lang="en-US" dirty="0"/>
                            <a:t>(x)</a:t>
                          </a:r>
                        </a:p>
                      </a:txBody>
                      <a:tcPr/>
                    </a:tc>
                    <a:tc>
                      <a:txBody>
                        <a:bodyPr/>
                        <a:lstStyle/>
                        <a:p>
                          <a:endParaRPr lang="en-US"/>
                        </a:p>
                      </a:txBody>
                      <a:tcPr>
                        <a:blipFill>
                          <a:blip r:embed="rId2"/>
                          <a:stretch>
                            <a:fillRect l="-522222" t="-6897" r="-166667" b="-1220690"/>
                          </a:stretch>
                        </a:blipFill>
                      </a:tcPr>
                    </a:tc>
                    <a:tc>
                      <a:txBody>
                        <a:bodyPr/>
                        <a:lstStyle/>
                        <a:p>
                          <a:endParaRPr lang="en-US"/>
                        </a:p>
                      </a:txBody>
                      <a:tcPr>
                        <a:blipFill>
                          <a:blip r:embed="rId2"/>
                          <a:stretch>
                            <a:fillRect l="-377528" t="-6897" r="-1124" b="-1220690"/>
                          </a:stretch>
                        </a:blipFill>
                      </a:tcPr>
                    </a:tc>
                    <a:extLst>
                      <a:ext uri="{0D108BD9-81ED-4DB2-BD59-A6C34878D82A}">
                        <a16:rowId xmlns:a16="http://schemas.microsoft.com/office/drawing/2014/main" val="972919782"/>
                      </a:ext>
                    </a:extLst>
                  </a:tr>
                  <a:tr h="365760">
                    <a:tc>
                      <a:txBody>
                        <a:bodyPr/>
                        <a:lstStyle/>
                        <a:p>
                          <a:endParaRPr lang="en-US"/>
                        </a:p>
                      </a:txBody>
                      <a:tcPr/>
                    </a:tc>
                    <a:tc>
                      <a:txBody>
                        <a:bodyPr/>
                        <a:lstStyle/>
                        <a:p>
                          <a:r>
                            <a:rPr lang="en-US" dirty="0"/>
                            <a:t>2</a:t>
                          </a:r>
                        </a:p>
                      </a:txBody>
                      <a:tcPr/>
                    </a:tc>
                    <a:tc>
                      <a:txBody>
                        <a:bodyPr/>
                        <a:lstStyle/>
                        <a:p>
                          <a:r>
                            <a:rPr lang="en-US" dirty="0"/>
                            <a:t>1/36</a:t>
                          </a:r>
                        </a:p>
                      </a:txBody>
                      <a:tcPr/>
                    </a:tc>
                    <a:tc>
                      <a:txBody>
                        <a:bodyPr/>
                        <a:lstStyle/>
                        <a:p>
                          <a:r>
                            <a:rPr lang="en-US" dirty="0"/>
                            <a:t>2/36</a:t>
                          </a:r>
                        </a:p>
                      </a:txBody>
                      <a:tcPr/>
                    </a:tc>
                    <a:tc>
                      <a:txBody>
                        <a:bodyPr/>
                        <a:lstStyle/>
                        <a:p>
                          <a:r>
                            <a:rPr lang="en-US" dirty="0"/>
                            <a:t>4</a:t>
                          </a:r>
                        </a:p>
                      </a:txBody>
                      <a:tcPr/>
                    </a:tc>
                    <a:tc>
                      <a:txBody>
                        <a:bodyPr/>
                        <a:lstStyle/>
                        <a:p>
                          <a:r>
                            <a:rPr lang="en-US" dirty="0"/>
                            <a:t>4/36</a:t>
                          </a:r>
                        </a:p>
                      </a:txBody>
                      <a:tcPr/>
                    </a:tc>
                    <a:extLst>
                      <a:ext uri="{0D108BD9-81ED-4DB2-BD59-A6C34878D82A}">
                        <a16:rowId xmlns:a16="http://schemas.microsoft.com/office/drawing/2014/main" val="2241685992"/>
                      </a:ext>
                    </a:extLst>
                  </a:tr>
                  <a:tr h="365760">
                    <a:tc>
                      <a:txBody>
                        <a:bodyPr/>
                        <a:lstStyle/>
                        <a:p>
                          <a:endParaRPr lang="en-US"/>
                        </a:p>
                      </a:txBody>
                      <a:tcPr/>
                    </a:tc>
                    <a:tc>
                      <a:txBody>
                        <a:bodyPr/>
                        <a:lstStyle/>
                        <a:p>
                          <a:r>
                            <a:rPr lang="en-US" dirty="0"/>
                            <a:t>3</a:t>
                          </a:r>
                        </a:p>
                      </a:txBody>
                      <a:tcPr/>
                    </a:tc>
                    <a:tc>
                      <a:txBody>
                        <a:bodyPr/>
                        <a:lstStyle/>
                        <a:p>
                          <a:r>
                            <a:rPr lang="en-US" dirty="0"/>
                            <a:t>2/36</a:t>
                          </a:r>
                        </a:p>
                      </a:txBody>
                      <a:tcPr/>
                    </a:tc>
                    <a:tc>
                      <a:txBody>
                        <a:bodyPr/>
                        <a:lstStyle/>
                        <a:p>
                          <a:r>
                            <a:rPr lang="en-US" dirty="0"/>
                            <a:t>6/36</a:t>
                          </a:r>
                        </a:p>
                      </a:txBody>
                      <a:tcPr/>
                    </a:tc>
                    <a:tc>
                      <a:txBody>
                        <a:bodyPr/>
                        <a:lstStyle/>
                        <a:p>
                          <a:r>
                            <a:rPr lang="en-US" dirty="0"/>
                            <a:t>9</a:t>
                          </a:r>
                        </a:p>
                      </a:txBody>
                      <a:tcPr/>
                    </a:tc>
                    <a:tc>
                      <a:txBody>
                        <a:bodyPr/>
                        <a:lstStyle/>
                        <a:p>
                          <a:r>
                            <a:rPr lang="en-US" dirty="0"/>
                            <a:t>18/36</a:t>
                          </a:r>
                        </a:p>
                      </a:txBody>
                      <a:tcPr/>
                    </a:tc>
                    <a:extLst>
                      <a:ext uri="{0D108BD9-81ED-4DB2-BD59-A6C34878D82A}">
                        <a16:rowId xmlns:a16="http://schemas.microsoft.com/office/drawing/2014/main" val="4074197859"/>
                      </a:ext>
                    </a:extLst>
                  </a:tr>
                  <a:tr h="365760">
                    <a:tc>
                      <a:txBody>
                        <a:bodyPr/>
                        <a:lstStyle/>
                        <a:p>
                          <a:endParaRPr lang="en-US"/>
                        </a:p>
                      </a:txBody>
                      <a:tcPr/>
                    </a:tc>
                    <a:tc>
                      <a:txBody>
                        <a:bodyPr/>
                        <a:lstStyle/>
                        <a:p>
                          <a:r>
                            <a:rPr lang="en-US" dirty="0"/>
                            <a:t>4</a:t>
                          </a:r>
                        </a:p>
                      </a:txBody>
                      <a:tcPr/>
                    </a:tc>
                    <a:tc>
                      <a:txBody>
                        <a:bodyPr/>
                        <a:lstStyle/>
                        <a:p>
                          <a:r>
                            <a:rPr lang="en-US" dirty="0"/>
                            <a:t>3/36</a:t>
                          </a:r>
                        </a:p>
                      </a:txBody>
                      <a:tcPr/>
                    </a:tc>
                    <a:tc>
                      <a:txBody>
                        <a:bodyPr/>
                        <a:lstStyle/>
                        <a:p>
                          <a:r>
                            <a:rPr lang="en-US" dirty="0"/>
                            <a:t>12/36</a:t>
                          </a:r>
                        </a:p>
                      </a:txBody>
                      <a:tcPr/>
                    </a:tc>
                    <a:tc>
                      <a:txBody>
                        <a:bodyPr/>
                        <a:lstStyle/>
                        <a:p>
                          <a:r>
                            <a:rPr lang="en-US" dirty="0"/>
                            <a:t>16</a:t>
                          </a:r>
                        </a:p>
                      </a:txBody>
                      <a:tcPr/>
                    </a:tc>
                    <a:tc>
                      <a:txBody>
                        <a:bodyPr/>
                        <a:lstStyle/>
                        <a:p>
                          <a:r>
                            <a:rPr lang="en-US" dirty="0"/>
                            <a:t>48/36</a:t>
                          </a:r>
                        </a:p>
                      </a:txBody>
                      <a:tcPr/>
                    </a:tc>
                    <a:extLst>
                      <a:ext uri="{0D108BD9-81ED-4DB2-BD59-A6C34878D82A}">
                        <a16:rowId xmlns:a16="http://schemas.microsoft.com/office/drawing/2014/main" val="2984461661"/>
                      </a:ext>
                    </a:extLst>
                  </a:tr>
                  <a:tr h="365760">
                    <a:tc>
                      <a:txBody>
                        <a:bodyPr/>
                        <a:lstStyle/>
                        <a:p>
                          <a:endParaRPr lang="en-US"/>
                        </a:p>
                      </a:txBody>
                      <a:tcPr/>
                    </a:tc>
                    <a:tc>
                      <a:txBody>
                        <a:bodyPr/>
                        <a:lstStyle/>
                        <a:p>
                          <a:r>
                            <a:rPr lang="en-US" dirty="0"/>
                            <a:t>5</a:t>
                          </a:r>
                        </a:p>
                      </a:txBody>
                      <a:tcPr/>
                    </a:tc>
                    <a:tc>
                      <a:txBody>
                        <a:bodyPr/>
                        <a:lstStyle/>
                        <a:p>
                          <a:r>
                            <a:rPr lang="en-US" dirty="0"/>
                            <a:t>4/36</a:t>
                          </a:r>
                        </a:p>
                      </a:txBody>
                      <a:tcPr/>
                    </a:tc>
                    <a:tc>
                      <a:txBody>
                        <a:bodyPr/>
                        <a:lstStyle/>
                        <a:p>
                          <a:r>
                            <a:rPr lang="en-US" dirty="0"/>
                            <a:t>20/36</a:t>
                          </a:r>
                        </a:p>
                      </a:txBody>
                      <a:tcPr/>
                    </a:tc>
                    <a:tc>
                      <a:txBody>
                        <a:bodyPr/>
                        <a:lstStyle/>
                        <a:p>
                          <a:r>
                            <a:rPr lang="en-US" dirty="0"/>
                            <a:t>25</a:t>
                          </a:r>
                        </a:p>
                      </a:txBody>
                      <a:tcPr/>
                    </a:tc>
                    <a:tc>
                      <a:txBody>
                        <a:bodyPr/>
                        <a:lstStyle/>
                        <a:p>
                          <a:r>
                            <a:rPr lang="en-US" dirty="0"/>
                            <a:t>100/36</a:t>
                          </a:r>
                        </a:p>
                      </a:txBody>
                      <a:tcPr/>
                    </a:tc>
                    <a:extLst>
                      <a:ext uri="{0D108BD9-81ED-4DB2-BD59-A6C34878D82A}">
                        <a16:rowId xmlns:a16="http://schemas.microsoft.com/office/drawing/2014/main" val="980731271"/>
                      </a:ext>
                    </a:extLst>
                  </a:tr>
                  <a:tr h="365760">
                    <a:tc>
                      <a:txBody>
                        <a:bodyPr/>
                        <a:lstStyle/>
                        <a:p>
                          <a:endParaRPr lang="en-US"/>
                        </a:p>
                      </a:txBody>
                      <a:tcPr/>
                    </a:tc>
                    <a:tc>
                      <a:txBody>
                        <a:bodyPr/>
                        <a:lstStyle/>
                        <a:p>
                          <a:r>
                            <a:rPr lang="en-US" dirty="0"/>
                            <a:t>6</a:t>
                          </a:r>
                        </a:p>
                      </a:txBody>
                      <a:tcPr/>
                    </a:tc>
                    <a:tc>
                      <a:txBody>
                        <a:bodyPr/>
                        <a:lstStyle/>
                        <a:p>
                          <a:r>
                            <a:rPr lang="en-US" dirty="0"/>
                            <a:t>5/36</a:t>
                          </a:r>
                        </a:p>
                      </a:txBody>
                      <a:tcPr/>
                    </a:tc>
                    <a:tc>
                      <a:txBody>
                        <a:bodyPr/>
                        <a:lstStyle/>
                        <a:p>
                          <a:r>
                            <a:rPr lang="en-US" dirty="0"/>
                            <a:t>30/36</a:t>
                          </a:r>
                        </a:p>
                      </a:txBody>
                      <a:tcPr/>
                    </a:tc>
                    <a:tc>
                      <a:txBody>
                        <a:bodyPr/>
                        <a:lstStyle/>
                        <a:p>
                          <a:r>
                            <a:rPr lang="en-US" dirty="0"/>
                            <a:t>36</a:t>
                          </a:r>
                        </a:p>
                      </a:txBody>
                      <a:tcPr/>
                    </a:tc>
                    <a:tc>
                      <a:txBody>
                        <a:bodyPr/>
                        <a:lstStyle/>
                        <a:p>
                          <a:r>
                            <a:rPr lang="en-US" dirty="0"/>
                            <a:t>180/36</a:t>
                          </a:r>
                        </a:p>
                      </a:txBody>
                      <a:tcPr/>
                    </a:tc>
                    <a:extLst>
                      <a:ext uri="{0D108BD9-81ED-4DB2-BD59-A6C34878D82A}">
                        <a16:rowId xmlns:a16="http://schemas.microsoft.com/office/drawing/2014/main" val="3228836823"/>
                      </a:ext>
                    </a:extLst>
                  </a:tr>
                  <a:tr h="365760">
                    <a:tc>
                      <a:txBody>
                        <a:bodyPr/>
                        <a:lstStyle/>
                        <a:p>
                          <a:endParaRPr lang="en-US"/>
                        </a:p>
                      </a:txBody>
                      <a:tcPr/>
                    </a:tc>
                    <a:tc>
                      <a:txBody>
                        <a:bodyPr/>
                        <a:lstStyle/>
                        <a:p>
                          <a:r>
                            <a:rPr lang="en-US" dirty="0"/>
                            <a:t>7</a:t>
                          </a:r>
                        </a:p>
                      </a:txBody>
                      <a:tcPr/>
                    </a:tc>
                    <a:tc>
                      <a:txBody>
                        <a:bodyPr/>
                        <a:lstStyle/>
                        <a:p>
                          <a:r>
                            <a:rPr lang="en-US" dirty="0"/>
                            <a:t>6/36</a:t>
                          </a:r>
                        </a:p>
                      </a:txBody>
                      <a:tcPr/>
                    </a:tc>
                    <a:tc>
                      <a:txBody>
                        <a:bodyPr/>
                        <a:lstStyle/>
                        <a:p>
                          <a:r>
                            <a:rPr lang="en-US" dirty="0"/>
                            <a:t>42/36</a:t>
                          </a:r>
                        </a:p>
                      </a:txBody>
                      <a:tcPr/>
                    </a:tc>
                    <a:tc>
                      <a:txBody>
                        <a:bodyPr/>
                        <a:lstStyle/>
                        <a:p>
                          <a:r>
                            <a:rPr lang="en-US" dirty="0"/>
                            <a:t>49</a:t>
                          </a:r>
                        </a:p>
                      </a:txBody>
                      <a:tcPr/>
                    </a:tc>
                    <a:tc>
                      <a:txBody>
                        <a:bodyPr/>
                        <a:lstStyle/>
                        <a:p>
                          <a:r>
                            <a:rPr lang="en-US" dirty="0"/>
                            <a:t>294/36</a:t>
                          </a:r>
                        </a:p>
                      </a:txBody>
                      <a:tcPr/>
                    </a:tc>
                    <a:extLst>
                      <a:ext uri="{0D108BD9-81ED-4DB2-BD59-A6C34878D82A}">
                        <a16:rowId xmlns:a16="http://schemas.microsoft.com/office/drawing/2014/main" val="4002898697"/>
                      </a:ext>
                    </a:extLst>
                  </a:tr>
                  <a:tr h="365760">
                    <a:tc>
                      <a:txBody>
                        <a:bodyPr/>
                        <a:lstStyle/>
                        <a:p>
                          <a:endParaRPr lang="en-US"/>
                        </a:p>
                      </a:txBody>
                      <a:tcPr/>
                    </a:tc>
                    <a:tc>
                      <a:txBody>
                        <a:bodyPr/>
                        <a:lstStyle/>
                        <a:p>
                          <a:r>
                            <a:rPr lang="en-US" dirty="0"/>
                            <a:t>8</a:t>
                          </a:r>
                        </a:p>
                      </a:txBody>
                      <a:tcPr/>
                    </a:tc>
                    <a:tc>
                      <a:txBody>
                        <a:bodyPr/>
                        <a:lstStyle/>
                        <a:p>
                          <a:r>
                            <a:rPr lang="en-US" dirty="0"/>
                            <a:t>5/36</a:t>
                          </a:r>
                        </a:p>
                      </a:txBody>
                      <a:tcPr/>
                    </a:tc>
                    <a:tc>
                      <a:txBody>
                        <a:bodyPr/>
                        <a:lstStyle/>
                        <a:p>
                          <a:r>
                            <a:rPr lang="en-US" dirty="0"/>
                            <a:t>40/36</a:t>
                          </a:r>
                        </a:p>
                      </a:txBody>
                      <a:tcPr/>
                    </a:tc>
                    <a:tc>
                      <a:txBody>
                        <a:bodyPr/>
                        <a:lstStyle/>
                        <a:p>
                          <a:r>
                            <a:rPr lang="en-US" dirty="0"/>
                            <a:t>64</a:t>
                          </a:r>
                        </a:p>
                      </a:txBody>
                      <a:tcPr/>
                    </a:tc>
                    <a:tc>
                      <a:txBody>
                        <a:bodyPr/>
                        <a:lstStyle/>
                        <a:p>
                          <a:r>
                            <a:rPr lang="en-US" dirty="0"/>
                            <a:t>320/36</a:t>
                          </a:r>
                        </a:p>
                      </a:txBody>
                      <a:tcPr/>
                    </a:tc>
                    <a:extLst>
                      <a:ext uri="{0D108BD9-81ED-4DB2-BD59-A6C34878D82A}">
                        <a16:rowId xmlns:a16="http://schemas.microsoft.com/office/drawing/2014/main" val="331335233"/>
                      </a:ext>
                    </a:extLst>
                  </a:tr>
                  <a:tr h="365760">
                    <a:tc>
                      <a:txBody>
                        <a:bodyPr/>
                        <a:lstStyle/>
                        <a:p>
                          <a:endParaRPr lang="en-US"/>
                        </a:p>
                      </a:txBody>
                      <a:tcPr/>
                    </a:tc>
                    <a:tc>
                      <a:txBody>
                        <a:bodyPr/>
                        <a:lstStyle/>
                        <a:p>
                          <a:r>
                            <a:rPr lang="en-US" dirty="0"/>
                            <a:t>9</a:t>
                          </a:r>
                        </a:p>
                      </a:txBody>
                      <a:tcPr/>
                    </a:tc>
                    <a:tc>
                      <a:txBody>
                        <a:bodyPr/>
                        <a:lstStyle/>
                        <a:p>
                          <a:r>
                            <a:rPr lang="en-US" dirty="0"/>
                            <a:t>4/36</a:t>
                          </a:r>
                        </a:p>
                      </a:txBody>
                      <a:tcPr/>
                    </a:tc>
                    <a:tc>
                      <a:txBody>
                        <a:bodyPr/>
                        <a:lstStyle/>
                        <a:p>
                          <a:r>
                            <a:rPr lang="en-US" dirty="0"/>
                            <a:t>36/36</a:t>
                          </a:r>
                        </a:p>
                      </a:txBody>
                      <a:tcPr/>
                    </a:tc>
                    <a:tc>
                      <a:txBody>
                        <a:bodyPr/>
                        <a:lstStyle/>
                        <a:p>
                          <a:r>
                            <a:rPr lang="en-US" dirty="0"/>
                            <a:t>81</a:t>
                          </a:r>
                        </a:p>
                      </a:txBody>
                      <a:tcPr/>
                    </a:tc>
                    <a:tc>
                      <a:txBody>
                        <a:bodyPr/>
                        <a:lstStyle/>
                        <a:p>
                          <a:r>
                            <a:rPr lang="en-US" dirty="0"/>
                            <a:t>324/36</a:t>
                          </a:r>
                        </a:p>
                      </a:txBody>
                      <a:tcPr/>
                    </a:tc>
                    <a:extLst>
                      <a:ext uri="{0D108BD9-81ED-4DB2-BD59-A6C34878D82A}">
                        <a16:rowId xmlns:a16="http://schemas.microsoft.com/office/drawing/2014/main" val="1085818890"/>
                      </a:ext>
                    </a:extLst>
                  </a:tr>
                  <a:tr h="365760">
                    <a:tc>
                      <a:txBody>
                        <a:bodyPr/>
                        <a:lstStyle/>
                        <a:p>
                          <a:endParaRPr lang="en-US"/>
                        </a:p>
                      </a:txBody>
                      <a:tcPr/>
                    </a:tc>
                    <a:tc>
                      <a:txBody>
                        <a:bodyPr/>
                        <a:lstStyle/>
                        <a:p>
                          <a:r>
                            <a:rPr lang="en-US" dirty="0"/>
                            <a:t>10</a:t>
                          </a:r>
                        </a:p>
                      </a:txBody>
                      <a:tcPr/>
                    </a:tc>
                    <a:tc>
                      <a:txBody>
                        <a:bodyPr/>
                        <a:lstStyle/>
                        <a:p>
                          <a:r>
                            <a:rPr lang="en-US" dirty="0"/>
                            <a:t>3/36</a:t>
                          </a:r>
                        </a:p>
                      </a:txBody>
                      <a:tcPr/>
                    </a:tc>
                    <a:tc>
                      <a:txBody>
                        <a:bodyPr/>
                        <a:lstStyle/>
                        <a:p>
                          <a:r>
                            <a:rPr lang="en-US" dirty="0"/>
                            <a:t>30/36</a:t>
                          </a:r>
                        </a:p>
                      </a:txBody>
                      <a:tcPr/>
                    </a:tc>
                    <a:tc>
                      <a:txBody>
                        <a:bodyPr/>
                        <a:lstStyle/>
                        <a:p>
                          <a:r>
                            <a:rPr lang="en-US" dirty="0"/>
                            <a:t>100</a:t>
                          </a:r>
                        </a:p>
                      </a:txBody>
                      <a:tcPr/>
                    </a:tc>
                    <a:tc>
                      <a:txBody>
                        <a:bodyPr/>
                        <a:lstStyle/>
                        <a:p>
                          <a:r>
                            <a:rPr lang="en-US" dirty="0"/>
                            <a:t>300/36</a:t>
                          </a:r>
                        </a:p>
                      </a:txBody>
                      <a:tcPr/>
                    </a:tc>
                    <a:extLst>
                      <a:ext uri="{0D108BD9-81ED-4DB2-BD59-A6C34878D82A}">
                        <a16:rowId xmlns:a16="http://schemas.microsoft.com/office/drawing/2014/main" val="928114368"/>
                      </a:ext>
                    </a:extLst>
                  </a:tr>
                  <a:tr h="365760">
                    <a:tc>
                      <a:txBody>
                        <a:bodyPr/>
                        <a:lstStyle/>
                        <a:p>
                          <a:endParaRPr lang="en-US"/>
                        </a:p>
                      </a:txBody>
                      <a:tcPr/>
                    </a:tc>
                    <a:tc>
                      <a:txBody>
                        <a:bodyPr/>
                        <a:lstStyle/>
                        <a:p>
                          <a:r>
                            <a:rPr lang="en-US" dirty="0"/>
                            <a:t>11</a:t>
                          </a:r>
                        </a:p>
                      </a:txBody>
                      <a:tcPr/>
                    </a:tc>
                    <a:tc>
                      <a:txBody>
                        <a:bodyPr/>
                        <a:lstStyle/>
                        <a:p>
                          <a:r>
                            <a:rPr lang="en-US" dirty="0"/>
                            <a:t>2/36</a:t>
                          </a:r>
                        </a:p>
                      </a:txBody>
                      <a:tcPr/>
                    </a:tc>
                    <a:tc>
                      <a:txBody>
                        <a:bodyPr/>
                        <a:lstStyle/>
                        <a:p>
                          <a:r>
                            <a:rPr lang="en-US" dirty="0"/>
                            <a:t>22/36</a:t>
                          </a:r>
                        </a:p>
                      </a:txBody>
                      <a:tcPr/>
                    </a:tc>
                    <a:tc>
                      <a:txBody>
                        <a:bodyPr/>
                        <a:lstStyle/>
                        <a:p>
                          <a:r>
                            <a:rPr lang="en-US" dirty="0"/>
                            <a:t>121</a:t>
                          </a:r>
                        </a:p>
                      </a:txBody>
                      <a:tcPr/>
                    </a:tc>
                    <a:tc>
                      <a:txBody>
                        <a:bodyPr/>
                        <a:lstStyle/>
                        <a:p>
                          <a:r>
                            <a:rPr lang="en-US" dirty="0"/>
                            <a:t>242/36</a:t>
                          </a:r>
                        </a:p>
                      </a:txBody>
                      <a:tcPr/>
                    </a:tc>
                    <a:extLst>
                      <a:ext uri="{0D108BD9-81ED-4DB2-BD59-A6C34878D82A}">
                        <a16:rowId xmlns:a16="http://schemas.microsoft.com/office/drawing/2014/main" val="964412487"/>
                      </a:ext>
                    </a:extLst>
                  </a:tr>
                  <a:tr h="365760">
                    <a:tc>
                      <a:txBody>
                        <a:bodyPr/>
                        <a:lstStyle/>
                        <a:p>
                          <a:endParaRPr lang="en-US"/>
                        </a:p>
                      </a:txBody>
                      <a:tcPr/>
                    </a:tc>
                    <a:tc>
                      <a:txBody>
                        <a:bodyPr/>
                        <a:lstStyle/>
                        <a:p>
                          <a:r>
                            <a:rPr lang="en-US" dirty="0"/>
                            <a:t>12</a:t>
                          </a:r>
                        </a:p>
                      </a:txBody>
                      <a:tcPr/>
                    </a:tc>
                    <a:tc>
                      <a:txBody>
                        <a:bodyPr/>
                        <a:lstStyle/>
                        <a:p>
                          <a:r>
                            <a:rPr lang="en-US" dirty="0"/>
                            <a:t>1/36</a:t>
                          </a:r>
                        </a:p>
                      </a:txBody>
                      <a:tcPr/>
                    </a:tc>
                    <a:tc>
                      <a:txBody>
                        <a:bodyPr/>
                        <a:lstStyle/>
                        <a:p>
                          <a:r>
                            <a:rPr lang="en-US" dirty="0"/>
                            <a:t>12/36</a:t>
                          </a:r>
                        </a:p>
                      </a:txBody>
                      <a:tcPr/>
                    </a:tc>
                    <a:tc>
                      <a:txBody>
                        <a:bodyPr/>
                        <a:lstStyle/>
                        <a:p>
                          <a:r>
                            <a:rPr lang="en-US" dirty="0"/>
                            <a:t>144</a:t>
                          </a:r>
                        </a:p>
                      </a:txBody>
                      <a:tcPr/>
                    </a:tc>
                    <a:tc>
                      <a:txBody>
                        <a:bodyPr/>
                        <a:lstStyle/>
                        <a:p>
                          <a:r>
                            <a:rPr lang="en-US" dirty="0"/>
                            <a:t>144/36</a:t>
                          </a:r>
                        </a:p>
                      </a:txBody>
                      <a:tcPr/>
                    </a:tc>
                    <a:extLst>
                      <a:ext uri="{0D108BD9-81ED-4DB2-BD59-A6C34878D82A}">
                        <a16:rowId xmlns:a16="http://schemas.microsoft.com/office/drawing/2014/main" val="4061714381"/>
                      </a:ext>
                    </a:extLst>
                  </a:tr>
                  <a:tr h="365760">
                    <a:tc>
                      <a:txBody>
                        <a:bodyPr/>
                        <a:lstStyle/>
                        <a:p>
                          <a:r>
                            <a:rPr lang="en-US" dirty="0"/>
                            <a:t>Total</a:t>
                          </a:r>
                        </a:p>
                      </a:txBody>
                      <a:tcPr/>
                    </a:tc>
                    <a:tc>
                      <a:txBody>
                        <a:bodyPr/>
                        <a:lstStyle/>
                        <a:p>
                          <a:endParaRPr lang="en-US"/>
                        </a:p>
                      </a:txBody>
                      <a:tcPr/>
                    </a:tc>
                    <a:tc>
                      <a:txBody>
                        <a:bodyPr/>
                        <a:lstStyle/>
                        <a:p>
                          <a:r>
                            <a:rPr lang="en-US" dirty="0"/>
                            <a:t>1</a:t>
                          </a:r>
                        </a:p>
                      </a:txBody>
                      <a:tcPr/>
                    </a:tc>
                    <a:tc>
                      <a:txBody>
                        <a:bodyPr/>
                        <a:lstStyle/>
                        <a:p>
                          <a:r>
                            <a:rPr lang="en-US" dirty="0"/>
                            <a:t>252/36</a:t>
                          </a:r>
                        </a:p>
                      </a:txBody>
                      <a:tcPr/>
                    </a:tc>
                    <a:tc>
                      <a:txBody>
                        <a:bodyPr/>
                        <a:lstStyle/>
                        <a:p>
                          <a:endParaRPr lang="en-US"/>
                        </a:p>
                      </a:txBody>
                      <a:tcPr/>
                    </a:tc>
                    <a:tc>
                      <a:txBody>
                        <a:bodyPr/>
                        <a:lstStyle/>
                        <a:p>
                          <a:r>
                            <a:rPr lang="en-US" dirty="0"/>
                            <a:t>1974/36</a:t>
                          </a:r>
                        </a:p>
                      </a:txBody>
                      <a:tcPr/>
                    </a:tc>
                    <a:extLst>
                      <a:ext uri="{0D108BD9-81ED-4DB2-BD59-A6C34878D82A}">
                        <a16:rowId xmlns:a16="http://schemas.microsoft.com/office/drawing/2014/main" val="105511349"/>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C35158-E60F-294E-B83C-9D2928F1B49E}"/>
                  </a:ext>
                </a:extLst>
              </p:cNvPr>
              <p:cNvSpPr/>
              <p:nvPr/>
            </p:nvSpPr>
            <p:spPr>
              <a:xfrm>
                <a:off x="5257800" y="1828800"/>
                <a:ext cx="3733800" cy="1446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𝑀𝑒𝑎𝑛</m:t>
                      </m:r>
                      <m:r>
                        <a:rPr lang="en-US" i="1">
                          <a:latin typeface="Cambria Math" panose="02040503050406030204" pitchFamily="18" charset="0"/>
                        </a:rPr>
                        <m:t>=</m:t>
                      </m:r>
                      <m:r>
                        <a:rPr lang="en-US" i="1">
                          <a:latin typeface="Cambria Math"/>
                        </a:rPr>
                        <m:t>𝜇</m:t>
                      </m:r>
                      <m:r>
                        <a:rPr lang="en-US" i="1">
                          <a:latin typeface="Cambria Math"/>
                        </a:rPr>
                        <m:t>=</m:t>
                      </m:r>
                      <m:r>
                        <a:rPr lang="en-US" i="1">
                          <a:latin typeface="Cambria Math"/>
                        </a:rPr>
                        <m:t>𝐸</m:t>
                      </m:r>
                      <m:d>
                        <m:dPr>
                          <m:ctrlPr>
                            <a:rPr lang="en-US" i="1">
                              <a:latin typeface="Cambria Math" panose="02040503050406030204" pitchFamily="18" charset="0"/>
                            </a:rPr>
                          </m:ctrlPr>
                        </m:dPr>
                        <m:e>
                          <m:r>
                            <a:rPr lang="en-US" i="1">
                              <a:latin typeface="Cambria Math"/>
                            </a:rPr>
                            <m:t>𝑋</m:t>
                          </m:r>
                        </m:e>
                      </m:d>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m:oMathPara>
                </a14:m>
                <a:endParaRPr lang="en-US" dirty="0"/>
              </a:p>
              <a:p>
                <a:r>
                  <a:rPr lang="en-US" dirty="0"/>
                  <a:t>          =252/36</a:t>
                </a:r>
              </a:p>
            </p:txBody>
          </p:sp>
        </mc:Choice>
        <mc:Fallback xmlns="">
          <p:sp>
            <p:nvSpPr>
              <p:cNvPr id="7" name="Rectangle 6">
                <a:extLst>
                  <a:ext uri="{FF2B5EF4-FFF2-40B4-BE49-F238E27FC236}">
                    <a16:creationId xmlns:a16="http://schemas.microsoft.com/office/drawing/2014/main" id="{BFC35158-E60F-294E-B83C-9D2928F1B49E}"/>
                  </a:ext>
                </a:extLst>
              </p:cNvPr>
              <p:cNvSpPr>
                <a:spLocks noRot="1" noChangeAspect="1" noMove="1" noResize="1" noEditPoints="1" noAdjustHandles="1" noChangeArrowheads="1" noChangeShapeType="1" noTextEdit="1"/>
              </p:cNvSpPr>
              <p:nvPr/>
            </p:nvSpPr>
            <p:spPr>
              <a:xfrm>
                <a:off x="5257800" y="1828800"/>
                <a:ext cx="3733800" cy="1446037"/>
              </a:xfrm>
              <a:prstGeom prst="rect">
                <a:avLst/>
              </a:prstGeom>
              <a:blipFill>
                <a:blip r:embed="rId3"/>
                <a:stretch>
                  <a:fillRect t="-53509" b="-798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2EFCC2A-554E-F34D-925F-0A73CEC70491}"/>
                  </a:ext>
                </a:extLst>
              </p:cNvPr>
              <p:cNvSpPr/>
              <p:nvPr/>
            </p:nvSpPr>
            <p:spPr>
              <a:xfrm>
                <a:off x="5542785" y="3228945"/>
                <a:ext cx="329641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𝑉𝑎𝑟</m:t>
                      </m:r>
                      <m:d>
                        <m:dPr>
                          <m:ctrlPr>
                            <a:rPr lang="en-US" i="1">
                              <a:latin typeface="Cambria Math" panose="02040503050406030204" pitchFamily="18" charset="0"/>
                            </a:rPr>
                          </m:ctrlPr>
                        </m:dPr>
                        <m:e>
                          <m:r>
                            <a:rPr lang="en-US" i="1">
                              <a:latin typeface="Cambria Math"/>
                            </a:rPr>
                            <m:t>𝑋</m:t>
                          </m:r>
                        </m:e>
                      </m:d>
                      <m:r>
                        <a:rPr lang="en-US" i="1">
                          <a:latin typeface="Cambria Math"/>
                        </a:rPr>
                        <m:t>=</m:t>
                      </m:r>
                      <m:r>
                        <a:rPr lang="en-US" i="1">
                          <a:latin typeface="Cambria Math"/>
                        </a:rPr>
                        <m:t>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e>
                      </m:d>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𝐸</m:t>
                              </m:r>
                              <m:r>
                                <a:rPr lang="en-US" i="1">
                                  <a:latin typeface="Cambria Math"/>
                                </a:rPr>
                                <m:t>(</m:t>
                              </m:r>
                              <m:r>
                                <a:rPr lang="en-US" i="1">
                                  <a:latin typeface="Cambria Math"/>
                                </a:rPr>
                                <m:t>𝑋</m:t>
                              </m:r>
                              <m:r>
                                <a:rPr lang="en-US" i="1">
                                  <a:latin typeface="Cambria Math"/>
                                </a:rPr>
                                <m:t>)</m:t>
                              </m:r>
                            </m:e>
                          </m:d>
                        </m:e>
                        <m:sup>
                          <m:r>
                            <a:rPr lang="en-US" i="1">
                              <a:latin typeface="Cambria Math"/>
                            </a:rPr>
                            <m:t>2</m:t>
                          </m:r>
                        </m:sup>
                      </m:sSup>
                    </m:oMath>
                  </m:oMathPara>
                </a14:m>
                <a:endParaRPr lang="en-US" dirty="0"/>
              </a:p>
            </p:txBody>
          </p:sp>
        </mc:Choice>
        <mc:Fallback xmlns="">
          <p:sp>
            <p:nvSpPr>
              <p:cNvPr id="8" name="Rectangle 7">
                <a:extLst>
                  <a:ext uri="{FF2B5EF4-FFF2-40B4-BE49-F238E27FC236}">
                    <a16:creationId xmlns:a16="http://schemas.microsoft.com/office/drawing/2014/main" id="{52EFCC2A-554E-F34D-925F-0A73CEC70491}"/>
                  </a:ext>
                </a:extLst>
              </p:cNvPr>
              <p:cNvSpPr>
                <a:spLocks noRot="1" noChangeAspect="1" noMove="1" noResize="1" noEditPoints="1" noAdjustHandles="1" noChangeArrowheads="1" noChangeShapeType="1" noTextEdit="1"/>
              </p:cNvSpPr>
              <p:nvPr/>
            </p:nvSpPr>
            <p:spPr>
              <a:xfrm>
                <a:off x="5542785" y="3228945"/>
                <a:ext cx="3296415" cy="400110"/>
              </a:xfrm>
              <a:prstGeom prst="rect">
                <a:avLst/>
              </a:prstGeom>
              <a:blipFill>
                <a:blip r:embed="rId4"/>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302522-D2AF-8240-A7DF-360C61F0FCF8}"/>
                  </a:ext>
                </a:extLst>
              </p:cNvPr>
              <p:cNvSpPr/>
              <p:nvPr/>
            </p:nvSpPr>
            <p:spPr>
              <a:xfrm>
                <a:off x="5181600" y="3729386"/>
                <a:ext cx="4038600" cy="10449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𝑉𝑎𝑟</m:t>
                      </m:r>
                      <m:r>
                        <a:rPr lang="en-US" sz="1400" i="1">
                          <a:latin typeface="Cambria Math"/>
                        </a:rPr>
                        <m:t>(</m:t>
                      </m:r>
                      <m:r>
                        <a:rPr lang="en-US" sz="1400" i="1">
                          <a:latin typeface="Cambria Math"/>
                        </a:rPr>
                        <m:t>𝑋</m:t>
                      </m:r>
                      <m:r>
                        <a:rPr lang="en-US" sz="1400" i="1">
                          <a:latin typeface="Cambria Math"/>
                        </a:rPr>
                        <m:t>)=</m:t>
                      </m:r>
                      <m:nary>
                        <m:naryPr>
                          <m:chr m:val="∑"/>
                          <m:limLoc m:val="undOvr"/>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r>
                                <a:rPr lang="en-US" sz="1400" i="1">
                                  <a:latin typeface="Cambria Math"/>
                                </a:rPr>
                                <m:t>𝑥</m:t>
                              </m:r>
                            </m:e>
                            <m:sup>
                              <m:r>
                                <a:rPr lang="en-US" sz="1400" i="1">
                                  <a:latin typeface="Cambria Math"/>
                                </a:rPr>
                                <m:t>2</m:t>
                              </m:r>
                            </m:sup>
                          </m:sSup>
                        </m:e>
                      </m:nary>
                      <m:r>
                        <a:rPr lang="en-US" sz="1400" i="1">
                          <a:latin typeface="Cambria Math"/>
                        </a:rPr>
                        <m:t>𝑃</m:t>
                      </m:r>
                      <m:r>
                        <a:rPr lang="en-US" sz="1400" i="1">
                          <a:latin typeface="Cambria Math"/>
                        </a:rPr>
                        <m:t>(</m:t>
                      </m:r>
                      <m:r>
                        <a:rPr lang="en-US" sz="1400" i="1">
                          <a:latin typeface="Cambria Math"/>
                        </a:rPr>
                        <m:t>𝑋</m:t>
                      </m:r>
                      <m:r>
                        <a:rPr lang="en-US" sz="1400" i="1">
                          <a:latin typeface="Cambria Math"/>
                        </a:rPr>
                        <m:t>=</m:t>
                      </m:r>
                      <m:r>
                        <a:rPr lang="en-US" sz="1400" i="1">
                          <a:latin typeface="Cambria Math"/>
                        </a:rPr>
                        <m:t>𝑥</m:t>
                      </m:r>
                      <m:r>
                        <a:rPr lang="en-US" sz="1400" i="1">
                          <a:latin typeface="Cambria Math"/>
                        </a:rPr>
                        <m:t>)−</m:t>
                      </m:r>
                      <m:sSup>
                        <m:sSupPr>
                          <m:ctrlPr>
                            <a:rPr lang="en-US" sz="1400" i="1">
                              <a:latin typeface="Cambria Math" panose="02040503050406030204" pitchFamily="18" charset="0"/>
                            </a:rPr>
                          </m:ctrlPr>
                        </m:sSupPr>
                        <m:e>
                          <m:r>
                            <a:rPr lang="en-US" sz="1400" i="1">
                              <a:latin typeface="Cambria Math"/>
                            </a:rPr>
                            <m:t>(</m:t>
                          </m:r>
                          <m:nary>
                            <m:naryPr>
                              <m:chr m:val="∑"/>
                              <m:limLoc m:val="undOvr"/>
                              <m:subHide m:val="on"/>
                              <m:supHide m:val="on"/>
                              <m:ctrlPr>
                                <a:rPr lang="en-US" sz="1400" i="1">
                                  <a:latin typeface="Cambria Math" panose="02040503050406030204" pitchFamily="18" charset="0"/>
                                </a:rPr>
                              </m:ctrlPr>
                            </m:naryPr>
                            <m:sub/>
                            <m:sup/>
                            <m:e>
                              <m:r>
                                <a:rPr lang="en-US" sz="1400" i="1">
                                  <a:latin typeface="Cambria Math"/>
                                </a:rPr>
                                <m:t>𝑥𝑃</m:t>
                              </m:r>
                              <m:r>
                                <a:rPr lang="en-US" sz="1400" i="1">
                                  <a:latin typeface="Cambria Math"/>
                                </a:rPr>
                                <m:t>(</m:t>
                              </m:r>
                              <m:r>
                                <a:rPr lang="en-US" sz="1400" i="1">
                                  <a:latin typeface="Cambria Math"/>
                                </a:rPr>
                                <m:t>𝑋</m:t>
                              </m:r>
                              <m:r>
                                <a:rPr lang="en-US" sz="1400" i="1">
                                  <a:latin typeface="Cambria Math"/>
                                </a:rPr>
                                <m:t>=</m:t>
                              </m:r>
                              <m:r>
                                <a:rPr lang="en-US" sz="1400" i="1">
                                  <a:latin typeface="Cambria Math"/>
                                </a:rPr>
                                <m:t>𝑥</m:t>
                              </m:r>
                              <m:r>
                                <a:rPr lang="en-US" sz="1400" i="1">
                                  <a:latin typeface="Cambria Math"/>
                                </a:rPr>
                                <m:t>)</m:t>
                              </m:r>
                            </m:e>
                          </m:nary>
                          <m:r>
                            <a:rPr lang="en-US" sz="1400" i="1">
                              <a:latin typeface="Cambria Math"/>
                            </a:rPr>
                            <m:t>)</m:t>
                          </m:r>
                        </m:e>
                        <m:sup>
                          <m:r>
                            <a:rPr lang="en-US" sz="1400" i="1">
                              <a:latin typeface="Cambria Math"/>
                            </a:rPr>
                            <m:t>2</m:t>
                          </m:r>
                        </m:sup>
                      </m:sSup>
                    </m:oMath>
                  </m:oMathPara>
                </a14:m>
                <a:endParaRPr lang="en-US" sz="1400" dirty="0"/>
              </a:p>
              <a:p>
                <a:r>
                  <a:rPr lang="en-US" sz="1400" dirty="0"/>
                  <a:t>             </a:t>
                </a:r>
              </a:p>
              <a:p>
                <a:r>
                  <a:rPr lang="en-US" sz="1400" dirty="0"/>
                  <a:t>              </a:t>
                </a:r>
              </a:p>
            </p:txBody>
          </p:sp>
        </mc:Choice>
        <mc:Fallback xmlns="">
          <p:sp>
            <p:nvSpPr>
              <p:cNvPr id="9" name="Rectangle 8">
                <a:extLst>
                  <a:ext uri="{FF2B5EF4-FFF2-40B4-BE49-F238E27FC236}">
                    <a16:creationId xmlns:a16="http://schemas.microsoft.com/office/drawing/2014/main" id="{0F302522-D2AF-8240-A7DF-360C61F0FCF8}"/>
                  </a:ext>
                </a:extLst>
              </p:cNvPr>
              <p:cNvSpPr>
                <a:spLocks noRot="1" noChangeAspect="1" noMove="1" noResize="1" noEditPoints="1" noAdjustHandles="1" noChangeArrowheads="1" noChangeShapeType="1" noTextEdit="1"/>
              </p:cNvSpPr>
              <p:nvPr/>
            </p:nvSpPr>
            <p:spPr>
              <a:xfrm>
                <a:off x="5181600" y="3729386"/>
                <a:ext cx="4038600" cy="1044901"/>
              </a:xfrm>
              <a:prstGeom prst="rect">
                <a:avLst/>
              </a:prstGeom>
              <a:blipFill>
                <a:blip r:embed="rId5"/>
                <a:stretch>
                  <a:fillRect t="-68675" b="-59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698EAE-068F-AE40-BB35-94EE627E35AA}"/>
                  </a:ext>
                </a:extLst>
              </p:cNvPr>
              <p:cNvSpPr txBox="1"/>
              <p:nvPr/>
            </p:nvSpPr>
            <p:spPr>
              <a:xfrm>
                <a:off x="5816966" y="4492823"/>
                <a:ext cx="1644104" cy="521425"/>
              </a:xfrm>
              <a:prstGeom prst="rect">
                <a:avLst/>
              </a:prstGeom>
              <a:noFill/>
            </p:spPr>
            <p:txBody>
              <a:bodyPr wrap="none" lIns="0" tIns="0" rIns="0" bIns="0" rtlCol="0">
                <a:spAutoFit/>
              </a:bodyPr>
              <a:lstStyle/>
              <a:p>
                <a:r>
                  <a:rPr lang="en-US" dirty="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1974</m:t>
                        </m:r>
                      </m:num>
                      <m:den>
                        <m:r>
                          <a:rPr lang="en-US" b="0" i="1" smtClean="0">
                            <a:latin typeface="Cambria Math" panose="02040503050406030204" pitchFamily="18" charset="0"/>
                          </a:rPr>
                          <m:t>36</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252</m:t>
                                </m:r>
                              </m:num>
                              <m:den>
                                <m:r>
                                  <a:rPr lang="en-US" b="0" i="1" smtClean="0">
                                    <a:latin typeface="Cambria Math" panose="02040503050406030204" pitchFamily="18" charset="0"/>
                                  </a:rPr>
                                  <m:t>36</m:t>
                                </m:r>
                              </m:den>
                            </m:f>
                          </m:e>
                        </m:d>
                      </m:e>
                      <m:sup>
                        <m:r>
                          <a:rPr lang="en-US" b="0" i="1" smtClean="0">
                            <a:latin typeface="Cambria Math" panose="02040503050406030204" pitchFamily="18" charset="0"/>
                          </a:rPr>
                          <m:t>2</m:t>
                        </m:r>
                      </m:sup>
                    </m:sSup>
                  </m:oMath>
                </a14:m>
                <a:endParaRPr lang="en-US" dirty="0"/>
              </a:p>
            </p:txBody>
          </p:sp>
        </mc:Choice>
        <mc:Fallback xmlns="">
          <p:sp>
            <p:nvSpPr>
              <p:cNvPr id="10" name="TextBox 9">
                <a:extLst>
                  <a:ext uri="{FF2B5EF4-FFF2-40B4-BE49-F238E27FC236}">
                    <a16:creationId xmlns:a16="http://schemas.microsoft.com/office/drawing/2014/main" id="{C6698EAE-068F-AE40-BB35-94EE627E35AA}"/>
                  </a:ext>
                </a:extLst>
              </p:cNvPr>
              <p:cNvSpPr txBox="1">
                <a:spLocks noRot="1" noChangeAspect="1" noMove="1" noResize="1" noEditPoints="1" noAdjustHandles="1" noChangeArrowheads="1" noChangeShapeType="1" noTextEdit="1"/>
              </p:cNvSpPr>
              <p:nvPr/>
            </p:nvSpPr>
            <p:spPr>
              <a:xfrm>
                <a:off x="5816966" y="4492823"/>
                <a:ext cx="1644104" cy="521425"/>
              </a:xfrm>
              <a:prstGeom prst="rect">
                <a:avLst/>
              </a:prstGeom>
              <a:blipFill>
                <a:blip r:embed="rId6"/>
                <a:stretch>
                  <a:fillRect l="-9231" r="-2308" b="-9524"/>
                </a:stretch>
              </a:blipFill>
            </p:spPr>
            <p:txBody>
              <a:bodyPr/>
              <a:lstStyle/>
              <a:p>
                <a:r>
                  <a:rPr lang="en-US">
                    <a:noFill/>
                  </a:rPr>
                  <a:t> </a:t>
                </a:r>
              </a:p>
            </p:txBody>
          </p:sp>
        </mc:Fallback>
      </mc:AlternateContent>
    </p:spTree>
    <p:extLst>
      <p:ext uri="{BB962C8B-B14F-4D97-AF65-F5344CB8AC3E}">
        <p14:creationId xmlns:p14="http://schemas.microsoft.com/office/powerpoint/2010/main" val="203380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BF9E-89B0-4547-AC1F-5E6DA86188C6}"/>
              </a:ext>
            </a:extLst>
          </p:cNvPr>
          <p:cNvSpPr>
            <a:spLocks noGrp="1"/>
          </p:cNvSpPr>
          <p:nvPr>
            <p:ph type="title"/>
          </p:nvPr>
        </p:nvSpPr>
        <p:spPr>
          <a:xfrm>
            <a:off x="457200" y="762000"/>
            <a:ext cx="8229600" cy="762000"/>
          </a:xfrm>
        </p:spPr>
        <p:txBody>
          <a:bodyPr>
            <a:normAutofit fontScale="90000"/>
          </a:bodyPr>
          <a:lstStyle/>
          <a:p>
            <a:r>
              <a:rPr lang="en-US" dirty="0"/>
              <a:t>The number of tails obtained when three fair coins are tossed.</a:t>
            </a:r>
            <a:br>
              <a:rPr lang="en-US" dirty="0"/>
            </a:br>
            <a:endParaRPr lang="en-US" dirty="0"/>
          </a:p>
        </p:txBody>
      </p:sp>
      <p:sp>
        <p:nvSpPr>
          <p:cNvPr id="3" name="Content Placeholder 2">
            <a:extLst>
              <a:ext uri="{FF2B5EF4-FFF2-40B4-BE49-F238E27FC236}">
                <a16:creationId xmlns:a16="http://schemas.microsoft.com/office/drawing/2014/main" id="{8FCD9D7E-8D94-084A-974A-1B8F023149F6}"/>
              </a:ext>
            </a:extLst>
          </p:cNvPr>
          <p:cNvSpPr>
            <a:spLocks noGrp="1"/>
          </p:cNvSpPr>
          <p:nvPr>
            <p:ph idx="1"/>
          </p:nvPr>
        </p:nvSpPr>
        <p:spPr/>
        <p:txBody>
          <a:bodyPr/>
          <a:lstStyle/>
          <a:p>
            <a:endParaRPr lang="en-MY" dirty="0"/>
          </a:p>
          <a:p>
            <a:endParaRPr lang="en-MY" dirty="0"/>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083D48E-FD70-8F45-AAC7-9DF781B0ED57}"/>
                  </a:ext>
                </a:extLst>
              </p:cNvPr>
              <p:cNvGraphicFramePr>
                <a:graphicFrameLocks noGrp="1"/>
              </p:cNvGraphicFramePr>
              <p:nvPr>
                <p:extLst>
                  <p:ext uri="{D42A27DB-BD31-4B8C-83A1-F6EECF244321}">
                    <p14:modId xmlns:p14="http://schemas.microsoft.com/office/powerpoint/2010/main" val="1115689834"/>
                  </p:ext>
                </p:extLst>
              </p:nvPr>
            </p:nvGraphicFramePr>
            <p:xfrm>
              <a:off x="1524000" y="1889760"/>
              <a:ext cx="6096000" cy="22261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944899627"/>
                        </a:ext>
                      </a:extLst>
                    </a:gridCol>
                    <a:gridCol w="1016000">
                      <a:extLst>
                        <a:ext uri="{9D8B030D-6E8A-4147-A177-3AD203B41FA5}">
                          <a16:colId xmlns:a16="http://schemas.microsoft.com/office/drawing/2014/main" val="906512140"/>
                        </a:ext>
                      </a:extLst>
                    </a:gridCol>
                    <a:gridCol w="1016000">
                      <a:extLst>
                        <a:ext uri="{9D8B030D-6E8A-4147-A177-3AD203B41FA5}">
                          <a16:colId xmlns:a16="http://schemas.microsoft.com/office/drawing/2014/main" val="3626371399"/>
                        </a:ext>
                      </a:extLst>
                    </a:gridCol>
                    <a:gridCol w="1016000">
                      <a:extLst>
                        <a:ext uri="{9D8B030D-6E8A-4147-A177-3AD203B41FA5}">
                          <a16:colId xmlns:a16="http://schemas.microsoft.com/office/drawing/2014/main" val="808295964"/>
                        </a:ext>
                      </a:extLst>
                    </a:gridCol>
                    <a:gridCol w="1016000">
                      <a:extLst>
                        <a:ext uri="{9D8B030D-6E8A-4147-A177-3AD203B41FA5}">
                          <a16:colId xmlns:a16="http://schemas.microsoft.com/office/drawing/2014/main" val="596345610"/>
                        </a:ext>
                      </a:extLst>
                    </a:gridCol>
                    <a:gridCol w="1016000">
                      <a:extLst>
                        <a:ext uri="{9D8B030D-6E8A-4147-A177-3AD203B41FA5}">
                          <a16:colId xmlns:a16="http://schemas.microsoft.com/office/drawing/2014/main" val="387396784"/>
                        </a:ext>
                      </a:extLst>
                    </a:gridCol>
                  </a:tblGrid>
                  <a:tr h="370840">
                    <a:tc>
                      <a:txBody>
                        <a:bodyPr/>
                        <a:lstStyle/>
                        <a:p>
                          <a:pPr algn="ctr"/>
                          <a:endParaRPr lang="en-US" dirty="0"/>
                        </a:p>
                      </a:txBody>
                      <a:tcPr/>
                    </a:tc>
                    <a:tc>
                      <a:txBody>
                        <a:bodyPr/>
                        <a:lstStyle/>
                        <a:p>
                          <a:pPr algn="ctr"/>
                          <a:r>
                            <a:rPr lang="en-US" dirty="0"/>
                            <a:t>x</a:t>
                          </a:r>
                        </a:p>
                      </a:txBody>
                      <a:tcPr/>
                    </a:tc>
                    <a:tc>
                      <a:txBody>
                        <a:bodyPr/>
                        <a:lstStyle/>
                        <a:p>
                          <a:pPr algn="ctr"/>
                          <a:r>
                            <a:rPr lang="en-US" dirty="0"/>
                            <a:t>P(x)</a:t>
                          </a:r>
                        </a:p>
                      </a:txBody>
                      <a:tcPr/>
                    </a:tc>
                    <a:tc>
                      <a:txBody>
                        <a:bodyPr/>
                        <a:lstStyle/>
                        <a:p>
                          <a:pPr algn="ctr"/>
                          <a:r>
                            <a:rPr lang="en-US" dirty="0" err="1"/>
                            <a:t>xP</a:t>
                          </a: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m:oMathPara>
                          </a14:m>
                          <a:endParaRPr lang="en-US" dirty="0"/>
                        </a:p>
                      </a:txBody>
                      <a:tcPr/>
                    </a:tc>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a14:m>
                          <a:r>
                            <a:rPr lang="en-US" dirty="0"/>
                            <a:t>P(x)</a:t>
                          </a:r>
                        </a:p>
                      </a:txBody>
                      <a:tcPr/>
                    </a:tc>
                    <a:extLst>
                      <a:ext uri="{0D108BD9-81ED-4DB2-BD59-A6C34878D82A}">
                        <a16:rowId xmlns:a16="http://schemas.microsoft.com/office/drawing/2014/main" val="2844598449"/>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1/8</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629460537"/>
                      </a:ext>
                    </a:extLst>
                  </a:tr>
                  <a:tr h="370840">
                    <a:tc>
                      <a:txBody>
                        <a:bodyPr/>
                        <a:lstStyle/>
                        <a:p>
                          <a:pPr algn="ctr"/>
                          <a:endParaRPr lang="en-US"/>
                        </a:p>
                      </a:txBody>
                      <a:tcPr/>
                    </a:tc>
                    <a:tc>
                      <a:txBody>
                        <a:bodyPr/>
                        <a:lstStyle/>
                        <a:p>
                          <a:pPr algn="ctr"/>
                          <a:r>
                            <a:rPr lang="en-US" dirty="0"/>
                            <a:t>1</a:t>
                          </a:r>
                        </a:p>
                      </a:txBody>
                      <a:tcPr/>
                    </a:tc>
                    <a:tc>
                      <a:txBody>
                        <a:bodyPr/>
                        <a:lstStyle/>
                        <a:p>
                          <a:pPr algn="ctr"/>
                          <a:r>
                            <a:rPr lang="en-US" dirty="0"/>
                            <a:t>3/8</a:t>
                          </a:r>
                        </a:p>
                      </a:txBody>
                      <a:tcPr/>
                    </a:tc>
                    <a:tc>
                      <a:txBody>
                        <a:bodyPr/>
                        <a:lstStyle/>
                        <a:p>
                          <a:pPr algn="ctr"/>
                          <a:r>
                            <a:rPr lang="en-US" dirty="0"/>
                            <a:t>3/8</a:t>
                          </a:r>
                        </a:p>
                      </a:txBody>
                      <a:tcPr/>
                    </a:tc>
                    <a:tc>
                      <a:txBody>
                        <a:bodyPr/>
                        <a:lstStyle/>
                        <a:p>
                          <a:pPr algn="ctr"/>
                          <a:r>
                            <a:rPr lang="en-US" dirty="0"/>
                            <a:t>1</a:t>
                          </a:r>
                        </a:p>
                      </a:txBody>
                      <a:tcPr/>
                    </a:tc>
                    <a:tc>
                      <a:txBody>
                        <a:bodyPr/>
                        <a:lstStyle/>
                        <a:p>
                          <a:pPr algn="ctr"/>
                          <a:r>
                            <a:rPr lang="en-US" dirty="0"/>
                            <a:t>3/8</a:t>
                          </a:r>
                        </a:p>
                      </a:txBody>
                      <a:tcPr/>
                    </a:tc>
                    <a:extLst>
                      <a:ext uri="{0D108BD9-81ED-4DB2-BD59-A6C34878D82A}">
                        <a16:rowId xmlns:a16="http://schemas.microsoft.com/office/drawing/2014/main" val="3630268509"/>
                      </a:ext>
                    </a:extLst>
                  </a:tr>
                  <a:tr h="370840">
                    <a:tc>
                      <a:txBody>
                        <a:bodyPr/>
                        <a:lstStyle/>
                        <a:p>
                          <a:pPr algn="ctr"/>
                          <a:endParaRPr lang="en-US"/>
                        </a:p>
                      </a:txBody>
                      <a:tcPr/>
                    </a:tc>
                    <a:tc>
                      <a:txBody>
                        <a:bodyPr/>
                        <a:lstStyle/>
                        <a:p>
                          <a:pPr algn="ctr"/>
                          <a:r>
                            <a:rPr lang="en-US" dirty="0"/>
                            <a:t>2</a:t>
                          </a:r>
                        </a:p>
                      </a:txBody>
                      <a:tcPr/>
                    </a:tc>
                    <a:tc>
                      <a:txBody>
                        <a:bodyPr/>
                        <a:lstStyle/>
                        <a:p>
                          <a:pPr algn="ctr"/>
                          <a:r>
                            <a:rPr lang="en-US" dirty="0"/>
                            <a:t>3/8</a:t>
                          </a:r>
                        </a:p>
                      </a:txBody>
                      <a:tcPr/>
                    </a:tc>
                    <a:tc>
                      <a:txBody>
                        <a:bodyPr/>
                        <a:lstStyle/>
                        <a:p>
                          <a:pPr algn="ctr"/>
                          <a:r>
                            <a:rPr lang="en-US" dirty="0"/>
                            <a:t>6/8</a:t>
                          </a:r>
                        </a:p>
                      </a:txBody>
                      <a:tcPr/>
                    </a:tc>
                    <a:tc>
                      <a:txBody>
                        <a:bodyPr/>
                        <a:lstStyle/>
                        <a:p>
                          <a:pPr algn="ctr"/>
                          <a:r>
                            <a:rPr lang="en-US" dirty="0"/>
                            <a:t>4</a:t>
                          </a:r>
                        </a:p>
                      </a:txBody>
                      <a:tcPr/>
                    </a:tc>
                    <a:tc>
                      <a:txBody>
                        <a:bodyPr/>
                        <a:lstStyle/>
                        <a:p>
                          <a:pPr algn="ctr"/>
                          <a:r>
                            <a:rPr lang="en-US" dirty="0"/>
                            <a:t>12/8</a:t>
                          </a:r>
                        </a:p>
                      </a:txBody>
                      <a:tcPr/>
                    </a:tc>
                    <a:extLst>
                      <a:ext uri="{0D108BD9-81ED-4DB2-BD59-A6C34878D82A}">
                        <a16:rowId xmlns:a16="http://schemas.microsoft.com/office/drawing/2014/main" val="2454571452"/>
                      </a:ext>
                    </a:extLst>
                  </a:tr>
                  <a:tr h="370840">
                    <a:tc>
                      <a:txBody>
                        <a:bodyPr/>
                        <a:lstStyle/>
                        <a:p>
                          <a:pPr algn="ctr"/>
                          <a:endParaRPr lang="en-US"/>
                        </a:p>
                      </a:txBody>
                      <a:tcPr/>
                    </a:tc>
                    <a:tc>
                      <a:txBody>
                        <a:bodyPr/>
                        <a:lstStyle/>
                        <a:p>
                          <a:pPr algn="ctr"/>
                          <a:r>
                            <a:rPr lang="en-US" dirty="0"/>
                            <a:t>3</a:t>
                          </a:r>
                        </a:p>
                      </a:txBody>
                      <a:tcPr/>
                    </a:tc>
                    <a:tc>
                      <a:txBody>
                        <a:bodyPr/>
                        <a:lstStyle/>
                        <a:p>
                          <a:pPr algn="ctr"/>
                          <a:r>
                            <a:rPr lang="en-US" dirty="0"/>
                            <a:t>1/8</a:t>
                          </a:r>
                        </a:p>
                      </a:txBody>
                      <a:tcPr/>
                    </a:tc>
                    <a:tc>
                      <a:txBody>
                        <a:bodyPr/>
                        <a:lstStyle/>
                        <a:p>
                          <a:pPr algn="ctr"/>
                          <a:r>
                            <a:rPr lang="en-US" dirty="0"/>
                            <a:t>3/8</a:t>
                          </a:r>
                        </a:p>
                      </a:txBody>
                      <a:tcPr/>
                    </a:tc>
                    <a:tc>
                      <a:txBody>
                        <a:bodyPr/>
                        <a:lstStyle/>
                        <a:p>
                          <a:pPr algn="ctr"/>
                          <a:r>
                            <a:rPr lang="en-US" dirty="0"/>
                            <a:t>9</a:t>
                          </a:r>
                        </a:p>
                      </a:txBody>
                      <a:tcPr/>
                    </a:tc>
                    <a:tc>
                      <a:txBody>
                        <a:bodyPr/>
                        <a:lstStyle/>
                        <a:p>
                          <a:pPr algn="ctr"/>
                          <a:r>
                            <a:rPr lang="en-US" dirty="0"/>
                            <a:t>9/8</a:t>
                          </a:r>
                        </a:p>
                      </a:txBody>
                      <a:tcPr/>
                    </a:tc>
                    <a:extLst>
                      <a:ext uri="{0D108BD9-81ED-4DB2-BD59-A6C34878D82A}">
                        <a16:rowId xmlns:a16="http://schemas.microsoft.com/office/drawing/2014/main" val="1812258054"/>
                      </a:ext>
                    </a:extLst>
                  </a:tr>
                  <a:tr h="370840">
                    <a:tc>
                      <a:txBody>
                        <a:bodyPr/>
                        <a:lstStyle/>
                        <a:p>
                          <a:pPr algn="ctr"/>
                          <a:r>
                            <a:rPr lang="en-US" dirty="0"/>
                            <a:t>Total</a:t>
                          </a:r>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12/8</a:t>
                          </a:r>
                        </a:p>
                      </a:txBody>
                      <a:tcPr/>
                    </a:tc>
                    <a:tc>
                      <a:txBody>
                        <a:bodyPr/>
                        <a:lstStyle/>
                        <a:p>
                          <a:pPr algn="ctr"/>
                          <a:endParaRPr lang="en-US"/>
                        </a:p>
                      </a:txBody>
                      <a:tcPr/>
                    </a:tc>
                    <a:tc>
                      <a:txBody>
                        <a:bodyPr/>
                        <a:lstStyle/>
                        <a:p>
                          <a:pPr algn="ctr"/>
                          <a:r>
                            <a:rPr lang="en-US" dirty="0"/>
                            <a:t>24/8</a:t>
                          </a:r>
                        </a:p>
                      </a:txBody>
                      <a:tcPr/>
                    </a:tc>
                    <a:extLst>
                      <a:ext uri="{0D108BD9-81ED-4DB2-BD59-A6C34878D82A}">
                        <a16:rowId xmlns:a16="http://schemas.microsoft.com/office/drawing/2014/main" val="3115436030"/>
                      </a:ext>
                    </a:extLst>
                  </a:tr>
                </a:tbl>
              </a:graphicData>
            </a:graphic>
          </p:graphicFrame>
        </mc:Choice>
        <mc:Fallback xmlns="">
          <p:graphicFrame>
            <p:nvGraphicFramePr>
              <p:cNvPr id="4" name="Table 3">
                <a:extLst>
                  <a:ext uri="{FF2B5EF4-FFF2-40B4-BE49-F238E27FC236}">
                    <a16:creationId xmlns:a16="http://schemas.microsoft.com/office/drawing/2014/main" id="{7083D48E-FD70-8F45-AAC7-9DF781B0ED57}"/>
                  </a:ext>
                </a:extLst>
              </p:cNvPr>
              <p:cNvGraphicFramePr>
                <a:graphicFrameLocks noGrp="1"/>
              </p:cNvGraphicFramePr>
              <p:nvPr>
                <p:extLst>
                  <p:ext uri="{D42A27DB-BD31-4B8C-83A1-F6EECF244321}">
                    <p14:modId xmlns:p14="http://schemas.microsoft.com/office/powerpoint/2010/main" val="1115689834"/>
                  </p:ext>
                </p:extLst>
              </p:nvPr>
            </p:nvGraphicFramePr>
            <p:xfrm>
              <a:off x="1524000" y="1889760"/>
              <a:ext cx="6096000" cy="22261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944899627"/>
                        </a:ext>
                      </a:extLst>
                    </a:gridCol>
                    <a:gridCol w="1016000">
                      <a:extLst>
                        <a:ext uri="{9D8B030D-6E8A-4147-A177-3AD203B41FA5}">
                          <a16:colId xmlns:a16="http://schemas.microsoft.com/office/drawing/2014/main" val="906512140"/>
                        </a:ext>
                      </a:extLst>
                    </a:gridCol>
                    <a:gridCol w="1016000">
                      <a:extLst>
                        <a:ext uri="{9D8B030D-6E8A-4147-A177-3AD203B41FA5}">
                          <a16:colId xmlns:a16="http://schemas.microsoft.com/office/drawing/2014/main" val="3626371399"/>
                        </a:ext>
                      </a:extLst>
                    </a:gridCol>
                    <a:gridCol w="1016000">
                      <a:extLst>
                        <a:ext uri="{9D8B030D-6E8A-4147-A177-3AD203B41FA5}">
                          <a16:colId xmlns:a16="http://schemas.microsoft.com/office/drawing/2014/main" val="808295964"/>
                        </a:ext>
                      </a:extLst>
                    </a:gridCol>
                    <a:gridCol w="1016000">
                      <a:extLst>
                        <a:ext uri="{9D8B030D-6E8A-4147-A177-3AD203B41FA5}">
                          <a16:colId xmlns:a16="http://schemas.microsoft.com/office/drawing/2014/main" val="596345610"/>
                        </a:ext>
                      </a:extLst>
                    </a:gridCol>
                    <a:gridCol w="1016000">
                      <a:extLst>
                        <a:ext uri="{9D8B030D-6E8A-4147-A177-3AD203B41FA5}">
                          <a16:colId xmlns:a16="http://schemas.microsoft.com/office/drawing/2014/main" val="387396784"/>
                        </a:ext>
                      </a:extLst>
                    </a:gridCol>
                  </a:tblGrid>
                  <a:tr h="371920">
                    <a:tc>
                      <a:txBody>
                        <a:bodyPr/>
                        <a:lstStyle/>
                        <a:p>
                          <a:pPr algn="ctr"/>
                          <a:endParaRPr lang="en-US" dirty="0"/>
                        </a:p>
                      </a:txBody>
                      <a:tcPr/>
                    </a:tc>
                    <a:tc>
                      <a:txBody>
                        <a:bodyPr/>
                        <a:lstStyle/>
                        <a:p>
                          <a:pPr algn="ctr"/>
                          <a:r>
                            <a:rPr lang="en-US" dirty="0"/>
                            <a:t>x</a:t>
                          </a:r>
                        </a:p>
                      </a:txBody>
                      <a:tcPr/>
                    </a:tc>
                    <a:tc>
                      <a:txBody>
                        <a:bodyPr/>
                        <a:lstStyle/>
                        <a:p>
                          <a:pPr algn="ctr"/>
                          <a:r>
                            <a:rPr lang="en-US" dirty="0"/>
                            <a:t>P(x)</a:t>
                          </a:r>
                        </a:p>
                      </a:txBody>
                      <a:tcPr/>
                    </a:tc>
                    <a:tc>
                      <a:txBody>
                        <a:bodyPr/>
                        <a:lstStyle/>
                        <a:p>
                          <a:pPr algn="ctr"/>
                          <a:r>
                            <a:rPr lang="en-US" dirty="0" err="1"/>
                            <a:t>xP</a:t>
                          </a:r>
                          <a:r>
                            <a:rPr lang="en-US" dirty="0"/>
                            <a:t>(x)</a:t>
                          </a:r>
                        </a:p>
                      </a:txBody>
                      <a:tcPr/>
                    </a:tc>
                    <a:tc>
                      <a:txBody>
                        <a:bodyPr/>
                        <a:lstStyle/>
                        <a:p>
                          <a:endParaRPr lang="en-US"/>
                        </a:p>
                      </a:txBody>
                      <a:tcPr>
                        <a:blipFill>
                          <a:blip r:embed="rId2"/>
                          <a:stretch>
                            <a:fillRect l="-401250" t="-6667" r="-102500" b="-510000"/>
                          </a:stretch>
                        </a:blipFill>
                      </a:tcPr>
                    </a:tc>
                    <a:tc>
                      <a:txBody>
                        <a:bodyPr/>
                        <a:lstStyle/>
                        <a:p>
                          <a:endParaRPr lang="en-US"/>
                        </a:p>
                      </a:txBody>
                      <a:tcPr>
                        <a:blipFill>
                          <a:blip r:embed="rId2"/>
                          <a:stretch>
                            <a:fillRect l="-501250" t="-6667" r="-2500" b="-510000"/>
                          </a:stretch>
                        </a:blipFill>
                      </a:tcPr>
                    </a:tc>
                    <a:extLst>
                      <a:ext uri="{0D108BD9-81ED-4DB2-BD59-A6C34878D82A}">
                        <a16:rowId xmlns:a16="http://schemas.microsoft.com/office/drawing/2014/main" val="2844598449"/>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1/8</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629460537"/>
                      </a:ext>
                    </a:extLst>
                  </a:tr>
                  <a:tr h="370840">
                    <a:tc>
                      <a:txBody>
                        <a:bodyPr/>
                        <a:lstStyle/>
                        <a:p>
                          <a:pPr algn="ctr"/>
                          <a:endParaRPr lang="en-US"/>
                        </a:p>
                      </a:txBody>
                      <a:tcPr/>
                    </a:tc>
                    <a:tc>
                      <a:txBody>
                        <a:bodyPr/>
                        <a:lstStyle/>
                        <a:p>
                          <a:pPr algn="ctr"/>
                          <a:r>
                            <a:rPr lang="en-US" dirty="0"/>
                            <a:t>1</a:t>
                          </a:r>
                        </a:p>
                      </a:txBody>
                      <a:tcPr/>
                    </a:tc>
                    <a:tc>
                      <a:txBody>
                        <a:bodyPr/>
                        <a:lstStyle/>
                        <a:p>
                          <a:pPr algn="ctr"/>
                          <a:r>
                            <a:rPr lang="en-US" dirty="0"/>
                            <a:t>3/8</a:t>
                          </a:r>
                        </a:p>
                      </a:txBody>
                      <a:tcPr/>
                    </a:tc>
                    <a:tc>
                      <a:txBody>
                        <a:bodyPr/>
                        <a:lstStyle/>
                        <a:p>
                          <a:pPr algn="ctr"/>
                          <a:r>
                            <a:rPr lang="en-US" dirty="0"/>
                            <a:t>3/8</a:t>
                          </a:r>
                        </a:p>
                      </a:txBody>
                      <a:tcPr/>
                    </a:tc>
                    <a:tc>
                      <a:txBody>
                        <a:bodyPr/>
                        <a:lstStyle/>
                        <a:p>
                          <a:pPr algn="ctr"/>
                          <a:r>
                            <a:rPr lang="en-US" dirty="0"/>
                            <a:t>1</a:t>
                          </a:r>
                        </a:p>
                      </a:txBody>
                      <a:tcPr/>
                    </a:tc>
                    <a:tc>
                      <a:txBody>
                        <a:bodyPr/>
                        <a:lstStyle/>
                        <a:p>
                          <a:pPr algn="ctr"/>
                          <a:r>
                            <a:rPr lang="en-US" dirty="0"/>
                            <a:t>3/8</a:t>
                          </a:r>
                        </a:p>
                      </a:txBody>
                      <a:tcPr/>
                    </a:tc>
                    <a:extLst>
                      <a:ext uri="{0D108BD9-81ED-4DB2-BD59-A6C34878D82A}">
                        <a16:rowId xmlns:a16="http://schemas.microsoft.com/office/drawing/2014/main" val="3630268509"/>
                      </a:ext>
                    </a:extLst>
                  </a:tr>
                  <a:tr h="370840">
                    <a:tc>
                      <a:txBody>
                        <a:bodyPr/>
                        <a:lstStyle/>
                        <a:p>
                          <a:pPr algn="ctr"/>
                          <a:endParaRPr lang="en-US"/>
                        </a:p>
                      </a:txBody>
                      <a:tcPr/>
                    </a:tc>
                    <a:tc>
                      <a:txBody>
                        <a:bodyPr/>
                        <a:lstStyle/>
                        <a:p>
                          <a:pPr algn="ctr"/>
                          <a:r>
                            <a:rPr lang="en-US" dirty="0"/>
                            <a:t>2</a:t>
                          </a:r>
                        </a:p>
                      </a:txBody>
                      <a:tcPr/>
                    </a:tc>
                    <a:tc>
                      <a:txBody>
                        <a:bodyPr/>
                        <a:lstStyle/>
                        <a:p>
                          <a:pPr algn="ctr"/>
                          <a:r>
                            <a:rPr lang="en-US" dirty="0"/>
                            <a:t>3/8</a:t>
                          </a:r>
                        </a:p>
                      </a:txBody>
                      <a:tcPr/>
                    </a:tc>
                    <a:tc>
                      <a:txBody>
                        <a:bodyPr/>
                        <a:lstStyle/>
                        <a:p>
                          <a:pPr algn="ctr"/>
                          <a:r>
                            <a:rPr lang="en-US" dirty="0"/>
                            <a:t>6/8</a:t>
                          </a:r>
                        </a:p>
                      </a:txBody>
                      <a:tcPr/>
                    </a:tc>
                    <a:tc>
                      <a:txBody>
                        <a:bodyPr/>
                        <a:lstStyle/>
                        <a:p>
                          <a:pPr algn="ctr"/>
                          <a:r>
                            <a:rPr lang="en-US" dirty="0"/>
                            <a:t>4</a:t>
                          </a:r>
                        </a:p>
                      </a:txBody>
                      <a:tcPr/>
                    </a:tc>
                    <a:tc>
                      <a:txBody>
                        <a:bodyPr/>
                        <a:lstStyle/>
                        <a:p>
                          <a:pPr algn="ctr"/>
                          <a:r>
                            <a:rPr lang="en-US" dirty="0"/>
                            <a:t>12/8</a:t>
                          </a:r>
                        </a:p>
                      </a:txBody>
                      <a:tcPr/>
                    </a:tc>
                    <a:extLst>
                      <a:ext uri="{0D108BD9-81ED-4DB2-BD59-A6C34878D82A}">
                        <a16:rowId xmlns:a16="http://schemas.microsoft.com/office/drawing/2014/main" val="2454571452"/>
                      </a:ext>
                    </a:extLst>
                  </a:tr>
                  <a:tr h="370840">
                    <a:tc>
                      <a:txBody>
                        <a:bodyPr/>
                        <a:lstStyle/>
                        <a:p>
                          <a:pPr algn="ctr"/>
                          <a:endParaRPr lang="en-US"/>
                        </a:p>
                      </a:txBody>
                      <a:tcPr/>
                    </a:tc>
                    <a:tc>
                      <a:txBody>
                        <a:bodyPr/>
                        <a:lstStyle/>
                        <a:p>
                          <a:pPr algn="ctr"/>
                          <a:r>
                            <a:rPr lang="en-US" dirty="0"/>
                            <a:t>3</a:t>
                          </a:r>
                        </a:p>
                      </a:txBody>
                      <a:tcPr/>
                    </a:tc>
                    <a:tc>
                      <a:txBody>
                        <a:bodyPr/>
                        <a:lstStyle/>
                        <a:p>
                          <a:pPr algn="ctr"/>
                          <a:r>
                            <a:rPr lang="en-US" dirty="0"/>
                            <a:t>1/8</a:t>
                          </a:r>
                        </a:p>
                      </a:txBody>
                      <a:tcPr/>
                    </a:tc>
                    <a:tc>
                      <a:txBody>
                        <a:bodyPr/>
                        <a:lstStyle/>
                        <a:p>
                          <a:pPr algn="ctr"/>
                          <a:r>
                            <a:rPr lang="en-US" dirty="0"/>
                            <a:t>3/8</a:t>
                          </a:r>
                        </a:p>
                      </a:txBody>
                      <a:tcPr/>
                    </a:tc>
                    <a:tc>
                      <a:txBody>
                        <a:bodyPr/>
                        <a:lstStyle/>
                        <a:p>
                          <a:pPr algn="ctr"/>
                          <a:r>
                            <a:rPr lang="en-US" dirty="0"/>
                            <a:t>9</a:t>
                          </a:r>
                        </a:p>
                      </a:txBody>
                      <a:tcPr/>
                    </a:tc>
                    <a:tc>
                      <a:txBody>
                        <a:bodyPr/>
                        <a:lstStyle/>
                        <a:p>
                          <a:pPr algn="ctr"/>
                          <a:r>
                            <a:rPr lang="en-US" dirty="0"/>
                            <a:t>9/8</a:t>
                          </a:r>
                        </a:p>
                      </a:txBody>
                      <a:tcPr/>
                    </a:tc>
                    <a:extLst>
                      <a:ext uri="{0D108BD9-81ED-4DB2-BD59-A6C34878D82A}">
                        <a16:rowId xmlns:a16="http://schemas.microsoft.com/office/drawing/2014/main" val="1812258054"/>
                      </a:ext>
                    </a:extLst>
                  </a:tr>
                  <a:tr h="370840">
                    <a:tc>
                      <a:txBody>
                        <a:bodyPr/>
                        <a:lstStyle/>
                        <a:p>
                          <a:pPr algn="ctr"/>
                          <a:r>
                            <a:rPr lang="en-US" dirty="0"/>
                            <a:t>Total</a:t>
                          </a:r>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12/8</a:t>
                          </a:r>
                        </a:p>
                      </a:txBody>
                      <a:tcPr/>
                    </a:tc>
                    <a:tc>
                      <a:txBody>
                        <a:bodyPr/>
                        <a:lstStyle/>
                        <a:p>
                          <a:pPr algn="ctr"/>
                          <a:endParaRPr lang="en-US"/>
                        </a:p>
                      </a:txBody>
                      <a:tcPr/>
                    </a:tc>
                    <a:tc>
                      <a:txBody>
                        <a:bodyPr/>
                        <a:lstStyle/>
                        <a:p>
                          <a:pPr algn="ctr"/>
                          <a:r>
                            <a:rPr lang="en-US" dirty="0"/>
                            <a:t>24/8</a:t>
                          </a:r>
                        </a:p>
                      </a:txBody>
                      <a:tcPr/>
                    </a:tc>
                    <a:extLst>
                      <a:ext uri="{0D108BD9-81ED-4DB2-BD59-A6C34878D82A}">
                        <a16:rowId xmlns:a16="http://schemas.microsoft.com/office/drawing/2014/main" val="3115436030"/>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5D3573-40E8-B245-A712-0395A5A9D8F5}"/>
                  </a:ext>
                </a:extLst>
              </p:cNvPr>
              <p:cNvSpPr txBox="1"/>
              <p:nvPr/>
            </p:nvSpPr>
            <p:spPr>
              <a:xfrm>
                <a:off x="990601" y="4114800"/>
                <a:ext cx="5151312" cy="1453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𝑀𝑒𝑎𝑛</m:t>
                      </m:r>
                      <m:r>
                        <a:rPr lang="en-US" i="1">
                          <a:latin typeface="Cambria Math" panose="02040503050406030204" pitchFamily="18" charset="0"/>
                        </a:rPr>
                        <m:t>=</m:t>
                      </m:r>
                      <m:r>
                        <a:rPr lang="en-US" i="1">
                          <a:latin typeface="Cambria Math"/>
                        </a:rPr>
                        <m:t>𝜇</m:t>
                      </m:r>
                      <m:r>
                        <a:rPr lang="en-US" i="1">
                          <a:latin typeface="Cambria Math"/>
                        </a:rPr>
                        <m:t>=</m:t>
                      </m:r>
                      <m:r>
                        <a:rPr lang="en-US" i="1">
                          <a:latin typeface="Cambria Math"/>
                        </a:rPr>
                        <m:t>𝐸</m:t>
                      </m:r>
                      <m:d>
                        <m:dPr>
                          <m:ctrlPr>
                            <a:rPr lang="en-US" i="1">
                              <a:latin typeface="Cambria Math" panose="02040503050406030204" pitchFamily="18" charset="0"/>
                            </a:rPr>
                          </m:ctrlPr>
                        </m:dPr>
                        <m:e>
                          <m:r>
                            <a:rPr lang="en-US" i="1">
                              <a:latin typeface="Cambria Math"/>
                            </a:rPr>
                            <m:t>𝑋</m:t>
                          </m:r>
                        </m:e>
                      </m:d>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m:oMathPara>
                </a14:m>
                <a:endParaRPr lang="en-US" dirty="0"/>
              </a:p>
              <a:p>
                <a:r>
                  <a:rPr lang="en-US" dirty="0"/>
                  <a:t>          =12/8</a:t>
                </a:r>
              </a:p>
              <a:p>
                <a:endParaRPr lang="en-US" dirty="0"/>
              </a:p>
            </p:txBody>
          </p:sp>
        </mc:Choice>
        <mc:Fallback xmlns="">
          <p:sp>
            <p:nvSpPr>
              <p:cNvPr id="5" name="TextBox 4">
                <a:extLst>
                  <a:ext uri="{FF2B5EF4-FFF2-40B4-BE49-F238E27FC236}">
                    <a16:creationId xmlns:a16="http://schemas.microsoft.com/office/drawing/2014/main" id="{325D3573-40E8-B245-A712-0395A5A9D8F5}"/>
                  </a:ext>
                </a:extLst>
              </p:cNvPr>
              <p:cNvSpPr txBox="1">
                <a:spLocks noRot="1" noChangeAspect="1" noMove="1" noResize="1" noEditPoints="1" noAdjustHandles="1" noChangeArrowheads="1" noChangeShapeType="1" noTextEdit="1"/>
              </p:cNvSpPr>
              <p:nvPr/>
            </p:nvSpPr>
            <p:spPr>
              <a:xfrm>
                <a:off x="990601" y="4114800"/>
                <a:ext cx="5151312" cy="1453155"/>
              </a:xfrm>
              <a:prstGeom prst="rect">
                <a:avLst/>
              </a:prstGeom>
              <a:blipFill>
                <a:blip r:embed="rId3"/>
                <a:stretch>
                  <a:fillRect t="-73684" b="-59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995AF5E-5167-1247-8F86-F823CAB2CBAF}"/>
                  </a:ext>
                </a:extLst>
              </p:cNvPr>
              <p:cNvSpPr/>
              <p:nvPr/>
            </p:nvSpPr>
            <p:spPr>
              <a:xfrm>
                <a:off x="1371600" y="5181600"/>
                <a:ext cx="4038600" cy="10449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𝑉𝑎𝑟</m:t>
                      </m:r>
                      <m:r>
                        <a:rPr lang="en-US" sz="1400" i="1">
                          <a:latin typeface="Cambria Math"/>
                        </a:rPr>
                        <m:t>(</m:t>
                      </m:r>
                      <m:r>
                        <a:rPr lang="en-US" sz="1400" i="1">
                          <a:latin typeface="Cambria Math"/>
                        </a:rPr>
                        <m:t>𝑋</m:t>
                      </m:r>
                      <m:r>
                        <a:rPr lang="en-US" sz="1400" i="1">
                          <a:latin typeface="Cambria Math"/>
                        </a:rPr>
                        <m:t>)=</m:t>
                      </m:r>
                      <m:nary>
                        <m:naryPr>
                          <m:chr m:val="∑"/>
                          <m:limLoc m:val="undOvr"/>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r>
                                <a:rPr lang="en-US" sz="1400" i="1">
                                  <a:latin typeface="Cambria Math"/>
                                </a:rPr>
                                <m:t>𝑥</m:t>
                              </m:r>
                            </m:e>
                            <m:sup>
                              <m:r>
                                <a:rPr lang="en-US" sz="1400" i="1">
                                  <a:latin typeface="Cambria Math"/>
                                </a:rPr>
                                <m:t>2</m:t>
                              </m:r>
                            </m:sup>
                          </m:sSup>
                        </m:e>
                      </m:nary>
                      <m:r>
                        <a:rPr lang="en-US" sz="1400" i="1">
                          <a:latin typeface="Cambria Math"/>
                        </a:rPr>
                        <m:t>𝑃</m:t>
                      </m:r>
                      <m:r>
                        <a:rPr lang="en-US" sz="1400" i="1">
                          <a:latin typeface="Cambria Math"/>
                        </a:rPr>
                        <m:t>(</m:t>
                      </m:r>
                      <m:r>
                        <a:rPr lang="en-US" sz="1400" i="1">
                          <a:latin typeface="Cambria Math"/>
                        </a:rPr>
                        <m:t>𝑋</m:t>
                      </m:r>
                      <m:r>
                        <a:rPr lang="en-US" sz="1400" i="1">
                          <a:latin typeface="Cambria Math"/>
                        </a:rPr>
                        <m:t>=</m:t>
                      </m:r>
                      <m:r>
                        <a:rPr lang="en-US" sz="1400" i="1">
                          <a:latin typeface="Cambria Math"/>
                        </a:rPr>
                        <m:t>𝑥</m:t>
                      </m:r>
                      <m:r>
                        <a:rPr lang="en-US" sz="1400" i="1">
                          <a:latin typeface="Cambria Math"/>
                        </a:rPr>
                        <m:t>)−</m:t>
                      </m:r>
                      <m:sSup>
                        <m:sSupPr>
                          <m:ctrlPr>
                            <a:rPr lang="en-US" sz="1400" i="1">
                              <a:latin typeface="Cambria Math" panose="02040503050406030204" pitchFamily="18" charset="0"/>
                            </a:rPr>
                          </m:ctrlPr>
                        </m:sSupPr>
                        <m:e>
                          <m:r>
                            <a:rPr lang="en-US" sz="1400" i="1">
                              <a:latin typeface="Cambria Math"/>
                            </a:rPr>
                            <m:t>(</m:t>
                          </m:r>
                          <m:nary>
                            <m:naryPr>
                              <m:chr m:val="∑"/>
                              <m:limLoc m:val="undOvr"/>
                              <m:subHide m:val="on"/>
                              <m:supHide m:val="on"/>
                              <m:ctrlPr>
                                <a:rPr lang="en-US" sz="1400" i="1">
                                  <a:latin typeface="Cambria Math" panose="02040503050406030204" pitchFamily="18" charset="0"/>
                                </a:rPr>
                              </m:ctrlPr>
                            </m:naryPr>
                            <m:sub/>
                            <m:sup/>
                            <m:e>
                              <m:r>
                                <a:rPr lang="en-US" sz="1400" i="1">
                                  <a:latin typeface="Cambria Math"/>
                                </a:rPr>
                                <m:t>𝑥𝑃</m:t>
                              </m:r>
                              <m:r>
                                <a:rPr lang="en-US" sz="1400" i="1">
                                  <a:latin typeface="Cambria Math"/>
                                </a:rPr>
                                <m:t>(</m:t>
                              </m:r>
                              <m:r>
                                <a:rPr lang="en-US" sz="1400" i="1">
                                  <a:latin typeface="Cambria Math"/>
                                </a:rPr>
                                <m:t>𝑋</m:t>
                              </m:r>
                              <m:r>
                                <a:rPr lang="en-US" sz="1400" i="1">
                                  <a:latin typeface="Cambria Math"/>
                                </a:rPr>
                                <m:t>=</m:t>
                              </m:r>
                              <m:r>
                                <a:rPr lang="en-US" sz="1400" i="1">
                                  <a:latin typeface="Cambria Math"/>
                                </a:rPr>
                                <m:t>𝑥</m:t>
                              </m:r>
                              <m:r>
                                <a:rPr lang="en-US" sz="1400" i="1">
                                  <a:latin typeface="Cambria Math"/>
                                </a:rPr>
                                <m:t>)</m:t>
                              </m:r>
                            </m:e>
                          </m:nary>
                          <m:r>
                            <a:rPr lang="en-US" sz="1400" i="1">
                              <a:latin typeface="Cambria Math"/>
                            </a:rPr>
                            <m:t>)</m:t>
                          </m:r>
                        </m:e>
                        <m:sup>
                          <m:r>
                            <a:rPr lang="en-US" sz="1400" i="1">
                              <a:latin typeface="Cambria Math"/>
                            </a:rPr>
                            <m:t>2</m:t>
                          </m:r>
                        </m:sup>
                      </m:sSup>
                    </m:oMath>
                  </m:oMathPara>
                </a14:m>
                <a:endParaRPr lang="en-US" sz="1400" dirty="0"/>
              </a:p>
              <a:p>
                <a:r>
                  <a:rPr lang="en-US" sz="1400" dirty="0"/>
                  <a:t>             </a:t>
                </a:r>
              </a:p>
              <a:p>
                <a:r>
                  <a:rPr lang="en-US" sz="1400" dirty="0"/>
                  <a:t>              </a:t>
                </a:r>
              </a:p>
            </p:txBody>
          </p:sp>
        </mc:Choice>
        <mc:Fallback xmlns="">
          <p:sp>
            <p:nvSpPr>
              <p:cNvPr id="6" name="Rectangle 5">
                <a:extLst>
                  <a:ext uri="{FF2B5EF4-FFF2-40B4-BE49-F238E27FC236}">
                    <a16:creationId xmlns:a16="http://schemas.microsoft.com/office/drawing/2014/main" id="{0995AF5E-5167-1247-8F86-F823CAB2CBAF}"/>
                  </a:ext>
                </a:extLst>
              </p:cNvPr>
              <p:cNvSpPr>
                <a:spLocks noRot="1" noChangeAspect="1" noMove="1" noResize="1" noEditPoints="1" noAdjustHandles="1" noChangeArrowheads="1" noChangeShapeType="1" noTextEdit="1"/>
              </p:cNvSpPr>
              <p:nvPr/>
            </p:nvSpPr>
            <p:spPr>
              <a:xfrm>
                <a:off x="1371600" y="5181600"/>
                <a:ext cx="4038600" cy="1044901"/>
              </a:xfrm>
              <a:prstGeom prst="rect">
                <a:avLst/>
              </a:prstGeom>
              <a:blipFill>
                <a:blip r:embed="rId4"/>
                <a:stretch>
                  <a:fillRect t="-70732" b="-609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4646FB-46F8-434A-8202-B6A413424E0A}"/>
                  </a:ext>
                </a:extLst>
              </p:cNvPr>
              <p:cNvSpPr txBox="1"/>
              <p:nvPr/>
            </p:nvSpPr>
            <p:spPr>
              <a:xfrm>
                <a:off x="2514600" y="6031775"/>
                <a:ext cx="1323504" cy="521425"/>
              </a:xfrm>
              <a:prstGeom prst="rect">
                <a:avLst/>
              </a:prstGeom>
              <a:noFill/>
            </p:spPr>
            <p:txBody>
              <a:bodyPr wrap="none" lIns="0" tIns="0" rIns="0" bIns="0" rtlCol="0">
                <a:spAutoFit/>
              </a:bodyPr>
              <a:lstStyle/>
              <a:p>
                <a:r>
                  <a:rPr lang="en-US" dirty="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24</m:t>
                        </m:r>
                      </m:num>
                      <m:den>
                        <m:r>
                          <a:rPr lang="en-US" b="0" i="1" smtClean="0">
                            <a:latin typeface="Cambria Math" panose="02040503050406030204" pitchFamily="18" charset="0"/>
                          </a:rPr>
                          <m:t>8</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8</m:t>
                                </m:r>
                              </m:den>
                            </m:f>
                          </m:e>
                        </m:d>
                      </m:e>
                      <m:sup>
                        <m:r>
                          <a:rPr lang="en-US" b="0" i="1" smtClean="0">
                            <a:latin typeface="Cambria Math" panose="02040503050406030204" pitchFamily="18" charset="0"/>
                          </a:rPr>
                          <m:t>2</m:t>
                        </m:r>
                      </m:sup>
                    </m:sSup>
                  </m:oMath>
                </a14:m>
                <a:endParaRPr lang="en-US" dirty="0"/>
              </a:p>
            </p:txBody>
          </p:sp>
        </mc:Choice>
        <mc:Fallback xmlns="">
          <p:sp>
            <p:nvSpPr>
              <p:cNvPr id="8" name="TextBox 7">
                <a:extLst>
                  <a:ext uri="{FF2B5EF4-FFF2-40B4-BE49-F238E27FC236}">
                    <a16:creationId xmlns:a16="http://schemas.microsoft.com/office/drawing/2014/main" id="{EA4646FB-46F8-434A-8202-B6A413424E0A}"/>
                  </a:ext>
                </a:extLst>
              </p:cNvPr>
              <p:cNvSpPr txBox="1">
                <a:spLocks noRot="1" noChangeAspect="1" noMove="1" noResize="1" noEditPoints="1" noAdjustHandles="1" noChangeArrowheads="1" noChangeShapeType="1" noTextEdit="1"/>
              </p:cNvSpPr>
              <p:nvPr/>
            </p:nvSpPr>
            <p:spPr>
              <a:xfrm>
                <a:off x="2514600" y="6031775"/>
                <a:ext cx="1323504" cy="521425"/>
              </a:xfrm>
              <a:prstGeom prst="rect">
                <a:avLst/>
              </a:prstGeom>
              <a:blipFill>
                <a:blip r:embed="rId5"/>
                <a:stretch>
                  <a:fillRect l="-11429" r="-2857" b="-11905"/>
                </a:stretch>
              </a:blipFill>
            </p:spPr>
            <p:txBody>
              <a:bodyPr/>
              <a:lstStyle/>
              <a:p>
                <a:r>
                  <a:rPr lang="en-US">
                    <a:noFill/>
                  </a:rPr>
                  <a:t> </a:t>
                </a:r>
              </a:p>
            </p:txBody>
          </p:sp>
        </mc:Fallback>
      </mc:AlternateContent>
    </p:spTree>
    <p:extLst>
      <p:ext uri="{BB962C8B-B14F-4D97-AF65-F5344CB8AC3E}">
        <p14:creationId xmlns:p14="http://schemas.microsoft.com/office/powerpoint/2010/main" val="137540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5-3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the table below, </a:t>
                </a:r>
                <a14:m>
                  <m:oMath xmlns:m="http://schemas.openxmlformats.org/officeDocument/2006/math">
                    <m:r>
                      <a:rPr lang="en-US" i="1">
                        <a:latin typeface="Cambria Math"/>
                      </a:rPr>
                      <m:t>𝑥</m:t>
                    </m:r>
                  </m:oMath>
                </a14:m>
                <a:r>
                  <a:rPr lang="en-US" dirty="0"/>
                  <a:t> represents the number of breakdowns for a machine during a given week, and </a:t>
                </a:r>
                <a14:m>
                  <m:oMath xmlns:m="http://schemas.openxmlformats.org/officeDocument/2006/math">
                    <m:r>
                      <a:rPr lang="en-US" i="1">
                        <a:latin typeface="Cambria Math"/>
                      </a:rPr>
                      <m:t>𝑃</m:t>
                    </m:r>
                    <m:r>
                      <a:rPr lang="en-US" i="1">
                        <a:latin typeface="Cambria Math"/>
                      </a:rPr>
                      <m:t>(</m:t>
                    </m:r>
                    <m:r>
                      <a:rPr lang="en-US" i="1">
                        <a:latin typeface="Cambria Math"/>
                      </a:rPr>
                      <m:t>𝑥</m:t>
                    </m:r>
                    <m:r>
                      <a:rPr lang="en-US" i="1">
                        <a:latin typeface="Cambria Math"/>
                      </a:rPr>
                      <m:t>)</m:t>
                    </m:r>
                  </m:oMath>
                </a14:m>
                <a:r>
                  <a:rPr lang="en-US" dirty="0"/>
                  <a:t> is the probability of the corresponding value of </a:t>
                </a:r>
                <a14:m>
                  <m:oMath xmlns:m="http://schemas.openxmlformats.org/officeDocument/2006/math">
                    <m:r>
                      <a:rPr lang="en-US" i="1">
                        <a:latin typeface="Cambria Math"/>
                      </a:rPr>
                      <m:t>𝑥</m:t>
                    </m:r>
                  </m:oMath>
                </a14:m>
                <a:r>
                  <a:rPr lang="en-US" dirty="0"/>
                  <a:t>. Find the mean number of breakdowns per week for this machine</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875" r="-667"/>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835167031"/>
              </p:ext>
            </p:extLst>
          </p:nvPr>
        </p:nvGraphicFramePr>
        <p:xfrm>
          <a:off x="762000" y="3352800"/>
          <a:ext cx="4876800" cy="1981200"/>
        </p:xfrm>
        <a:graphic>
          <a:graphicData uri="http://schemas.openxmlformats.org/drawingml/2006/table">
            <a:tbl>
              <a:tblPr firstRow="1" firstCol="1" bandRow="1">
                <a:tableStyleId>{5C22544A-7EE6-4342-B048-85BDC9FD1C3A}</a:tableStyleId>
              </a:tblPr>
              <a:tblGrid>
                <a:gridCol w="2415942">
                  <a:extLst>
                    <a:ext uri="{9D8B030D-6E8A-4147-A177-3AD203B41FA5}">
                      <a16:colId xmlns:a16="http://schemas.microsoft.com/office/drawing/2014/main" val="20000"/>
                    </a:ext>
                  </a:extLst>
                </a:gridCol>
                <a:gridCol w="2460858">
                  <a:extLst>
                    <a:ext uri="{9D8B030D-6E8A-4147-A177-3AD203B41FA5}">
                      <a16:colId xmlns:a16="http://schemas.microsoft.com/office/drawing/2014/main" val="20001"/>
                    </a:ext>
                  </a:extLst>
                </a:gridCol>
              </a:tblGrid>
              <a:tr h="396240">
                <a:tc>
                  <a:txBody>
                    <a:bodyPr/>
                    <a:lstStyle/>
                    <a:p>
                      <a:pPr marL="0" marR="0" algn="ctr">
                        <a:lnSpc>
                          <a:spcPct val="115000"/>
                        </a:lnSpc>
                        <a:spcBef>
                          <a:spcPts val="0"/>
                        </a:spcBef>
                        <a:spcAft>
                          <a:spcPts val="0"/>
                        </a:spcAft>
                      </a:pPr>
                      <a:r>
                        <a:rPr lang="en-US" sz="1200">
                          <a:effectLst/>
                        </a:rPr>
                        <a:t>x</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P(x)</a:t>
                      </a:r>
                      <a:endParaRPr lang="en-US" sz="1100">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396240">
                <a:tc>
                  <a:txBody>
                    <a:bodyPr/>
                    <a:lstStyle/>
                    <a:p>
                      <a:pPr marL="0" marR="0" algn="ctr">
                        <a:lnSpc>
                          <a:spcPct val="115000"/>
                        </a:lnSpc>
                        <a:spcBef>
                          <a:spcPts val="0"/>
                        </a:spcBef>
                        <a:spcAft>
                          <a:spcPts val="0"/>
                        </a:spcAft>
                      </a:pPr>
                      <a:r>
                        <a:rPr lang="en-US" sz="1200">
                          <a:effectLst/>
                        </a:rPr>
                        <a:t>0</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.15</a:t>
                      </a:r>
                      <a:endParaRPr lang="en-US" sz="110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396240">
                <a:tc>
                  <a:txBody>
                    <a:bodyPr/>
                    <a:lstStyle/>
                    <a:p>
                      <a:pPr marL="0" marR="0" algn="ctr">
                        <a:lnSpc>
                          <a:spcPct val="115000"/>
                        </a:lnSpc>
                        <a:spcBef>
                          <a:spcPts val="0"/>
                        </a:spcBef>
                        <a:spcAft>
                          <a:spcPts val="0"/>
                        </a:spcAft>
                      </a:pPr>
                      <a:r>
                        <a:rPr lang="en-US" sz="1200">
                          <a:effectLst/>
                        </a:rPr>
                        <a:t>1</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.20</a:t>
                      </a:r>
                      <a:endParaRPr lang="en-US" sz="1100">
                        <a:effectLst/>
                        <a:latin typeface="Calibri"/>
                        <a:ea typeface="SimSun"/>
                        <a:cs typeface="Times New Roman"/>
                      </a:endParaRPr>
                    </a:p>
                  </a:txBody>
                  <a:tcPr marL="68580" marR="68580" marT="0" marB="0"/>
                </a:tc>
                <a:extLst>
                  <a:ext uri="{0D108BD9-81ED-4DB2-BD59-A6C34878D82A}">
                    <a16:rowId xmlns:a16="http://schemas.microsoft.com/office/drawing/2014/main" val="10002"/>
                  </a:ext>
                </a:extLst>
              </a:tr>
              <a:tr h="396240">
                <a:tc>
                  <a:txBody>
                    <a:bodyPr/>
                    <a:lstStyle/>
                    <a:p>
                      <a:pPr marL="0" marR="0" algn="ctr">
                        <a:lnSpc>
                          <a:spcPct val="115000"/>
                        </a:lnSpc>
                        <a:spcBef>
                          <a:spcPts val="0"/>
                        </a:spcBef>
                        <a:spcAft>
                          <a:spcPts val="0"/>
                        </a:spcAft>
                      </a:pPr>
                      <a:r>
                        <a:rPr lang="en-US" sz="1200">
                          <a:effectLst/>
                        </a:rPr>
                        <a:t>2</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.35</a:t>
                      </a:r>
                      <a:endParaRPr lang="en-US" sz="1100">
                        <a:effectLst/>
                        <a:latin typeface="Calibri"/>
                        <a:ea typeface="SimSun"/>
                        <a:cs typeface="Times New Roman"/>
                      </a:endParaRPr>
                    </a:p>
                  </a:txBody>
                  <a:tcPr marL="68580" marR="68580" marT="0" marB="0"/>
                </a:tc>
                <a:extLst>
                  <a:ext uri="{0D108BD9-81ED-4DB2-BD59-A6C34878D82A}">
                    <a16:rowId xmlns:a16="http://schemas.microsoft.com/office/drawing/2014/main" val="10003"/>
                  </a:ext>
                </a:extLst>
              </a:tr>
              <a:tr h="396240">
                <a:tc>
                  <a:txBody>
                    <a:bodyPr/>
                    <a:lstStyle/>
                    <a:p>
                      <a:pPr marL="0" marR="0" algn="ctr">
                        <a:lnSpc>
                          <a:spcPct val="115000"/>
                        </a:lnSpc>
                        <a:spcBef>
                          <a:spcPts val="0"/>
                        </a:spcBef>
                        <a:spcAft>
                          <a:spcPts val="0"/>
                        </a:spcAft>
                      </a:pPr>
                      <a:r>
                        <a:rPr lang="en-US" sz="1200">
                          <a:effectLst/>
                        </a:rPr>
                        <a:t>3</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.30</a:t>
                      </a:r>
                      <a:endParaRPr lang="en-US" sz="1100" dirty="0">
                        <a:effectLst/>
                        <a:latin typeface="Calibri"/>
                        <a:ea typeface="SimSu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9581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7CF7-2A1F-E149-AE0E-8F4D983E59A6}"/>
              </a:ext>
            </a:extLst>
          </p:cNvPr>
          <p:cNvSpPr>
            <a:spLocks noGrp="1"/>
          </p:cNvSpPr>
          <p:nvPr>
            <p:ph type="title"/>
          </p:nvPr>
        </p:nvSpPr>
        <p:spPr/>
        <p:txBody>
          <a:bodyPr/>
          <a:lstStyle/>
          <a:p>
            <a:r>
              <a:rPr lang="en-US" b="1" u="sng" dirty="0"/>
              <a:t>Example 5-3</a:t>
            </a:r>
            <a:endParaRPr lang="en-US" dirty="0"/>
          </a:p>
        </p:txBody>
      </p:sp>
      <p:graphicFrame>
        <p:nvGraphicFramePr>
          <p:cNvPr id="10" name="Content Placeholder 9">
            <a:extLst>
              <a:ext uri="{FF2B5EF4-FFF2-40B4-BE49-F238E27FC236}">
                <a16:creationId xmlns:a16="http://schemas.microsoft.com/office/drawing/2014/main" id="{FB9DF346-D049-0F43-8AFA-C2B7CDECE8DA}"/>
              </a:ext>
            </a:extLst>
          </p:cNvPr>
          <p:cNvGraphicFramePr>
            <a:graphicFrameLocks noGrp="1"/>
          </p:cNvGraphicFramePr>
          <p:nvPr>
            <p:ph idx="1"/>
            <p:extLst>
              <p:ext uri="{D42A27DB-BD31-4B8C-83A1-F6EECF244321}">
                <p14:modId xmlns:p14="http://schemas.microsoft.com/office/powerpoint/2010/main" val="3696601060"/>
              </p:ext>
            </p:extLst>
          </p:nvPr>
        </p:nvGraphicFramePr>
        <p:xfrm>
          <a:off x="685800" y="2128520"/>
          <a:ext cx="6477000" cy="2595880"/>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val="3147579584"/>
                    </a:ext>
                  </a:extLst>
                </a:gridCol>
                <a:gridCol w="2159000">
                  <a:extLst>
                    <a:ext uri="{9D8B030D-6E8A-4147-A177-3AD203B41FA5}">
                      <a16:colId xmlns:a16="http://schemas.microsoft.com/office/drawing/2014/main" val="261139235"/>
                    </a:ext>
                  </a:extLst>
                </a:gridCol>
                <a:gridCol w="2159000">
                  <a:extLst>
                    <a:ext uri="{9D8B030D-6E8A-4147-A177-3AD203B41FA5}">
                      <a16:colId xmlns:a16="http://schemas.microsoft.com/office/drawing/2014/main" val="3853531414"/>
                    </a:ext>
                  </a:extLst>
                </a:gridCol>
              </a:tblGrid>
              <a:tr h="370840">
                <a:tc>
                  <a:txBody>
                    <a:bodyPr/>
                    <a:lstStyle/>
                    <a:p>
                      <a:pPr algn="ctr"/>
                      <a:r>
                        <a:rPr lang="en-US" dirty="0"/>
                        <a:t>x</a:t>
                      </a:r>
                    </a:p>
                  </a:txBody>
                  <a:tcPr/>
                </a:tc>
                <a:tc>
                  <a:txBody>
                    <a:bodyPr/>
                    <a:lstStyle/>
                    <a:p>
                      <a:pPr algn="ctr"/>
                      <a:r>
                        <a:rPr lang="en-US" dirty="0"/>
                        <a:t>P(x)</a:t>
                      </a:r>
                    </a:p>
                  </a:txBody>
                  <a:tcPr/>
                </a:tc>
                <a:tc>
                  <a:txBody>
                    <a:bodyPr/>
                    <a:lstStyle/>
                    <a:p>
                      <a:pPr algn="ctr"/>
                      <a:r>
                        <a:rPr lang="en-US" dirty="0" err="1"/>
                        <a:t>xP</a:t>
                      </a:r>
                      <a:r>
                        <a:rPr lang="en-US" dirty="0"/>
                        <a:t>(x)</a:t>
                      </a:r>
                    </a:p>
                  </a:txBody>
                  <a:tcPr/>
                </a:tc>
                <a:extLst>
                  <a:ext uri="{0D108BD9-81ED-4DB2-BD59-A6C34878D82A}">
                    <a16:rowId xmlns:a16="http://schemas.microsoft.com/office/drawing/2014/main" val="836436895"/>
                  </a:ext>
                </a:extLst>
              </a:tr>
              <a:tr h="370840">
                <a:tc>
                  <a:txBody>
                    <a:bodyPr/>
                    <a:lstStyle/>
                    <a:p>
                      <a:pPr algn="ctr"/>
                      <a:r>
                        <a:rPr lang="en-US" dirty="0"/>
                        <a:t>0</a:t>
                      </a:r>
                    </a:p>
                  </a:txBody>
                  <a:tcPr/>
                </a:tc>
                <a:tc>
                  <a:txBody>
                    <a:bodyPr/>
                    <a:lstStyle/>
                    <a:p>
                      <a:pPr algn="ctr"/>
                      <a:r>
                        <a:rPr lang="en-US" dirty="0"/>
                        <a:t>0.15</a:t>
                      </a:r>
                    </a:p>
                  </a:txBody>
                  <a:tcPr/>
                </a:tc>
                <a:tc>
                  <a:txBody>
                    <a:bodyPr/>
                    <a:lstStyle/>
                    <a:p>
                      <a:pPr algn="ctr"/>
                      <a:r>
                        <a:rPr lang="en-US" dirty="0"/>
                        <a:t>0</a:t>
                      </a:r>
                    </a:p>
                  </a:txBody>
                  <a:tcPr/>
                </a:tc>
                <a:extLst>
                  <a:ext uri="{0D108BD9-81ED-4DB2-BD59-A6C34878D82A}">
                    <a16:rowId xmlns:a16="http://schemas.microsoft.com/office/drawing/2014/main" val="3855505370"/>
                  </a:ext>
                </a:extLst>
              </a:tr>
              <a:tr h="370840">
                <a:tc>
                  <a:txBody>
                    <a:bodyPr/>
                    <a:lstStyle/>
                    <a:p>
                      <a:pPr algn="ctr"/>
                      <a:r>
                        <a:rPr lang="en-US" dirty="0"/>
                        <a:t>1</a:t>
                      </a:r>
                    </a:p>
                  </a:txBody>
                  <a:tcPr/>
                </a:tc>
                <a:tc>
                  <a:txBody>
                    <a:bodyPr/>
                    <a:lstStyle/>
                    <a:p>
                      <a:pPr algn="ctr"/>
                      <a:r>
                        <a:rPr lang="en-US" dirty="0"/>
                        <a:t>0.20</a:t>
                      </a:r>
                    </a:p>
                  </a:txBody>
                  <a:tcPr/>
                </a:tc>
                <a:tc>
                  <a:txBody>
                    <a:bodyPr/>
                    <a:lstStyle/>
                    <a:p>
                      <a:pPr algn="ctr"/>
                      <a:r>
                        <a:rPr lang="en-US" dirty="0"/>
                        <a:t>0.20</a:t>
                      </a:r>
                    </a:p>
                  </a:txBody>
                  <a:tcPr/>
                </a:tc>
                <a:extLst>
                  <a:ext uri="{0D108BD9-81ED-4DB2-BD59-A6C34878D82A}">
                    <a16:rowId xmlns:a16="http://schemas.microsoft.com/office/drawing/2014/main" val="4219443560"/>
                  </a:ext>
                </a:extLst>
              </a:tr>
              <a:tr h="370840">
                <a:tc>
                  <a:txBody>
                    <a:bodyPr/>
                    <a:lstStyle/>
                    <a:p>
                      <a:pPr algn="ctr"/>
                      <a:r>
                        <a:rPr lang="en-US" dirty="0"/>
                        <a:t>2</a:t>
                      </a:r>
                    </a:p>
                  </a:txBody>
                  <a:tcPr/>
                </a:tc>
                <a:tc>
                  <a:txBody>
                    <a:bodyPr/>
                    <a:lstStyle/>
                    <a:p>
                      <a:pPr algn="ctr"/>
                      <a:r>
                        <a:rPr lang="en-US" dirty="0"/>
                        <a:t>0.35</a:t>
                      </a:r>
                    </a:p>
                  </a:txBody>
                  <a:tcPr/>
                </a:tc>
                <a:tc>
                  <a:txBody>
                    <a:bodyPr/>
                    <a:lstStyle/>
                    <a:p>
                      <a:pPr algn="ctr"/>
                      <a:r>
                        <a:rPr lang="en-US" dirty="0"/>
                        <a:t>0.70</a:t>
                      </a:r>
                    </a:p>
                  </a:txBody>
                  <a:tcPr/>
                </a:tc>
                <a:extLst>
                  <a:ext uri="{0D108BD9-81ED-4DB2-BD59-A6C34878D82A}">
                    <a16:rowId xmlns:a16="http://schemas.microsoft.com/office/drawing/2014/main" val="3476808274"/>
                  </a:ext>
                </a:extLst>
              </a:tr>
              <a:tr h="370840">
                <a:tc>
                  <a:txBody>
                    <a:bodyPr/>
                    <a:lstStyle/>
                    <a:p>
                      <a:pPr algn="ctr"/>
                      <a:r>
                        <a:rPr lang="en-US" dirty="0"/>
                        <a:t>3</a:t>
                      </a:r>
                    </a:p>
                  </a:txBody>
                  <a:tcPr/>
                </a:tc>
                <a:tc>
                  <a:txBody>
                    <a:bodyPr/>
                    <a:lstStyle/>
                    <a:p>
                      <a:pPr algn="ctr"/>
                      <a:r>
                        <a:rPr lang="en-US" dirty="0"/>
                        <a:t>0.30</a:t>
                      </a:r>
                    </a:p>
                  </a:txBody>
                  <a:tcPr/>
                </a:tc>
                <a:tc>
                  <a:txBody>
                    <a:bodyPr/>
                    <a:lstStyle/>
                    <a:p>
                      <a:pPr algn="ctr"/>
                      <a:r>
                        <a:rPr lang="en-US" dirty="0"/>
                        <a:t>0.90</a:t>
                      </a:r>
                    </a:p>
                  </a:txBody>
                  <a:tcPr/>
                </a:tc>
                <a:extLst>
                  <a:ext uri="{0D108BD9-81ED-4DB2-BD59-A6C34878D82A}">
                    <a16:rowId xmlns:a16="http://schemas.microsoft.com/office/drawing/2014/main" val="3763042398"/>
                  </a:ext>
                </a:extLst>
              </a:tr>
              <a:tr h="370840">
                <a:tc>
                  <a:txBody>
                    <a:bodyPr/>
                    <a:lstStyle/>
                    <a:p>
                      <a:pPr algn="ctr"/>
                      <a:r>
                        <a:rPr lang="en-US" dirty="0"/>
                        <a:t>Total</a:t>
                      </a:r>
                    </a:p>
                  </a:txBody>
                  <a:tcPr/>
                </a:tc>
                <a:tc>
                  <a:txBody>
                    <a:bodyPr/>
                    <a:lstStyle/>
                    <a:p>
                      <a:pPr algn="ctr"/>
                      <a:r>
                        <a:rPr lang="en-US" dirty="0"/>
                        <a:t>1.00</a:t>
                      </a:r>
                    </a:p>
                  </a:txBody>
                  <a:tcPr/>
                </a:tc>
                <a:tc>
                  <a:txBody>
                    <a:bodyPr/>
                    <a:lstStyle/>
                    <a:p>
                      <a:pPr algn="ctr"/>
                      <a:r>
                        <a:rPr lang="en-US" dirty="0"/>
                        <a:t>1.80</a:t>
                      </a:r>
                    </a:p>
                  </a:txBody>
                  <a:tcPr/>
                </a:tc>
                <a:extLst>
                  <a:ext uri="{0D108BD9-81ED-4DB2-BD59-A6C34878D82A}">
                    <a16:rowId xmlns:a16="http://schemas.microsoft.com/office/drawing/2014/main" val="3040391368"/>
                  </a:ext>
                </a:extLst>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628743788"/>
                  </a:ext>
                </a:extLst>
              </a:tr>
            </a:tbl>
          </a:graphicData>
        </a:graphic>
      </p:graphicFrame>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E2B565F-449A-D04C-A6D5-3E5C848F3163}"/>
                  </a:ext>
                </a:extLst>
              </p:cNvPr>
              <p:cNvSpPr/>
              <p:nvPr/>
            </p:nvSpPr>
            <p:spPr>
              <a:xfrm>
                <a:off x="2286000" y="4950622"/>
                <a:ext cx="4572000" cy="114537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𝑀𝑒𝑎𝑛</m:t>
                      </m:r>
                      <m:r>
                        <a:rPr lang="en-US" i="1">
                          <a:latin typeface="Cambria Math" panose="02040503050406030204" pitchFamily="18" charset="0"/>
                        </a:rPr>
                        <m:t>=</m:t>
                      </m:r>
                      <m:r>
                        <a:rPr lang="en-US" i="1">
                          <a:latin typeface="Cambria Math"/>
                        </a:rPr>
                        <m:t>𝜇</m:t>
                      </m:r>
                      <m:r>
                        <a:rPr lang="en-US" i="1">
                          <a:latin typeface="Cambria Math"/>
                        </a:rPr>
                        <m:t>=</m:t>
                      </m:r>
                      <m:r>
                        <a:rPr lang="en-US" i="1">
                          <a:latin typeface="Cambria Math"/>
                        </a:rPr>
                        <m:t>𝐸</m:t>
                      </m:r>
                      <m:d>
                        <m:dPr>
                          <m:ctrlPr>
                            <a:rPr lang="en-US" i="1">
                              <a:latin typeface="Cambria Math" panose="02040503050406030204" pitchFamily="18" charset="0"/>
                            </a:rPr>
                          </m:ctrlPr>
                        </m:dPr>
                        <m:e>
                          <m:r>
                            <a:rPr lang="en-US" i="1">
                              <a:latin typeface="Cambria Math"/>
                            </a:rPr>
                            <m:t>𝑋</m:t>
                          </m:r>
                        </m:e>
                      </m:d>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m:oMathPara>
                </a14:m>
                <a:endParaRPr lang="en-US" dirty="0"/>
              </a:p>
              <a:p>
                <a:r>
                  <a:rPr lang="en-US" dirty="0"/>
                  <a:t>          =1.80</a:t>
                </a:r>
              </a:p>
            </p:txBody>
          </p:sp>
        </mc:Choice>
        <mc:Fallback xmlns="">
          <p:sp>
            <p:nvSpPr>
              <p:cNvPr id="11" name="Rectangle 10">
                <a:extLst>
                  <a:ext uri="{FF2B5EF4-FFF2-40B4-BE49-F238E27FC236}">
                    <a16:creationId xmlns:a16="http://schemas.microsoft.com/office/drawing/2014/main" id="{DE2B565F-449A-D04C-A6D5-3E5C848F3163}"/>
                  </a:ext>
                </a:extLst>
              </p:cNvPr>
              <p:cNvSpPr>
                <a:spLocks noRot="1" noChangeAspect="1" noMove="1" noResize="1" noEditPoints="1" noAdjustHandles="1" noChangeArrowheads="1" noChangeShapeType="1" noTextEdit="1"/>
              </p:cNvSpPr>
              <p:nvPr/>
            </p:nvSpPr>
            <p:spPr>
              <a:xfrm>
                <a:off x="2286000" y="4950622"/>
                <a:ext cx="4572000" cy="1145378"/>
              </a:xfrm>
              <a:prstGeom prst="rect">
                <a:avLst/>
              </a:prstGeom>
              <a:blipFill>
                <a:blip r:embed="rId2"/>
                <a:stretch>
                  <a:fillRect t="-91209" b="-101099"/>
                </a:stretch>
              </a:blipFill>
            </p:spPr>
            <p:txBody>
              <a:bodyPr/>
              <a:lstStyle/>
              <a:p>
                <a:r>
                  <a:rPr lang="en-US">
                    <a:noFill/>
                  </a:rPr>
                  <a:t> </a:t>
                </a:r>
              </a:p>
            </p:txBody>
          </p:sp>
        </mc:Fallback>
      </mc:AlternateContent>
    </p:spTree>
    <p:extLst>
      <p:ext uri="{BB962C8B-B14F-4D97-AF65-F5344CB8AC3E}">
        <p14:creationId xmlns:p14="http://schemas.microsoft.com/office/powerpoint/2010/main" val="125248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Example 5-4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Johnson’s Electronics manufactures computer parts that are supplied to many computer companies. Despite the fact that two quality control inspectors at Johnson’s check every part for defects before it is shipped to another company, a few defective parts do pass through these inspections undetected. Let </a:t>
                </a:r>
                <a14:m>
                  <m:oMath xmlns:m="http://schemas.openxmlformats.org/officeDocument/2006/math">
                    <m:r>
                      <a:rPr lang="en-US" i="1">
                        <a:latin typeface="Cambria Math"/>
                      </a:rPr>
                      <m:t>𝑥</m:t>
                    </m:r>
                  </m:oMath>
                </a14:m>
                <a:r>
                  <a:rPr lang="en-US" dirty="0"/>
                  <a:t> denotes the number of defective computer parts in a shipment of 400. The following table gives the probability distribution of </a:t>
                </a:r>
                <a14:m>
                  <m:oMath xmlns:m="http://schemas.openxmlformats.org/officeDocument/2006/math">
                    <m:r>
                      <a:rPr lang="en-US" i="1">
                        <a:latin typeface="Cambria Math"/>
                      </a:rPr>
                      <m:t>𝑥</m:t>
                    </m:r>
                  </m:oMath>
                </a14:m>
                <a:r>
                  <a:rPr lang="en-US" dirty="0"/>
                  <a:t>. Compute the expected value and standard deviation of </a:t>
                </a:r>
                <a14:m>
                  <m:oMath xmlns:m="http://schemas.openxmlformats.org/officeDocument/2006/math">
                    <m:r>
                      <a:rPr lang="en-US" i="1">
                        <a:latin typeface="Cambria Math"/>
                      </a:rPr>
                      <m:t>𝑥</m:t>
                    </m:r>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875" r="-815"/>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147074731"/>
              </p:ext>
            </p:extLst>
          </p:nvPr>
        </p:nvGraphicFramePr>
        <p:xfrm>
          <a:off x="1371600" y="5257800"/>
          <a:ext cx="6476997" cy="838200"/>
        </p:xfrm>
        <a:graphic>
          <a:graphicData uri="http://schemas.openxmlformats.org/drawingml/2006/table">
            <a:tbl>
              <a:tblPr firstRow="1" firstCol="1" bandRow="1">
                <a:tableStyleId>{5C22544A-7EE6-4342-B048-85BDC9FD1C3A}</a:tableStyleId>
              </a:tblPr>
              <a:tblGrid>
                <a:gridCol w="925085">
                  <a:extLst>
                    <a:ext uri="{9D8B030D-6E8A-4147-A177-3AD203B41FA5}">
                      <a16:colId xmlns:a16="http://schemas.microsoft.com/office/drawing/2014/main" val="20000"/>
                    </a:ext>
                  </a:extLst>
                </a:gridCol>
                <a:gridCol w="925085">
                  <a:extLst>
                    <a:ext uri="{9D8B030D-6E8A-4147-A177-3AD203B41FA5}">
                      <a16:colId xmlns:a16="http://schemas.microsoft.com/office/drawing/2014/main" val="20001"/>
                    </a:ext>
                  </a:extLst>
                </a:gridCol>
                <a:gridCol w="925085">
                  <a:extLst>
                    <a:ext uri="{9D8B030D-6E8A-4147-A177-3AD203B41FA5}">
                      <a16:colId xmlns:a16="http://schemas.microsoft.com/office/drawing/2014/main" val="20002"/>
                    </a:ext>
                  </a:extLst>
                </a:gridCol>
                <a:gridCol w="925085">
                  <a:extLst>
                    <a:ext uri="{9D8B030D-6E8A-4147-A177-3AD203B41FA5}">
                      <a16:colId xmlns:a16="http://schemas.microsoft.com/office/drawing/2014/main" val="20003"/>
                    </a:ext>
                  </a:extLst>
                </a:gridCol>
                <a:gridCol w="925085">
                  <a:extLst>
                    <a:ext uri="{9D8B030D-6E8A-4147-A177-3AD203B41FA5}">
                      <a16:colId xmlns:a16="http://schemas.microsoft.com/office/drawing/2014/main" val="20004"/>
                    </a:ext>
                  </a:extLst>
                </a:gridCol>
                <a:gridCol w="925786">
                  <a:extLst>
                    <a:ext uri="{9D8B030D-6E8A-4147-A177-3AD203B41FA5}">
                      <a16:colId xmlns:a16="http://schemas.microsoft.com/office/drawing/2014/main" val="20005"/>
                    </a:ext>
                  </a:extLst>
                </a:gridCol>
                <a:gridCol w="925786">
                  <a:extLst>
                    <a:ext uri="{9D8B030D-6E8A-4147-A177-3AD203B41FA5}">
                      <a16:colId xmlns:a16="http://schemas.microsoft.com/office/drawing/2014/main" val="20006"/>
                    </a:ext>
                  </a:extLst>
                </a:gridCol>
              </a:tblGrid>
              <a:tr h="419100">
                <a:tc>
                  <a:txBody>
                    <a:bodyPr/>
                    <a:lstStyle/>
                    <a:p>
                      <a:pPr marL="0" marR="0" algn="ctr">
                        <a:lnSpc>
                          <a:spcPct val="115000"/>
                        </a:lnSpc>
                        <a:spcBef>
                          <a:spcPts val="0"/>
                        </a:spcBef>
                        <a:spcAft>
                          <a:spcPts val="0"/>
                        </a:spcAft>
                      </a:pPr>
                      <a:r>
                        <a:rPr lang="en-US" sz="1200">
                          <a:effectLst/>
                        </a:rPr>
                        <a:t>x</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0</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5</a:t>
                      </a:r>
                      <a:endParaRPr lang="en-US" sz="1100">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419100">
                <a:tc>
                  <a:txBody>
                    <a:bodyPr/>
                    <a:lstStyle/>
                    <a:p>
                      <a:pPr marL="0" marR="0" algn="ctr">
                        <a:lnSpc>
                          <a:spcPct val="115000"/>
                        </a:lnSpc>
                        <a:spcBef>
                          <a:spcPts val="0"/>
                        </a:spcBef>
                        <a:spcAft>
                          <a:spcPts val="0"/>
                        </a:spcAft>
                      </a:pPr>
                      <a:r>
                        <a:rPr lang="en-US" sz="1200">
                          <a:effectLst/>
                        </a:rPr>
                        <a:t>P(x)</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.02</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.08</a:t>
                      </a:r>
                      <a:endParaRPr lang="en-US" sz="1100" dirty="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44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352B-537A-694C-9362-9A8B686BE009}"/>
              </a:ext>
            </a:extLst>
          </p:cNvPr>
          <p:cNvSpPr>
            <a:spLocks noGrp="1"/>
          </p:cNvSpPr>
          <p:nvPr>
            <p:ph type="title"/>
          </p:nvPr>
        </p:nvSpPr>
        <p:spPr>
          <a:xfrm>
            <a:off x="457200" y="533400"/>
            <a:ext cx="8229600" cy="228600"/>
          </a:xfrm>
        </p:spPr>
        <p:txBody>
          <a:bodyPr>
            <a:normAutofit fontScale="90000"/>
          </a:bodyPr>
          <a:lstStyle/>
          <a:p>
            <a:r>
              <a:rPr lang="en-US" b="1" u="sng" dirty="0"/>
              <a:t>Example 5-4</a:t>
            </a:r>
            <a:endParaRPr lang="en-US"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7DA8C43C-2FD4-9D4E-8012-A70A272BC30F}"/>
                  </a:ext>
                </a:extLst>
              </p:cNvPr>
              <p:cNvGraphicFramePr>
                <a:graphicFrameLocks noGrp="1"/>
              </p:cNvGraphicFramePr>
              <p:nvPr>
                <p:ph idx="1"/>
                <p:extLst>
                  <p:ext uri="{D42A27DB-BD31-4B8C-83A1-F6EECF244321}">
                    <p14:modId xmlns:p14="http://schemas.microsoft.com/office/powerpoint/2010/main" val="341671092"/>
                  </p:ext>
                </p:extLst>
              </p:nvPr>
            </p:nvGraphicFramePr>
            <p:xfrm>
              <a:off x="457200" y="1066800"/>
              <a:ext cx="7696200" cy="3962400"/>
            </p:xfrm>
            <a:graphic>
              <a:graphicData uri="http://schemas.openxmlformats.org/drawingml/2006/table">
                <a:tbl>
                  <a:tblPr firstRow="1" bandRow="1">
                    <a:tableStyleId>{5C22544A-7EE6-4342-B048-85BDC9FD1C3A}</a:tableStyleId>
                  </a:tblPr>
                  <a:tblGrid>
                    <a:gridCol w="1282700">
                      <a:extLst>
                        <a:ext uri="{9D8B030D-6E8A-4147-A177-3AD203B41FA5}">
                          <a16:colId xmlns:a16="http://schemas.microsoft.com/office/drawing/2014/main" val="2577910316"/>
                        </a:ext>
                      </a:extLst>
                    </a:gridCol>
                    <a:gridCol w="1282700">
                      <a:extLst>
                        <a:ext uri="{9D8B030D-6E8A-4147-A177-3AD203B41FA5}">
                          <a16:colId xmlns:a16="http://schemas.microsoft.com/office/drawing/2014/main" val="2646842530"/>
                        </a:ext>
                      </a:extLst>
                    </a:gridCol>
                    <a:gridCol w="1282700">
                      <a:extLst>
                        <a:ext uri="{9D8B030D-6E8A-4147-A177-3AD203B41FA5}">
                          <a16:colId xmlns:a16="http://schemas.microsoft.com/office/drawing/2014/main" val="3647484953"/>
                        </a:ext>
                      </a:extLst>
                    </a:gridCol>
                    <a:gridCol w="1282700">
                      <a:extLst>
                        <a:ext uri="{9D8B030D-6E8A-4147-A177-3AD203B41FA5}">
                          <a16:colId xmlns:a16="http://schemas.microsoft.com/office/drawing/2014/main" val="2494022463"/>
                        </a:ext>
                      </a:extLst>
                    </a:gridCol>
                    <a:gridCol w="1282700">
                      <a:extLst>
                        <a:ext uri="{9D8B030D-6E8A-4147-A177-3AD203B41FA5}">
                          <a16:colId xmlns:a16="http://schemas.microsoft.com/office/drawing/2014/main" val="775005305"/>
                        </a:ext>
                      </a:extLst>
                    </a:gridCol>
                    <a:gridCol w="1282700">
                      <a:extLst>
                        <a:ext uri="{9D8B030D-6E8A-4147-A177-3AD203B41FA5}">
                          <a16:colId xmlns:a16="http://schemas.microsoft.com/office/drawing/2014/main" val="3436829708"/>
                        </a:ext>
                      </a:extLst>
                    </a:gridCol>
                  </a:tblGrid>
                  <a:tr h="495300">
                    <a:tc>
                      <a:txBody>
                        <a:bodyPr/>
                        <a:lstStyle/>
                        <a:p>
                          <a:pPr algn="ctr"/>
                          <a:endParaRPr lang="en-US" dirty="0"/>
                        </a:p>
                      </a:txBody>
                      <a:tcPr/>
                    </a:tc>
                    <a:tc>
                      <a:txBody>
                        <a:bodyPr/>
                        <a:lstStyle/>
                        <a:p>
                          <a:pPr algn="ctr"/>
                          <a:r>
                            <a:rPr lang="en-US" dirty="0"/>
                            <a:t>x</a:t>
                          </a:r>
                        </a:p>
                      </a:txBody>
                      <a:tcPr/>
                    </a:tc>
                    <a:tc>
                      <a:txBody>
                        <a:bodyPr/>
                        <a:lstStyle/>
                        <a:p>
                          <a:pPr algn="ctr"/>
                          <a:r>
                            <a:rPr lang="en-US" dirty="0"/>
                            <a:t>P(x)</a:t>
                          </a:r>
                        </a:p>
                      </a:txBody>
                      <a:tcPr/>
                    </a:tc>
                    <a:tc>
                      <a:txBody>
                        <a:bodyPr/>
                        <a:lstStyle/>
                        <a:p>
                          <a:pPr algn="ctr"/>
                          <a:r>
                            <a:rPr lang="en-US" dirty="0" err="1"/>
                            <a:t>xP</a:t>
                          </a: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m:oMathPara>
                          </a14:m>
                          <a:endParaRPr lang="en-US" dirty="0"/>
                        </a:p>
                      </a:txBody>
                      <a:tcPr/>
                    </a:tc>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oMath>
                          </a14:m>
                          <a:r>
                            <a:rPr lang="en-US" dirty="0"/>
                            <a:t>P(x)</a:t>
                          </a:r>
                        </a:p>
                      </a:txBody>
                      <a:tcPr/>
                    </a:tc>
                    <a:extLst>
                      <a:ext uri="{0D108BD9-81ED-4DB2-BD59-A6C34878D82A}">
                        <a16:rowId xmlns:a16="http://schemas.microsoft.com/office/drawing/2014/main" val="4008129298"/>
                      </a:ext>
                    </a:extLst>
                  </a:tr>
                  <a:tr h="495300">
                    <a:tc>
                      <a:txBody>
                        <a:bodyPr/>
                        <a:lstStyle/>
                        <a:p>
                          <a:pPr algn="ctr"/>
                          <a:endParaRPr lang="en-US"/>
                        </a:p>
                      </a:txBody>
                      <a:tcPr/>
                    </a:tc>
                    <a:tc>
                      <a:txBody>
                        <a:bodyPr/>
                        <a:lstStyle/>
                        <a:p>
                          <a:pPr algn="ctr"/>
                          <a:r>
                            <a:rPr lang="en-US" dirty="0"/>
                            <a:t>0</a:t>
                          </a:r>
                        </a:p>
                      </a:txBody>
                      <a:tcPr/>
                    </a:tc>
                    <a:tc>
                      <a:txBody>
                        <a:bodyPr/>
                        <a:lstStyle/>
                        <a:p>
                          <a:pPr algn="ctr"/>
                          <a:r>
                            <a:rPr lang="en-US" dirty="0"/>
                            <a:t>0.02</a:t>
                          </a:r>
                        </a:p>
                      </a:txBody>
                      <a:tcPr/>
                    </a:tc>
                    <a:tc>
                      <a:txBody>
                        <a:bodyPr/>
                        <a:lstStyle/>
                        <a:p>
                          <a:pPr algn="ctr"/>
                          <a:r>
                            <a:rPr lang="en-US" dirty="0"/>
                            <a:t>0.00</a:t>
                          </a:r>
                        </a:p>
                      </a:txBody>
                      <a:tcPr/>
                    </a:tc>
                    <a:tc>
                      <a:txBody>
                        <a:bodyPr/>
                        <a:lstStyle/>
                        <a:p>
                          <a:pPr algn="ctr"/>
                          <a:r>
                            <a:rPr lang="en-US" dirty="0"/>
                            <a:t>0</a:t>
                          </a:r>
                        </a:p>
                      </a:txBody>
                      <a:tcPr/>
                    </a:tc>
                    <a:tc>
                      <a:txBody>
                        <a:bodyPr/>
                        <a:lstStyle/>
                        <a:p>
                          <a:pPr algn="ctr"/>
                          <a:r>
                            <a:rPr lang="en-US" dirty="0"/>
                            <a:t>0.00</a:t>
                          </a:r>
                        </a:p>
                      </a:txBody>
                      <a:tcPr/>
                    </a:tc>
                    <a:extLst>
                      <a:ext uri="{0D108BD9-81ED-4DB2-BD59-A6C34878D82A}">
                        <a16:rowId xmlns:a16="http://schemas.microsoft.com/office/drawing/2014/main" val="3238472107"/>
                      </a:ext>
                    </a:extLst>
                  </a:tr>
                  <a:tr h="495300">
                    <a:tc>
                      <a:txBody>
                        <a:bodyPr/>
                        <a:lstStyle/>
                        <a:p>
                          <a:pPr algn="ctr"/>
                          <a:endParaRPr lang="en-US"/>
                        </a:p>
                      </a:txBody>
                      <a:tcPr/>
                    </a:tc>
                    <a:tc>
                      <a:txBody>
                        <a:bodyPr/>
                        <a:lstStyle/>
                        <a:p>
                          <a:pPr algn="ctr"/>
                          <a:r>
                            <a:rPr lang="en-US" dirty="0"/>
                            <a:t>1</a:t>
                          </a:r>
                        </a:p>
                      </a:txBody>
                      <a:tcPr/>
                    </a:tc>
                    <a:tc>
                      <a:txBody>
                        <a:bodyPr/>
                        <a:lstStyle/>
                        <a:p>
                          <a:pPr algn="ctr"/>
                          <a:r>
                            <a:rPr lang="en-US" dirty="0"/>
                            <a:t>0.20</a:t>
                          </a:r>
                        </a:p>
                      </a:txBody>
                      <a:tcPr/>
                    </a:tc>
                    <a:tc>
                      <a:txBody>
                        <a:bodyPr/>
                        <a:lstStyle/>
                        <a:p>
                          <a:pPr algn="ctr"/>
                          <a:r>
                            <a:rPr lang="en-US" dirty="0"/>
                            <a:t>0.20</a:t>
                          </a:r>
                        </a:p>
                      </a:txBody>
                      <a:tcPr/>
                    </a:tc>
                    <a:tc>
                      <a:txBody>
                        <a:bodyPr/>
                        <a:lstStyle/>
                        <a:p>
                          <a:pPr algn="ctr"/>
                          <a:r>
                            <a:rPr lang="en-US" dirty="0"/>
                            <a:t>1</a:t>
                          </a:r>
                        </a:p>
                      </a:txBody>
                      <a:tcPr/>
                    </a:tc>
                    <a:tc>
                      <a:txBody>
                        <a:bodyPr/>
                        <a:lstStyle/>
                        <a:p>
                          <a:pPr algn="ctr"/>
                          <a:r>
                            <a:rPr lang="en-US" dirty="0"/>
                            <a:t>0.20</a:t>
                          </a:r>
                        </a:p>
                      </a:txBody>
                      <a:tcPr/>
                    </a:tc>
                    <a:extLst>
                      <a:ext uri="{0D108BD9-81ED-4DB2-BD59-A6C34878D82A}">
                        <a16:rowId xmlns:a16="http://schemas.microsoft.com/office/drawing/2014/main" val="3547904852"/>
                      </a:ext>
                    </a:extLst>
                  </a:tr>
                  <a:tr h="495300">
                    <a:tc>
                      <a:txBody>
                        <a:bodyPr/>
                        <a:lstStyle/>
                        <a:p>
                          <a:pPr algn="ctr"/>
                          <a:endParaRPr lang="en-US"/>
                        </a:p>
                      </a:txBody>
                      <a:tcPr/>
                    </a:tc>
                    <a:tc>
                      <a:txBody>
                        <a:bodyPr/>
                        <a:lstStyle/>
                        <a:p>
                          <a:pPr algn="ctr"/>
                          <a:r>
                            <a:rPr lang="en-US" dirty="0"/>
                            <a:t>2</a:t>
                          </a:r>
                        </a:p>
                      </a:txBody>
                      <a:tcPr/>
                    </a:tc>
                    <a:tc>
                      <a:txBody>
                        <a:bodyPr/>
                        <a:lstStyle/>
                        <a:p>
                          <a:pPr algn="ctr"/>
                          <a:r>
                            <a:rPr lang="en-US" dirty="0"/>
                            <a:t>0.30</a:t>
                          </a:r>
                        </a:p>
                      </a:txBody>
                      <a:tcPr/>
                    </a:tc>
                    <a:tc>
                      <a:txBody>
                        <a:bodyPr/>
                        <a:lstStyle/>
                        <a:p>
                          <a:pPr algn="ctr"/>
                          <a:r>
                            <a:rPr lang="en-US" dirty="0"/>
                            <a:t>0.60</a:t>
                          </a:r>
                        </a:p>
                      </a:txBody>
                      <a:tcPr/>
                    </a:tc>
                    <a:tc>
                      <a:txBody>
                        <a:bodyPr/>
                        <a:lstStyle/>
                        <a:p>
                          <a:pPr algn="ctr"/>
                          <a:r>
                            <a:rPr lang="en-US" dirty="0"/>
                            <a:t>4</a:t>
                          </a:r>
                        </a:p>
                      </a:txBody>
                      <a:tcPr/>
                    </a:tc>
                    <a:tc>
                      <a:txBody>
                        <a:bodyPr/>
                        <a:lstStyle/>
                        <a:p>
                          <a:pPr algn="ctr"/>
                          <a:r>
                            <a:rPr lang="en-US" dirty="0"/>
                            <a:t>1.20</a:t>
                          </a:r>
                        </a:p>
                      </a:txBody>
                      <a:tcPr/>
                    </a:tc>
                    <a:extLst>
                      <a:ext uri="{0D108BD9-81ED-4DB2-BD59-A6C34878D82A}">
                        <a16:rowId xmlns:a16="http://schemas.microsoft.com/office/drawing/2014/main" val="2155560442"/>
                      </a:ext>
                    </a:extLst>
                  </a:tr>
                  <a:tr h="495300">
                    <a:tc>
                      <a:txBody>
                        <a:bodyPr/>
                        <a:lstStyle/>
                        <a:p>
                          <a:pPr algn="ctr"/>
                          <a:endParaRPr lang="en-US"/>
                        </a:p>
                      </a:txBody>
                      <a:tcPr/>
                    </a:tc>
                    <a:tc>
                      <a:txBody>
                        <a:bodyPr/>
                        <a:lstStyle/>
                        <a:p>
                          <a:pPr algn="ctr"/>
                          <a:r>
                            <a:rPr lang="en-US" dirty="0"/>
                            <a:t>3</a:t>
                          </a:r>
                        </a:p>
                      </a:txBody>
                      <a:tcPr/>
                    </a:tc>
                    <a:tc>
                      <a:txBody>
                        <a:bodyPr/>
                        <a:lstStyle/>
                        <a:p>
                          <a:pPr algn="ctr"/>
                          <a:r>
                            <a:rPr lang="en-US" dirty="0"/>
                            <a:t>0.30</a:t>
                          </a:r>
                        </a:p>
                      </a:txBody>
                      <a:tcPr/>
                    </a:tc>
                    <a:tc>
                      <a:txBody>
                        <a:bodyPr/>
                        <a:lstStyle/>
                        <a:p>
                          <a:pPr algn="ctr"/>
                          <a:r>
                            <a:rPr lang="en-US" dirty="0"/>
                            <a:t>0.90</a:t>
                          </a:r>
                        </a:p>
                      </a:txBody>
                      <a:tcPr/>
                    </a:tc>
                    <a:tc>
                      <a:txBody>
                        <a:bodyPr/>
                        <a:lstStyle/>
                        <a:p>
                          <a:pPr algn="ctr"/>
                          <a:r>
                            <a:rPr lang="en-US" dirty="0"/>
                            <a:t>9</a:t>
                          </a:r>
                        </a:p>
                      </a:txBody>
                      <a:tcPr/>
                    </a:tc>
                    <a:tc>
                      <a:txBody>
                        <a:bodyPr/>
                        <a:lstStyle/>
                        <a:p>
                          <a:pPr algn="ctr"/>
                          <a:r>
                            <a:rPr lang="en-US" dirty="0"/>
                            <a:t>2.70</a:t>
                          </a:r>
                        </a:p>
                      </a:txBody>
                      <a:tcPr/>
                    </a:tc>
                    <a:extLst>
                      <a:ext uri="{0D108BD9-81ED-4DB2-BD59-A6C34878D82A}">
                        <a16:rowId xmlns:a16="http://schemas.microsoft.com/office/drawing/2014/main" val="3856888192"/>
                      </a:ext>
                    </a:extLst>
                  </a:tr>
                  <a:tr h="495300">
                    <a:tc>
                      <a:txBody>
                        <a:bodyPr/>
                        <a:lstStyle/>
                        <a:p>
                          <a:pPr algn="ctr"/>
                          <a:endParaRPr lang="en-US"/>
                        </a:p>
                      </a:txBody>
                      <a:tcPr/>
                    </a:tc>
                    <a:tc>
                      <a:txBody>
                        <a:bodyPr/>
                        <a:lstStyle/>
                        <a:p>
                          <a:pPr algn="ctr"/>
                          <a:r>
                            <a:rPr lang="en-US" dirty="0"/>
                            <a:t>4</a:t>
                          </a:r>
                        </a:p>
                      </a:txBody>
                      <a:tcPr/>
                    </a:tc>
                    <a:tc>
                      <a:txBody>
                        <a:bodyPr/>
                        <a:lstStyle/>
                        <a:p>
                          <a:pPr algn="ctr"/>
                          <a:r>
                            <a:rPr lang="en-US" dirty="0"/>
                            <a:t>0.1</a:t>
                          </a:r>
                        </a:p>
                      </a:txBody>
                      <a:tcPr/>
                    </a:tc>
                    <a:tc>
                      <a:txBody>
                        <a:bodyPr/>
                        <a:lstStyle/>
                        <a:p>
                          <a:pPr algn="ctr"/>
                          <a:r>
                            <a:rPr lang="en-US" dirty="0"/>
                            <a:t>0.40</a:t>
                          </a:r>
                        </a:p>
                      </a:txBody>
                      <a:tcPr/>
                    </a:tc>
                    <a:tc>
                      <a:txBody>
                        <a:bodyPr/>
                        <a:lstStyle/>
                        <a:p>
                          <a:pPr algn="ctr"/>
                          <a:r>
                            <a:rPr lang="en-US" dirty="0"/>
                            <a:t>16</a:t>
                          </a:r>
                        </a:p>
                      </a:txBody>
                      <a:tcPr/>
                    </a:tc>
                    <a:tc>
                      <a:txBody>
                        <a:bodyPr/>
                        <a:lstStyle/>
                        <a:p>
                          <a:pPr algn="ctr"/>
                          <a:r>
                            <a:rPr lang="en-US" dirty="0"/>
                            <a:t>1.60</a:t>
                          </a:r>
                        </a:p>
                      </a:txBody>
                      <a:tcPr/>
                    </a:tc>
                    <a:extLst>
                      <a:ext uri="{0D108BD9-81ED-4DB2-BD59-A6C34878D82A}">
                        <a16:rowId xmlns:a16="http://schemas.microsoft.com/office/drawing/2014/main" val="414125868"/>
                      </a:ext>
                    </a:extLst>
                  </a:tr>
                  <a:tr h="495300">
                    <a:tc>
                      <a:txBody>
                        <a:bodyPr/>
                        <a:lstStyle/>
                        <a:p>
                          <a:pPr algn="ctr"/>
                          <a:endParaRPr lang="en-US"/>
                        </a:p>
                      </a:txBody>
                      <a:tcPr/>
                    </a:tc>
                    <a:tc>
                      <a:txBody>
                        <a:bodyPr/>
                        <a:lstStyle/>
                        <a:p>
                          <a:pPr algn="ctr"/>
                          <a:r>
                            <a:rPr lang="en-US" dirty="0"/>
                            <a:t>5</a:t>
                          </a:r>
                        </a:p>
                      </a:txBody>
                      <a:tcPr/>
                    </a:tc>
                    <a:tc>
                      <a:txBody>
                        <a:bodyPr/>
                        <a:lstStyle/>
                        <a:p>
                          <a:pPr algn="ctr"/>
                          <a:r>
                            <a:rPr lang="en-US" dirty="0"/>
                            <a:t>0.08</a:t>
                          </a:r>
                        </a:p>
                      </a:txBody>
                      <a:tcPr/>
                    </a:tc>
                    <a:tc>
                      <a:txBody>
                        <a:bodyPr/>
                        <a:lstStyle/>
                        <a:p>
                          <a:pPr algn="ctr"/>
                          <a:r>
                            <a:rPr lang="en-US" dirty="0"/>
                            <a:t>0.40</a:t>
                          </a:r>
                        </a:p>
                      </a:txBody>
                      <a:tcPr/>
                    </a:tc>
                    <a:tc>
                      <a:txBody>
                        <a:bodyPr/>
                        <a:lstStyle/>
                        <a:p>
                          <a:pPr algn="ctr"/>
                          <a:r>
                            <a:rPr lang="en-US" dirty="0"/>
                            <a:t>25</a:t>
                          </a:r>
                        </a:p>
                      </a:txBody>
                      <a:tcPr/>
                    </a:tc>
                    <a:tc>
                      <a:txBody>
                        <a:bodyPr/>
                        <a:lstStyle/>
                        <a:p>
                          <a:pPr algn="ctr"/>
                          <a:r>
                            <a:rPr lang="en-US" dirty="0"/>
                            <a:t>2.00</a:t>
                          </a:r>
                        </a:p>
                      </a:txBody>
                      <a:tcPr/>
                    </a:tc>
                    <a:extLst>
                      <a:ext uri="{0D108BD9-81ED-4DB2-BD59-A6C34878D82A}">
                        <a16:rowId xmlns:a16="http://schemas.microsoft.com/office/drawing/2014/main" val="613285829"/>
                      </a:ext>
                    </a:extLst>
                  </a:tr>
                  <a:tr h="495300">
                    <a:tc>
                      <a:txBody>
                        <a:bodyPr/>
                        <a:lstStyle/>
                        <a:p>
                          <a:pPr algn="ctr"/>
                          <a:r>
                            <a:rPr lang="en-US" dirty="0"/>
                            <a:t>Total</a:t>
                          </a:r>
                        </a:p>
                      </a:txBody>
                      <a:tcPr/>
                    </a:tc>
                    <a:tc>
                      <a:txBody>
                        <a:bodyPr/>
                        <a:lstStyle/>
                        <a:p>
                          <a:pPr algn="ctr"/>
                          <a:endParaRPr lang="en-US"/>
                        </a:p>
                      </a:txBody>
                      <a:tcPr/>
                    </a:tc>
                    <a:tc>
                      <a:txBody>
                        <a:bodyPr/>
                        <a:lstStyle/>
                        <a:p>
                          <a:pPr algn="ctr"/>
                          <a:r>
                            <a:rPr lang="en-US" dirty="0"/>
                            <a:t>1.00</a:t>
                          </a:r>
                        </a:p>
                      </a:txBody>
                      <a:tcPr/>
                    </a:tc>
                    <a:tc>
                      <a:txBody>
                        <a:bodyPr/>
                        <a:lstStyle/>
                        <a:p>
                          <a:pPr algn="ctr"/>
                          <a:r>
                            <a:rPr lang="en-US" dirty="0"/>
                            <a:t>2.50</a:t>
                          </a:r>
                        </a:p>
                      </a:txBody>
                      <a:tcPr/>
                    </a:tc>
                    <a:tc>
                      <a:txBody>
                        <a:bodyPr/>
                        <a:lstStyle/>
                        <a:p>
                          <a:pPr algn="ctr"/>
                          <a:endParaRPr lang="en-US"/>
                        </a:p>
                      </a:txBody>
                      <a:tcPr/>
                    </a:tc>
                    <a:tc>
                      <a:txBody>
                        <a:bodyPr/>
                        <a:lstStyle/>
                        <a:p>
                          <a:pPr algn="ctr"/>
                          <a:r>
                            <a:rPr lang="en-US" dirty="0"/>
                            <a:t>7.7</a:t>
                          </a:r>
                        </a:p>
                      </a:txBody>
                      <a:tcPr/>
                    </a:tc>
                    <a:extLst>
                      <a:ext uri="{0D108BD9-81ED-4DB2-BD59-A6C34878D82A}">
                        <a16:rowId xmlns:a16="http://schemas.microsoft.com/office/drawing/2014/main" val="1938498822"/>
                      </a:ext>
                    </a:extLst>
                  </a:tr>
                </a:tbl>
              </a:graphicData>
            </a:graphic>
          </p:graphicFrame>
        </mc:Choice>
        <mc:Fallback xmlns="">
          <p:graphicFrame>
            <p:nvGraphicFramePr>
              <p:cNvPr id="4" name="Content Placeholder 3">
                <a:extLst>
                  <a:ext uri="{FF2B5EF4-FFF2-40B4-BE49-F238E27FC236}">
                    <a16:creationId xmlns:a16="http://schemas.microsoft.com/office/drawing/2014/main" id="{7DA8C43C-2FD4-9D4E-8012-A70A272BC30F}"/>
                  </a:ext>
                </a:extLst>
              </p:cNvPr>
              <p:cNvGraphicFramePr>
                <a:graphicFrameLocks noGrp="1"/>
              </p:cNvGraphicFramePr>
              <p:nvPr>
                <p:ph idx="1"/>
                <p:extLst>
                  <p:ext uri="{D42A27DB-BD31-4B8C-83A1-F6EECF244321}">
                    <p14:modId xmlns:p14="http://schemas.microsoft.com/office/powerpoint/2010/main" val="341671092"/>
                  </p:ext>
                </p:extLst>
              </p:nvPr>
            </p:nvGraphicFramePr>
            <p:xfrm>
              <a:off x="457200" y="1066800"/>
              <a:ext cx="7696200" cy="3962400"/>
            </p:xfrm>
            <a:graphic>
              <a:graphicData uri="http://schemas.openxmlformats.org/drawingml/2006/table">
                <a:tbl>
                  <a:tblPr firstRow="1" bandRow="1">
                    <a:tableStyleId>{5C22544A-7EE6-4342-B048-85BDC9FD1C3A}</a:tableStyleId>
                  </a:tblPr>
                  <a:tblGrid>
                    <a:gridCol w="1282700">
                      <a:extLst>
                        <a:ext uri="{9D8B030D-6E8A-4147-A177-3AD203B41FA5}">
                          <a16:colId xmlns:a16="http://schemas.microsoft.com/office/drawing/2014/main" val="2577910316"/>
                        </a:ext>
                      </a:extLst>
                    </a:gridCol>
                    <a:gridCol w="1282700">
                      <a:extLst>
                        <a:ext uri="{9D8B030D-6E8A-4147-A177-3AD203B41FA5}">
                          <a16:colId xmlns:a16="http://schemas.microsoft.com/office/drawing/2014/main" val="2646842530"/>
                        </a:ext>
                      </a:extLst>
                    </a:gridCol>
                    <a:gridCol w="1282700">
                      <a:extLst>
                        <a:ext uri="{9D8B030D-6E8A-4147-A177-3AD203B41FA5}">
                          <a16:colId xmlns:a16="http://schemas.microsoft.com/office/drawing/2014/main" val="3647484953"/>
                        </a:ext>
                      </a:extLst>
                    </a:gridCol>
                    <a:gridCol w="1282700">
                      <a:extLst>
                        <a:ext uri="{9D8B030D-6E8A-4147-A177-3AD203B41FA5}">
                          <a16:colId xmlns:a16="http://schemas.microsoft.com/office/drawing/2014/main" val="2494022463"/>
                        </a:ext>
                      </a:extLst>
                    </a:gridCol>
                    <a:gridCol w="1282700">
                      <a:extLst>
                        <a:ext uri="{9D8B030D-6E8A-4147-A177-3AD203B41FA5}">
                          <a16:colId xmlns:a16="http://schemas.microsoft.com/office/drawing/2014/main" val="775005305"/>
                        </a:ext>
                      </a:extLst>
                    </a:gridCol>
                    <a:gridCol w="1282700">
                      <a:extLst>
                        <a:ext uri="{9D8B030D-6E8A-4147-A177-3AD203B41FA5}">
                          <a16:colId xmlns:a16="http://schemas.microsoft.com/office/drawing/2014/main" val="3436829708"/>
                        </a:ext>
                      </a:extLst>
                    </a:gridCol>
                  </a:tblGrid>
                  <a:tr h="495300">
                    <a:tc>
                      <a:txBody>
                        <a:bodyPr/>
                        <a:lstStyle/>
                        <a:p>
                          <a:pPr algn="ctr"/>
                          <a:endParaRPr lang="en-US" dirty="0"/>
                        </a:p>
                      </a:txBody>
                      <a:tcPr/>
                    </a:tc>
                    <a:tc>
                      <a:txBody>
                        <a:bodyPr/>
                        <a:lstStyle/>
                        <a:p>
                          <a:pPr algn="ctr"/>
                          <a:r>
                            <a:rPr lang="en-US" dirty="0"/>
                            <a:t>x</a:t>
                          </a:r>
                        </a:p>
                      </a:txBody>
                      <a:tcPr/>
                    </a:tc>
                    <a:tc>
                      <a:txBody>
                        <a:bodyPr/>
                        <a:lstStyle/>
                        <a:p>
                          <a:pPr algn="ctr"/>
                          <a:r>
                            <a:rPr lang="en-US" dirty="0"/>
                            <a:t>P(x)</a:t>
                          </a:r>
                        </a:p>
                      </a:txBody>
                      <a:tcPr/>
                    </a:tc>
                    <a:tc>
                      <a:txBody>
                        <a:bodyPr/>
                        <a:lstStyle/>
                        <a:p>
                          <a:pPr algn="ctr"/>
                          <a:r>
                            <a:rPr lang="en-US" dirty="0" err="1"/>
                            <a:t>xP</a:t>
                          </a:r>
                          <a:r>
                            <a:rPr lang="en-US" dirty="0"/>
                            <a:t>(x)</a:t>
                          </a:r>
                        </a:p>
                      </a:txBody>
                      <a:tcPr/>
                    </a:tc>
                    <a:tc>
                      <a:txBody>
                        <a:bodyPr/>
                        <a:lstStyle/>
                        <a:p>
                          <a:endParaRPr lang="en-US"/>
                        </a:p>
                      </a:txBody>
                      <a:tcPr>
                        <a:blipFill>
                          <a:blip r:embed="rId2"/>
                          <a:stretch>
                            <a:fillRect l="-400990" t="-5128" r="-101980" b="-702564"/>
                          </a:stretch>
                        </a:blipFill>
                      </a:tcPr>
                    </a:tc>
                    <a:tc>
                      <a:txBody>
                        <a:bodyPr/>
                        <a:lstStyle/>
                        <a:p>
                          <a:endParaRPr lang="en-US"/>
                        </a:p>
                      </a:txBody>
                      <a:tcPr>
                        <a:blipFill>
                          <a:blip r:embed="rId2"/>
                          <a:stretch>
                            <a:fillRect l="-500990" t="-5128" r="-1980" b="-702564"/>
                          </a:stretch>
                        </a:blipFill>
                      </a:tcPr>
                    </a:tc>
                    <a:extLst>
                      <a:ext uri="{0D108BD9-81ED-4DB2-BD59-A6C34878D82A}">
                        <a16:rowId xmlns:a16="http://schemas.microsoft.com/office/drawing/2014/main" val="4008129298"/>
                      </a:ext>
                    </a:extLst>
                  </a:tr>
                  <a:tr h="495300">
                    <a:tc>
                      <a:txBody>
                        <a:bodyPr/>
                        <a:lstStyle/>
                        <a:p>
                          <a:pPr algn="ctr"/>
                          <a:endParaRPr lang="en-US"/>
                        </a:p>
                      </a:txBody>
                      <a:tcPr/>
                    </a:tc>
                    <a:tc>
                      <a:txBody>
                        <a:bodyPr/>
                        <a:lstStyle/>
                        <a:p>
                          <a:pPr algn="ctr"/>
                          <a:r>
                            <a:rPr lang="en-US" dirty="0"/>
                            <a:t>0</a:t>
                          </a:r>
                        </a:p>
                      </a:txBody>
                      <a:tcPr/>
                    </a:tc>
                    <a:tc>
                      <a:txBody>
                        <a:bodyPr/>
                        <a:lstStyle/>
                        <a:p>
                          <a:pPr algn="ctr"/>
                          <a:r>
                            <a:rPr lang="en-US" dirty="0"/>
                            <a:t>0.02</a:t>
                          </a:r>
                        </a:p>
                      </a:txBody>
                      <a:tcPr/>
                    </a:tc>
                    <a:tc>
                      <a:txBody>
                        <a:bodyPr/>
                        <a:lstStyle/>
                        <a:p>
                          <a:pPr algn="ctr"/>
                          <a:r>
                            <a:rPr lang="en-US" dirty="0"/>
                            <a:t>0.00</a:t>
                          </a:r>
                        </a:p>
                      </a:txBody>
                      <a:tcPr/>
                    </a:tc>
                    <a:tc>
                      <a:txBody>
                        <a:bodyPr/>
                        <a:lstStyle/>
                        <a:p>
                          <a:pPr algn="ctr"/>
                          <a:r>
                            <a:rPr lang="en-US" dirty="0"/>
                            <a:t>0</a:t>
                          </a:r>
                        </a:p>
                      </a:txBody>
                      <a:tcPr/>
                    </a:tc>
                    <a:tc>
                      <a:txBody>
                        <a:bodyPr/>
                        <a:lstStyle/>
                        <a:p>
                          <a:pPr algn="ctr"/>
                          <a:r>
                            <a:rPr lang="en-US" dirty="0"/>
                            <a:t>0.00</a:t>
                          </a:r>
                        </a:p>
                      </a:txBody>
                      <a:tcPr/>
                    </a:tc>
                    <a:extLst>
                      <a:ext uri="{0D108BD9-81ED-4DB2-BD59-A6C34878D82A}">
                        <a16:rowId xmlns:a16="http://schemas.microsoft.com/office/drawing/2014/main" val="3238472107"/>
                      </a:ext>
                    </a:extLst>
                  </a:tr>
                  <a:tr h="495300">
                    <a:tc>
                      <a:txBody>
                        <a:bodyPr/>
                        <a:lstStyle/>
                        <a:p>
                          <a:pPr algn="ctr"/>
                          <a:endParaRPr lang="en-US"/>
                        </a:p>
                      </a:txBody>
                      <a:tcPr/>
                    </a:tc>
                    <a:tc>
                      <a:txBody>
                        <a:bodyPr/>
                        <a:lstStyle/>
                        <a:p>
                          <a:pPr algn="ctr"/>
                          <a:r>
                            <a:rPr lang="en-US" dirty="0"/>
                            <a:t>1</a:t>
                          </a:r>
                        </a:p>
                      </a:txBody>
                      <a:tcPr/>
                    </a:tc>
                    <a:tc>
                      <a:txBody>
                        <a:bodyPr/>
                        <a:lstStyle/>
                        <a:p>
                          <a:pPr algn="ctr"/>
                          <a:r>
                            <a:rPr lang="en-US" dirty="0"/>
                            <a:t>0.20</a:t>
                          </a:r>
                        </a:p>
                      </a:txBody>
                      <a:tcPr/>
                    </a:tc>
                    <a:tc>
                      <a:txBody>
                        <a:bodyPr/>
                        <a:lstStyle/>
                        <a:p>
                          <a:pPr algn="ctr"/>
                          <a:r>
                            <a:rPr lang="en-US" dirty="0"/>
                            <a:t>0.20</a:t>
                          </a:r>
                        </a:p>
                      </a:txBody>
                      <a:tcPr/>
                    </a:tc>
                    <a:tc>
                      <a:txBody>
                        <a:bodyPr/>
                        <a:lstStyle/>
                        <a:p>
                          <a:pPr algn="ctr"/>
                          <a:r>
                            <a:rPr lang="en-US" dirty="0"/>
                            <a:t>1</a:t>
                          </a:r>
                        </a:p>
                      </a:txBody>
                      <a:tcPr/>
                    </a:tc>
                    <a:tc>
                      <a:txBody>
                        <a:bodyPr/>
                        <a:lstStyle/>
                        <a:p>
                          <a:pPr algn="ctr"/>
                          <a:r>
                            <a:rPr lang="en-US" dirty="0"/>
                            <a:t>0.20</a:t>
                          </a:r>
                        </a:p>
                      </a:txBody>
                      <a:tcPr/>
                    </a:tc>
                    <a:extLst>
                      <a:ext uri="{0D108BD9-81ED-4DB2-BD59-A6C34878D82A}">
                        <a16:rowId xmlns:a16="http://schemas.microsoft.com/office/drawing/2014/main" val="3547904852"/>
                      </a:ext>
                    </a:extLst>
                  </a:tr>
                  <a:tr h="495300">
                    <a:tc>
                      <a:txBody>
                        <a:bodyPr/>
                        <a:lstStyle/>
                        <a:p>
                          <a:pPr algn="ctr"/>
                          <a:endParaRPr lang="en-US"/>
                        </a:p>
                      </a:txBody>
                      <a:tcPr/>
                    </a:tc>
                    <a:tc>
                      <a:txBody>
                        <a:bodyPr/>
                        <a:lstStyle/>
                        <a:p>
                          <a:pPr algn="ctr"/>
                          <a:r>
                            <a:rPr lang="en-US" dirty="0"/>
                            <a:t>2</a:t>
                          </a:r>
                        </a:p>
                      </a:txBody>
                      <a:tcPr/>
                    </a:tc>
                    <a:tc>
                      <a:txBody>
                        <a:bodyPr/>
                        <a:lstStyle/>
                        <a:p>
                          <a:pPr algn="ctr"/>
                          <a:r>
                            <a:rPr lang="en-US" dirty="0"/>
                            <a:t>0.30</a:t>
                          </a:r>
                        </a:p>
                      </a:txBody>
                      <a:tcPr/>
                    </a:tc>
                    <a:tc>
                      <a:txBody>
                        <a:bodyPr/>
                        <a:lstStyle/>
                        <a:p>
                          <a:pPr algn="ctr"/>
                          <a:r>
                            <a:rPr lang="en-US" dirty="0"/>
                            <a:t>0.60</a:t>
                          </a:r>
                        </a:p>
                      </a:txBody>
                      <a:tcPr/>
                    </a:tc>
                    <a:tc>
                      <a:txBody>
                        <a:bodyPr/>
                        <a:lstStyle/>
                        <a:p>
                          <a:pPr algn="ctr"/>
                          <a:r>
                            <a:rPr lang="en-US" dirty="0"/>
                            <a:t>4</a:t>
                          </a:r>
                        </a:p>
                      </a:txBody>
                      <a:tcPr/>
                    </a:tc>
                    <a:tc>
                      <a:txBody>
                        <a:bodyPr/>
                        <a:lstStyle/>
                        <a:p>
                          <a:pPr algn="ctr"/>
                          <a:r>
                            <a:rPr lang="en-US" dirty="0"/>
                            <a:t>1.20</a:t>
                          </a:r>
                        </a:p>
                      </a:txBody>
                      <a:tcPr/>
                    </a:tc>
                    <a:extLst>
                      <a:ext uri="{0D108BD9-81ED-4DB2-BD59-A6C34878D82A}">
                        <a16:rowId xmlns:a16="http://schemas.microsoft.com/office/drawing/2014/main" val="2155560442"/>
                      </a:ext>
                    </a:extLst>
                  </a:tr>
                  <a:tr h="495300">
                    <a:tc>
                      <a:txBody>
                        <a:bodyPr/>
                        <a:lstStyle/>
                        <a:p>
                          <a:pPr algn="ctr"/>
                          <a:endParaRPr lang="en-US"/>
                        </a:p>
                      </a:txBody>
                      <a:tcPr/>
                    </a:tc>
                    <a:tc>
                      <a:txBody>
                        <a:bodyPr/>
                        <a:lstStyle/>
                        <a:p>
                          <a:pPr algn="ctr"/>
                          <a:r>
                            <a:rPr lang="en-US" dirty="0"/>
                            <a:t>3</a:t>
                          </a:r>
                        </a:p>
                      </a:txBody>
                      <a:tcPr/>
                    </a:tc>
                    <a:tc>
                      <a:txBody>
                        <a:bodyPr/>
                        <a:lstStyle/>
                        <a:p>
                          <a:pPr algn="ctr"/>
                          <a:r>
                            <a:rPr lang="en-US" dirty="0"/>
                            <a:t>0.30</a:t>
                          </a:r>
                        </a:p>
                      </a:txBody>
                      <a:tcPr/>
                    </a:tc>
                    <a:tc>
                      <a:txBody>
                        <a:bodyPr/>
                        <a:lstStyle/>
                        <a:p>
                          <a:pPr algn="ctr"/>
                          <a:r>
                            <a:rPr lang="en-US" dirty="0"/>
                            <a:t>0.90</a:t>
                          </a:r>
                        </a:p>
                      </a:txBody>
                      <a:tcPr/>
                    </a:tc>
                    <a:tc>
                      <a:txBody>
                        <a:bodyPr/>
                        <a:lstStyle/>
                        <a:p>
                          <a:pPr algn="ctr"/>
                          <a:r>
                            <a:rPr lang="en-US" dirty="0"/>
                            <a:t>9</a:t>
                          </a:r>
                        </a:p>
                      </a:txBody>
                      <a:tcPr/>
                    </a:tc>
                    <a:tc>
                      <a:txBody>
                        <a:bodyPr/>
                        <a:lstStyle/>
                        <a:p>
                          <a:pPr algn="ctr"/>
                          <a:r>
                            <a:rPr lang="en-US" dirty="0"/>
                            <a:t>2.70</a:t>
                          </a:r>
                        </a:p>
                      </a:txBody>
                      <a:tcPr/>
                    </a:tc>
                    <a:extLst>
                      <a:ext uri="{0D108BD9-81ED-4DB2-BD59-A6C34878D82A}">
                        <a16:rowId xmlns:a16="http://schemas.microsoft.com/office/drawing/2014/main" val="3856888192"/>
                      </a:ext>
                    </a:extLst>
                  </a:tr>
                  <a:tr h="495300">
                    <a:tc>
                      <a:txBody>
                        <a:bodyPr/>
                        <a:lstStyle/>
                        <a:p>
                          <a:pPr algn="ctr"/>
                          <a:endParaRPr lang="en-US"/>
                        </a:p>
                      </a:txBody>
                      <a:tcPr/>
                    </a:tc>
                    <a:tc>
                      <a:txBody>
                        <a:bodyPr/>
                        <a:lstStyle/>
                        <a:p>
                          <a:pPr algn="ctr"/>
                          <a:r>
                            <a:rPr lang="en-US" dirty="0"/>
                            <a:t>4</a:t>
                          </a:r>
                        </a:p>
                      </a:txBody>
                      <a:tcPr/>
                    </a:tc>
                    <a:tc>
                      <a:txBody>
                        <a:bodyPr/>
                        <a:lstStyle/>
                        <a:p>
                          <a:pPr algn="ctr"/>
                          <a:r>
                            <a:rPr lang="en-US" dirty="0"/>
                            <a:t>0.1</a:t>
                          </a:r>
                        </a:p>
                      </a:txBody>
                      <a:tcPr/>
                    </a:tc>
                    <a:tc>
                      <a:txBody>
                        <a:bodyPr/>
                        <a:lstStyle/>
                        <a:p>
                          <a:pPr algn="ctr"/>
                          <a:r>
                            <a:rPr lang="en-US" dirty="0"/>
                            <a:t>0.40</a:t>
                          </a:r>
                        </a:p>
                      </a:txBody>
                      <a:tcPr/>
                    </a:tc>
                    <a:tc>
                      <a:txBody>
                        <a:bodyPr/>
                        <a:lstStyle/>
                        <a:p>
                          <a:pPr algn="ctr"/>
                          <a:r>
                            <a:rPr lang="en-US" dirty="0"/>
                            <a:t>16</a:t>
                          </a:r>
                        </a:p>
                      </a:txBody>
                      <a:tcPr/>
                    </a:tc>
                    <a:tc>
                      <a:txBody>
                        <a:bodyPr/>
                        <a:lstStyle/>
                        <a:p>
                          <a:pPr algn="ctr"/>
                          <a:r>
                            <a:rPr lang="en-US" dirty="0"/>
                            <a:t>1.60</a:t>
                          </a:r>
                        </a:p>
                      </a:txBody>
                      <a:tcPr/>
                    </a:tc>
                    <a:extLst>
                      <a:ext uri="{0D108BD9-81ED-4DB2-BD59-A6C34878D82A}">
                        <a16:rowId xmlns:a16="http://schemas.microsoft.com/office/drawing/2014/main" val="414125868"/>
                      </a:ext>
                    </a:extLst>
                  </a:tr>
                  <a:tr h="495300">
                    <a:tc>
                      <a:txBody>
                        <a:bodyPr/>
                        <a:lstStyle/>
                        <a:p>
                          <a:pPr algn="ctr"/>
                          <a:endParaRPr lang="en-US"/>
                        </a:p>
                      </a:txBody>
                      <a:tcPr/>
                    </a:tc>
                    <a:tc>
                      <a:txBody>
                        <a:bodyPr/>
                        <a:lstStyle/>
                        <a:p>
                          <a:pPr algn="ctr"/>
                          <a:r>
                            <a:rPr lang="en-US" dirty="0"/>
                            <a:t>5</a:t>
                          </a:r>
                        </a:p>
                      </a:txBody>
                      <a:tcPr/>
                    </a:tc>
                    <a:tc>
                      <a:txBody>
                        <a:bodyPr/>
                        <a:lstStyle/>
                        <a:p>
                          <a:pPr algn="ctr"/>
                          <a:r>
                            <a:rPr lang="en-US" dirty="0"/>
                            <a:t>0.08</a:t>
                          </a:r>
                        </a:p>
                      </a:txBody>
                      <a:tcPr/>
                    </a:tc>
                    <a:tc>
                      <a:txBody>
                        <a:bodyPr/>
                        <a:lstStyle/>
                        <a:p>
                          <a:pPr algn="ctr"/>
                          <a:r>
                            <a:rPr lang="en-US" dirty="0"/>
                            <a:t>0.40</a:t>
                          </a:r>
                        </a:p>
                      </a:txBody>
                      <a:tcPr/>
                    </a:tc>
                    <a:tc>
                      <a:txBody>
                        <a:bodyPr/>
                        <a:lstStyle/>
                        <a:p>
                          <a:pPr algn="ctr"/>
                          <a:r>
                            <a:rPr lang="en-US" dirty="0"/>
                            <a:t>25</a:t>
                          </a:r>
                        </a:p>
                      </a:txBody>
                      <a:tcPr/>
                    </a:tc>
                    <a:tc>
                      <a:txBody>
                        <a:bodyPr/>
                        <a:lstStyle/>
                        <a:p>
                          <a:pPr algn="ctr"/>
                          <a:r>
                            <a:rPr lang="en-US" dirty="0"/>
                            <a:t>2.00</a:t>
                          </a:r>
                        </a:p>
                      </a:txBody>
                      <a:tcPr/>
                    </a:tc>
                    <a:extLst>
                      <a:ext uri="{0D108BD9-81ED-4DB2-BD59-A6C34878D82A}">
                        <a16:rowId xmlns:a16="http://schemas.microsoft.com/office/drawing/2014/main" val="613285829"/>
                      </a:ext>
                    </a:extLst>
                  </a:tr>
                  <a:tr h="495300">
                    <a:tc>
                      <a:txBody>
                        <a:bodyPr/>
                        <a:lstStyle/>
                        <a:p>
                          <a:pPr algn="ctr"/>
                          <a:r>
                            <a:rPr lang="en-US" dirty="0"/>
                            <a:t>Total</a:t>
                          </a:r>
                        </a:p>
                      </a:txBody>
                      <a:tcPr/>
                    </a:tc>
                    <a:tc>
                      <a:txBody>
                        <a:bodyPr/>
                        <a:lstStyle/>
                        <a:p>
                          <a:pPr algn="ctr"/>
                          <a:endParaRPr lang="en-US"/>
                        </a:p>
                      </a:txBody>
                      <a:tcPr/>
                    </a:tc>
                    <a:tc>
                      <a:txBody>
                        <a:bodyPr/>
                        <a:lstStyle/>
                        <a:p>
                          <a:pPr algn="ctr"/>
                          <a:r>
                            <a:rPr lang="en-US" dirty="0"/>
                            <a:t>1.00</a:t>
                          </a:r>
                        </a:p>
                      </a:txBody>
                      <a:tcPr/>
                    </a:tc>
                    <a:tc>
                      <a:txBody>
                        <a:bodyPr/>
                        <a:lstStyle/>
                        <a:p>
                          <a:pPr algn="ctr"/>
                          <a:r>
                            <a:rPr lang="en-US" dirty="0"/>
                            <a:t>2.50</a:t>
                          </a:r>
                        </a:p>
                      </a:txBody>
                      <a:tcPr/>
                    </a:tc>
                    <a:tc>
                      <a:txBody>
                        <a:bodyPr/>
                        <a:lstStyle/>
                        <a:p>
                          <a:pPr algn="ctr"/>
                          <a:endParaRPr lang="en-US"/>
                        </a:p>
                      </a:txBody>
                      <a:tcPr/>
                    </a:tc>
                    <a:tc>
                      <a:txBody>
                        <a:bodyPr/>
                        <a:lstStyle/>
                        <a:p>
                          <a:pPr algn="ctr"/>
                          <a:r>
                            <a:rPr lang="en-US" dirty="0"/>
                            <a:t>7.7</a:t>
                          </a:r>
                        </a:p>
                      </a:txBody>
                      <a:tcPr/>
                    </a:tc>
                    <a:extLst>
                      <a:ext uri="{0D108BD9-81ED-4DB2-BD59-A6C34878D82A}">
                        <a16:rowId xmlns:a16="http://schemas.microsoft.com/office/drawing/2014/main" val="1938498822"/>
                      </a:ext>
                    </a:extLst>
                  </a:tr>
                </a:tbl>
              </a:graphicData>
            </a:graphic>
          </p:graphicFrame>
        </mc:Fallback>
      </mc:AlternateContent>
      <p:sp>
        <p:nvSpPr>
          <p:cNvPr id="5" name="Rectangle 4">
            <a:extLst>
              <a:ext uri="{FF2B5EF4-FFF2-40B4-BE49-F238E27FC236}">
                <a16:creationId xmlns:a16="http://schemas.microsoft.com/office/drawing/2014/main" id="{F4ED9E0B-992B-3947-BCD6-C5749111D828}"/>
              </a:ext>
            </a:extLst>
          </p:cNvPr>
          <p:cNvSpPr/>
          <p:nvPr/>
        </p:nvSpPr>
        <p:spPr>
          <a:xfrm>
            <a:off x="533400" y="5105400"/>
            <a:ext cx="4204805" cy="400110"/>
          </a:xfrm>
          <a:prstGeom prst="rect">
            <a:avLst/>
          </a:prstGeom>
        </p:spPr>
        <p:txBody>
          <a:bodyPr wrap="none">
            <a:spAutoFit/>
          </a:bodyPr>
          <a:lstStyle/>
          <a:p>
            <a:r>
              <a:rPr lang="en-US" dirty="0"/>
              <a:t>expected value = mean =2.50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53141DD-B618-5C48-B87D-6070F4FD8815}"/>
                  </a:ext>
                </a:extLst>
              </p:cNvPr>
              <p:cNvSpPr/>
              <p:nvPr/>
            </p:nvSpPr>
            <p:spPr>
              <a:xfrm>
                <a:off x="-1066800" y="5404845"/>
                <a:ext cx="7696200" cy="14531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𝑉𝑎𝑟</m:t>
                      </m:r>
                      <m:r>
                        <a:rPr lang="en-US" i="1" smtClean="0">
                          <a:latin typeface="Cambria Math"/>
                        </a:rPr>
                        <m:t>(</m:t>
                      </m:r>
                      <m:r>
                        <a:rPr lang="en-US" i="1" smtClean="0">
                          <a:latin typeface="Cambria Math"/>
                        </a:rPr>
                        <m:t>𝑋</m:t>
                      </m:r>
                      <m:r>
                        <a:rPr lang="en-US" i="1" smtClean="0">
                          <a:latin typeface="Cambria Math"/>
                        </a:rPr>
                        <m:t>)=</m:t>
                      </m:r>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e>
                      </m:nary>
                      <m:r>
                        <a:rPr lang="en-US" i="1">
                          <a:latin typeface="Cambria Math"/>
                        </a:rPr>
                        <m:t>𝑃</m:t>
                      </m:r>
                      <m:r>
                        <a:rPr lang="en-US" i="1">
                          <a:latin typeface="Cambria Math"/>
                        </a:rPr>
                        <m:t>(</m:t>
                      </m:r>
                      <m:r>
                        <a:rPr lang="en-US" i="1">
                          <a:latin typeface="Cambria Math"/>
                        </a:rPr>
                        <m:t>𝑋</m:t>
                      </m:r>
                      <m:r>
                        <a:rPr lang="en-US" i="1">
                          <a:latin typeface="Cambria Math"/>
                        </a:rPr>
                        <m:t>=</m:t>
                      </m:r>
                      <m:r>
                        <a:rPr lang="en-US" i="1">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𝑥𝑃</m:t>
                              </m:r>
                              <m:r>
                                <a:rPr lang="en-US" i="1">
                                  <a:latin typeface="Cambria Math"/>
                                </a:rPr>
                                <m:t>(</m:t>
                              </m:r>
                              <m:r>
                                <a:rPr lang="en-US" i="1">
                                  <a:latin typeface="Cambria Math"/>
                                </a:rPr>
                                <m:t>𝑋</m:t>
                              </m:r>
                              <m:r>
                                <a:rPr lang="en-US" i="1">
                                  <a:latin typeface="Cambria Math"/>
                                </a:rPr>
                                <m:t>=</m:t>
                              </m:r>
                              <m:r>
                                <a:rPr lang="en-US" i="1">
                                  <a:latin typeface="Cambria Math"/>
                                </a:rPr>
                                <m:t>𝑥</m:t>
                              </m:r>
                              <m:r>
                                <a:rPr lang="en-US" i="1">
                                  <a:latin typeface="Cambria Math"/>
                                </a:rPr>
                                <m:t>)</m:t>
                              </m:r>
                            </m:e>
                          </m:nary>
                          <m:r>
                            <a:rPr lang="en-US" i="1">
                              <a:latin typeface="Cambria Math"/>
                            </a:rPr>
                            <m:t>)</m:t>
                          </m:r>
                        </m:e>
                        <m:sup>
                          <m:r>
                            <a:rPr lang="en-US" i="1">
                              <a:latin typeface="Cambria Math"/>
                            </a:rPr>
                            <m:t>2</m:t>
                          </m:r>
                        </m:sup>
                      </m:sSup>
                    </m:oMath>
                  </m:oMathPara>
                </a14:m>
                <a:endParaRPr lang="en-US" dirty="0"/>
              </a:p>
              <a:p>
                <a:r>
                  <a:rPr lang="en-US" dirty="0"/>
                  <a:t>                          =7.7-</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2.50</m:t>
                        </m:r>
                      </m:e>
                      <m:sup>
                        <m:r>
                          <a:rPr lang="en-US" b="0" i="1" smtClean="0">
                            <a:latin typeface="Cambria Math" panose="02040503050406030204" pitchFamily="18" charset="0"/>
                          </a:rPr>
                          <m:t>2</m:t>
                        </m:r>
                      </m:sup>
                    </m:sSup>
                  </m:oMath>
                </a14:m>
                <a:endParaRPr lang="en-US" dirty="0"/>
              </a:p>
              <a:p>
                <a:r>
                  <a:rPr lang="en-US" dirty="0"/>
                  <a:t>                           =1.45</a:t>
                </a:r>
              </a:p>
            </p:txBody>
          </p:sp>
        </mc:Choice>
        <mc:Fallback xmlns="">
          <p:sp>
            <p:nvSpPr>
              <p:cNvPr id="6" name="Rectangle 5">
                <a:extLst>
                  <a:ext uri="{FF2B5EF4-FFF2-40B4-BE49-F238E27FC236}">
                    <a16:creationId xmlns:a16="http://schemas.microsoft.com/office/drawing/2014/main" id="{A53141DD-B618-5C48-B87D-6070F4FD8815}"/>
                  </a:ext>
                </a:extLst>
              </p:cNvPr>
              <p:cNvSpPr>
                <a:spLocks noRot="1" noChangeAspect="1" noMove="1" noResize="1" noEditPoints="1" noAdjustHandles="1" noChangeArrowheads="1" noChangeShapeType="1" noTextEdit="1"/>
              </p:cNvSpPr>
              <p:nvPr/>
            </p:nvSpPr>
            <p:spPr>
              <a:xfrm>
                <a:off x="-1066800" y="5404845"/>
                <a:ext cx="7696200" cy="1453155"/>
              </a:xfrm>
              <a:prstGeom prst="rect">
                <a:avLst/>
              </a:prstGeom>
              <a:blipFill>
                <a:blip r:embed="rId3"/>
                <a:stretch>
                  <a:fillRect t="-73043" b="-5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85466-B41D-2E44-A6E1-365E47580B68}"/>
                  </a:ext>
                </a:extLst>
              </p:cNvPr>
              <p:cNvSpPr txBox="1"/>
              <p:nvPr/>
            </p:nvSpPr>
            <p:spPr>
              <a:xfrm>
                <a:off x="5867400" y="5505510"/>
                <a:ext cx="2895600" cy="740074"/>
              </a:xfrm>
              <a:prstGeom prst="rect">
                <a:avLst/>
              </a:prstGeom>
              <a:noFill/>
            </p:spPr>
            <p:txBody>
              <a:bodyPr wrap="square" rtlCol="0">
                <a:spAutoFit/>
              </a:bodyPr>
              <a:lstStyle/>
              <a:p>
                <a:r>
                  <a:rPr lang="en-US" dirty="0"/>
                  <a:t>Standard Deviation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1.45</m:t>
                        </m:r>
                      </m:e>
                    </m:rad>
                  </m:oMath>
                </a14:m>
                <a:endParaRPr lang="en-US" dirty="0"/>
              </a:p>
            </p:txBody>
          </p:sp>
        </mc:Choice>
        <mc:Fallback xmlns="">
          <p:sp>
            <p:nvSpPr>
              <p:cNvPr id="7" name="TextBox 6">
                <a:extLst>
                  <a:ext uri="{FF2B5EF4-FFF2-40B4-BE49-F238E27FC236}">
                    <a16:creationId xmlns:a16="http://schemas.microsoft.com/office/drawing/2014/main" id="{2AD85466-B41D-2E44-A6E1-365E47580B68}"/>
                  </a:ext>
                </a:extLst>
              </p:cNvPr>
              <p:cNvSpPr txBox="1">
                <a:spLocks noRot="1" noChangeAspect="1" noMove="1" noResize="1" noEditPoints="1" noAdjustHandles="1" noChangeArrowheads="1" noChangeShapeType="1" noTextEdit="1"/>
              </p:cNvSpPr>
              <p:nvPr/>
            </p:nvSpPr>
            <p:spPr>
              <a:xfrm>
                <a:off x="5867400" y="5505510"/>
                <a:ext cx="2895600" cy="740074"/>
              </a:xfrm>
              <a:prstGeom prst="rect">
                <a:avLst/>
              </a:prstGeom>
              <a:blipFill>
                <a:blip r:embed="rId4"/>
                <a:stretch>
                  <a:fillRect l="-2183" t="-3390" b="-11864"/>
                </a:stretch>
              </a:blipFill>
            </p:spPr>
            <p:txBody>
              <a:bodyPr/>
              <a:lstStyle/>
              <a:p>
                <a:r>
                  <a:rPr lang="en-US">
                    <a:noFill/>
                  </a:rPr>
                  <a:t> </a:t>
                </a:r>
              </a:p>
            </p:txBody>
          </p:sp>
        </mc:Fallback>
      </mc:AlternateContent>
    </p:spTree>
    <p:extLst>
      <p:ext uri="{BB962C8B-B14F-4D97-AF65-F5344CB8AC3E}">
        <p14:creationId xmlns:p14="http://schemas.microsoft.com/office/powerpoint/2010/main" val="3742419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one would you be most likely to play</a:t>
            </a:r>
          </a:p>
        </p:txBody>
      </p:sp>
      <p:sp>
        <p:nvSpPr>
          <p:cNvPr id="3" name="Content Placeholder 2"/>
          <p:cNvSpPr>
            <a:spLocks noGrp="1"/>
          </p:cNvSpPr>
          <p:nvPr>
            <p:ph idx="1"/>
          </p:nvPr>
        </p:nvSpPr>
        <p:spPr/>
        <p:txBody>
          <a:bodyPr>
            <a:normAutofit/>
          </a:bodyPr>
          <a:lstStyle/>
          <a:p>
            <a:r>
              <a:rPr lang="en-US" dirty="0"/>
              <a:t>Consider the following three games. </a:t>
            </a:r>
          </a:p>
          <a:p>
            <a:pPr marL="457200" indent="-457200">
              <a:buAutoNum type="arabicParenR"/>
            </a:pPr>
            <a:r>
              <a:rPr lang="en-US" dirty="0"/>
              <a:t>Which one would you be most likely to play? </a:t>
            </a:r>
          </a:p>
          <a:p>
            <a:pPr marL="457200" indent="-457200">
              <a:buAutoNum type="arabicParenR"/>
            </a:pPr>
            <a:r>
              <a:rPr lang="en-US" dirty="0"/>
              <a:t>Which one would you be least likely to play? </a:t>
            </a:r>
          </a:p>
          <a:p>
            <a:pPr marL="0" indent="0">
              <a:buNone/>
            </a:pPr>
            <a:r>
              <a:rPr lang="en-US" dirty="0"/>
              <a:t>Explain your answer mathematically. </a:t>
            </a:r>
          </a:p>
          <a:p>
            <a:r>
              <a:rPr lang="en-US" dirty="0"/>
              <a:t>Game I: </a:t>
            </a:r>
          </a:p>
          <a:p>
            <a:pPr marL="0" indent="0">
              <a:buNone/>
            </a:pPr>
            <a:r>
              <a:rPr lang="en-US" dirty="0"/>
              <a:t>You toss a fair coin once. If a head appears you receive $3, but if a tail appears you have to pay $1.</a:t>
            </a:r>
          </a:p>
          <a:p>
            <a:endParaRPr lang="en-US" dirty="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576568181"/>
                  </p:ext>
                </p:extLst>
              </p:nvPr>
            </p:nvGraphicFramePr>
            <p:xfrm>
              <a:off x="533400" y="4861771"/>
              <a:ext cx="7086600" cy="1497394"/>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70840">
                    <a:tc>
                      <a:txBody>
                        <a:bodyPr/>
                        <a:lstStyle/>
                        <a:p>
                          <a:r>
                            <a:rPr lang="en-US" dirty="0"/>
                            <a:t>X</a:t>
                          </a:r>
                        </a:p>
                      </a:txBody>
                      <a:tcPr/>
                    </a:tc>
                    <a:tc>
                      <a:txBody>
                        <a:bodyPr/>
                        <a:lstStyle/>
                        <a:p>
                          <a:r>
                            <a:rPr lang="en-US" dirty="0"/>
                            <a:t>H = 3</a:t>
                          </a:r>
                        </a:p>
                      </a:txBody>
                      <a:tcPr/>
                    </a:tc>
                    <a:tc>
                      <a:txBody>
                        <a:bodyPr/>
                        <a:lstStyle/>
                        <a:p>
                          <a:r>
                            <a:rPr lang="en-US" dirty="0"/>
                            <a:t>T = -1</a:t>
                          </a:r>
                        </a:p>
                      </a:txBody>
                      <a:tcPr/>
                    </a:tc>
                    <a:tc>
                      <a:txBody>
                        <a:bodyPr/>
                        <a:lstStyle/>
                        <a:p>
                          <a:r>
                            <a:rPr lang="en-US" dirty="0"/>
                            <a:t>Mean</a:t>
                          </a:r>
                        </a:p>
                      </a:txBody>
                      <a:tcPr/>
                    </a:tc>
                    <a:extLst>
                      <a:ext uri="{0D108BD9-81ED-4DB2-BD59-A6C34878D82A}">
                        <a16:rowId xmlns:a16="http://schemas.microsoft.com/office/drawing/2014/main" val="10000"/>
                      </a:ext>
                    </a:extLst>
                  </a:tr>
                  <a:tr h="370840">
                    <a:tc>
                      <a:txBody>
                        <a:bodyPr/>
                        <a:lstStyle/>
                        <a:p>
                          <a:r>
                            <a:rPr lang="en-US" dirty="0"/>
                            <a:t>P(x)</a:t>
                          </a:r>
                        </a:p>
                      </a:txBody>
                      <a:tcPr/>
                    </a:tc>
                    <a:tc>
                      <a:txBody>
                        <a:bodyPr/>
                        <a:lstStyle/>
                        <a:p>
                          <a:r>
                            <a:rPr lang="en-US" dirty="0"/>
                            <a:t>0.5</a:t>
                          </a:r>
                        </a:p>
                      </a:txBody>
                      <a:tcPr/>
                    </a:tc>
                    <a:tc>
                      <a:txBody>
                        <a:bodyPr/>
                        <a:lstStyle/>
                        <a:p>
                          <a:r>
                            <a:rPr lang="en-US" dirty="0"/>
                            <a:t>0.5</a:t>
                          </a:r>
                        </a:p>
                      </a:txBody>
                      <a:tcPr/>
                    </a:tc>
                    <a:tc>
                      <a:txBody>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m:oMathPara>
                          </a14:m>
                          <a:endParaRPr lang="en-US" dirty="0"/>
                        </a:p>
                      </a:txBody>
                      <a:tcPr/>
                    </a:tc>
                    <a:extLst>
                      <a:ext uri="{0D108BD9-81ED-4DB2-BD59-A6C34878D82A}">
                        <a16:rowId xmlns:a16="http://schemas.microsoft.com/office/drawing/2014/main" val="10001"/>
                      </a:ext>
                    </a:extLst>
                  </a:tr>
                  <a:tr h="370840">
                    <a:tc>
                      <a:txBody>
                        <a:bodyPr/>
                        <a:lstStyle/>
                        <a:p>
                          <a:r>
                            <a:rPr lang="en-US" dirty="0" err="1"/>
                            <a:t>xP</a:t>
                          </a:r>
                          <a:r>
                            <a:rPr lang="en-US" dirty="0"/>
                            <a:t>(x)</a:t>
                          </a:r>
                        </a:p>
                      </a:txBody>
                      <a:tcPr/>
                    </a:tc>
                    <a:tc>
                      <a:txBody>
                        <a:bodyPr/>
                        <a:lstStyle/>
                        <a:p>
                          <a:r>
                            <a:rPr lang="en-US" dirty="0"/>
                            <a:t>1.5</a:t>
                          </a:r>
                        </a:p>
                      </a:txBody>
                      <a:tcPr/>
                    </a:tc>
                    <a:tc>
                      <a:txBody>
                        <a:bodyPr/>
                        <a:lstStyle/>
                        <a:p>
                          <a:r>
                            <a:rPr lang="en-US" dirty="0"/>
                            <a:t>-0.5</a:t>
                          </a:r>
                        </a:p>
                      </a:txBody>
                      <a:tcPr/>
                    </a:tc>
                    <a:tc>
                      <a:txBody>
                        <a:bodyPr/>
                        <a:lstStyle/>
                        <a:p>
                          <a:r>
                            <a:rPr lang="en-US" dirty="0"/>
                            <a:t>1.0</a:t>
                          </a:r>
                        </a:p>
                      </a:txBody>
                      <a:tcPr/>
                    </a:tc>
                    <a:extLst>
                      <a:ext uri="{0D108BD9-81ED-4DB2-BD59-A6C34878D82A}">
                        <a16:rowId xmlns:a16="http://schemas.microsoft.com/office/drawing/2014/main" val="10002"/>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576568181"/>
                  </p:ext>
                </p:extLst>
              </p:nvPr>
            </p:nvGraphicFramePr>
            <p:xfrm>
              <a:off x="533400" y="4861771"/>
              <a:ext cx="7086600" cy="1497394"/>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70840">
                    <a:tc>
                      <a:txBody>
                        <a:bodyPr/>
                        <a:lstStyle/>
                        <a:p>
                          <a:r>
                            <a:rPr lang="en-US" dirty="0"/>
                            <a:t>X</a:t>
                          </a:r>
                        </a:p>
                      </a:txBody>
                      <a:tcPr/>
                    </a:tc>
                    <a:tc>
                      <a:txBody>
                        <a:bodyPr/>
                        <a:lstStyle/>
                        <a:p>
                          <a:r>
                            <a:rPr lang="en-US" dirty="0"/>
                            <a:t>H = 3</a:t>
                          </a:r>
                        </a:p>
                      </a:txBody>
                      <a:tcPr/>
                    </a:tc>
                    <a:tc>
                      <a:txBody>
                        <a:bodyPr/>
                        <a:lstStyle/>
                        <a:p>
                          <a:r>
                            <a:rPr lang="en-US" dirty="0"/>
                            <a:t>T = -1</a:t>
                          </a:r>
                        </a:p>
                      </a:txBody>
                      <a:tcPr/>
                    </a:tc>
                    <a:tc>
                      <a:txBody>
                        <a:bodyPr/>
                        <a:lstStyle/>
                        <a:p>
                          <a:r>
                            <a:rPr lang="en-US" dirty="0"/>
                            <a:t>Mean</a:t>
                          </a:r>
                        </a:p>
                      </a:txBody>
                      <a:tcPr/>
                    </a:tc>
                    <a:extLst>
                      <a:ext uri="{0D108BD9-81ED-4DB2-BD59-A6C34878D82A}">
                        <a16:rowId xmlns:a16="http://schemas.microsoft.com/office/drawing/2014/main" val="10000"/>
                      </a:ext>
                    </a:extLst>
                  </a:tr>
                  <a:tr h="755714">
                    <a:tc>
                      <a:txBody>
                        <a:bodyPr/>
                        <a:lstStyle/>
                        <a:p>
                          <a:r>
                            <a:rPr lang="en-US" dirty="0"/>
                            <a:t>P(x)</a:t>
                          </a:r>
                        </a:p>
                      </a:txBody>
                      <a:tcPr/>
                    </a:tc>
                    <a:tc>
                      <a:txBody>
                        <a:bodyPr/>
                        <a:lstStyle/>
                        <a:p>
                          <a:r>
                            <a:rPr lang="en-US" dirty="0"/>
                            <a:t>0.5</a:t>
                          </a:r>
                        </a:p>
                      </a:txBody>
                      <a:tcPr/>
                    </a:tc>
                    <a:tc>
                      <a:txBody>
                        <a:bodyPr/>
                        <a:lstStyle/>
                        <a:p>
                          <a:r>
                            <a:rPr lang="en-US" dirty="0"/>
                            <a:t>0.5</a:t>
                          </a:r>
                        </a:p>
                      </a:txBody>
                      <a:tcPr/>
                    </a:tc>
                    <a:tc>
                      <a:txBody>
                        <a:bodyPr/>
                        <a:lstStyle/>
                        <a:p>
                          <a:endParaRPr lang="en-US"/>
                        </a:p>
                      </a:txBody>
                      <a:tcPr>
                        <a:blipFill>
                          <a:blip r:embed="rId2"/>
                          <a:stretch>
                            <a:fillRect l="-300000" t="-52800" r="-1718" b="-60000"/>
                          </a:stretch>
                        </a:blipFill>
                      </a:tcPr>
                    </a:tc>
                    <a:extLst>
                      <a:ext uri="{0D108BD9-81ED-4DB2-BD59-A6C34878D82A}">
                        <a16:rowId xmlns:a16="http://schemas.microsoft.com/office/drawing/2014/main" val="10001"/>
                      </a:ext>
                    </a:extLst>
                  </a:tr>
                  <a:tr h="370840">
                    <a:tc>
                      <a:txBody>
                        <a:bodyPr/>
                        <a:lstStyle/>
                        <a:p>
                          <a:r>
                            <a:rPr lang="en-US" dirty="0" err="1"/>
                            <a:t>xP</a:t>
                          </a:r>
                          <a:r>
                            <a:rPr lang="en-US" dirty="0"/>
                            <a:t>(x)</a:t>
                          </a:r>
                        </a:p>
                      </a:txBody>
                      <a:tcPr/>
                    </a:tc>
                    <a:tc>
                      <a:txBody>
                        <a:bodyPr/>
                        <a:lstStyle/>
                        <a:p>
                          <a:r>
                            <a:rPr lang="en-US" dirty="0"/>
                            <a:t>1.5</a:t>
                          </a:r>
                        </a:p>
                      </a:txBody>
                      <a:tcPr/>
                    </a:tc>
                    <a:tc>
                      <a:txBody>
                        <a:bodyPr/>
                        <a:lstStyle/>
                        <a:p>
                          <a:r>
                            <a:rPr lang="en-US" dirty="0"/>
                            <a:t>-0.5</a:t>
                          </a:r>
                        </a:p>
                      </a:txBody>
                      <a:tcPr/>
                    </a:tc>
                    <a:tc>
                      <a:txBody>
                        <a:bodyPr/>
                        <a:lstStyle/>
                        <a:p>
                          <a:r>
                            <a:rPr lang="en-US" dirty="0"/>
                            <a:t>1.0</a:t>
                          </a:r>
                        </a:p>
                      </a:txBody>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72326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a:t>5.1 Random Variable</a:t>
            </a:r>
            <a:endParaRPr lang="en-US" dirty="0"/>
          </a:p>
        </p:txBody>
      </p:sp>
      <p:sp>
        <p:nvSpPr>
          <p:cNvPr id="3075" name="Rectangle 3"/>
          <p:cNvSpPr>
            <a:spLocks noGrp="1" noChangeArrowheads="1"/>
          </p:cNvSpPr>
          <p:nvPr>
            <p:ph idx="1"/>
          </p:nvPr>
        </p:nvSpPr>
        <p:spPr/>
        <p:txBody>
          <a:bodyPr/>
          <a:lstStyle/>
          <a:p>
            <a:r>
              <a:rPr lang="en-US" sz="2000" dirty="0"/>
              <a:t>A random variable is a variable whose value is determined by the outcome of a random experiment. A random variable can be discrete or continuous.</a:t>
            </a:r>
          </a:p>
          <a:p>
            <a:pPr>
              <a:lnSpc>
                <a:spcPct val="80000"/>
              </a:lnSpc>
            </a:pPr>
            <a:endParaRPr lang="en-US" sz="2000" dirty="0"/>
          </a:p>
          <a:p>
            <a:pPr>
              <a:lnSpc>
                <a:spcPct val="80000"/>
              </a:lnSpc>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one would you be most likely to play</a:t>
            </a:r>
          </a:p>
        </p:txBody>
      </p:sp>
      <p:sp>
        <p:nvSpPr>
          <p:cNvPr id="3" name="Content Placeholder 2"/>
          <p:cNvSpPr>
            <a:spLocks noGrp="1"/>
          </p:cNvSpPr>
          <p:nvPr>
            <p:ph idx="1"/>
          </p:nvPr>
        </p:nvSpPr>
        <p:spPr/>
        <p:txBody>
          <a:bodyPr>
            <a:normAutofit/>
          </a:bodyPr>
          <a:lstStyle/>
          <a:p>
            <a:r>
              <a:rPr lang="en-US" dirty="0"/>
              <a:t> Game II: </a:t>
            </a:r>
          </a:p>
          <a:p>
            <a:r>
              <a:rPr lang="en-US" dirty="0"/>
              <a:t>You buy a single ticket for $10 for a raffle that has a total of 500 tickets. Two tickets are chosen without replacement from the 500. The holder of the first ticket selected receives $300, and the holder of the second ticket selected receives $150.</a:t>
            </a:r>
          </a:p>
          <a:p>
            <a:endParaRPr lang="en-US" dirty="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1630819"/>
                  </p:ext>
                </p:extLst>
              </p:nvPr>
            </p:nvGraphicFramePr>
            <p:xfrm>
              <a:off x="571500" y="4114800"/>
              <a:ext cx="8001000" cy="1381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3048000">
                      <a:extLst>
                        <a:ext uri="{9D8B030D-6E8A-4147-A177-3AD203B41FA5}">
                          <a16:colId xmlns:a16="http://schemas.microsoft.com/office/drawing/2014/main" val="20004"/>
                        </a:ext>
                      </a:extLst>
                    </a:gridCol>
                  </a:tblGrid>
                  <a:tr h="370840">
                    <a:tc>
                      <a:txBody>
                        <a:bodyPr/>
                        <a:lstStyle/>
                        <a:p>
                          <a:r>
                            <a:rPr lang="en-US" dirty="0"/>
                            <a:t>x</a:t>
                          </a:r>
                        </a:p>
                      </a:txBody>
                      <a:tcPr/>
                    </a:tc>
                    <a:tc>
                      <a:txBody>
                        <a:bodyPr/>
                        <a:lstStyle/>
                        <a:p>
                          <a:r>
                            <a:rPr lang="en-US" dirty="0"/>
                            <a:t>L = -10</a:t>
                          </a:r>
                        </a:p>
                      </a:txBody>
                      <a:tcPr/>
                    </a:tc>
                    <a:tc>
                      <a:txBody>
                        <a:bodyPr/>
                        <a:lstStyle/>
                        <a:p>
                          <a:r>
                            <a:rPr lang="en-US" dirty="0"/>
                            <a:t>2</a:t>
                          </a:r>
                          <a:r>
                            <a:rPr lang="en-US" baseline="30000" dirty="0"/>
                            <a:t>nd</a:t>
                          </a:r>
                          <a:r>
                            <a:rPr lang="en-US" dirty="0"/>
                            <a:t> = 140</a:t>
                          </a:r>
                        </a:p>
                      </a:txBody>
                      <a:tcPr/>
                    </a:tc>
                    <a:tc>
                      <a:txBody>
                        <a:bodyPr/>
                        <a:lstStyle/>
                        <a:p>
                          <a:r>
                            <a:rPr lang="en-US" dirty="0"/>
                            <a:t>1</a:t>
                          </a:r>
                          <a:r>
                            <a:rPr lang="en-US" baseline="30000" dirty="0"/>
                            <a:t>st</a:t>
                          </a:r>
                          <a:r>
                            <a:rPr lang="en-US" dirty="0"/>
                            <a:t> = 290</a:t>
                          </a:r>
                        </a:p>
                      </a:txBody>
                      <a:tcPr/>
                    </a:tc>
                    <a:tc>
                      <a:txBody>
                        <a:bodyPr/>
                        <a:lstStyle/>
                        <a:p>
                          <a:r>
                            <a:rPr lang="en-US" dirty="0"/>
                            <a:t>Mean</a:t>
                          </a:r>
                        </a:p>
                      </a:txBody>
                      <a:tcPr/>
                    </a:tc>
                    <a:extLst>
                      <a:ext uri="{0D108BD9-81ED-4DB2-BD59-A6C34878D82A}">
                        <a16:rowId xmlns:a16="http://schemas.microsoft.com/office/drawing/2014/main" val="10000"/>
                      </a:ext>
                    </a:extLst>
                  </a:tr>
                  <a:tr h="370840">
                    <a:tc>
                      <a:txBody>
                        <a:bodyPr/>
                        <a:lstStyle/>
                        <a:p>
                          <a:r>
                            <a:rPr lang="en-US" dirty="0"/>
                            <a:t>P(x)</a:t>
                          </a:r>
                        </a:p>
                      </a:txBody>
                      <a:tcPr/>
                    </a:tc>
                    <a:tc>
                      <a:txBody>
                        <a:bodyPr/>
                        <a:lstStyle/>
                        <a:p>
                          <a:r>
                            <a:rPr lang="en-US" dirty="0"/>
                            <a:t>498/500</a:t>
                          </a:r>
                        </a:p>
                      </a:txBody>
                      <a:tcPr/>
                    </a:tc>
                    <a:tc>
                      <a:txBody>
                        <a:bodyPr/>
                        <a:lstStyle/>
                        <a:p>
                          <a:r>
                            <a:rPr lang="en-US" dirty="0"/>
                            <a:t>1/500</a:t>
                          </a:r>
                        </a:p>
                      </a:txBody>
                      <a:tcPr/>
                    </a:tc>
                    <a:tc>
                      <a:txBody>
                        <a:bodyPr/>
                        <a:lstStyle/>
                        <a:p>
                          <a:r>
                            <a:rPr lang="en-US" dirty="0"/>
                            <a:t>1/500</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err="1"/>
                            <a:t>xP</a:t>
                          </a:r>
                          <a:r>
                            <a:rPr lang="en-US" dirty="0"/>
                            <a:t>(x)</a:t>
                          </a:r>
                        </a:p>
                      </a:txBody>
                      <a:tcPr/>
                    </a:tc>
                    <a:tc>
                      <a:txBody>
                        <a:bodyPr/>
                        <a:lstStyle/>
                        <a:p>
                          <a:r>
                            <a:rPr lang="en-US" dirty="0"/>
                            <a:t>-498/50</a:t>
                          </a:r>
                        </a:p>
                      </a:txBody>
                      <a:tcPr/>
                    </a:tc>
                    <a:tc>
                      <a:txBody>
                        <a:bodyPr/>
                        <a:lstStyle/>
                        <a:p>
                          <a:r>
                            <a:rPr lang="en-US" dirty="0"/>
                            <a:t>14/50</a:t>
                          </a:r>
                        </a:p>
                      </a:txBody>
                      <a:tcPr/>
                    </a:tc>
                    <a:tc>
                      <a:txBody>
                        <a:bodyPr/>
                        <a:lstStyle/>
                        <a:p>
                          <a:r>
                            <a:rPr lang="en-US" dirty="0"/>
                            <a:t>29/50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a14:m>
                          <a:r>
                            <a:rPr lang="en-US" dirty="0"/>
                            <a:t>= - 9.1</a:t>
                          </a:r>
                        </a:p>
                        <a:p>
                          <a:endParaRPr lang="en-US" dirty="0"/>
                        </a:p>
                      </a:txBody>
                      <a:tcPr/>
                    </a:tc>
                    <a:extLst>
                      <a:ext uri="{0D108BD9-81ED-4DB2-BD59-A6C34878D82A}">
                        <a16:rowId xmlns:a16="http://schemas.microsoft.com/office/drawing/2014/main" val="10002"/>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1630819"/>
                  </p:ext>
                </p:extLst>
              </p:nvPr>
            </p:nvGraphicFramePr>
            <p:xfrm>
              <a:off x="571500" y="4114800"/>
              <a:ext cx="8001000" cy="1381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3048000">
                      <a:extLst>
                        <a:ext uri="{9D8B030D-6E8A-4147-A177-3AD203B41FA5}">
                          <a16:colId xmlns:a16="http://schemas.microsoft.com/office/drawing/2014/main" val="20004"/>
                        </a:ext>
                      </a:extLst>
                    </a:gridCol>
                  </a:tblGrid>
                  <a:tr h="370840">
                    <a:tc>
                      <a:txBody>
                        <a:bodyPr/>
                        <a:lstStyle/>
                        <a:p>
                          <a:r>
                            <a:rPr lang="en-US" dirty="0"/>
                            <a:t>x</a:t>
                          </a:r>
                        </a:p>
                      </a:txBody>
                      <a:tcPr/>
                    </a:tc>
                    <a:tc>
                      <a:txBody>
                        <a:bodyPr/>
                        <a:lstStyle/>
                        <a:p>
                          <a:r>
                            <a:rPr lang="en-US" dirty="0"/>
                            <a:t>L = -10</a:t>
                          </a:r>
                        </a:p>
                      </a:txBody>
                      <a:tcPr/>
                    </a:tc>
                    <a:tc>
                      <a:txBody>
                        <a:bodyPr/>
                        <a:lstStyle/>
                        <a:p>
                          <a:r>
                            <a:rPr lang="en-US" dirty="0"/>
                            <a:t>2</a:t>
                          </a:r>
                          <a:r>
                            <a:rPr lang="en-US" baseline="30000" dirty="0"/>
                            <a:t>nd</a:t>
                          </a:r>
                          <a:r>
                            <a:rPr lang="en-US" dirty="0"/>
                            <a:t> = 140</a:t>
                          </a:r>
                        </a:p>
                      </a:txBody>
                      <a:tcPr/>
                    </a:tc>
                    <a:tc>
                      <a:txBody>
                        <a:bodyPr/>
                        <a:lstStyle/>
                        <a:p>
                          <a:r>
                            <a:rPr lang="en-US" dirty="0"/>
                            <a:t>1</a:t>
                          </a:r>
                          <a:r>
                            <a:rPr lang="en-US" baseline="30000" dirty="0"/>
                            <a:t>st</a:t>
                          </a:r>
                          <a:r>
                            <a:rPr lang="en-US" dirty="0"/>
                            <a:t> = 290</a:t>
                          </a:r>
                        </a:p>
                      </a:txBody>
                      <a:tcPr/>
                    </a:tc>
                    <a:tc>
                      <a:txBody>
                        <a:bodyPr/>
                        <a:lstStyle/>
                        <a:p>
                          <a:r>
                            <a:rPr lang="en-US" dirty="0"/>
                            <a:t>Mean</a:t>
                          </a:r>
                        </a:p>
                      </a:txBody>
                      <a:tcPr/>
                    </a:tc>
                    <a:extLst>
                      <a:ext uri="{0D108BD9-81ED-4DB2-BD59-A6C34878D82A}">
                        <a16:rowId xmlns:a16="http://schemas.microsoft.com/office/drawing/2014/main" val="10000"/>
                      </a:ext>
                    </a:extLst>
                  </a:tr>
                  <a:tr h="370840">
                    <a:tc>
                      <a:txBody>
                        <a:bodyPr/>
                        <a:lstStyle/>
                        <a:p>
                          <a:r>
                            <a:rPr lang="en-US" dirty="0"/>
                            <a:t>P(x)</a:t>
                          </a:r>
                        </a:p>
                      </a:txBody>
                      <a:tcPr/>
                    </a:tc>
                    <a:tc>
                      <a:txBody>
                        <a:bodyPr/>
                        <a:lstStyle/>
                        <a:p>
                          <a:r>
                            <a:rPr lang="en-US" dirty="0"/>
                            <a:t>498/500</a:t>
                          </a:r>
                        </a:p>
                      </a:txBody>
                      <a:tcPr/>
                    </a:tc>
                    <a:tc>
                      <a:txBody>
                        <a:bodyPr/>
                        <a:lstStyle/>
                        <a:p>
                          <a:r>
                            <a:rPr lang="en-US" dirty="0"/>
                            <a:t>1/500</a:t>
                          </a:r>
                        </a:p>
                      </a:txBody>
                      <a:tcPr/>
                    </a:tc>
                    <a:tc>
                      <a:txBody>
                        <a:bodyPr/>
                        <a:lstStyle/>
                        <a:p>
                          <a:r>
                            <a:rPr lang="en-US" dirty="0"/>
                            <a:t>1/500</a:t>
                          </a:r>
                        </a:p>
                      </a:txBody>
                      <a:tcPr/>
                    </a:tc>
                    <a:tc>
                      <a:txBody>
                        <a:bodyPr/>
                        <a:lstStyle/>
                        <a:p>
                          <a:endParaRPr lang="en-US" dirty="0"/>
                        </a:p>
                      </a:txBody>
                      <a:tcPr/>
                    </a:tc>
                    <a:extLst>
                      <a:ext uri="{0D108BD9-81ED-4DB2-BD59-A6C34878D82A}">
                        <a16:rowId xmlns:a16="http://schemas.microsoft.com/office/drawing/2014/main" val="10001"/>
                      </a:ext>
                    </a:extLst>
                  </a:tr>
                  <a:tr h="640080">
                    <a:tc>
                      <a:txBody>
                        <a:bodyPr/>
                        <a:lstStyle/>
                        <a:p>
                          <a:r>
                            <a:rPr lang="en-US" dirty="0" err="1"/>
                            <a:t>xP</a:t>
                          </a:r>
                          <a:r>
                            <a:rPr lang="en-US" dirty="0"/>
                            <a:t>(x)</a:t>
                          </a:r>
                        </a:p>
                      </a:txBody>
                      <a:tcPr/>
                    </a:tc>
                    <a:tc>
                      <a:txBody>
                        <a:bodyPr/>
                        <a:lstStyle/>
                        <a:p>
                          <a:r>
                            <a:rPr lang="en-US" dirty="0"/>
                            <a:t>-498/50</a:t>
                          </a:r>
                        </a:p>
                      </a:txBody>
                      <a:tcPr/>
                    </a:tc>
                    <a:tc>
                      <a:txBody>
                        <a:bodyPr/>
                        <a:lstStyle/>
                        <a:p>
                          <a:r>
                            <a:rPr lang="en-US" dirty="0"/>
                            <a:t>14/50</a:t>
                          </a:r>
                        </a:p>
                      </a:txBody>
                      <a:tcPr/>
                    </a:tc>
                    <a:tc>
                      <a:txBody>
                        <a:bodyPr/>
                        <a:lstStyle/>
                        <a:p>
                          <a:r>
                            <a:rPr lang="en-US" dirty="0"/>
                            <a:t>29/50</a:t>
                          </a:r>
                        </a:p>
                      </a:txBody>
                      <a:tcPr/>
                    </a:tc>
                    <a:tc>
                      <a:txBody>
                        <a:bodyPr/>
                        <a:lstStyle/>
                        <a:p>
                          <a:endParaRPr lang="en-US"/>
                        </a:p>
                      </a:txBody>
                      <a:tcPr>
                        <a:blipFill>
                          <a:blip r:embed="rId2"/>
                          <a:stretch>
                            <a:fillRect l="-162475" t="-120952" r="-798" b="-65714"/>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52458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one would you be most likely to play</a:t>
            </a:r>
          </a:p>
        </p:txBody>
      </p:sp>
      <p:sp>
        <p:nvSpPr>
          <p:cNvPr id="3" name="Content Placeholder 2"/>
          <p:cNvSpPr>
            <a:spLocks noGrp="1"/>
          </p:cNvSpPr>
          <p:nvPr>
            <p:ph idx="1"/>
          </p:nvPr>
        </p:nvSpPr>
        <p:spPr/>
        <p:txBody>
          <a:bodyPr>
            <a:normAutofit/>
          </a:bodyPr>
          <a:lstStyle/>
          <a:p>
            <a:pPr marL="0" indent="0">
              <a:buNone/>
            </a:pPr>
            <a:r>
              <a:rPr lang="en-US" dirty="0"/>
              <a:t>Game III: </a:t>
            </a:r>
          </a:p>
          <a:p>
            <a:pPr marL="0" indent="0">
              <a:buNone/>
            </a:pPr>
            <a:r>
              <a:rPr lang="en-US" dirty="0"/>
              <a:t>You toss a fair coin once. If a head appears you receive $1,000,002, but if a tail appears you have to pay $1,000,000</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95956124"/>
                  </p:ext>
                </p:extLst>
              </p:nvPr>
            </p:nvGraphicFramePr>
            <p:xfrm>
              <a:off x="685800" y="4114800"/>
              <a:ext cx="8001000" cy="111252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370840">
                    <a:tc>
                      <a:txBody>
                        <a:bodyPr/>
                        <a:lstStyle/>
                        <a:p>
                          <a:r>
                            <a:rPr lang="en-US" dirty="0"/>
                            <a:t>X</a:t>
                          </a:r>
                        </a:p>
                      </a:txBody>
                      <a:tcPr/>
                    </a:tc>
                    <a:tc>
                      <a:txBody>
                        <a:bodyPr/>
                        <a:lstStyle/>
                        <a:p>
                          <a:r>
                            <a:rPr lang="en-US" dirty="0"/>
                            <a:t>H = 1,000,002</a:t>
                          </a:r>
                        </a:p>
                      </a:txBody>
                      <a:tcPr/>
                    </a:tc>
                    <a:tc>
                      <a:txBody>
                        <a:bodyPr/>
                        <a:lstStyle/>
                        <a:p>
                          <a:r>
                            <a:rPr lang="en-US" dirty="0"/>
                            <a:t>T = -1,000,000</a:t>
                          </a:r>
                        </a:p>
                      </a:txBody>
                      <a:tcPr/>
                    </a:tc>
                    <a:tc>
                      <a:txBody>
                        <a:bodyPr/>
                        <a:lstStyle/>
                        <a:p>
                          <a:r>
                            <a:rPr lang="en-US" dirty="0"/>
                            <a:t>Mean</a:t>
                          </a:r>
                        </a:p>
                      </a:txBody>
                      <a:tcPr/>
                    </a:tc>
                    <a:extLst>
                      <a:ext uri="{0D108BD9-81ED-4DB2-BD59-A6C34878D82A}">
                        <a16:rowId xmlns:a16="http://schemas.microsoft.com/office/drawing/2014/main" val="10000"/>
                      </a:ext>
                    </a:extLst>
                  </a:tr>
                  <a:tr h="370840">
                    <a:tc>
                      <a:txBody>
                        <a:bodyPr/>
                        <a:lstStyle/>
                        <a:p>
                          <a:r>
                            <a:rPr lang="en-US" dirty="0"/>
                            <a:t>P(x)</a:t>
                          </a:r>
                        </a:p>
                      </a:txBody>
                      <a:tcPr/>
                    </a:tc>
                    <a:tc>
                      <a:txBody>
                        <a:bodyPr/>
                        <a:lstStyle/>
                        <a:p>
                          <a:r>
                            <a:rPr lang="en-US" dirty="0"/>
                            <a:t>0.5</a:t>
                          </a:r>
                        </a:p>
                      </a:txBody>
                      <a:tcPr/>
                    </a:tc>
                    <a:tc>
                      <a:txBody>
                        <a:bodyPr/>
                        <a:lstStyle/>
                        <a:p>
                          <a:r>
                            <a:rPr lang="en-US" dirty="0"/>
                            <a:t>0.5</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err="1"/>
                            <a:t>x.P</a:t>
                          </a:r>
                          <a:r>
                            <a:rPr lang="en-US" dirty="0"/>
                            <a:t>(x)</a:t>
                          </a:r>
                        </a:p>
                      </a:txBody>
                      <a:tcPr/>
                    </a:tc>
                    <a:tc>
                      <a:txBody>
                        <a:bodyPr/>
                        <a:lstStyle/>
                        <a:p>
                          <a:r>
                            <a:rPr lang="en-US" dirty="0"/>
                            <a:t>500,001</a:t>
                          </a:r>
                        </a:p>
                      </a:txBody>
                      <a:tcPr/>
                    </a:tc>
                    <a:tc>
                      <a:txBody>
                        <a:bodyPr/>
                        <a:lstStyle/>
                        <a:p>
                          <a:r>
                            <a:rPr lang="en-US" dirty="0"/>
                            <a:t>-500,000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i="1">
                                      <a:latin typeface="Cambria Math"/>
                                    </a:rPr>
                                    <m:t>𝑥</m:t>
                                  </m:r>
                                </m:e>
                              </m:nary>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𝑥</m:t>
                                  </m:r>
                                </m:e>
                              </m:d>
                            </m:oMath>
                          </a14:m>
                          <a:r>
                            <a:rPr lang="en-US" dirty="0"/>
                            <a:t> = 1</a:t>
                          </a:r>
                        </a:p>
                      </a:txBody>
                      <a:tcPr/>
                    </a:tc>
                    <a:extLst>
                      <a:ext uri="{0D108BD9-81ED-4DB2-BD59-A6C34878D82A}">
                        <a16:rowId xmlns:a16="http://schemas.microsoft.com/office/drawing/2014/main" val="1000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95956124"/>
                  </p:ext>
                </p:extLst>
              </p:nvPr>
            </p:nvGraphicFramePr>
            <p:xfrm>
              <a:off x="685800" y="4114800"/>
              <a:ext cx="8001000" cy="111252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370840">
                    <a:tc>
                      <a:txBody>
                        <a:bodyPr/>
                        <a:lstStyle/>
                        <a:p>
                          <a:r>
                            <a:rPr lang="en-US" dirty="0"/>
                            <a:t>X</a:t>
                          </a:r>
                        </a:p>
                      </a:txBody>
                      <a:tcPr/>
                    </a:tc>
                    <a:tc>
                      <a:txBody>
                        <a:bodyPr/>
                        <a:lstStyle/>
                        <a:p>
                          <a:r>
                            <a:rPr lang="en-US" dirty="0"/>
                            <a:t>H = 1,000,002</a:t>
                          </a:r>
                        </a:p>
                      </a:txBody>
                      <a:tcPr/>
                    </a:tc>
                    <a:tc>
                      <a:txBody>
                        <a:bodyPr/>
                        <a:lstStyle/>
                        <a:p>
                          <a:r>
                            <a:rPr lang="en-US" dirty="0"/>
                            <a:t>T = -1,000,000</a:t>
                          </a:r>
                        </a:p>
                      </a:txBody>
                      <a:tcPr/>
                    </a:tc>
                    <a:tc>
                      <a:txBody>
                        <a:bodyPr/>
                        <a:lstStyle/>
                        <a:p>
                          <a:r>
                            <a:rPr lang="en-US" dirty="0"/>
                            <a:t>Mean</a:t>
                          </a:r>
                        </a:p>
                      </a:txBody>
                      <a:tcPr/>
                    </a:tc>
                    <a:extLst>
                      <a:ext uri="{0D108BD9-81ED-4DB2-BD59-A6C34878D82A}">
                        <a16:rowId xmlns:a16="http://schemas.microsoft.com/office/drawing/2014/main" val="10000"/>
                      </a:ext>
                    </a:extLst>
                  </a:tr>
                  <a:tr h="370840">
                    <a:tc>
                      <a:txBody>
                        <a:bodyPr/>
                        <a:lstStyle/>
                        <a:p>
                          <a:r>
                            <a:rPr lang="en-US" dirty="0"/>
                            <a:t>P(x)</a:t>
                          </a:r>
                        </a:p>
                      </a:txBody>
                      <a:tcPr/>
                    </a:tc>
                    <a:tc>
                      <a:txBody>
                        <a:bodyPr/>
                        <a:lstStyle/>
                        <a:p>
                          <a:r>
                            <a:rPr lang="en-US" dirty="0"/>
                            <a:t>0.5</a:t>
                          </a:r>
                        </a:p>
                      </a:txBody>
                      <a:tcPr/>
                    </a:tc>
                    <a:tc>
                      <a:txBody>
                        <a:bodyPr/>
                        <a:lstStyle/>
                        <a:p>
                          <a:r>
                            <a:rPr lang="en-US" dirty="0"/>
                            <a:t>0.5</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err="1"/>
                            <a:t>x.P</a:t>
                          </a:r>
                          <a:r>
                            <a:rPr lang="en-US" dirty="0"/>
                            <a:t>(x)</a:t>
                          </a:r>
                        </a:p>
                      </a:txBody>
                      <a:tcPr/>
                    </a:tc>
                    <a:tc>
                      <a:txBody>
                        <a:bodyPr/>
                        <a:lstStyle/>
                        <a:p>
                          <a:r>
                            <a:rPr lang="en-US" dirty="0"/>
                            <a:t>500,001</a:t>
                          </a:r>
                        </a:p>
                      </a:txBody>
                      <a:tcPr/>
                    </a:tc>
                    <a:tc>
                      <a:txBody>
                        <a:bodyPr/>
                        <a:lstStyle/>
                        <a:p>
                          <a:r>
                            <a:rPr lang="en-US" dirty="0"/>
                            <a:t>-500,000</a:t>
                          </a:r>
                        </a:p>
                      </a:txBody>
                      <a:tcPr/>
                    </a:tc>
                    <a:tc>
                      <a:txBody>
                        <a:bodyPr/>
                        <a:lstStyle/>
                        <a:p>
                          <a:endParaRPr lang="en-US"/>
                        </a:p>
                      </a:txBody>
                      <a:tcPr>
                        <a:blipFill>
                          <a:blip r:embed="rId2"/>
                          <a:stretch>
                            <a:fillRect l="-128623" t="-210345" r="-725" b="-172414"/>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52458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6DAD-8B35-1B23-CAC5-4710734C73A2}"/>
              </a:ext>
            </a:extLst>
          </p:cNvPr>
          <p:cNvSpPr>
            <a:spLocks noGrp="1"/>
          </p:cNvSpPr>
          <p:nvPr>
            <p:ph type="title"/>
          </p:nvPr>
        </p:nvSpPr>
        <p:spPr>
          <a:xfrm>
            <a:off x="2819400" y="3433713"/>
            <a:ext cx="8229600" cy="990600"/>
          </a:xfrm>
        </p:spPr>
        <p:txBody>
          <a:bodyPr/>
          <a:lstStyle/>
          <a:p>
            <a:r>
              <a:rPr lang="en-MY" dirty="0"/>
              <a:t>THANK YOU</a:t>
            </a:r>
          </a:p>
        </p:txBody>
      </p:sp>
    </p:spTree>
    <p:extLst>
      <p:ext uri="{BB962C8B-B14F-4D97-AF65-F5344CB8AC3E}">
        <p14:creationId xmlns:p14="http://schemas.microsoft.com/office/powerpoint/2010/main" val="23046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5.1.1 Discrete Random Variable</a:t>
            </a:r>
            <a:endParaRPr lang="en-US" dirty="0"/>
          </a:p>
        </p:txBody>
      </p:sp>
      <p:sp>
        <p:nvSpPr>
          <p:cNvPr id="3" name="Content Placeholder 2"/>
          <p:cNvSpPr>
            <a:spLocks noGrp="1"/>
          </p:cNvSpPr>
          <p:nvPr>
            <p:ph idx="1"/>
          </p:nvPr>
        </p:nvSpPr>
        <p:spPr/>
        <p:txBody>
          <a:bodyPr>
            <a:normAutofit/>
          </a:bodyPr>
          <a:lstStyle/>
          <a:p>
            <a:r>
              <a:rPr lang="en-US" dirty="0"/>
              <a:t>A discrete random variable can be defined as a type of variable whose value depends on the numerical outcomes of a certain random event.</a:t>
            </a:r>
          </a:p>
          <a:p>
            <a:r>
              <a:rPr lang="en-US" dirty="0"/>
              <a:t>Always whole numbers, which easily to count.  </a:t>
            </a:r>
          </a:p>
          <a:p>
            <a:endParaRPr lang="en-US" dirty="0"/>
          </a:p>
          <a:p>
            <a:r>
              <a:rPr lang="en-US" dirty="0"/>
              <a:t>no. of vehicles</a:t>
            </a:r>
          </a:p>
          <a:p>
            <a:r>
              <a:rPr lang="en-US" dirty="0"/>
              <a:t>Houses</a:t>
            </a:r>
          </a:p>
          <a:p>
            <a:r>
              <a:rPr lang="en-US" dirty="0"/>
              <a:t>fish caught </a:t>
            </a:r>
          </a:p>
          <a:p>
            <a:r>
              <a:rPr lang="en-US" dirty="0"/>
              <a:t>Complaints</a:t>
            </a:r>
          </a:p>
          <a:p>
            <a:r>
              <a:rPr lang="en-US" dirty="0"/>
              <a:t>customers</a:t>
            </a:r>
          </a:p>
          <a:p>
            <a:r>
              <a:rPr lang="en-US" dirty="0"/>
              <a:t>no. of heads obtained in tossing a coin twice.</a:t>
            </a:r>
          </a:p>
          <a:p>
            <a:endParaRPr lang="en-US" dirty="0"/>
          </a:p>
        </p:txBody>
      </p:sp>
    </p:spTree>
    <p:extLst>
      <p:ext uri="{BB962C8B-B14F-4D97-AF65-F5344CB8AC3E}">
        <p14:creationId xmlns:p14="http://schemas.microsoft.com/office/powerpoint/2010/main" val="89073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5.1.2 Continuous Random Variable</a:t>
            </a:r>
            <a:endParaRPr lang="en-US" dirty="0"/>
          </a:p>
        </p:txBody>
      </p:sp>
      <p:sp>
        <p:nvSpPr>
          <p:cNvPr id="3" name="Content Placeholder 2"/>
          <p:cNvSpPr>
            <a:spLocks noGrp="1"/>
          </p:cNvSpPr>
          <p:nvPr>
            <p:ph idx="1"/>
          </p:nvPr>
        </p:nvSpPr>
        <p:spPr/>
        <p:txBody>
          <a:bodyPr/>
          <a:lstStyle/>
          <a:p>
            <a:r>
              <a:rPr lang="en-US" dirty="0"/>
              <a:t>A random variable whose values are not countable is called a continuous random variable. </a:t>
            </a:r>
          </a:p>
          <a:p>
            <a:r>
              <a:rPr lang="en-US" dirty="0"/>
              <a:t>A continuous random variable can assume any value over an interval. </a:t>
            </a:r>
            <a:br>
              <a:rPr lang="en-US" dirty="0"/>
            </a:br>
            <a:endParaRPr lang="en-US" dirty="0"/>
          </a:p>
          <a:p>
            <a:r>
              <a:rPr lang="en-US" dirty="0"/>
              <a:t>height or weight of a person</a:t>
            </a:r>
          </a:p>
          <a:p>
            <a:r>
              <a:rPr lang="en-US" dirty="0"/>
              <a:t>the time taken to complete an assignment</a:t>
            </a:r>
          </a:p>
          <a:p>
            <a:r>
              <a:rPr lang="en-US" dirty="0"/>
              <a:t>the price of a house.</a:t>
            </a:r>
          </a:p>
        </p:txBody>
      </p:sp>
    </p:spTree>
    <p:extLst>
      <p:ext uri="{BB962C8B-B14F-4D97-AF65-F5344CB8AC3E}">
        <p14:creationId xmlns:p14="http://schemas.microsoft.com/office/powerpoint/2010/main" val="166925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5-1</a:t>
            </a:r>
            <a:endParaRPr lang="en-US" dirty="0"/>
          </a:p>
        </p:txBody>
      </p:sp>
      <p:sp>
        <p:nvSpPr>
          <p:cNvPr id="3" name="Content Placeholder 2"/>
          <p:cNvSpPr>
            <a:spLocks noGrp="1"/>
          </p:cNvSpPr>
          <p:nvPr>
            <p:ph idx="1"/>
          </p:nvPr>
        </p:nvSpPr>
        <p:spPr/>
        <p:txBody>
          <a:bodyPr/>
          <a:lstStyle/>
          <a:p>
            <a:pPr lvl="0"/>
            <a:r>
              <a:rPr lang="en-US" dirty="0"/>
              <a:t>Find the random variable for the following and list all the possible outcome.</a:t>
            </a:r>
          </a:p>
          <a:p>
            <a:pPr marL="457200" lvl="0" indent="-457200">
              <a:buFont typeface="+mj-lt"/>
              <a:buAutoNum type="alphaLcParenR"/>
            </a:pPr>
            <a:r>
              <a:rPr lang="en-US" dirty="0"/>
              <a:t>The sum of the scores when two ordinary dice are thrown.</a:t>
            </a:r>
          </a:p>
          <a:p>
            <a:pPr marL="457200" lvl="0" indent="-457200">
              <a:buFont typeface="+mj-lt"/>
              <a:buAutoNum type="alphaLcParenR"/>
            </a:pPr>
            <a:r>
              <a:rPr lang="en-US" dirty="0"/>
              <a:t>The number of tails obtained when three fair coins are tossed.</a:t>
            </a:r>
          </a:p>
          <a:p>
            <a:endParaRPr lang="en-US" dirty="0"/>
          </a:p>
        </p:txBody>
      </p:sp>
    </p:spTree>
    <p:extLst>
      <p:ext uri="{BB962C8B-B14F-4D97-AF65-F5344CB8AC3E}">
        <p14:creationId xmlns:p14="http://schemas.microsoft.com/office/powerpoint/2010/main" val="242882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035-E8AC-FE48-BD9A-D73CFED910CD}"/>
              </a:ext>
            </a:extLst>
          </p:cNvPr>
          <p:cNvSpPr>
            <a:spLocks noGrp="1"/>
          </p:cNvSpPr>
          <p:nvPr>
            <p:ph type="title"/>
          </p:nvPr>
        </p:nvSpPr>
        <p:spPr/>
        <p:txBody>
          <a:bodyPr/>
          <a:lstStyle/>
          <a:p>
            <a:r>
              <a:rPr lang="en-US" b="1" u="sng" dirty="0"/>
              <a:t>Example 5-1</a:t>
            </a:r>
            <a:endParaRPr lang="en-US" dirty="0"/>
          </a:p>
        </p:txBody>
      </p:sp>
      <p:sp>
        <p:nvSpPr>
          <p:cNvPr id="3" name="Content Placeholder 2">
            <a:extLst>
              <a:ext uri="{FF2B5EF4-FFF2-40B4-BE49-F238E27FC236}">
                <a16:creationId xmlns:a16="http://schemas.microsoft.com/office/drawing/2014/main" id="{030E9A6C-24D9-2D49-BB6F-F52565ACF51A}"/>
              </a:ext>
            </a:extLst>
          </p:cNvPr>
          <p:cNvSpPr>
            <a:spLocks noGrp="1"/>
          </p:cNvSpPr>
          <p:nvPr>
            <p:ph idx="1"/>
          </p:nvPr>
        </p:nvSpPr>
        <p:spPr/>
        <p:txBody>
          <a:bodyPr/>
          <a:lstStyle/>
          <a:p>
            <a:pPr marL="0" indent="0">
              <a:buNone/>
            </a:pPr>
            <a:r>
              <a:rPr lang="en-US" dirty="0"/>
              <a:t>The sum of the scores when two ordinary dice are thrown</a:t>
            </a:r>
          </a:p>
          <a:p>
            <a:pPr marL="0" indent="0">
              <a:buNone/>
            </a:pPr>
            <a:endParaRPr lang="en-US" dirty="0"/>
          </a:p>
        </p:txBody>
      </p:sp>
      <p:graphicFrame>
        <p:nvGraphicFramePr>
          <p:cNvPr id="4" name="Table 3">
            <a:extLst>
              <a:ext uri="{FF2B5EF4-FFF2-40B4-BE49-F238E27FC236}">
                <a16:creationId xmlns:a16="http://schemas.microsoft.com/office/drawing/2014/main" id="{0FFB1329-5027-0646-9F29-311F29D2E77E}"/>
              </a:ext>
            </a:extLst>
          </p:cNvPr>
          <p:cNvGraphicFramePr>
            <a:graphicFrameLocks noGrp="1"/>
          </p:cNvGraphicFramePr>
          <p:nvPr>
            <p:extLst>
              <p:ext uri="{D42A27DB-BD31-4B8C-83A1-F6EECF244321}">
                <p14:modId xmlns:p14="http://schemas.microsoft.com/office/powerpoint/2010/main" val="251474441"/>
              </p:ext>
            </p:extLst>
          </p:nvPr>
        </p:nvGraphicFramePr>
        <p:xfrm>
          <a:off x="1524000" y="2509520"/>
          <a:ext cx="6095999" cy="25958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254445699"/>
                    </a:ext>
                  </a:extLst>
                </a:gridCol>
                <a:gridCol w="870857">
                  <a:extLst>
                    <a:ext uri="{9D8B030D-6E8A-4147-A177-3AD203B41FA5}">
                      <a16:colId xmlns:a16="http://schemas.microsoft.com/office/drawing/2014/main" val="214805653"/>
                    </a:ext>
                  </a:extLst>
                </a:gridCol>
                <a:gridCol w="870857">
                  <a:extLst>
                    <a:ext uri="{9D8B030D-6E8A-4147-A177-3AD203B41FA5}">
                      <a16:colId xmlns:a16="http://schemas.microsoft.com/office/drawing/2014/main" val="3839166834"/>
                    </a:ext>
                  </a:extLst>
                </a:gridCol>
                <a:gridCol w="870857">
                  <a:extLst>
                    <a:ext uri="{9D8B030D-6E8A-4147-A177-3AD203B41FA5}">
                      <a16:colId xmlns:a16="http://schemas.microsoft.com/office/drawing/2014/main" val="1378995668"/>
                    </a:ext>
                  </a:extLst>
                </a:gridCol>
                <a:gridCol w="870857">
                  <a:extLst>
                    <a:ext uri="{9D8B030D-6E8A-4147-A177-3AD203B41FA5}">
                      <a16:colId xmlns:a16="http://schemas.microsoft.com/office/drawing/2014/main" val="1545631910"/>
                    </a:ext>
                  </a:extLst>
                </a:gridCol>
                <a:gridCol w="870857">
                  <a:extLst>
                    <a:ext uri="{9D8B030D-6E8A-4147-A177-3AD203B41FA5}">
                      <a16:colId xmlns:a16="http://schemas.microsoft.com/office/drawing/2014/main" val="426326854"/>
                    </a:ext>
                  </a:extLst>
                </a:gridCol>
                <a:gridCol w="870857">
                  <a:extLst>
                    <a:ext uri="{9D8B030D-6E8A-4147-A177-3AD203B41FA5}">
                      <a16:colId xmlns:a16="http://schemas.microsoft.com/office/drawing/2014/main" val="227918447"/>
                    </a:ext>
                  </a:extLst>
                </a:gridCol>
              </a:tblGrid>
              <a:tr h="37084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732645117"/>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402433993"/>
                  </a:ext>
                </a:extLst>
              </a:tr>
              <a:tr h="370840">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730798158"/>
                  </a:ext>
                </a:extLst>
              </a:tr>
              <a:tr h="37084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130186438"/>
                  </a:ext>
                </a:extLst>
              </a:tr>
              <a:tr h="370840">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015652394"/>
                  </a:ext>
                </a:extLst>
              </a:tr>
              <a:tr h="370840">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extLst>
                  <a:ext uri="{0D108BD9-81ED-4DB2-BD59-A6C34878D82A}">
                    <a16:rowId xmlns:a16="http://schemas.microsoft.com/office/drawing/2014/main" val="3677240653"/>
                  </a:ext>
                </a:extLst>
              </a:tr>
              <a:tr h="370840">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816720663"/>
                  </a:ext>
                </a:extLst>
              </a:tr>
            </a:tbl>
          </a:graphicData>
        </a:graphic>
      </p:graphicFrame>
      <p:sp>
        <p:nvSpPr>
          <p:cNvPr id="6" name="TextBox 5">
            <a:extLst>
              <a:ext uri="{FF2B5EF4-FFF2-40B4-BE49-F238E27FC236}">
                <a16:creationId xmlns:a16="http://schemas.microsoft.com/office/drawing/2014/main" id="{463DE04F-3B06-C443-9B98-87C71BF2A790}"/>
              </a:ext>
            </a:extLst>
          </p:cNvPr>
          <p:cNvSpPr txBox="1"/>
          <p:nvPr/>
        </p:nvSpPr>
        <p:spPr>
          <a:xfrm>
            <a:off x="1828800" y="5638800"/>
            <a:ext cx="5029199" cy="400110"/>
          </a:xfrm>
          <a:prstGeom prst="rect">
            <a:avLst/>
          </a:prstGeom>
          <a:noFill/>
        </p:spPr>
        <p:txBody>
          <a:bodyPr wrap="square" rtlCol="0">
            <a:spAutoFit/>
          </a:bodyPr>
          <a:lstStyle/>
          <a:p>
            <a:r>
              <a:rPr lang="en-US" dirty="0"/>
              <a:t>Sum={2,3,4,5,6,7,8,9,10,11,12}</a:t>
            </a:r>
          </a:p>
        </p:txBody>
      </p:sp>
    </p:spTree>
    <p:extLst>
      <p:ext uri="{BB962C8B-B14F-4D97-AF65-F5344CB8AC3E}">
        <p14:creationId xmlns:p14="http://schemas.microsoft.com/office/powerpoint/2010/main" val="161870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A3F-CE90-CD4D-A6CF-25E3E3FED353}"/>
              </a:ext>
            </a:extLst>
          </p:cNvPr>
          <p:cNvSpPr>
            <a:spLocks noGrp="1"/>
          </p:cNvSpPr>
          <p:nvPr>
            <p:ph type="title"/>
          </p:nvPr>
        </p:nvSpPr>
        <p:spPr/>
        <p:txBody>
          <a:bodyPr/>
          <a:lstStyle/>
          <a:p>
            <a:r>
              <a:rPr lang="en-US" b="1" u="sng" dirty="0"/>
              <a:t>Example 5-1</a:t>
            </a:r>
            <a:endParaRPr lang="en-US" dirty="0"/>
          </a:p>
        </p:txBody>
      </p:sp>
      <p:sp>
        <p:nvSpPr>
          <p:cNvPr id="3" name="Content Placeholder 2">
            <a:extLst>
              <a:ext uri="{FF2B5EF4-FFF2-40B4-BE49-F238E27FC236}">
                <a16:creationId xmlns:a16="http://schemas.microsoft.com/office/drawing/2014/main" id="{03DF3AE5-C49F-CB48-B6EE-627A49F9FE86}"/>
              </a:ext>
            </a:extLst>
          </p:cNvPr>
          <p:cNvSpPr>
            <a:spLocks noGrp="1"/>
          </p:cNvSpPr>
          <p:nvPr>
            <p:ph idx="1"/>
          </p:nvPr>
        </p:nvSpPr>
        <p:spPr>
          <a:xfrm>
            <a:off x="457200" y="1752600"/>
            <a:ext cx="8229600" cy="4876800"/>
          </a:xfrm>
        </p:spPr>
        <p:txBody>
          <a:bodyPr/>
          <a:lstStyle/>
          <a:p>
            <a:pPr marL="0" indent="0">
              <a:buNone/>
            </a:pPr>
            <a:r>
              <a:rPr lang="en-US" dirty="0"/>
              <a:t>The number of tails obtained when three fair coins are tossed</a:t>
            </a:r>
          </a:p>
        </p:txBody>
      </p:sp>
      <p:pic>
        <p:nvPicPr>
          <p:cNvPr id="6" name="Picture 5">
            <a:extLst>
              <a:ext uri="{FF2B5EF4-FFF2-40B4-BE49-F238E27FC236}">
                <a16:creationId xmlns:a16="http://schemas.microsoft.com/office/drawing/2014/main" id="{602BE803-9D39-6C4E-BB49-FB498809137E}"/>
              </a:ext>
            </a:extLst>
          </p:cNvPr>
          <p:cNvPicPr>
            <a:picLocks noChangeAspect="1"/>
          </p:cNvPicPr>
          <p:nvPr/>
        </p:nvPicPr>
        <p:blipFill>
          <a:blip r:embed="rId2"/>
          <a:stretch>
            <a:fillRect/>
          </a:stretch>
        </p:blipFill>
        <p:spPr>
          <a:xfrm>
            <a:off x="1295400" y="2514600"/>
            <a:ext cx="4114800" cy="3146612"/>
          </a:xfrm>
          <a:prstGeom prst="rect">
            <a:avLst/>
          </a:prstGeom>
        </p:spPr>
      </p:pic>
      <p:sp>
        <p:nvSpPr>
          <p:cNvPr id="7" name="TextBox 6">
            <a:extLst>
              <a:ext uri="{FF2B5EF4-FFF2-40B4-BE49-F238E27FC236}">
                <a16:creationId xmlns:a16="http://schemas.microsoft.com/office/drawing/2014/main" id="{1F33A1E8-C77E-C644-AE47-99337C55B060}"/>
              </a:ext>
            </a:extLst>
          </p:cNvPr>
          <p:cNvSpPr txBox="1"/>
          <p:nvPr/>
        </p:nvSpPr>
        <p:spPr>
          <a:xfrm>
            <a:off x="1295400" y="5867400"/>
            <a:ext cx="5943600" cy="707886"/>
          </a:xfrm>
          <a:prstGeom prst="rect">
            <a:avLst/>
          </a:prstGeom>
          <a:noFill/>
        </p:spPr>
        <p:txBody>
          <a:bodyPr wrap="square" rtlCol="0">
            <a:spAutoFit/>
          </a:bodyPr>
          <a:lstStyle/>
          <a:p>
            <a:r>
              <a:rPr lang="en-US" dirty="0"/>
              <a:t>S={HHH,</a:t>
            </a:r>
            <a:r>
              <a:rPr lang="en-US" dirty="0">
                <a:solidFill>
                  <a:schemeClr val="tx2"/>
                </a:solidFill>
              </a:rPr>
              <a:t>HHT</a:t>
            </a:r>
            <a:r>
              <a:rPr lang="en-US" dirty="0"/>
              <a:t>,</a:t>
            </a:r>
            <a:r>
              <a:rPr lang="en-US" dirty="0">
                <a:solidFill>
                  <a:schemeClr val="tx2"/>
                </a:solidFill>
              </a:rPr>
              <a:t>HTH</a:t>
            </a:r>
            <a:r>
              <a:rPr lang="en-US" dirty="0"/>
              <a:t>,</a:t>
            </a:r>
            <a:r>
              <a:rPr lang="en-US" dirty="0">
                <a:solidFill>
                  <a:srgbClr val="0070C0"/>
                </a:solidFill>
              </a:rPr>
              <a:t>HTT</a:t>
            </a:r>
            <a:r>
              <a:rPr lang="en-US" dirty="0"/>
              <a:t>,</a:t>
            </a:r>
            <a:r>
              <a:rPr lang="en-US" dirty="0">
                <a:solidFill>
                  <a:schemeClr val="tx2"/>
                </a:solidFill>
              </a:rPr>
              <a:t>THH</a:t>
            </a:r>
            <a:r>
              <a:rPr lang="en-US" dirty="0"/>
              <a:t>,</a:t>
            </a:r>
            <a:r>
              <a:rPr lang="en-US" dirty="0">
                <a:solidFill>
                  <a:srgbClr val="0070C0"/>
                </a:solidFill>
              </a:rPr>
              <a:t>THT</a:t>
            </a:r>
            <a:r>
              <a:rPr lang="en-US" dirty="0"/>
              <a:t>,</a:t>
            </a:r>
            <a:r>
              <a:rPr lang="en-US" dirty="0">
                <a:solidFill>
                  <a:srgbClr val="0070C0"/>
                </a:solidFill>
              </a:rPr>
              <a:t>TTH</a:t>
            </a:r>
            <a:r>
              <a:rPr lang="en-US" dirty="0"/>
              <a:t>,TTT}</a:t>
            </a:r>
          </a:p>
          <a:p>
            <a:r>
              <a:rPr lang="en-US" dirty="0"/>
              <a:t>X={0,1,2,3}</a:t>
            </a:r>
          </a:p>
        </p:txBody>
      </p:sp>
    </p:spTree>
    <p:extLst>
      <p:ext uri="{BB962C8B-B14F-4D97-AF65-F5344CB8AC3E}">
        <p14:creationId xmlns:p14="http://schemas.microsoft.com/office/powerpoint/2010/main" val="116963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5.2 Probability Distribution of Discrete Random Variable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probability distribution of a discrete random variable lists all the possible values that the random variable can assume and their corresponding probabilities.</a:t>
                </a:r>
                <a:br>
                  <a:rPr lang="en-US" dirty="0"/>
                </a:br>
                <a:endParaRPr lang="en-US" dirty="0"/>
              </a:p>
              <a:p>
                <a:r>
                  <a:rPr lang="en-US" dirty="0"/>
                  <a:t>Two characteristics of a Probability Distribution</a:t>
                </a:r>
              </a:p>
              <a:p>
                <a:pPr lvl="1"/>
                <a14:m>
                  <m:oMath xmlns:m="http://schemas.openxmlformats.org/officeDocument/2006/math">
                    <m:r>
                      <a:rPr lang="en-US" i="1">
                        <a:latin typeface="Cambria Math"/>
                      </a:rPr>
                      <m:t>0≤</m:t>
                    </m:r>
                    <m:r>
                      <a:rPr lang="en-US" i="1">
                        <a:latin typeface="Cambria Math"/>
                      </a:rPr>
                      <m:t>𝑃</m:t>
                    </m:r>
                    <m:d>
                      <m:dPr>
                        <m:ctrlPr>
                          <a:rPr lang="en-US" i="1">
                            <a:latin typeface="Cambria Math" panose="02040503050406030204" pitchFamily="18" charset="0"/>
                          </a:rPr>
                        </m:ctrlPr>
                      </m:dPr>
                      <m:e>
                        <m:r>
                          <a:rPr lang="en-US" i="1">
                            <a:latin typeface="Cambria Math"/>
                          </a:rPr>
                          <m:t>𝑥</m:t>
                        </m:r>
                      </m:e>
                    </m:d>
                    <m:r>
                      <a:rPr lang="en-US" i="1">
                        <a:latin typeface="Cambria Math"/>
                      </a:rPr>
                      <m:t>≤1</m:t>
                    </m:r>
                  </m:oMath>
                </a14:m>
                <a:endParaRPr lang="en-US" dirty="0"/>
              </a:p>
              <a:p>
                <a:pPr lvl="1"/>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a:rPr>
                          <m:t>𝑃</m:t>
                        </m:r>
                        <m:r>
                          <a:rPr lang="en-US" i="1">
                            <a:latin typeface="Cambria Math"/>
                          </a:rPr>
                          <m:t>(</m:t>
                        </m:r>
                        <m:r>
                          <a:rPr lang="en-US" i="1">
                            <a:latin typeface="Cambria Math"/>
                          </a:rPr>
                          <m:t>𝑥</m:t>
                        </m:r>
                        <m:r>
                          <a:rPr lang="en-US" i="1">
                            <a:latin typeface="Cambria Math"/>
                          </a:rPr>
                          <m:t>)</m:t>
                        </m:r>
                      </m:e>
                    </m:nary>
                    <m:r>
                      <a:rPr lang="en-US" i="1">
                        <a:latin typeface="Cambria Math"/>
                      </a:rPr>
                      <m:t>=1</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875"/>
                </a:stretch>
              </a:blipFill>
            </p:spPr>
            <p:txBody>
              <a:bodyPr/>
              <a:lstStyle/>
              <a:p>
                <a:r>
                  <a:rPr lang="en-US">
                    <a:noFill/>
                  </a:rPr>
                  <a:t> </a:t>
                </a:r>
              </a:p>
            </p:txBody>
          </p:sp>
        </mc:Fallback>
      </mc:AlternateContent>
    </p:spTree>
    <p:extLst>
      <p:ext uri="{BB962C8B-B14F-4D97-AF65-F5344CB8AC3E}">
        <p14:creationId xmlns:p14="http://schemas.microsoft.com/office/powerpoint/2010/main" val="326014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61C-0630-BB42-AD96-B9B58E7B8B6D}"/>
              </a:ext>
            </a:extLst>
          </p:cNvPr>
          <p:cNvSpPr>
            <a:spLocks noGrp="1"/>
          </p:cNvSpPr>
          <p:nvPr>
            <p:ph type="title"/>
          </p:nvPr>
        </p:nvSpPr>
        <p:spPr/>
        <p:txBody>
          <a:bodyPr/>
          <a:lstStyle/>
          <a:p>
            <a:r>
              <a:rPr lang="en-US" dirty="0"/>
              <a:t>Frequency Distribution Table</a:t>
            </a:r>
          </a:p>
        </p:txBody>
      </p:sp>
      <p:graphicFrame>
        <p:nvGraphicFramePr>
          <p:cNvPr id="4" name="Table 4">
            <a:extLst>
              <a:ext uri="{FF2B5EF4-FFF2-40B4-BE49-F238E27FC236}">
                <a16:creationId xmlns:a16="http://schemas.microsoft.com/office/drawing/2014/main" id="{BD02F801-0881-3B4A-B3C4-5266272CBAF7}"/>
              </a:ext>
            </a:extLst>
          </p:cNvPr>
          <p:cNvGraphicFramePr>
            <a:graphicFrameLocks noGrp="1"/>
          </p:cNvGraphicFramePr>
          <p:nvPr>
            <p:ph idx="1"/>
            <p:extLst>
              <p:ext uri="{D42A27DB-BD31-4B8C-83A1-F6EECF244321}">
                <p14:modId xmlns:p14="http://schemas.microsoft.com/office/powerpoint/2010/main" val="666479010"/>
              </p:ext>
            </p:extLst>
          </p:nvPr>
        </p:nvGraphicFramePr>
        <p:xfrm>
          <a:off x="457200" y="1600200"/>
          <a:ext cx="8229600" cy="4820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598763071"/>
                    </a:ext>
                  </a:extLst>
                </a:gridCol>
                <a:gridCol w="2743200">
                  <a:extLst>
                    <a:ext uri="{9D8B030D-6E8A-4147-A177-3AD203B41FA5}">
                      <a16:colId xmlns:a16="http://schemas.microsoft.com/office/drawing/2014/main" val="3918568186"/>
                    </a:ext>
                  </a:extLst>
                </a:gridCol>
                <a:gridCol w="2743200">
                  <a:extLst>
                    <a:ext uri="{9D8B030D-6E8A-4147-A177-3AD203B41FA5}">
                      <a16:colId xmlns:a16="http://schemas.microsoft.com/office/drawing/2014/main" val="3774289088"/>
                    </a:ext>
                  </a:extLst>
                </a:gridCol>
              </a:tblGrid>
              <a:tr h="370840">
                <a:tc>
                  <a:txBody>
                    <a:bodyPr/>
                    <a:lstStyle/>
                    <a:p>
                      <a:endParaRPr lang="en-US"/>
                    </a:p>
                  </a:txBody>
                  <a:tcPr/>
                </a:tc>
                <a:tc>
                  <a:txBody>
                    <a:bodyPr/>
                    <a:lstStyle/>
                    <a:p>
                      <a:r>
                        <a:rPr lang="en-US" dirty="0"/>
                        <a:t>x</a:t>
                      </a:r>
                    </a:p>
                  </a:txBody>
                  <a:tcPr/>
                </a:tc>
                <a:tc>
                  <a:txBody>
                    <a:bodyPr/>
                    <a:lstStyle/>
                    <a:p>
                      <a:r>
                        <a:rPr lang="en-US" dirty="0"/>
                        <a:t>Frequency (f)</a:t>
                      </a:r>
                    </a:p>
                  </a:txBody>
                  <a:tcPr/>
                </a:tc>
                <a:extLst>
                  <a:ext uri="{0D108BD9-81ED-4DB2-BD59-A6C34878D82A}">
                    <a16:rowId xmlns:a16="http://schemas.microsoft.com/office/drawing/2014/main" val="3997494729"/>
                  </a:ext>
                </a:extLst>
              </a:tr>
              <a:tr h="370840">
                <a:tc>
                  <a:txBody>
                    <a:bodyPr/>
                    <a:lstStyle/>
                    <a:p>
                      <a:endParaRPr lang="en-US"/>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694899748"/>
                  </a:ext>
                </a:extLst>
              </a:tr>
              <a:tr h="370840">
                <a:tc>
                  <a:txBody>
                    <a:bodyPr/>
                    <a:lstStyle/>
                    <a:p>
                      <a:endParaRPr lang="en-US"/>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56425282"/>
                  </a:ext>
                </a:extLst>
              </a:tr>
              <a:tr h="370840">
                <a:tc>
                  <a:txBody>
                    <a:bodyPr/>
                    <a:lstStyle/>
                    <a:p>
                      <a:endParaRPr lang="en-US"/>
                    </a:p>
                  </a:txBody>
                  <a:tcPr/>
                </a:tc>
                <a:tc>
                  <a:txBody>
                    <a:bodyPr/>
                    <a:lstStyle/>
                    <a:p>
                      <a:r>
                        <a:rPr lang="en-US" dirty="0"/>
                        <a:t>4</a:t>
                      </a:r>
                    </a:p>
                  </a:txBody>
                  <a:tcPr/>
                </a:tc>
                <a:tc>
                  <a:txBody>
                    <a:bodyPr/>
                    <a:lstStyle/>
                    <a:p>
                      <a:endParaRPr lang="en-US"/>
                    </a:p>
                  </a:txBody>
                  <a:tcPr/>
                </a:tc>
                <a:extLst>
                  <a:ext uri="{0D108BD9-81ED-4DB2-BD59-A6C34878D82A}">
                    <a16:rowId xmlns:a16="http://schemas.microsoft.com/office/drawing/2014/main" val="1795743833"/>
                  </a:ext>
                </a:extLst>
              </a:tr>
              <a:tr h="370840">
                <a:tc>
                  <a:txBody>
                    <a:bodyPr/>
                    <a:lstStyle/>
                    <a:p>
                      <a:endParaRPr lang="en-US"/>
                    </a:p>
                  </a:txBody>
                  <a:tcPr/>
                </a:tc>
                <a:tc>
                  <a:txBody>
                    <a:bodyPr/>
                    <a:lstStyle/>
                    <a:p>
                      <a:r>
                        <a:rPr lang="en-US" dirty="0"/>
                        <a:t>5</a:t>
                      </a:r>
                    </a:p>
                  </a:txBody>
                  <a:tcPr/>
                </a:tc>
                <a:tc>
                  <a:txBody>
                    <a:bodyPr/>
                    <a:lstStyle/>
                    <a:p>
                      <a:endParaRPr lang="en-US"/>
                    </a:p>
                  </a:txBody>
                  <a:tcPr/>
                </a:tc>
                <a:extLst>
                  <a:ext uri="{0D108BD9-81ED-4DB2-BD59-A6C34878D82A}">
                    <a16:rowId xmlns:a16="http://schemas.microsoft.com/office/drawing/2014/main" val="1146402215"/>
                  </a:ext>
                </a:extLst>
              </a:tr>
              <a:tr h="370840">
                <a:tc>
                  <a:txBody>
                    <a:bodyPr/>
                    <a:lstStyle/>
                    <a:p>
                      <a:endParaRPr lang="en-US"/>
                    </a:p>
                  </a:txBody>
                  <a:tcPr/>
                </a:tc>
                <a:tc>
                  <a:txBody>
                    <a:bodyPr/>
                    <a:lstStyle/>
                    <a:p>
                      <a:r>
                        <a:rPr lang="en-US" dirty="0"/>
                        <a:t>6</a:t>
                      </a:r>
                    </a:p>
                  </a:txBody>
                  <a:tcPr/>
                </a:tc>
                <a:tc>
                  <a:txBody>
                    <a:bodyPr/>
                    <a:lstStyle/>
                    <a:p>
                      <a:endParaRPr lang="en-US"/>
                    </a:p>
                  </a:txBody>
                  <a:tcPr/>
                </a:tc>
                <a:extLst>
                  <a:ext uri="{0D108BD9-81ED-4DB2-BD59-A6C34878D82A}">
                    <a16:rowId xmlns:a16="http://schemas.microsoft.com/office/drawing/2014/main" val="1874453445"/>
                  </a:ext>
                </a:extLst>
              </a:tr>
              <a:tr h="370840">
                <a:tc>
                  <a:txBody>
                    <a:bodyPr/>
                    <a:lstStyle/>
                    <a:p>
                      <a:endParaRPr lang="en-US"/>
                    </a:p>
                  </a:txBody>
                  <a:tcPr/>
                </a:tc>
                <a:tc>
                  <a:txBody>
                    <a:bodyPr/>
                    <a:lstStyle/>
                    <a:p>
                      <a:r>
                        <a:rPr lang="en-US" dirty="0"/>
                        <a:t>7</a:t>
                      </a:r>
                    </a:p>
                  </a:txBody>
                  <a:tcPr/>
                </a:tc>
                <a:tc>
                  <a:txBody>
                    <a:bodyPr/>
                    <a:lstStyle/>
                    <a:p>
                      <a:endParaRPr lang="en-US"/>
                    </a:p>
                  </a:txBody>
                  <a:tcPr/>
                </a:tc>
                <a:extLst>
                  <a:ext uri="{0D108BD9-81ED-4DB2-BD59-A6C34878D82A}">
                    <a16:rowId xmlns:a16="http://schemas.microsoft.com/office/drawing/2014/main" val="806288858"/>
                  </a:ext>
                </a:extLst>
              </a:tr>
              <a:tr h="370840">
                <a:tc>
                  <a:txBody>
                    <a:bodyPr/>
                    <a:lstStyle/>
                    <a:p>
                      <a:endParaRPr lang="en-US"/>
                    </a:p>
                  </a:txBody>
                  <a:tcPr/>
                </a:tc>
                <a:tc>
                  <a:txBody>
                    <a:bodyPr/>
                    <a:lstStyle/>
                    <a:p>
                      <a:r>
                        <a:rPr lang="en-US" dirty="0"/>
                        <a:t>8</a:t>
                      </a:r>
                    </a:p>
                  </a:txBody>
                  <a:tcPr/>
                </a:tc>
                <a:tc>
                  <a:txBody>
                    <a:bodyPr/>
                    <a:lstStyle/>
                    <a:p>
                      <a:endParaRPr lang="en-US"/>
                    </a:p>
                  </a:txBody>
                  <a:tcPr/>
                </a:tc>
                <a:extLst>
                  <a:ext uri="{0D108BD9-81ED-4DB2-BD59-A6C34878D82A}">
                    <a16:rowId xmlns:a16="http://schemas.microsoft.com/office/drawing/2014/main" val="3293031430"/>
                  </a:ext>
                </a:extLst>
              </a:tr>
              <a:tr h="370840">
                <a:tc>
                  <a:txBody>
                    <a:bodyPr/>
                    <a:lstStyle/>
                    <a:p>
                      <a:endParaRPr lang="en-US"/>
                    </a:p>
                  </a:txBody>
                  <a:tcPr/>
                </a:tc>
                <a:tc>
                  <a:txBody>
                    <a:bodyPr/>
                    <a:lstStyle/>
                    <a:p>
                      <a:r>
                        <a:rPr lang="en-US" dirty="0"/>
                        <a:t>9</a:t>
                      </a:r>
                    </a:p>
                  </a:txBody>
                  <a:tcPr/>
                </a:tc>
                <a:tc>
                  <a:txBody>
                    <a:bodyPr/>
                    <a:lstStyle/>
                    <a:p>
                      <a:endParaRPr lang="en-US"/>
                    </a:p>
                  </a:txBody>
                  <a:tcPr/>
                </a:tc>
                <a:extLst>
                  <a:ext uri="{0D108BD9-81ED-4DB2-BD59-A6C34878D82A}">
                    <a16:rowId xmlns:a16="http://schemas.microsoft.com/office/drawing/2014/main" val="1951138396"/>
                  </a:ext>
                </a:extLst>
              </a:tr>
              <a:tr h="370840">
                <a:tc>
                  <a:txBody>
                    <a:bodyPr/>
                    <a:lstStyle/>
                    <a:p>
                      <a:endParaRPr lang="en-US"/>
                    </a:p>
                  </a:txBody>
                  <a:tcPr/>
                </a:tc>
                <a:tc>
                  <a:txBody>
                    <a:bodyPr/>
                    <a:lstStyle/>
                    <a:p>
                      <a:r>
                        <a:rPr lang="en-US" dirty="0"/>
                        <a:t>10</a:t>
                      </a:r>
                    </a:p>
                  </a:txBody>
                  <a:tcPr/>
                </a:tc>
                <a:tc>
                  <a:txBody>
                    <a:bodyPr/>
                    <a:lstStyle/>
                    <a:p>
                      <a:endParaRPr lang="en-US"/>
                    </a:p>
                  </a:txBody>
                  <a:tcPr/>
                </a:tc>
                <a:extLst>
                  <a:ext uri="{0D108BD9-81ED-4DB2-BD59-A6C34878D82A}">
                    <a16:rowId xmlns:a16="http://schemas.microsoft.com/office/drawing/2014/main" val="1923355250"/>
                  </a:ext>
                </a:extLst>
              </a:tr>
              <a:tr h="370840">
                <a:tc>
                  <a:txBody>
                    <a:bodyPr/>
                    <a:lstStyle/>
                    <a:p>
                      <a:endParaRPr lang="en-US"/>
                    </a:p>
                  </a:txBody>
                  <a:tcPr/>
                </a:tc>
                <a:tc>
                  <a:txBody>
                    <a:bodyPr/>
                    <a:lstStyle/>
                    <a:p>
                      <a:r>
                        <a:rPr lang="en-US" dirty="0"/>
                        <a:t>11</a:t>
                      </a:r>
                    </a:p>
                  </a:txBody>
                  <a:tcPr/>
                </a:tc>
                <a:tc>
                  <a:txBody>
                    <a:bodyPr/>
                    <a:lstStyle/>
                    <a:p>
                      <a:endParaRPr lang="en-US"/>
                    </a:p>
                  </a:txBody>
                  <a:tcPr/>
                </a:tc>
                <a:extLst>
                  <a:ext uri="{0D108BD9-81ED-4DB2-BD59-A6C34878D82A}">
                    <a16:rowId xmlns:a16="http://schemas.microsoft.com/office/drawing/2014/main" val="1562926514"/>
                  </a:ext>
                </a:extLst>
              </a:tr>
              <a:tr h="370840">
                <a:tc>
                  <a:txBody>
                    <a:bodyPr/>
                    <a:lstStyle/>
                    <a:p>
                      <a:endParaRPr lang="en-US"/>
                    </a:p>
                  </a:txBody>
                  <a:tcPr/>
                </a:tc>
                <a:tc>
                  <a:txBody>
                    <a:bodyPr/>
                    <a:lstStyle/>
                    <a:p>
                      <a:r>
                        <a:rPr lang="en-US" dirty="0"/>
                        <a:t>12</a:t>
                      </a:r>
                    </a:p>
                  </a:txBody>
                  <a:tcPr/>
                </a:tc>
                <a:tc>
                  <a:txBody>
                    <a:bodyPr/>
                    <a:lstStyle/>
                    <a:p>
                      <a:endParaRPr lang="en-US"/>
                    </a:p>
                  </a:txBody>
                  <a:tcPr/>
                </a:tc>
                <a:extLst>
                  <a:ext uri="{0D108BD9-81ED-4DB2-BD59-A6C34878D82A}">
                    <a16:rowId xmlns:a16="http://schemas.microsoft.com/office/drawing/2014/main" val="3690777385"/>
                  </a:ext>
                </a:extLst>
              </a:tr>
              <a:tr h="370840">
                <a:tc>
                  <a:txBody>
                    <a:bodyPr/>
                    <a:lstStyle/>
                    <a:p>
                      <a:r>
                        <a:rPr lang="en-US" dirty="0"/>
                        <a:t>Total</a:t>
                      </a:r>
                    </a:p>
                  </a:txBody>
                  <a:tcPr/>
                </a:tc>
                <a:tc>
                  <a:txBody>
                    <a:bodyPr/>
                    <a:lstStyle/>
                    <a:p>
                      <a:endParaRPr lang="en-US"/>
                    </a:p>
                  </a:txBody>
                  <a:tcPr/>
                </a:tc>
                <a:tc>
                  <a:txBody>
                    <a:bodyPr/>
                    <a:lstStyle/>
                    <a:p>
                      <a:r>
                        <a:rPr lang="en-US" dirty="0"/>
                        <a:t>36</a:t>
                      </a:r>
                    </a:p>
                  </a:txBody>
                  <a:tcPr/>
                </a:tc>
                <a:extLst>
                  <a:ext uri="{0D108BD9-81ED-4DB2-BD59-A6C34878D82A}">
                    <a16:rowId xmlns:a16="http://schemas.microsoft.com/office/drawing/2014/main" val="1200402993"/>
                  </a:ext>
                </a:extLst>
              </a:tr>
            </a:tbl>
          </a:graphicData>
        </a:graphic>
      </p:graphicFrame>
    </p:spTree>
    <p:extLst>
      <p:ext uri="{BB962C8B-B14F-4D97-AF65-F5344CB8AC3E}">
        <p14:creationId xmlns:p14="http://schemas.microsoft.com/office/powerpoint/2010/main" val="19707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8E6A6041-BB4F-4737-AE8A-14AF2AC2193B}"/>
</file>

<file path=customXml/itemProps2.xml><?xml version="1.0" encoding="utf-8"?>
<ds:datastoreItem xmlns:ds="http://schemas.openxmlformats.org/officeDocument/2006/customXml" ds:itemID="{9DCF9C07-476A-41B9-B231-F336FB22A23F}"/>
</file>

<file path=customXml/itemProps3.xml><?xml version="1.0" encoding="utf-8"?>
<ds:datastoreItem xmlns:ds="http://schemas.openxmlformats.org/officeDocument/2006/customXml" ds:itemID="{B27E2AFB-D6DF-4A9F-AA55-F3B86E19863E}"/>
</file>

<file path=docProps/app.xml><?xml version="1.0" encoding="utf-8"?>
<Properties xmlns="http://schemas.openxmlformats.org/officeDocument/2006/extended-properties" xmlns:vt="http://schemas.openxmlformats.org/officeDocument/2006/docPropsVTypes">
  <Template>Clarity</Template>
  <TotalTime>8632</TotalTime>
  <Words>1256</Words>
  <Application>Microsoft Office PowerPoint</Application>
  <PresentationFormat>On-screen Show (4:3)</PresentationFormat>
  <Paragraphs>409</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Verdana</vt:lpstr>
      <vt:lpstr>Clarity</vt:lpstr>
      <vt:lpstr>Lecture </vt:lpstr>
      <vt:lpstr>5.1 Random Variable</vt:lpstr>
      <vt:lpstr>5.1.1 Discrete Random Variable</vt:lpstr>
      <vt:lpstr>5.1.2 Continuous Random Variable</vt:lpstr>
      <vt:lpstr>Example 5-1</vt:lpstr>
      <vt:lpstr>Example 5-1</vt:lpstr>
      <vt:lpstr>Example 5-1</vt:lpstr>
      <vt:lpstr>5.2 Probability Distribution of Discrete Random Variable</vt:lpstr>
      <vt:lpstr>Frequency Distribution Table</vt:lpstr>
      <vt:lpstr>Probability Distribution Table The sum of the scores when two ordinary dice are thrown </vt:lpstr>
      <vt:lpstr>Probability Distribution Table The number of tails obtained when three fair coins are tossed </vt:lpstr>
      <vt:lpstr>5.3 Mean and Variance of a Discrete Random Variable</vt:lpstr>
      <vt:lpstr>Example 5-2</vt:lpstr>
      <vt:lpstr>The number of tails obtained when three fair coins are tossed. </vt:lpstr>
      <vt:lpstr>Example 5-3</vt:lpstr>
      <vt:lpstr>Example 5-3</vt:lpstr>
      <vt:lpstr>Example 5-4</vt:lpstr>
      <vt:lpstr>Example 5-4</vt:lpstr>
      <vt:lpstr>Which one would you be most likely to play</vt:lpstr>
      <vt:lpstr>Which one would you be most likely to play</vt:lpstr>
      <vt:lpstr>Which one would you be most likely to play</vt:lpstr>
      <vt:lpstr>THANK YOU</vt:lpstr>
    </vt:vector>
  </TitlesOfParts>
  <Company>Taylors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tml0015</dc:creator>
  <cp:lastModifiedBy>nor samsuhada ahmad</cp:lastModifiedBy>
  <cp:revision>128</cp:revision>
  <dcterms:created xsi:type="dcterms:W3CDTF">2009-03-12T07:14:37Z</dcterms:created>
  <dcterms:modified xsi:type="dcterms:W3CDTF">2022-09-27T04:40:51Z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14283800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