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5" r:id="rId2"/>
    <p:sldId id="256" r:id="rId3"/>
    <p:sldId id="257" r:id="rId4"/>
    <p:sldId id="258" r:id="rId5"/>
    <p:sldId id="259" r:id="rId6"/>
    <p:sldId id="262" r:id="rId7"/>
    <p:sldId id="263" r:id="rId8"/>
    <p:sldId id="261" r:id="rId9"/>
    <p:sldId id="260" r:id="rId10"/>
    <p:sldId id="264" r:id="rId11"/>
    <p:sldId id="265" r:id="rId12"/>
    <p:sldId id="266" r:id="rId13"/>
    <p:sldId id="267" r:id="rId14"/>
    <p:sldId id="268" r:id="rId15"/>
    <p:sldId id="269" r:id="rId16"/>
    <p:sldId id="270" r:id="rId17"/>
    <p:sldId id="271" r:id="rId18"/>
    <p:sldId id="281" r:id="rId19"/>
    <p:sldId id="282" r:id="rId20"/>
    <p:sldId id="283" r:id="rId21"/>
    <p:sldId id="284"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653E5-7A5D-48AB-ABCF-835D0C4E0C40}" type="datetimeFigureOut">
              <a:rPr lang="en-MY" smtClean="0"/>
              <a:t>8/11/2022</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84016A7F-3F09-4AB9-9928-7416EE4651EE}"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38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53E5-7A5D-48AB-ABCF-835D0C4E0C40}" type="datetimeFigureOut">
              <a:rPr lang="en-MY" smtClean="0"/>
              <a:t>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4016A7F-3F09-4AB9-9928-7416EE4651EE}"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32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53E5-7A5D-48AB-ABCF-835D0C4E0C40}" type="datetimeFigureOut">
              <a:rPr lang="en-MY" smtClean="0"/>
              <a:t>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4016A7F-3F09-4AB9-9928-7416EE4651EE}"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8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53E5-7A5D-48AB-ABCF-835D0C4E0C40}" type="datetimeFigureOut">
              <a:rPr lang="en-MY" smtClean="0"/>
              <a:t>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4016A7F-3F09-4AB9-9928-7416EE4651EE}"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52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53E5-7A5D-48AB-ABCF-835D0C4E0C40}" type="datetimeFigureOut">
              <a:rPr lang="en-MY" smtClean="0"/>
              <a:t>8/11/2022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4016A7F-3F09-4AB9-9928-7416EE4651EE}"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7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653E5-7A5D-48AB-ABCF-835D0C4E0C40}" type="datetimeFigureOut">
              <a:rPr lang="en-MY" smtClean="0"/>
              <a:t>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4016A7F-3F09-4AB9-9928-7416EE4651EE}"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96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653E5-7A5D-48AB-ABCF-835D0C4E0C40}" type="datetimeFigureOut">
              <a:rPr lang="en-MY" smtClean="0"/>
              <a:t>8/11/2022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4016A7F-3F09-4AB9-9928-7416EE4651EE}"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4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653E5-7A5D-48AB-ABCF-835D0C4E0C40}" type="datetimeFigureOut">
              <a:rPr lang="en-MY" smtClean="0"/>
              <a:t>8/11/2022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4016A7F-3F09-4AB9-9928-7416EE4651EE}"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08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653E5-7A5D-48AB-ABCF-835D0C4E0C40}" type="datetimeFigureOut">
              <a:rPr lang="en-MY" smtClean="0"/>
              <a:t>8/11/2022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4016A7F-3F09-4AB9-9928-7416EE4651EE}" type="slidenum">
              <a:rPr lang="en-MY" smtClean="0"/>
              <a:t>‹#›</a:t>
            </a:fld>
            <a:endParaRPr lang="en-MY"/>
          </a:p>
        </p:txBody>
      </p:sp>
    </p:spTree>
    <p:extLst>
      <p:ext uri="{BB962C8B-B14F-4D97-AF65-F5344CB8AC3E}">
        <p14:creationId xmlns:p14="http://schemas.microsoft.com/office/powerpoint/2010/main" val="217769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653E5-7A5D-48AB-ABCF-835D0C4E0C40}" type="datetimeFigureOut">
              <a:rPr lang="en-MY" smtClean="0"/>
              <a:t>8/11/2022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4016A7F-3F09-4AB9-9928-7416EE4651EE}"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0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F8653E5-7A5D-48AB-ABCF-835D0C4E0C40}" type="datetimeFigureOut">
              <a:rPr lang="en-MY" smtClean="0"/>
              <a:t>8/11/2022</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84016A7F-3F09-4AB9-9928-7416EE4651EE}"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255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F8653E5-7A5D-48AB-ABCF-835D0C4E0C40}" type="datetimeFigureOut">
              <a:rPr lang="en-MY" smtClean="0"/>
              <a:t>8/11/2022</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016A7F-3F09-4AB9-9928-7416EE4651EE}"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571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39E5-B6F3-7608-F7FF-CF65C2585B3C}"/>
              </a:ext>
            </a:extLst>
          </p:cNvPr>
          <p:cNvSpPr>
            <a:spLocks noGrp="1"/>
          </p:cNvSpPr>
          <p:nvPr>
            <p:ph type="title"/>
          </p:nvPr>
        </p:nvSpPr>
        <p:spPr>
          <a:xfrm>
            <a:off x="1566988" y="2517909"/>
            <a:ext cx="9603275" cy="1049235"/>
          </a:xfrm>
        </p:spPr>
        <p:txBody>
          <a:bodyPr/>
          <a:lstStyle/>
          <a:p>
            <a:r>
              <a:rPr lang="en-US" dirty="0"/>
              <a:t>SPECIAL DISCRETE RANDOM  VARIABLE</a:t>
            </a:r>
            <a:endParaRPr lang="en-MY" dirty="0"/>
          </a:p>
        </p:txBody>
      </p:sp>
    </p:spTree>
    <p:extLst>
      <p:ext uri="{BB962C8B-B14F-4D97-AF65-F5344CB8AC3E}">
        <p14:creationId xmlns:p14="http://schemas.microsoft.com/office/powerpoint/2010/main" val="200705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C80D-8324-FE7D-763E-B027E110BCB8}"/>
              </a:ext>
            </a:extLst>
          </p:cNvPr>
          <p:cNvSpPr>
            <a:spLocks noGrp="1"/>
          </p:cNvSpPr>
          <p:nvPr>
            <p:ph type="title"/>
          </p:nvPr>
        </p:nvSpPr>
        <p:spPr/>
        <p:txBody>
          <a:bodyPr/>
          <a:lstStyle/>
          <a:p>
            <a:r>
              <a:rPr lang="en-US" dirty="0"/>
              <a:t>Example 1</a:t>
            </a:r>
            <a:endParaRPr lang="en-MY" dirty="0"/>
          </a:p>
        </p:txBody>
      </p:sp>
      <p:sp>
        <p:nvSpPr>
          <p:cNvPr id="3" name="Content Placeholder 2">
            <a:extLst>
              <a:ext uri="{FF2B5EF4-FFF2-40B4-BE49-F238E27FC236}">
                <a16:creationId xmlns:a16="http://schemas.microsoft.com/office/drawing/2014/main" id="{A324AD4E-F94E-FFD7-6D34-A373415357BE}"/>
              </a:ext>
            </a:extLst>
          </p:cNvPr>
          <p:cNvSpPr>
            <a:spLocks noGrp="1"/>
          </p:cNvSpPr>
          <p:nvPr>
            <p:ph idx="1"/>
          </p:nvPr>
        </p:nvSpPr>
        <p:spPr/>
        <p:txBody>
          <a:bodyPr/>
          <a:lstStyle/>
          <a:p>
            <a:r>
              <a:rPr lang="en-US" dirty="0"/>
              <a:t>One specialist medical doctor claims that 70% of those with lung cancer are chain smokers. If his claim is correct:</a:t>
            </a:r>
          </a:p>
          <a:p>
            <a:pPr marL="514350" indent="-514350">
              <a:buAutoNum type="alphaLcParenR"/>
            </a:pPr>
            <a:r>
              <a:rPr lang="en-US" dirty="0"/>
              <a:t>Find the probability that of 10 such patients recently admitted to a hospital, fewer half are chain smokers.</a:t>
            </a:r>
          </a:p>
          <a:p>
            <a:pPr marL="514350" indent="-514350">
              <a:buAutoNum type="alphaLcParenR"/>
            </a:pPr>
            <a:r>
              <a:rPr lang="en-US" dirty="0"/>
              <a:t>Find the probability that 20 such patients recently admitted to a hospital, more than 6 is chain smokers.</a:t>
            </a:r>
          </a:p>
          <a:p>
            <a:pPr marL="0" indent="0">
              <a:buNone/>
            </a:pPr>
            <a:endParaRPr lang="en-MY" dirty="0"/>
          </a:p>
        </p:txBody>
      </p:sp>
    </p:spTree>
    <p:extLst>
      <p:ext uri="{BB962C8B-B14F-4D97-AF65-F5344CB8AC3E}">
        <p14:creationId xmlns:p14="http://schemas.microsoft.com/office/powerpoint/2010/main" val="376081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C6D-401D-3FB4-DED2-38B0AB0ADC59}"/>
              </a:ext>
            </a:extLst>
          </p:cNvPr>
          <p:cNvSpPr>
            <a:spLocks noGrp="1"/>
          </p:cNvSpPr>
          <p:nvPr>
            <p:ph type="title"/>
          </p:nvPr>
        </p:nvSpPr>
        <p:spPr/>
        <p:txBody>
          <a:bodyPr/>
          <a:lstStyle/>
          <a:p>
            <a:r>
              <a:rPr lang="en-US" dirty="0"/>
              <a:t>MEAN and VARIANCE</a:t>
            </a:r>
            <a:endParaRPr lang="en-MY"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91E636-9027-EAEF-9612-D2437B1F01D6}"/>
                  </a:ext>
                </a:extLst>
              </p:cNvPr>
              <p:cNvSpPr>
                <a:spLocks noGrp="1"/>
              </p:cNvSpPr>
              <p:nvPr>
                <p:ph idx="1"/>
              </p:nvPr>
            </p:nvSpPr>
            <p:spPr>
              <a:xfrm>
                <a:off x="1646068" y="2233997"/>
                <a:ext cx="4449932" cy="1840853"/>
              </a:xfrm>
            </p:spPr>
            <p:txBody>
              <a:bodyPr/>
              <a:lstStyle/>
              <a:p>
                <a:pPr marL="0" indent="0">
                  <a:buNone/>
                </a:pPr>
                <a:r>
                  <a:rPr lang="en-MY" dirty="0">
                    <a:ea typeface="Cambria Math" panose="02040503050406030204" pitchFamily="18" charset="0"/>
                  </a:rPr>
                  <a:t>Mean=</a:t>
                </a:r>
                <a14:m>
                  <m:oMath xmlns:m="http://schemas.openxmlformats.org/officeDocument/2006/math">
                    <m:r>
                      <a:rPr lang="en-MY"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𝜃</m:t>
                    </m:r>
                  </m:oMath>
                </a14:m>
                <a:endParaRPr lang="en-US" b="0" dirty="0">
                  <a:ea typeface="Cambria Math" panose="02040503050406030204" pitchFamily="18" charset="0"/>
                </a:endParaRPr>
              </a:p>
              <a:p>
                <a:pPr marL="0" indent="0">
                  <a:buNone/>
                </a:pPr>
                <a:r>
                  <a:rPr lang="en-MY" dirty="0"/>
                  <a:t>Variance=</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MY" dirty="0"/>
              </a:p>
            </p:txBody>
          </p:sp>
        </mc:Choice>
        <mc:Fallback>
          <p:sp>
            <p:nvSpPr>
              <p:cNvPr id="3" name="Content Placeholder 2">
                <a:extLst>
                  <a:ext uri="{FF2B5EF4-FFF2-40B4-BE49-F238E27FC236}">
                    <a16:creationId xmlns:a16="http://schemas.microsoft.com/office/drawing/2014/main" id="{8A91E636-9027-EAEF-9612-D2437B1F01D6}"/>
                  </a:ext>
                </a:extLst>
              </p:cNvPr>
              <p:cNvSpPr>
                <a:spLocks noGrp="1" noRot="1" noChangeAspect="1" noMove="1" noResize="1" noEditPoints="1" noAdjustHandles="1" noChangeArrowheads="1" noChangeShapeType="1" noTextEdit="1"/>
              </p:cNvSpPr>
              <p:nvPr>
                <p:ph idx="1"/>
              </p:nvPr>
            </p:nvSpPr>
            <p:spPr>
              <a:xfrm>
                <a:off x="1646068" y="2233997"/>
                <a:ext cx="4449932" cy="1840853"/>
              </a:xfrm>
              <a:blipFill>
                <a:blip r:embed="rId2"/>
                <a:stretch>
                  <a:fillRect l="-1370"/>
                </a:stretch>
              </a:blipFill>
            </p:spPr>
            <p:txBody>
              <a:bodyPr/>
              <a:lstStyle/>
              <a:p>
                <a:r>
                  <a:rPr lang="en-MY">
                    <a:noFill/>
                  </a:rPr>
                  <a:t> </a:t>
                </a:r>
              </a:p>
            </p:txBody>
          </p:sp>
        </mc:Fallback>
      </mc:AlternateContent>
    </p:spTree>
    <p:extLst>
      <p:ext uri="{BB962C8B-B14F-4D97-AF65-F5344CB8AC3E}">
        <p14:creationId xmlns:p14="http://schemas.microsoft.com/office/powerpoint/2010/main" val="82304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C20-B7F9-97BE-5705-9510EDB79DCF}"/>
              </a:ext>
            </a:extLst>
          </p:cNvPr>
          <p:cNvSpPr>
            <a:spLocks noGrp="1"/>
          </p:cNvSpPr>
          <p:nvPr>
            <p:ph type="title"/>
          </p:nvPr>
        </p:nvSpPr>
        <p:spPr>
          <a:xfrm>
            <a:off x="1487090" y="2686585"/>
            <a:ext cx="9603275" cy="1049235"/>
          </a:xfrm>
        </p:spPr>
        <p:txBody>
          <a:bodyPr/>
          <a:lstStyle/>
          <a:p>
            <a:r>
              <a:rPr lang="en-US" dirty="0"/>
              <a:t>3. GEOMETRIC DISTRIBUTION</a:t>
            </a:r>
            <a:endParaRPr lang="en-MY" dirty="0"/>
          </a:p>
        </p:txBody>
      </p:sp>
    </p:spTree>
    <p:extLst>
      <p:ext uri="{BB962C8B-B14F-4D97-AF65-F5344CB8AC3E}">
        <p14:creationId xmlns:p14="http://schemas.microsoft.com/office/powerpoint/2010/main" val="429036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100E-D717-7DC2-56BB-B3AF2419582D}"/>
              </a:ext>
            </a:extLst>
          </p:cNvPr>
          <p:cNvSpPr>
            <a:spLocks noGrp="1"/>
          </p:cNvSpPr>
          <p:nvPr>
            <p:ph type="title"/>
          </p:nvPr>
        </p:nvSpPr>
        <p:spPr/>
        <p:txBody>
          <a:bodyPr/>
          <a:lstStyle/>
          <a:p>
            <a:r>
              <a:rPr lang="en-US" dirty="0"/>
              <a:t>DEFINITION</a:t>
            </a:r>
            <a:endParaRPr lang="en-MY" dirty="0"/>
          </a:p>
        </p:txBody>
      </p:sp>
      <p:sp>
        <p:nvSpPr>
          <p:cNvPr id="3" name="Content Placeholder 2">
            <a:extLst>
              <a:ext uri="{FF2B5EF4-FFF2-40B4-BE49-F238E27FC236}">
                <a16:creationId xmlns:a16="http://schemas.microsoft.com/office/drawing/2014/main" id="{ADDB228C-A28F-F39A-0850-C456F4615ABF}"/>
              </a:ext>
            </a:extLst>
          </p:cNvPr>
          <p:cNvSpPr>
            <a:spLocks noGrp="1"/>
          </p:cNvSpPr>
          <p:nvPr>
            <p:ph idx="1"/>
          </p:nvPr>
        </p:nvSpPr>
        <p:spPr>
          <a:xfrm>
            <a:off x="1488074" y="1953588"/>
            <a:ext cx="9566780" cy="3657014"/>
          </a:xfrm>
        </p:spPr>
        <p:txBody>
          <a:bodyPr/>
          <a:lstStyle/>
          <a:p>
            <a:r>
              <a:rPr lang="en-US" b="0" i="0" dirty="0">
                <a:solidFill>
                  <a:srgbClr val="333333"/>
                </a:solidFill>
                <a:effectLst/>
                <a:latin typeface="Untitled Sans"/>
              </a:rPr>
              <a:t>Geometric distribution can be defined as a discrete probability distribution that represents the </a:t>
            </a:r>
            <a:r>
              <a:rPr lang="en-US" b="0" i="0" u="none" strike="noStrike" dirty="0">
                <a:solidFill>
                  <a:srgbClr val="01A5F2"/>
                </a:solidFill>
                <a:effectLst/>
                <a:latin typeface="Untitled Sans"/>
              </a:rPr>
              <a:t>probability</a:t>
            </a:r>
            <a:r>
              <a:rPr lang="en-US" b="0" i="0" dirty="0">
                <a:solidFill>
                  <a:srgbClr val="333333"/>
                </a:solidFill>
                <a:effectLst/>
                <a:latin typeface="Untitled Sans"/>
              </a:rPr>
              <a:t> of getting the first success after having a consecutive number of failures. </a:t>
            </a:r>
          </a:p>
          <a:p>
            <a:r>
              <a:rPr lang="en-US" b="0" i="0" dirty="0">
                <a:solidFill>
                  <a:srgbClr val="333333"/>
                </a:solidFill>
                <a:effectLst/>
                <a:latin typeface="Untitled Sans"/>
              </a:rPr>
              <a:t>A geometric distribution can have an indefinite number of trials until the first success is obtained.</a:t>
            </a:r>
          </a:p>
          <a:p>
            <a:endParaRPr lang="en-MY" dirty="0"/>
          </a:p>
        </p:txBody>
      </p:sp>
      <p:pic>
        <p:nvPicPr>
          <p:cNvPr id="1026" name="Picture 2" descr="Geometric Distribution Formula">
            <a:extLst>
              <a:ext uri="{FF2B5EF4-FFF2-40B4-BE49-F238E27FC236}">
                <a16:creationId xmlns:a16="http://schemas.microsoft.com/office/drawing/2014/main" id="{209C19F7-3E14-9975-9670-91BD576C64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821"/>
          <a:stretch/>
        </p:blipFill>
        <p:spPr bwMode="auto">
          <a:xfrm>
            <a:off x="4183351" y="3854706"/>
            <a:ext cx="4019616" cy="175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6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67110-F700-55A0-BD02-E786CFEA96FD}"/>
              </a:ext>
            </a:extLst>
          </p:cNvPr>
          <p:cNvSpPr>
            <a:spLocks noGrp="1"/>
          </p:cNvSpPr>
          <p:nvPr>
            <p:ph idx="1"/>
          </p:nvPr>
        </p:nvSpPr>
        <p:spPr/>
        <p:txBody>
          <a:bodyPr/>
          <a:lstStyle/>
          <a:p>
            <a:r>
              <a:rPr lang="en-US" dirty="0">
                <a:solidFill>
                  <a:srgbClr val="333333"/>
                </a:solidFill>
                <a:latin typeface="Untitled Sans"/>
              </a:rPr>
              <a:t>Pr</a:t>
            </a:r>
            <a:r>
              <a:rPr lang="en-US" b="0" i="0" dirty="0">
                <a:solidFill>
                  <a:srgbClr val="333333"/>
                </a:solidFill>
                <a:effectLst/>
                <a:latin typeface="Untitled Sans"/>
              </a:rPr>
              <a:t>obability of success of a trial is denoted by </a:t>
            </a:r>
            <a:r>
              <a:rPr lang="en-US" b="1" i="0" dirty="0">
                <a:solidFill>
                  <a:srgbClr val="333333"/>
                </a:solidFill>
                <a:effectLst/>
                <a:latin typeface="Untitled Sans"/>
              </a:rPr>
              <a:t>p</a:t>
            </a:r>
            <a:r>
              <a:rPr lang="en-US" b="0" i="0" dirty="0">
                <a:solidFill>
                  <a:srgbClr val="333333"/>
                </a:solidFill>
                <a:effectLst/>
                <a:latin typeface="Untitled Sans"/>
              </a:rPr>
              <a:t> and failure is given by </a:t>
            </a:r>
            <a:r>
              <a:rPr lang="en-US" b="1" i="0" dirty="0">
                <a:solidFill>
                  <a:srgbClr val="333333"/>
                </a:solidFill>
                <a:effectLst/>
                <a:latin typeface="Untitled Sans"/>
              </a:rPr>
              <a:t>q.</a:t>
            </a:r>
          </a:p>
          <a:p>
            <a:r>
              <a:rPr lang="en-US" b="0" i="0" dirty="0">
                <a:solidFill>
                  <a:srgbClr val="333333"/>
                </a:solidFill>
                <a:effectLst/>
                <a:latin typeface="Untitled Sans"/>
              </a:rPr>
              <a:t>A discrete random variable, X, that has a geometric probability distribution is represented as </a:t>
            </a:r>
            <a:r>
              <a:rPr lang="en-US" b="0" i="0" dirty="0">
                <a:solidFill>
                  <a:srgbClr val="333333"/>
                </a:solidFill>
                <a:effectLst/>
                <a:latin typeface="MJXc-TeX-math-I"/>
              </a:rPr>
              <a:t>X</a:t>
            </a:r>
            <a:r>
              <a:rPr lang="en-US" b="0" i="0" dirty="0">
                <a:solidFill>
                  <a:srgbClr val="333333"/>
                </a:solidFill>
                <a:effectLst/>
                <a:latin typeface="MJXc-TeX-main-R"/>
              </a:rPr>
              <a:t>∼</a:t>
            </a:r>
            <a:r>
              <a:rPr lang="en-US" b="0" i="0" dirty="0">
                <a:solidFill>
                  <a:srgbClr val="333333"/>
                </a:solidFill>
                <a:effectLst/>
                <a:latin typeface="MJXc-TeX-math-I"/>
              </a:rPr>
              <a:t>G</a:t>
            </a:r>
            <a:r>
              <a:rPr lang="en-US" b="0" i="0" dirty="0">
                <a:solidFill>
                  <a:srgbClr val="333333"/>
                </a:solidFill>
                <a:effectLst/>
                <a:latin typeface="MJXc-TeX-main-R"/>
              </a:rPr>
              <a:t>(</a:t>
            </a:r>
            <a:r>
              <a:rPr lang="en-US" b="0" i="0" dirty="0">
                <a:solidFill>
                  <a:srgbClr val="333333"/>
                </a:solidFill>
                <a:effectLst/>
                <a:latin typeface="MJXc-TeX-math-I"/>
              </a:rPr>
              <a:t>p</a:t>
            </a:r>
            <a:r>
              <a:rPr lang="en-US" b="0" i="0" dirty="0">
                <a:solidFill>
                  <a:srgbClr val="333333"/>
                </a:solidFill>
                <a:effectLst/>
                <a:latin typeface="MJXc-TeX-main-R"/>
              </a:rPr>
              <a:t>).</a:t>
            </a:r>
          </a:p>
          <a:p>
            <a:r>
              <a:rPr lang="en-US" b="0" i="0" dirty="0">
                <a:solidFill>
                  <a:srgbClr val="333333"/>
                </a:solidFill>
                <a:effectLst/>
                <a:latin typeface="Untitled Sans"/>
              </a:rPr>
              <a:t>The </a:t>
            </a:r>
            <a:r>
              <a:rPr lang="en-US" b="0" i="0" u="none" strike="noStrike" dirty="0">
                <a:solidFill>
                  <a:srgbClr val="01A5F2"/>
                </a:solidFill>
                <a:effectLst/>
                <a:latin typeface="Untitled Sans"/>
              </a:rPr>
              <a:t>mean</a:t>
            </a:r>
            <a:r>
              <a:rPr lang="en-US" b="0" i="0" dirty="0">
                <a:solidFill>
                  <a:srgbClr val="333333"/>
                </a:solidFill>
                <a:effectLst/>
                <a:latin typeface="Untitled Sans"/>
              </a:rPr>
              <a:t> of geometric distribution is also the expected value of the geometric distribution:  </a:t>
            </a:r>
            <a:r>
              <a:rPr lang="en-MY" b="0" i="0" dirty="0">
                <a:solidFill>
                  <a:srgbClr val="00B0F0"/>
                </a:solidFill>
                <a:effectLst/>
                <a:latin typeface="Untitled Sans"/>
              </a:rPr>
              <a:t>E[X] = 1 / p</a:t>
            </a:r>
          </a:p>
          <a:p>
            <a:r>
              <a:rPr lang="en-US" b="0" i="0" u="none" strike="noStrike" dirty="0">
                <a:solidFill>
                  <a:srgbClr val="01A5F2"/>
                </a:solidFill>
                <a:effectLst/>
                <a:latin typeface="Untitled Sans"/>
              </a:rPr>
              <a:t>Variance</a:t>
            </a:r>
            <a:r>
              <a:rPr lang="en-US" b="0" i="0" dirty="0">
                <a:solidFill>
                  <a:srgbClr val="333333"/>
                </a:solidFill>
                <a:effectLst/>
                <a:latin typeface="Untitled Sans"/>
              </a:rPr>
              <a:t> can be defined as a measure of dispersion that checks how far the data in a distribution is spread out with respect to the mean: </a:t>
            </a:r>
            <a:r>
              <a:rPr lang="en-MY" b="0" i="0" dirty="0">
                <a:solidFill>
                  <a:srgbClr val="00B0F0"/>
                </a:solidFill>
                <a:effectLst/>
                <a:latin typeface="Untitled Sans"/>
              </a:rPr>
              <a:t>Var[X] = (1 - p) / p</a:t>
            </a:r>
            <a:r>
              <a:rPr lang="en-MY" b="0" i="0" baseline="30000" dirty="0">
                <a:solidFill>
                  <a:srgbClr val="00B0F0"/>
                </a:solidFill>
                <a:effectLst/>
                <a:latin typeface="Untitled Sans"/>
              </a:rPr>
              <a:t>2</a:t>
            </a:r>
            <a:endParaRPr lang="en-MY" b="1" dirty="0">
              <a:solidFill>
                <a:srgbClr val="00B0F0"/>
              </a:solidFill>
            </a:endParaRPr>
          </a:p>
        </p:txBody>
      </p:sp>
      <p:sp>
        <p:nvSpPr>
          <p:cNvPr id="4" name="Title 1">
            <a:extLst>
              <a:ext uri="{FF2B5EF4-FFF2-40B4-BE49-F238E27FC236}">
                <a16:creationId xmlns:a16="http://schemas.microsoft.com/office/drawing/2014/main" id="{D3DC59DE-DF13-61C0-75A0-5896445AB1B8}"/>
              </a:ext>
            </a:extLst>
          </p:cNvPr>
          <p:cNvSpPr>
            <a:spLocks noGrp="1"/>
          </p:cNvSpPr>
          <p:nvPr>
            <p:ph type="title"/>
          </p:nvPr>
        </p:nvSpPr>
        <p:spPr>
          <a:xfrm>
            <a:off x="1451579" y="804519"/>
            <a:ext cx="9603275" cy="1049235"/>
          </a:xfrm>
        </p:spPr>
        <p:txBody>
          <a:bodyPr/>
          <a:lstStyle/>
          <a:p>
            <a:r>
              <a:rPr lang="en-US" dirty="0"/>
              <a:t>MEAN &amp; VARIANCE</a:t>
            </a:r>
            <a:endParaRPr lang="en-MY" dirty="0"/>
          </a:p>
        </p:txBody>
      </p:sp>
    </p:spTree>
    <p:extLst>
      <p:ext uri="{BB962C8B-B14F-4D97-AF65-F5344CB8AC3E}">
        <p14:creationId xmlns:p14="http://schemas.microsoft.com/office/powerpoint/2010/main" val="193847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2309-AE75-C219-BB53-1857ACE71A71}"/>
              </a:ext>
            </a:extLst>
          </p:cNvPr>
          <p:cNvSpPr>
            <a:spLocks noGrp="1"/>
          </p:cNvSpPr>
          <p:nvPr>
            <p:ph type="title"/>
          </p:nvPr>
        </p:nvSpPr>
        <p:spPr/>
        <p:txBody>
          <a:bodyPr/>
          <a:lstStyle/>
          <a:p>
            <a:r>
              <a:rPr lang="en-US" dirty="0"/>
              <a:t>EXAMPLE 1</a:t>
            </a:r>
            <a:endParaRPr lang="en-MY" dirty="0"/>
          </a:p>
        </p:txBody>
      </p:sp>
      <p:sp>
        <p:nvSpPr>
          <p:cNvPr id="3" name="Content Placeholder 2">
            <a:extLst>
              <a:ext uri="{FF2B5EF4-FFF2-40B4-BE49-F238E27FC236}">
                <a16:creationId xmlns:a16="http://schemas.microsoft.com/office/drawing/2014/main" id="{71A8823F-8A00-3C72-66F6-FD1A8F97E14B}"/>
              </a:ext>
            </a:extLst>
          </p:cNvPr>
          <p:cNvSpPr>
            <a:spLocks noGrp="1"/>
          </p:cNvSpPr>
          <p:nvPr>
            <p:ph idx="1"/>
          </p:nvPr>
        </p:nvSpPr>
        <p:spPr/>
        <p:txBody>
          <a:bodyPr/>
          <a:lstStyle/>
          <a:p>
            <a:r>
              <a:rPr lang="en-US" b="0" i="0" dirty="0">
                <a:solidFill>
                  <a:srgbClr val="333333"/>
                </a:solidFill>
                <a:effectLst/>
                <a:latin typeface="Untitled Sans"/>
              </a:rPr>
              <a:t> If a patient is waiting for a suitable blood donor and the probability that the selected donor will be a match is 0.2, then find the expected number of donors who will be tested till a match is found including the matched donor.</a:t>
            </a:r>
          </a:p>
          <a:p>
            <a:pPr marL="0" indent="0">
              <a:buNone/>
            </a:pPr>
            <a:r>
              <a:rPr lang="en-US" b="0" i="0" dirty="0">
                <a:solidFill>
                  <a:srgbClr val="333333"/>
                </a:solidFill>
                <a:effectLst/>
                <a:latin typeface="Untitled Sans"/>
              </a:rPr>
              <a:t>p = 0.2</a:t>
            </a:r>
            <a:br>
              <a:rPr lang="en-US" dirty="0"/>
            </a:br>
            <a:r>
              <a:rPr lang="en-US" b="0" i="0" dirty="0">
                <a:solidFill>
                  <a:srgbClr val="333333"/>
                </a:solidFill>
                <a:effectLst/>
                <a:latin typeface="Untitled Sans"/>
              </a:rPr>
              <a:t>E[X] = 1 / p = 1 / 0.2 = 5</a:t>
            </a:r>
            <a:br>
              <a:rPr lang="en-US" dirty="0"/>
            </a:br>
            <a:endParaRPr lang="en-US" b="1" dirty="0">
              <a:solidFill>
                <a:srgbClr val="333333"/>
              </a:solidFill>
              <a:latin typeface="Untitled Sans"/>
            </a:endParaRPr>
          </a:p>
          <a:p>
            <a:pPr marL="0" indent="0">
              <a:buNone/>
            </a:pPr>
            <a:r>
              <a:rPr lang="en-US" b="0" i="0" dirty="0">
                <a:solidFill>
                  <a:srgbClr val="333333"/>
                </a:solidFill>
                <a:effectLst/>
                <a:latin typeface="Untitled Sans"/>
              </a:rPr>
              <a:t>The expected number of donors who will be tested till a match is found is 5 (including the donor).</a:t>
            </a:r>
            <a:endParaRPr lang="en-MY" dirty="0"/>
          </a:p>
        </p:txBody>
      </p:sp>
    </p:spTree>
    <p:extLst>
      <p:ext uri="{BB962C8B-B14F-4D97-AF65-F5344CB8AC3E}">
        <p14:creationId xmlns:p14="http://schemas.microsoft.com/office/powerpoint/2010/main" val="162571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2FE7-4D28-A248-F252-3A1A869CD166}"/>
              </a:ext>
            </a:extLst>
          </p:cNvPr>
          <p:cNvSpPr>
            <a:spLocks noGrp="1"/>
          </p:cNvSpPr>
          <p:nvPr>
            <p:ph type="title"/>
          </p:nvPr>
        </p:nvSpPr>
        <p:spPr/>
        <p:txBody>
          <a:bodyPr/>
          <a:lstStyle/>
          <a:p>
            <a:r>
              <a:rPr lang="en-US" dirty="0"/>
              <a:t>EXAMPLE 2</a:t>
            </a:r>
            <a:endParaRPr lang="en-MY" dirty="0"/>
          </a:p>
        </p:txBody>
      </p:sp>
      <p:sp>
        <p:nvSpPr>
          <p:cNvPr id="3" name="Content Placeholder 2">
            <a:extLst>
              <a:ext uri="{FF2B5EF4-FFF2-40B4-BE49-F238E27FC236}">
                <a16:creationId xmlns:a16="http://schemas.microsoft.com/office/drawing/2014/main" id="{EBB3557A-A369-1514-7878-54AFE79A0DE9}"/>
              </a:ext>
            </a:extLst>
          </p:cNvPr>
          <p:cNvSpPr>
            <a:spLocks noGrp="1"/>
          </p:cNvSpPr>
          <p:nvPr>
            <p:ph idx="1"/>
          </p:nvPr>
        </p:nvSpPr>
        <p:spPr/>
        <p:txBody>
          <a:bodyPr/>
          <a:lstStyle/>
          <a:p>
            <a:r>
              <a:rPr lang="en-US" b="0" i="0" dirty="0">
                <a:solidFill>
                  <a:srgbClr val="333333"/>
                </a:solidFill>
                <a:effectLst/>
                <a:latin typeface="Untitled Sans"/>
              </a:rPr>
              <a:t>Suppose you are playing a game of darts. The probability of success is 0.4. What is the probability that you will hit the bullseye on the third try?</a:t>
            </a:r>
          </a:p>
          <a:p>
            <a:pPr marL="0" indent="0">
              <a:buNone/>
            </a:pPr>
            <a:r>
              <a:rPr lang="nn-NO" b="0" i="0" dirty="0">
                <a:solidFill>
                  <a:srgbClr val="333333"/>
                </a:solidFill>
                <a:effectLst/>
                <a:latin typeface="Untitled Sans"/>
              </a:rPr>
              <a:t>p = 0.4</a:t>
            </a:r>
            <a:br>
              <a:rPr lang="nn-NO" dirty="0"/>
            </a:br>
            <a:r>
              <a:rPr lang="nn-NO" b="0" i="0" dirty="0">
                <a:solidFill>
                  <a:srgbClr val="333333"/>
                </a:solidFill>
                <a:effectLst/>
                <a:latin typeface="Untitled Sans"/>
              </a:rPr>
              <a:t>P(X = x) = (1 - p)</a:t>
            </a:r>
            <a:r>
              <a:rPr lang="nn-NO" b="0" i="0" baseline="30000" dirty="0">
                <a:solidFill>
                  <a:srgbClr val="333333"/>
                </a:solidFill>
                <a:effectLst/>
                <a:latin typeface="Untitled Sans"/>
              </a:rPr>
              <a:t>x - 1</a:t>
            </a:r>
            <a:r>
              <a:rPr lang="nn-NO" b="0" i="0" dirty="0">
                <a:solidFill>
                  <a:srgbClr val="333333"/>
                </a:solidFill>
                <a:effectLst/>
                <a:latin typeface="Untitled Sans"/>
              </a:rPr>
              <a:t>p</a:t>
            </a:r>
            <a:br>
              <a:rPr lang="nn-NO" dirty="0"/>
            </a:br>
            <a:r>
              <a:rPr lang="nn-NO" b="0" i="0" dirty="0">
                <a:solidFill>
                  <a:srgbClr val="333333"/>
                </a:solidFill>
                <a:effectLst/>
                <a:latin typeface="Untitled Sans"/>
              </a:rPr>
              <a:t>P(X = 3) = (1 - 0.4)</a:t>
            </a:r>
            <a:r>
              <a:rPr lang="nn-NO" b="0" i="0" baseline="30000" dirty="0">
                <a:solidFill>
                  <a:srgbClr val="333333"/>
                </a:solidFill>
                <a:effectLst/>
                <a:latin typeface="Untitled Sans"/>
              </a:rPr>
              <a:t>3 - 1</a:t>
            </a:r>
            <a:r>
              <a:rPr lang="nn-NO" b="0" i="0" dirty="0">
                <a:solidFill>
                  <a:srgbClr val="333333"/>
                </a:solidFill>
                <a:effectLst/>
                <a:latin typeface="Untitled Sans"/>
              </a:rPr>
              <a:t>(0.4)</a:t>
            </a:r>
            <a:br>
              <a:rPr lang="nn-NO" dirty="0"/>
            </a:br>
            <a:r>
              <a:rPr lang="nn-NO" b="0" i="0" dirty="0">
                <a:solidFill>
                  <a:srgbClr val="333333"/>
                </a:solidFill>
                <a:effectLst/>
                <a:latin typeface="Untitled Sans"/>
              </a:rPr>
              <a:t>P(X = 3) = (0.6)</a:t>
            </a:r>
            <a:r>
              <a:rPr lang="nn-NO" b="0" i="0" baseline="30000" dirty="0">
                <a:solidFill>
                  <a:srgbClr val="333333"/>
                </a:solidFill>
                <a:effectLst/>
                <a:latin typeface="Untitled Sans"/>
              </a:rPr>
              <a:t>2</a:t>
            </a:r>
            <a:r>
              <a:rPr lang="nn-NO" b="0" i="0" dirty="0">
                <a:solidFill>
                  <a:srgbClr val="333333"/>
                </a:solidFill>
                <a:effectLst/>
                <a:latin typeface="Untitled Sans"/>
              </a:rPr>
              <a:t>(0.4) = 0.144</a:t>
            </a:r>
            <a:endParaRPr lang="en-MY" dirty="0"/>
          </a:p>
        </p:txBody>
      </p:sp>
    </p:spTree>
    <p:extLst>
      <p:ext uri="{BB962C8B-B14F-4D97-AF65-F5344CB8AC3E}">
        <p14:creationId xmlns:p14="http://schemas.microsoft.com/office/powerpoint/2010/main" val="168886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12F-A6B4-0040-D787-ABD385E2B0C1}"/>
              </a:ext>
            </a:extLst>
          </p:cNvPr>
          <p:cNvSpPr>
            <a:spLocks noGrp="1"/>
          </p:cNvSpPr>
          <p:nvPr>
            <p:ph type="title"/>
          </p:nvPr>
        </p:nvSpPr>
        <p:spPr/>
        <p:txBody>
          <a:bodyPr/>
          <a:lstStyle/>
          <a:p>
            <a:r>
              <a:rPr lang="en-US" dirty="0"/>
              <a:t>EXAMPLE 3</a:t>
            </a:r>
            <a:endParaRPr lang="en-MY" dirty="0"/>
          </a:p>
        </p:txBody>
      </p:sp>
      <p:sp>
        <p:nvSpPr>
          <p:cNvPr id="3" name="Content Placeholder 2">
            <a:extLst>
              <a:ext uri="{FF2B5EF4-FFF2-40B4-BE49-F238E27FC236}">
                <a16:creationId xmlns:a16="http://schemas.microsoft.com/office/drawing/2014/main" id="{EEAACC6C-71AB-614C-40D6-D0DE5FD108E5}"/>
              </a:ext>
            </a:extLst>
          </p:cNvPr>
          <p:cNvSpPr>
            <a:spLocks noGrp="1"/>
          </p:cNvSpPr>
          <p:nvPr>
            <p:ph idx="1"/>
          </p:nvPr>
        </p:nvSpPr>
        <p:spPr/>
        <p:txBody>
          <a:bodyPr/>
          <a:lstStyle/>
          <a:p>
            <a:r>
              <a:rPr lang="en-US" b="0" i="0" dirty="0">
                <a:solidFill>
                  <a:srgbClr val="333333"/>
                </a:solidFill>
                <a:effectLst/>
                <a:latin typeface="Untitled Sans"/>
              </a:rPr>
              <a:t>A light bulb manufacturing factory finds 3 in every 60 light bulbs defective. What is the probability that the first defective light bulb with be found when the 6th one is tested?</a:t>
            </a:r>
          </a:p>
          <a:p>
            <a:r>
              <a:rPr lang="en-MY" b="0" i="0" dirty="0">
                <a:solidFill>
                  <a:srgbClr val="333333"/>
                </a:solidFill>
                <a:effectLst/>
                <a:latin typeface="Untitled Sans"/>
              </a:rPr>
              <a:t>p = 3 / 60 = 0.05</a:t>
            </a:r>
            <a:br>
              <a:rPr lang="en-MY" dirty="0"/>
            </a:br>
            <a:r>
              <a:rPr lang="en-MY" b="0" i="0" dirty="0">
                <a:solidFill>
                  <a:srgbClr val="333333"/>
                </a:solidFill>
                <a:effectLst/>
                <a:latin typeface="Untitled Sans"/>
              </a:rPr>
              <a:t>P(X = x) = (1 - p)</a:t>
            </a:r>
            <a:r>
              <a:rPr lang="en-MY" b="0" i="0" baseline="30000" dirty="0">
                <a:solidFill>
                  <a:srgbClr val="333333"/>
                </a:solidFill>
                <a:effectLst/>
                <a:latin typeface="Untitled Sans"/>
              </a:rPr>
              <a:t>x - 1</a:t>
            </a:r>
            <a:r>
              <a:rPr lang="en-MY" b="0" i="0" dirty="0">
                <a:solidFill>
                  <a:srgbClr val="333333"/>
                </a:solidFill>
                <a:effectLst/>
                <a:latin typeface="Untitled Sans"/>
              </a:rPr>
              <a:t>p</a:t>
            </a:r>
            <a:br>
              <a:rPr lang="en-MY" dirty="0"/>
            </a:br>
            <a:r>
              <a:rPr lang="en-MY" b="0" i="0" dirty="0">
                <a:solidFill>
                  <a:srgbClr val="333333"/>
                </a:solidFill>
                <a:effectLst/>
                <a:latin typeface="Untitled Sans"/>
              </a:rPr>
              <a:t>P(X = 6) = (1 - 0.05)</a:t>
            </a:r>
            <a:r>
              <a:rPr lang="en-MY" b="0" i="0" baseline="30000" dirty="0">
                <a:solidFill>
                  <a:srgbClr val="333333"/>
                </a:solidFill>
                <a:effectLst/>
                <a:latin typeface="Untitled Sans"/>
              </a:rPr>
              <a:t>6 - 1</a:t>
            </a:r>
            <a:r>
              <a:rPr lang="en-MY" b="0" i="0" dirty="0">
                <a:solidFill>
                  <a:srgbClr val="333333"/>
                </a:solidFill>
                <a:effectLst/>
                <a:latin typeface="Untitled Sans"/>
              </a:rPr>
              <a:t>(0.05)</a:t>
            </a:r>
            <a:br>
              <a:rPr lang="en-MY" dirty="0"/>
            </a:br>
            <a:r>
              <a:rPr lang="en-MY" b="0" i="0" dirty="0">
                <a:solidFill>
                  <a:srgbClr val="333333"/>
                </a:solidFill>
                <a:effectLst/>
                <a:latin typeface="Untitled Sans"/>
              </a:rPr>
              <a:t>P(X = 6) = (0.95)</a:t>
            </a:r>
            <a:r>
              <a:rPr lang="en-MY" b="0" i="0" baseline="30000" dirty="0">
                <a:solidFill>
                  <a:srgbClr val="333333"/>
                </a:solidFill>
                <a:effectLst/>
                <a:latin typeface="Untitled Sans"/>
              </a:rPr>
              <a:t>5</a:t>
            </a:r>
            <a:r>
              <a:rPr lang="en-MY" b="0" i="0" dirty="0">
                <a:solidFill>
                  <a:srgbClr val="333333"/>
                </a:solidFill>
                <a:effectLst/>
                <a:latin typeface="Untitled Sans"/>
              </a:rPr>
              <a:t>(0.05)</a:t>
            </a:r>
            <a:br>
              <a:rPr lang="en-MY" dirty="0"/>
            </a:br>
            <a:r>
              <a:rPr lang="en-MY" b="0" i="0" dirty="0">
                <a:solidFill>
                  <a:srgbClr val="333333"/>
                </a:solidFill>
                <a:effectLst/>
                <a:latin typeface="Untitled Sans"/>
              </a:rPr>
              <a:t>P(X = 6) = 0.0386</a:t>
            </a:r>
            <a:endParaRPr lang="en-MY" dirty="0"/>
          </a:p>
        </p:txBody>
      </p:sp>
    </p:spTree>
    <p:extLst>
      <p:ext uri="{BB962C8B-B14F-4D97-AF65-F5344CB8AC3E}">
        <p14:creationId xmlns:p14="http://schemas.microsoft.com/office/powerpoint/2010/main" val="16665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EA0B-0A3A-FBF7-B252-A32C4AB0B749}"/>
              </a:ext>
            </a:extLst>
          </p:cNvPr>
          <p:cNvSpPr>
            <a:spLocks noGrp="1"/>
          </p:cNvSpPr>
          <p:nvPr>
            <p:ph type="title"/>
          </p:nvPr>
        </p:nvSpPr>
        <p:spPr>
          <a:xfrm>
            <a:off x="1460457" y="2535665"/>
            <a:ext cx="9603275" cy="1049235"/>
          </a:xfrm>
        </p:spPr>
        <p:txBody>
          <a:bodyPr/>
          <a:lstStyle/>
          <a:p>
            <a:r>
              <a:rPr lang="en-US" dirty="0"/>
              <a:t>4. HYPERGEOMETRIC</a:t>
            </a:r>
            <a:endParaRPr lang="en-MY" dirty="0"/>
          </a:p>
        </p:txBody>
      </p:sp>
    </p:spTree>
    <p:extLst>
      <p:ext uri="{BB962C8B-B14F-4D97-AF65-F5344CB8AC3E}">
        <p14:creationId xmlns:p14="http://schemas.microsoft.com/office/powerpoint/2010/main" val="200239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2DF2-1F98-DA2C-37F3-88A1B2D5DEB3}"/>
              </a:ext>
            </a:extLst>
          </p:cNvPr>
          <p:cNvSpPr>
            <a:spLocks noGrp="1"/>
          </p:cNvSpPr>
          <p:nvPr>
            <p:ph type="title"/>
          </p:nvPr>
        </p:nvSpPr>
        <p:spPr/>
        <p:txBody>
          <a:bodyPr/>
          <a:lstStyle/>
          <a:p>
            <a:r>
              <a:rPr lang="en-US" dirty="0"/>
              <a:t>DEFINITION</a:t>
            </a:r>
            <a:endParaRPr lang="en-MY" dirty="0"/>
          </a:p>
        </p:txBody>
      </p:sp>
      <p:pic>
        <p:nvPicPr>
          <p:cNvPr id="5" name="Content Placeholder 4" descr="Text&#10;&#10;Description automatically generated">
            <a:extLst>
              <a:ext uri="{FF2B5EF4-FFF2-40B4-BE49-F238E27FC236}">
                <a16:creationId xmlns:a16="http://schemas.microsoft.com/office/drawing/2014/main" id="{F4E568D4-9218-8F40-F2B7-36B0EAB0D1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308" t="45059" r="23564" b="31274"/>
          <a:stretch/>
        </p:blipFill>
        <p:spPr>
          <a:xfrm>
            <a:off x="1451579" y="2266949"/>
            <a:ext cx="9257778" cy="3099708"/>
          </a:xfrm>
        </p:spPr>
      </p:pic>
    </p:spTree>
    <p:extLst>
      <p:ext uri="{BB962C8B-B14F-4D97-AF65-F5344CB8AC3E}">
        <p14:creationId xmlns:p14="http://schemas.microsoft.com/office/powerpoint/2010/main" val="213187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F1BD-F3EC-52C3-740A-FF0540DC95DA}"/>
              </a:ext>
            </a:extLst>
          </p:cNvPr>
          <p:cNvSpPr>
            <a:spLocks noGrp="1"/>
          </p:cNvSpPr>
          <p:nvPr>
            <p:ph type="ctrTitle"/>
          </p:nvPr>
        </p:nvSpPr>
        <p:spPr>
          <a:xfrm>
            <a:off x="2012271" y="1939109"/>
            <a:ext cx="10283301" cy="2561870"/>
          </a:xfrm>
        </p:spPr>
        <p:txBody>
          <a:bodyPr/>
          <a:lstStyle/>
          <a:p>
            <a:pPr algn="l"/>
            <a:r>
              <a:rPr lang="en-US" sz="4000" dirty="0"/>
              <a:t>1</a:t>
            </a:r>
            <a:r>
              <a:rPr lang="en-US" dirty="0"/>
              <a:t>.</a:t>
            </a:r>
            <a:r>
              <a:rPr lang="en-US" sz="4000" dirty="0"/>
              <a:t>Discrete Uniform Distribution</a:t>
            </a:r>
            <a:endParaRPr lang="en-MY" dirty="0"/>
          </a:p>
        </p:txBody>
      </p:sp>
    </p:spTree>
    <p:extLst>
      <p:ext uri="{BB962C8B-B14F-4D97-AF65-F5344CB8AC3E}">
        <p14:creationId xmlns:p14="http://schemas.microsoft.com/office/powerpoint/2010/main" val="2841004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2810-1677-7840-9D5A-DDF5A1ED9E67}"/>
              </a:ext>
            </a:extLst>
          </p:cNvPr>
          <p:cNvSpPr>
            <a:spLocks noGrp="1"/>
          </p:cNvSpPr>
          <p:nvPr>
            <p:ph type="title"/>
          </p:nvPr>
        </p:nvSpPr>
        <p:spPr/>
        <p:txBody>
          <a:bodyPr/>
          <a:lstStyle/>
          <a:p>
            <a:r>
              <a:rPr lang="en-US" dirty="0"/>
              <a:t>EXAMPLE 1</a:t>
            </a:r>
            <a:endParaRPr lang="en-MY" dirty="0"/>
          </a:p>
        </p:txBody>
      </p:sp>
      <p:sp>
        <p:nvSpPr>
          <p:cNvPr id="3" name="Content Placeholder 2">
            <a:extLst>
              <a:ext uri="{FF2B5EF4-FFF2-40B4-BE49-F238E27FC236}">
                <a16:creationId xmlns:a16="http://schemas.microsoft.com/office/drawing/2014/main" id="{A2E115A0-8C21-6339-C328-4E6DDE848B81}"/>
              </a:ext>
            </a:extLst>
          </p:cNvPr>
          <p:cNvSpPr>
            <a:spLocks noGrp="1"/>
          </p:cNvSpPr>
          <p:nvPr>
            <p:ph idx="1"/>
          </p:nvPr>
        </p:nvSpPr>
        <p:spPr/>
        <p:txBody>
          <a:bodyPr/>
          <a:lstStyle/>
          <a:p>
            <a:r>
              <a:rPr lang="en-US" dirty="0"/>
              <a:t>Ten people apply for a job as assistant manager of a restaurant. Five have completed college and five have not. If the manager selects 3 applicants at random, find the probability that all 3 are college graduates.</a:t>
            </a:r>
          </a:p>
          <a:p>
            <a:pPr marL="0" indent="0">
              <a:buNone/>
            </a:pPr>
            <a:endParaRPr lang="en-MY" dirty="0"/>
          </a:p>
        </p:txBody>
      </p:sp>
      <p:pic>
        <p:nvPicPr>
          <p:cNvPr id="5" name="Picture 4" descr="Text&#10;&#10;Description automatically generated">
            <a:extLst>
              <a:ext uri="{FF2B5EF4-FFF2-40B4-BE49-F238E27FC236}">
                <a16:creationId xmlns:a16="http://schemas.microsoft.com/office/drawing/2014/main" id="{BA25144C-365B-7A26-A5CD-914FCC178504}"/>
              </a:ext>
            </a:extLst>
          </p:cNvPr>
          <p:cNvPicPr>
            <a:picLocks noChangeAspect="1"/>
          </p:cNvPicPr>
          <p:nvPr/>
        </p:nvPicPr>
        <p:blipFill rotWithShape="1">
          <a:blip r:embed="rId2">
            <a:extLst>
              <a:ext uri="{28A0092B-C50C-407E-A947-70E740481C1C}">
                <a14:useLocalDpi xmlns:a14="http://schemas.microsoft.com/office/drawing/2010/main" val="0"/>
              </a:ext>
            </a:extLst>
          </a:blip>
          <a:srcRect l="33633" t="51270" r="41770" b="30159"/>
          <a:stretch/>
        </p:blipFill>
        <p:spPr>
          <a:xfrm>
            <a:off x="1676399" y="3429000"/>
            <a:ext cx="5159829" cy="2321922"/>
          </a:xfrm>
          <a:prstGeom prst="rect">
            <a:avLst/>
          </a:prstGeom>
        </p:spPr>
      </p:pic>
    </p:spTree>
    <p:extLst>
      <p:ext uri="{BB962C8B-B14F-4D97-AF65-F5344CB8AC3E}">
        <p14:creationId xmlns:p14="http://schemas.microsoft.com/office/powerpoint/2010/main" val="231991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1B2C-D853-5BA9-3964-2B27F38F13AA}"/>
              </a:ext>
            </a:extLst>
          </p:cNvPr>
          <p:cNvSpPr>
            <a:spLocks noGrp="1"/>
          </p:cNvSpPr>
          <p:nvPr>
            <p:ph type="title"/>
          </p:nvPr>
        </p:nvSpPr>
        <p:spPr/>
        <p:txBody>
          <a:bodyPr/>
          <a:lstStyle/>
          <a:p>
            <a:r>
              <a:rPr lang="en-US" dirty="0"/>
              <a:t>EXAMPLE 2</a:t>
            </a:r>
            <a:endParaRPr lang="en-MY" dirty="0"/>
          </a:p>
        </p:txBody>
      </p:sp>
      <p:sp>
        <p:nvSpPr>
          <p:cNvPr id="3" name="Content Placeholder 2">
            <a:extLst>
              <a:ext uri="{FF2B5EF4-FFF2-40B4-BE49-F238E27FC236}">
                <a16:creationId xmlns:a16="http://schemas.microsoft.com/office/drawing/2014/main" id="{E34038F9-2E37-7460-6035-244860F02ABD}"/>
              </a:ext>
            </a:extLst>
          </p:cNvPr>
          <p:cNvSpPr>
            <a:spLocks noGrp="1"/>
          </p:cNvSpPr>
          <p:nvPr>
            <p:ph idx="1"/>
          </p:nvPr>
        </p:nvSpPr>
        <p:spPr/>
        <p:txBody>
          <a:bodyPr/>
          <a:lstStyle/>
          <a:p>
            <a:r>
              <a:rPr lang="en-US" dirty="0"/>
              <a:t>A recent study found that 2 out of every 10 houses in a neighborhood have no insurance. If 5 houses are selected from 10 houses, find the probability that exactly 1 will be uninsured.</a:t>
            </a:r>
          </a:p>
          <a:p>
            <a:endParaRPr lang="en-MY" dirty="0"/>
          </a:p>
        </p:txBody>
      </p:sp>
      <p:pic>
        <p:nvPicPr>
          <p:cNvPr id="5" name="Picture 4" descr="Text&#10;&#10;Description automatically generated">
            <a:extLst>
              <a:ext uri="{FF2B5EF4-FFF2-40B4-BE49-F238E27FC236}">
                <a16:creationId xmlns:a16="http://schemas.microsoft.com/office/drawing/2014/main" id="{EE91E0E8-E2EC-B4EB-06E7-4740363E25A9}"/>
              </a:ext>
            </a:extLst>
          </p:cNvPr>
          <p:cNvPicPr>
            <a:picLocks noChangeAspect="1"/>
          </p:cNvPicPr>
          <p:nvPr/>
        </p:nvPicPr>
        <p:blipFill rotWithShape="1">
          <a:blip r:embed="rId2">
            <a:extLst>
              <a:ext uri="{28A0092B-C50C-407E-A947-70E740481C1C}">
                <a14:useLocalDpi xmlns:a14="http://schemas.microsoft.com/office/drawing/2010/main" val="0"/>
              </a:ext>
            </a:extLst>
          </a:blip>
          <a:srcRect l="33255" t="82070" r="35904" b="5238"/>
          <a:stretch/>
        </p:blipFill>
        <p:spPr>
          <a:xfrm>
            <a:off x="1850572" y="3429000"/>
            <a:ext cx="7944034" cy="1948543"/>
          </a:xfrm>
          <a:prstGeom prst="rect">
            <a:avLst/>
          </a:prstGeom>
        </p:spPr>
      </p:pic>
    </p:spTree>
    <p:extLst>
      <p:ext uri="{BB962C8B-B14F-4D97-AF65-F5344CB8AC3E}">
        <p14:creationId xmlns:p14="http://schemas.microsoft.com/office/powerpoint/2010/main" val="143703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0D84-33B2-85B4-0CB4-D767EADA5A3B}"/>
              </a:ext>
            </a:extLst>
          </p:cNvPr>
          <p:cNvSpPr>
            <a:spLocks noGrp="1"/>
          </p:cNvSpPr>
          <p:nvPr>
            <p:ph type="title"/>
          </p:nvPr>
        </p:nvSpPr>
        <p:spPr>
          <a:xfrm>
            <a:off x="1460456" y="2171679"/>
            <a:ext cx="9603275" cy="1049235"/>
          </a:xfrm>
        </p:spPr>
        <p:txBody>
          <a:bodyPr/>
          <a:lstStyle/>
          <a:p>
            <a:r>
              <a:rPr lang="en-US" dirty="0"/>
              <a:t>5. POISSON DISTRIBUTION</a:t>
            </a:r>
            <a:endParaRPr lang="en-MY" dirty="0"/>
          </a:p>
        </p:txBody>
      </p:sp>
    </p:spTree>
    <p:extLst>
      <p:ext uri="{BB962C8B-B14F-4D97-AF65-F5344CB8AC3E}">
        <p14:creationId xmlns:p14="http://schemas.microsoft.com/office/powerpoint/2010/main" val="156121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4D4F-267F-6411-95B6-2E992C98DCA8}"/>
              </a:ext>
            </a:extLst>
          </p:cNvPr>
          <p:cNvSpPr>
            <a:spLocks noGrp="1"/>
          </p:cNvSpPr>
          <p:nvPr>
            <p:ph type="title"/>
          </p:nvPr>
        </p:nvSpPr>
        <p:spPr/>
        <p:txBody>
          <a:bodyPr/>
          <a:lstStyle/>
          <a:p>
            <a:r>
              <a:rPr lang="en-US" dirty="0"/>
              <a:t>DEFINITION</a:t>
            </a:r>
            <a:endParaRPr lang="en-MY" dirty="0"/>
          </a:p>
        </p:txBody>
      </p:sp>
      <p:pic>
        <p:nvPicPr>
          <p:cNvPr id="5" name="Content Placeholder 4" descr="Text&#10;&#10;Description automatically generated">
            <a:extLst>
              <a:ext uri="{FF2B5EF4-FFF2-40B4-BE49-F238E27FC236}">
                <a16:creationId xmlns:a16="http://schemas.microsoft.com/office/drawing/2014/main" id="{5BB8E418-C62B-7CC1-8D25-0660EF7A71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353" t="31175" r="24033" b="47051"/>
          <a:stretch/>
        </p:blipFill>
        <p:spPr>
          <a:xfrm>
            <a:off x="1451579" y="2042308"/>
            <a:ext cx="9498220" cy="2961939"/>
          </a:xfrm>
        </p:spPr>
      </p:pic>
    </p:spTree>
    <p:extLst>
      <p:ext uri="{BB962C8B-B14F-4D97-AF65-F5344CB8AC3E}">
        <p14:creationId xmlns:p14="http://schemas.microsoft.com/office/powerpoint/2010/main" val="3129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EB5C5-1E37-4EC7-E60A-D57DC7EAF6D7}"/>
              </a:ext>
            </a:extLst>
          </p:cNvPr>
          <p:cNvSpPr>
            <a:spLocks noGrp="1"/>
          </p:cNvSpPr>
          <p:nvPr>
            <p:ph idx="1"/>
          </p:nvPr>
        </p:nvSpPr>
        <p:spPr/>
        <p:txBody>
          <a:bodyPr>
            <a:normAutofit/>
          </a:bodyPr>
          <a:lstStyle/>
          <a:p>
            <a:r>
              <a:rPr lang="en-US" b="0" i="0" dirty="0">
                <a:solidFill>
                  <a:srgbClr val="333333"/>
                </a:solidFill>
                <a:effectLst/>
                <a:latin typeface="Untitled Sans"/>
              </a:rPr>
              <a:t>The Poisson distribution formula is applied when there is a large number of possible outcomes.</a:t>
            </a:r>
          </a:p>
          <a:p>
            <a:pPr algn="l" fontAlgn="base"/>
            <a:r>
              <a:rPr lang="en-US" b="0" i="0" dirty="0">
                <a:solidFill>
                  <a:srgbClr val="333333"/>
                </a:solidFill>
                <a:effectLst/>
                <a:latin typeface="Untitled Sans"/>
              </a:rPr>
              <a:t>For a random discrete variable X that follows the Poisson distribution, and λ is the average rate of value, then the probability of x is given by:</a:t>
            </a:r>
            <a:br>
              <a:rPr lang="en-US" b="0" i="0" dirty="0">
                <a:solidFill>
                  <a:srgbClr val="333333"/>
                </a:solidFill>
                <a:effectLst/>
                <a:latin typeface="Untitled Sans"/>
              </a:rPr>
            </a:br>
            <a:r>
              <a:rPr lang="en-US" b="0" i="0" dirty="0">
                <a:solidFill>
                  <a:srgbClr val="333333"/>
                </a:solidFill>
                <a:effectLst/>
                <a:latin typeface="Untitled Sans"/>
              </a:rPr>
              <a:t>f(x) = P(X=x) = (e</a:t>
            </a:r>
            <a:r>
              <a:rPr lang="en-US" b="0" i="0" baseline="30000" dirty="0">
                <a:solidFill>
                  <a:srgbClr val="333333"/>
                </a:solidFill>
                <a:effectLst/>
                <a:latin typeface="inherit"/>
              </a:rPr>
              <a:t>-λ</a:t>
            </a:r>
            <a:r>
              <a:rPr lang="en-US" b="0" i="0" dirty="0">
                <a:solidFill>
                  <a:srgbClr val="333333"/>
                </a:solidFill>
                <a:effectLst/>
                <a:latin typeface="Untitled Sans"/>
              </a:rPr>
              <a:t> </a:t>
            </a:r>
            <a:r>
              <a:rPr lang="en-US" b="0" i="0" dirty="0" err="1">
                <a:solidFill>
                  <a:srgbClr val="333333"/>
                </a:solidFill>
                <a:effectLst/>
                <a:latin typeface="Untitled Sans"/>
              </a:rPr>
              <a:t>λ</a:t>
            </a:r>
            <a:r>
              <a:rPr lang="en-US" b="0" i="0" baseline="30000" dirty="0" err="1">
                <a:solidFill>
                  <a:srgbClr val="333333"/>
                </a:solidFill>
                <a:effectLst/>
                <a:latin typeface="inherit"/>
              </a:rPr>
              <a:t>x</a:t>
            </a:r>
            <a:r>
              <a:rPr lang="en-US" b="0" i="0" dirty="0">
                <a:solidFill>
                  <a:srgbClr val="333333"/>
                </a:solidFill>
                <a:effectLst/>
                <a:latin typeface="Untitled Sans"/>
              </a:rPr>
              <a:t> )/x! </a:t>
            </a:r>
            <a:r>
              <a:rPr lang="en-US" dirty="0">
                <a:solidFill>
                  <a:srgbClr val="333333"/>
                </a:solidFill>
                <a:latin typeface="Untitled Sans"/>
              </a:rPr>
              <a:t>w</a:t>
            </a:r>
            <a:r>
              <a:rPr lang="en-US" b="0" i="0" dirty="0">
                <a:solidFill>
                  <a:srgbClr val="333333"/>
                </a:solidFill>
                <a:effectLst/>
                <a:latin typeface="Untitled Sans"/>
              </a:rPr>
              <a:t>here, </a:t>
            </a:r>
            <a:r>
              <a:rPr lang="en-US" b="0" i="0" dirty="0">
                <a:solidFill>
                  <a:srgbClr val="333333"/>
                </a:solidFill>
                <a:effectLst/>
                <a:latin typeface="inherit"/>
              </a:rPr>
              <a:t>x = 0, 1, 2, 3...</a:t>
            </a:r>
          </a:p>
          <a:p>
            <a:pPr marL="0" indent="0" algn="l" fontAlgn="base">
              <a:buNone/>
            </a:pPr>
            <a:r>
              <a:rPr lang="en-US" b="0" i="0" dirty="0">
                <a:solidFill>
                  <a:srgbClr val="333333"/>
                </a:solidFill>
                <a:effectLst/>
                <a:latin typeface="inherit"/>
              </a:rPr>
              <a:t>    e is the Euler's number(e = 2.718)</a:t>
            </a:r>
          </a:p>
          <a:p>
            <a:pPr marL="0" indent="0" algn="l" fontAlgn="base">
              <a:buNone/>
            </a:pPr>
            <a:r>
              <a:rPr lang="en-US" b="0" i="0" dirty="0">
                <a:solidFill>
                  <a:srgbClr val="333333"/>
                </a:solidFill>
                <a:effectLst/>
                <a:latin typeface="inherit"/>
              </a:rPr>
              <a:t>   λ is an average rate of the expected value and λ = variance, also λ&gt;0</a:t>
            </a:r>
          </a:p>
          <a:p>
            <a:endParaRPr lang="en-MY" dirty="0"/>
          </a:p>
        </p:txBody>
      </p:sp>
    </p:spTree>
    <p:extLst>
      <p:ext uri="{BB962C8B-B14F-4D97-AF65-F5344CB8AC3E}">
        <p14:creationId xmlns:p14="http://schemas.microsoft.com/office/powerpoint/2010/main" val="74129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18F9-E134-1C5E-E93B-9BB339896F04}"/>
              </a:ext>
            </a:extLst>
          </p:cNvPr>
          <p:cNvSpPr>
            <a:spLocks noGrp="1"/>
          </p:cNvSpPr>
          <p:nvPr>
            <p:ph type="title"/>
          </p:nvPr>
        </p:nvSpPr>
        <p:spPr/>
        <p:txBody>
          <a:bodyPr/>
          <a:lstStyle/>
          <a:p>
            <a:r>
              <a:rPr lang="en-US" dirty="0"/>
              <a:t>MEAN &amp; VARIANCE</a:t>
            </a:r>
            <a:endParaRPr lang="en-MY" dirty="0"/>
          </a:p>
        </p:txBody>
      </p:sp>
      <p:sp>
        <p:nvSpPr>
          <p:cNvPr id="3" name="Content Placeholder 2">
            <a:extLst>
              <a:ext uri="{FF2B5EF4-FFF2-40B4-BE49-F238E27FC236}">
                <a16:creationId xmlns:a16="http://schemas.microsoft.com/office/drawing/2014/main" id="{E4D01FE0-5A7F-3C61-536A-DBA0AA5EC20B}"/>
              </a:ext>
            </a:extLst>
          </p:cNvPr>
          <p:cNvSpPr>
            <a:spLocks noGrp="1"/>
          </p:cNvSpPr>
          <p:nvPr>
            <p:ph idx="1"/>
          </p:nvPr>
        </p:nvSpPr>
        <p:spPr/>
        <p:txBody>
          <a:bodyPr/>
          <a:lstStyle/>
          <a:p>
            <a:r>
              <a:rPr lang="en-US" b="0" i="0" dirty="0">
                <a:solidFill>
                  <a:srgbClr val="333333"/>
                </a:solidFill>
                <a:effectLst/>
                <a:latin typeface="Untitled Sans"/>
              </a:rPr>
              <a:t>For Poisson distribution, which has λ as the average rate, for a fixed interval of time, then the mean of the Poisson distribution and the value of variance will be the same.</a:t>
            </a:r>
          </a:p>
          <a:p>
            <a:r>
              <a:rPr lang="en-MY" b="0" i="0" dirty="0">
                <a:solidFill>
                  <a:srgbClr val="333333"/>
                </a:solidFill>
                <a:effectLst/>
                <a:latin typeface="Untitled Sans"/>
              </a:rPr>
              <a:t>E(X) = V(X) = </a:t>
            </a:r>
            <a:r>
              <a:rPr lang="el-GR" b="0" i="0" dirty="0">
                <a:solidFill>
                  <a:srgbClr val="333333"/>
                </a:solidFill>
                <a:effectLst/>
                <a:latin typeface="Untitled Sans"/>
              </a:rPr>
              <a:t>λ</a:t>
            </a:r>
            <a:endParaRPr lang="en-MY" dirty="0"/>
          </a:p>
        </p:txBody>
      </p:sp>
    </p:spTree>
    <p:extLst>
      <p:ext uri="{BB962C8B-B14F-4D97-AF65-F5344CB8AC3E}">
        <p14:creationId xmlns:p14="http://schemas.microsoft.com/office/powerpoint/2010/main" val="294462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8144-B547-CDDE-888D-972CCC551242}"/>
              </a:ext>
            </a:extLst>
          </p:cNvPr>
          <p:cNvSpPr>
            <a:spLocks noGrp="1"/>
          </p:cNvSpPr>
          <p:nvPr>
            <p:ph type="title"/>
          </p:nvPr>
        </p:nvSpPr>
        <p:spPr/>
        <p:txBody>
          <a:bodyPr/>
          <a:lstStyle/>
          <a:p>
            <a:r>
              <a:rPr lang="en-US" dirty="0"/>
              <a:t>EXAMPLE 1</a:t>
            </a:r>
            <a:endParaRPr lang="en-MY" dirty="0"/>
          </a:p>
        </p:txBody>
      </p:sp>
      <p:sp>
        <p:nvSpPr>
          <p:cNvPr id="3" name="Content Placeholder 2">
            <a:extLst>
              <a:ext uri="{FF2B5EF4-FFF2-40B4-BE49-F238E27FC236}">
                <a16:creationId xmlns:a16="http://schemas.microsoft.com/office/drawing/2014/main" id="{2B1592EC-E84D-AA86-F301-A7451D43F2B3}"/>
              </a:ext>
            </a:extLst>
          </p:cNvPr>
          <p:cNvSpPr>
            <a:spLocks noGrp="1"/>
          </p:cNvSpPr>
          <p:nvPr>
            <p:ph idx="1"/>
          </p:nvPr>
        </p:nvSpPr>
        <p:spPr/>
        <p:txBody>
          <a:bodyPr>
            <a:normAutofit fontScale="92500" lnSpcReduction="10000"/>
          </a:bodyPr>
          <a:lstStyle/>
          <a:p>
            <a:r>
              <a:rPr lang="en-US" b="0" i="0" dirty="0">
                <a:solidFill>
                  <a:srgbClr val="333333"/>
                </a:solidFill>
                <a:effectLst/>
                <a:latin typeface="Untitled Sans"/>
              </a:rPr>
              <a:t>In a cafe, the customer arrives at a mean rate of 2 per min. Find the probability of arrival of 5 customers in 1 minute using the Poisson distribution formula.</a:t>
            </a:r>
          </a:p>
          <a:p>
            <a:pPr marL="0" indent="0" algn="l" fontAlgn="base">
              <a:buNone/>
            </a:pPr>
            <a:r>
              <a:rPr lang="en-US" b="0" i="0" dirty="0">
                <a:solidFill>
                  <a:srgbClr val="333333"/>
                </a:solidFill>
                <a:effectLst/>
                <a:latin typeface="Untitled Sans"/>
              </a:rPr>
              <a:t>Given: λ = 2, and x = 5.</a:t>
            </a:r>
          </a:p>
          <a:p>
            <a:pPr marL="0" indent="0" algn="l" fontAlgn="base">
              <a:buNone/>
            </a:pPr>
            <a:r>
              <a:rPr lang="en-US" b="0" i="0" dirty="0">
                <a:solidFill>
                  <a:srgbClr val="333333"/>
                </a:solidFill>
                <a:effectLst/>
                <a:latin typeface="Untitled Sans"/>
              </a:rPr>
              <a:t>Using the Poisson distribution formula:</a:t>
            </a:r>
          </a:p>
          <a:p>
            <a:pPr marL="0" indent="0" algn="l" fontAlgn="base">
              <a:buNone/>
            </a:pPr>
            <a:r>
              <a:rPr lang="en-US" b="0" i="0" dirty="0">
                <a:solidFill>
                  <a:srgbClr val="333333"/>
                </a:solidFill>
                <a:effectLst/>
                <a:latin typeface="Untitled Sans"/>
              </a:rPr>
              <a:t>P(X = x) = (e</a:t>
            </a:r>
            <a:r>
              <a:rPr lang="en-US" b="0" i="0" baseline="30000" dirty="0">
                <a:solidFill>
                  <a:srgbClr val="333333"/>
                </a:solidFill>
                <a:effectLst/>
                <a:latin typeface="inherit"/>
              </a:rPr>
              <a:t>-λ</a:t>
            </a:r>
            <a:r>
              <a:rPr lang="en-US" b="0" i="0" dirty="0">
                <a:solidFill>
                  <a:srgbClr val="333333"/>
                </a:solidFill>
                <a:effectLst/>
                <a:latin typeface="Untitled Sans"/>
              </a:rPr>
              <a:t> </a:t>
            </a:r>
            <a:r>
              <a:rPr lang="en-US" b="0" i="0" dirty="0" err="1">
                <a:solidFill>
                  <a:srgbClr val="333333"/>
                </a:solidFill>
                <a:effectLst/>
                <a:latin typeface="Untitled Sans"/>
              </a:rPr>
              <a:t>λ</a:t>
            </a:r>
            <a:r>
              <a:rPr lang="en-US" b="0" i="0" baseline="30000" dirty="0" err="1">
                <a:solidFill>
                  <a:srgbClr val="333333"/>
                </a:solidFill>
                <a:effectLst/>
                <a:latin typeface="inherit"/>
              </a:rPr>
              <a:t>x</a:t>
            </a:r>
            <a:r>
              <a:rPr lang="en-US" b="0" i="0" dirty="0">
                <a:solidFill>
                  <a:srgbClr val="333333"/>
                </a:solidFill>
                <a:effectLst/>
                <a:latin typeface="Untitled Sans"/>
              </a:rPr>
              <a:t> )/x!</a:t>
            </a:r>
          </a:p>
          <a:p>
            <a:pPr marL="0" indent="0" algn="l" fontAlgn="base">
              <a:buNone/>
            </a:pPr>
            <a:r>
              <a:rPr lang="en-US" b="0" i="0" dirty="0">
                <a:solidFill>
                  <a:srgbClr val="333333"/>
                </a:solidFill>
                <a:effectLst/>
                <a:latin typeface="Untitled Sans"/>
              </a:rPr>
              <a:t>P(X = 5) = (e</a:t>
            </a:r>
            <a:r>
              <a:rPr lang="en-US" b="0" i="0" baseline="30000" dirty="0">
                <a:solidFill>
                  <a:srgbClr val="333333"/>
                </a:solidFill>
                <a:effectLst/>
                <a:latin typeface="inherit"/>
              </a:rPr>
              <a:t>-2</a:t>
            </a:r>
            <a:r>
              <a:rPr lang="en-US" b="0" i="0" dirty="0">
                <a:solidFill>
                  <a:srgbClr val="333333"/>
                </a:solidFill>
                <a:effectLst/>
                <a:latin typeface="Untitled Sans"/>
              </a:rPr>
              <a:t> 2</a:t>
            </a:r>
            <a:r>
              <a:rPr lang="en-US" b="0" i="0" baseline="30000" dirty="0">
                <a:solidFill>
                  <a:srgbClr val="333333"/>
                </a:solidFill>
                <a:effectLst/>
                <a:latin typeface="inherit"/>
              </a:rPr>
              <a:t>5</a:t>
            </a:r>
            <a:r>
              <a:rPr lang="en-US" b="0" i="0" dirty="0">
                <a:solidFill>
                  <a:srgbClr val="333333"/>
                </a:solidFill>
                <a:effectLst/>
                <a:latin typeface="Untitled Sans"/>
              </a:rPr>
              <a:t> )/5!</a:t>
            </a:r>
          </a:p>
          <a:p>
            <a:pPr marL="0" indent="0" algn="l" fontAlgn="base">
              <a:buNone/>
            </a:pPr>
            <a:r>
              <a:rPr lang="en-US" b="0" i="0" dirty="0">
                <a:solidFill>
                  <a:srgbClr val="333333"/>
                </a:solidFill>
                <a:effectLst/>
                <a:latin typeface="Untitled Sans"/>
              </a:rPr>
              <a:t>P(X = 6) = 0.036</a:t>
            </a:r>
          </a:p>
          <a:p>
            <a:pPr marL="0" indent="0" algn="l" fontAlgn="base">
              <a:buNone/>
            </a:pPr>
            <a:r>
              <a:rPr lang="en-US" b="1" i="0" dirty="0">
                <a:solidFill>
                  <a:srgbClr val="333333"/>
                </a:solidFill>
                <a:effectLst/>
                <a:latin typeface="Untitled Sans"/>
              </a:rPr>
              <a:t>The probability of arrival of 5 customers per minute is 3.6%.</a:t>
            </a:r>
            <a:endParaRPr lang="en-US" b="0" i="0" dirty="0">
              <a:solidFill>
                <a:srgbClr val="333333"/>
              </a:solidFill>
              <a:effectLst/>
              <a:latin typeface="Untitled Sans"/>
            </a:endParaRPr>
          </a:p>
          <a:p>
            <a:endParaRPr lang="en-MY" dirty="0"/>
          </a:p>
        </p:txBody>
      </p:sp>
    </p:spTree>
    <p:extLst>
      <p:ext uri="{BB962C8B-B14F-4D97-AF65-F5344CB8AC3E}">
        <p14:creationId xmlns:p14="http://schemas.microsoft.com/office/powerpoint/2010/main" val="158110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8341-3765-18EA-89E6-5830C5E55DBE}"/>
              </a:ext>
            </a:extLst>
          </p:cNvPr>
          <p:cNvSpPr>
            <a:spLocks noGrp="1"/>
          </p:cNvSpPr>
          <p:nvPr>
            <p:ph type="title"/>
          </p:nvPr>
        </p:nvSpPr>
        <p:spPr/>
        <p:txBody>
          <a:bodyPr/>
          <a:lstStyle/>
          <a:p>
            <a:r>
              <a:rPr lang="en-US" dirty="0"/>
              <a:t>EXAMPLE 2</a:t>
            </a:r>
            <a:endParaRPr lang="en-MY" dirty="0"/>
          </a:p>
        </p:txBody>
      </p:sp>
      <p:sp>
        <p:nvSpPr>
          <p:cNvPr id="3" name="Content Placeholder 2">
            <a:extLst>
              <a:ext uri="{FF2B5EF4-FFF2-40B4-BE49-F238E27FC236}">
                <a16:creationId xmlns:a16="http://schemas.microsoft.com/office/drawing/2014/main" id="{FA4B8A7F-E854-4A63-58D7-87B1009A3588}"/>
              </a:ext>
            </a:extLst>
          </p:cNvPr>
          <p:cNvSpPr>
            <a:spLocks noGrp="1"/>
          </p:cNvSpPr>
          <p:nvPr>
            <p:ph idx="1"/>
          </p:nvPr>
        </p:nvSpPr>
        <p:spPr/>
        <p:txBody>
          <a:bodyPr/>
          <a:lstStyle/>
          <a:p>
            <a:r>
              <a:rPr lang="en-US" b="1" i="0" dirty="0">
                <a:solidFill>
                  <a:srgbClr val="333333"/>
                </a:solidFill>
                <a:effectLst/>
                <a:latin typeface="Untitled Sans"/>
              </a:rPr>
              <a:t> </a:t>
            </a:r>
            <a:r>
              <a:rPr lang="en-US" b="0" i="0" dirty="0">
                <a:solidFill>
                  <a:srgbClr val="333333"/>
                </a:solidFill>
                <a:effectLst/>
                <a:latin typeface="Untitled Sans"/>
              </a:rPr>
              <a:t>Find the mass probability of function at x = 6, if the value of the mean is 3.4.</a:t>
            </a:r>
          </a:p>
          <a:p>
            <a:pPr marL="0" indent="0" algn="l" fontAlgn="base">
              <a:buNone/>
            </a:pPr>
            <a:r>
              <a:rPr lang="en-US" b="0" i="0" dirty="0">
                <a:solidFill>
                  <a:srgbClr val="333333"/>
                </a:solidFill>
                <a:effectLst/>
                <a:latin typeface="Untitled Sans"/>
              </a:rPr>
              <a:t>Given: λ = 3.4, and x = 6.</a:t>
            </a:r>
          </a:p>
          <a:p>
            <a:pPr marL="0" indent="0" algn="l" fontAlgn="base">
              <a:buNone/>
            </a:pPr>
            <a:r>
              <a:rPr lang="en-US" b="0" i="0" dirty="0">
                <a:solidFill>
                  <a:srgbClr val="333333"/>
                </a:solidFill>
                <a:effectLst/>
                <a:latin typeface="Untitled Sans"/>
              </a:rPr>
              <a:t>Using the Poisson distribution formula:</a:t>
            </a:r>
          </a:p>
          <a:p>
            <a:pPr marL="0" indent="0" algn="l" fontAlgn="base">
              <a:buNone/>
            </a:pPr>
            <a:r>
              <a:rPr lang="en-US" b="0" i="0" dirty="0">
                <a:solidFill>
                  <a:srgbClr val="333333"/>
                </a:solidFill>
                <a:effectLst/>
                <a:latin typeface="Untitled Sans"/>
              </a:rPr>
              <a:t>P(X = x) = (e</a:t>
            </a:r>
            <a:r>
              <a:rPr lang="en-US" b="0" i="0" baseline="30000" dirty="0">
                <a:solidFill>
                  <a:srgbClr val="333333"/>
                </a:solidFill>
                <a:effectLst/>
                <a:latin typeface="inherit"/>
              </a:rPr>
              <a:t>-λ</a:t>
            </a:r>
            <a:r>
              <a:rPr lang="en-US" b="0" i="0" dirty="0">
                <a:solidFill>
                  <a:srgbClr val="333333"/>
                </a:solidFill>
                <a:effectLst/>
                <a:latin typeface="Untitled Sans"/>
              </a:rPr>
              <a:t> </a:t>
            </a:r>
            <a:r>
              <a:rPr lang="en-US" b="0" i="0" dirty="0" err="1">
                <a:solidFill>
                  <a:srgbClr val="333333"/>
                </a:solidFill>
                <a:effectLst/>
                <a:latin typeface="Untitled Sans"/>
              </a:rPr>
              <a:t>λ</a:t>
            </a:r>
            <a:r>
              <a:rPr lang="en-US" b="0" i="0" baseline="30000" dirty="0" err="1">
                <a:solidFill>
                  <a:srgbClr val="333333"/>
                </a:solidFill>
                <a:effectLst/>
                <a:latin typeface="inherit"/>
              </a:rPr>
              <a:t>x</a:t>
            </a:r>
            <a:r>
              <a:rPr lang="en-US" b="0" i="0" dirty="0">
                <a:solidFill>
                  <a:srgbClr val="333333"/>
                </a:solidFill>
                <a:effectLst/>
                <a:latin typeface="Untitled Sans"/>
              </a:rPr>
              <a:t> )/x!</a:t>
            </a:r>
          </a:p>
          <a:p>
            <a:pPr marL="0" indent="0" algn="l" fontAlgn="base">
              <a:buNone/>
            </a:pPr>
            <a:r>
              <a:rPr lang="en-US" b="0" i="0" dirty="0">
                <a:solidFill>
                  <a:srgbClr val="333333"/>
                </a:solidFill>
                <a:effectLst/>
                <a:latin typeface="Untitled Sans"/>
              </a:rPr>
              <a:t>P(X = 6) = (e</a:t>
            </a:r>
            <a:r>
              <a:rPr lang="en-US" b="0" i="0" baseline="30000" dirty="0">
                <a:solidFill>
                  <a:srgbClr val="333333"/>
                </a:solidFill>
                <a:effectLst/>
                <a:latin typeface="inherit"/>
              </a:rPr>
              <a:t>-3.4</a:t>
            </a:r>
            <a:r>
              <a:rPr lang="en-US" b="0" i="0" dirty="0">
                <a:solidFill>
                  <a:srgbClr val="333333"/>
                </a:solidFill>
                <a:effectLst/>
                <a:latin typeface="Untitled Sans"/>
              </a:rPr>
              <a:t> 3.4</a:t>
            </a:r>
            <a:r>
              <a:rPr lang="en-US" b="0" i="0" baseline="30000" dirty="0">
                <a:solidFill>
                  <a:srgbClr val="333333"/>
                </a:solidFill>
                <a:effectLst/>
                <a:latin typeface="inherit"/>
              </a:rPr>
              <a:t>6</a:t>
            </a:r>
            <a:r>
              <a:rPr lang="en-US" b="0" i="0" dirty="0">
                <a:solidFill>
                  <a:srgbClr val="333333"/>
                </a:solidFill>
                <a:effectLst/>
                <a:latin typeface="Untitled Sans"/>
              </a:rPr>
              <a:t> )/6!</a:t>
            </a:r>
          </a:p>
          <a:p>
            <a:pPr marL="0" indent="0" algn="l" fontAlgn="base">
              <a:buNone/>
            </a:pPr>
            <a:r>
              <a:rPr lang="en-US" b="0" i="0" dirty="0">
                <a:solidFill>
                  <a:srgbClr val="333333"/>
                </a:solidFill>
                <a:effectLst/>
                <a:latin typeface="Untitled Sans"/>
              </a:rPr>
              <a:t>P(X = 6) = 0.072</a:t>
            </a:r>
          </a:p>
          <a:p>
            <a:pPr marL="0" indent="0" algn="l" fontAlgn="base">
              <a:buNone/>
            </a:pPr>
            <a:r>
              <a:rPr lang="en-US" b="1" i="0" dirty="0">
                <a:solidFill>
                  <a:srgbClr val="333333"/>
                </a:solidFill>
                <a:effectLst/>
                <a:latin typeface="Untitled Sans"/>
              </a:rPr>
              <a:t> The probability of function is 7.2%.</a:t>
            </a:r>
            <a:endParaRPr lang="en-US" b="0" i="0" dirty="0">
              <a:solidFill>
                <a:srgbClr val="333333"/>
              </a:solidFill>
              <a:effectLst/>
              <a:latin typeface="Untitled Sans"/>
            </a:endParaRPr>
          </a:p>
          <a:p>
            <a:endParaRPr lang="en-MY" dirty="0"/>
          </a:p>
        </p:txBody>
      </p:sp>
    </p:spTree>
    <p:extLst>
      <p:ext uri="{BB962C8B-B14F-4D97-AF65-F5344CB8AC3E}">
        <p14:creationId xmlns:p14="http://schemas.microsoft.com/office/powerpoint/2010/main" val="3259951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6209-9E46-A230-22A9-34F9B1E0CEC6}"/>
              </a:ext>
            </a:extLst>
          </p:cNvPr>
          <p:cNvSpPr>
            <a:spLocks noGrp="1"/>
          </p:cNvSpPr>
          <p:nvPr>
            <p:ph type="title"/>
          </p:nvPr>
        </p:nvSpPr>
        <p:spPr>
          <a:xfrm>
            <a:off x="1451579" y="369514"/>
            <a:ext cx="9603275" cy="1049235"/>
          </a:xfrm>
        </p:spPr>
        <p:txBody>
          <a:bodyPr/>
          <a:lstStyle/>
          <a:p>
            <a:r>
              <a:rPr lang="en-US" dirty="0"/>
              <a:t>EXAMPLE 3</a:t>
            </a:r>
            <a:endParaRPr lang="en-MY" dirty="0"/>
          </a:p>
        </p:txBody>
      </p:sp>
      <p:sp>
        <p:nvSpPr>
          <p:cNvPr id="3" name="Content Placeholder 2">
            <a:extLst>
              <a:ext uri="{FF2B5EF4-FFF2-40B4-BE49-F238E27FC236}">
                <a16:creationId xmlns:a16="http://schemas.microsoft.com/office/drawing/2014/main" id="{C02545D3-68EF-94B8-1E5B-F0A1917B0B47}"/>
              </a:ext>
            </a:extLst>
          </p:cNvPr>
          <p:cNvSpPr>
            <a:spLocks noGrp="1"/>
          </p:cNvSpPr>
          <p:nvPr>
            <p:ph idx="1"/>
          </p:nvPr>
        </p:nvSpPr>
        <p:spPr>
          <a:xfrm>
            <a:off x="1294362" y="894131"/>
            <a:ext cx="9603275" cy="4616388"/>
          </a:xfrm>
        </p:spPr>
        <p:txBody>
          <a:bodyPr>
            <a:normAutofit fontScale="85000" lnSpcReduction="20000"/>
          </a:bodyPr>
          <a:lstStyle/>
          <a:p>
            <a:r>
              <a:rPr lang="en-US" i="0" dirty="0">
                <a:solidFill>
                  <a:srgbClr val="333333"/>
                </a:solidFill>
                <a:effectLst/>
                <a:latin typeface="Untitled Sans"/>
              </a:rPr>
              <a:t>If 3% of electronic units manufactured by a company are defective. Find the probability that in a sample of 200 units, less than 2 bulbs are defective.</a:t>
            </a:r>
          </a:p>
          <a:p>
            <a:pPr marL="0" indent="0" algn="l" fontAlgn="base">
              <a:buNone/>
            </a:pPr>
            <a:r>
              <a:rPr lang="en-US" b="0" i="0" dirty="0">
                <a:solidFill>
                  <a:srgbClr val="333333"/>
                </a:solidFill>
                <a:effectLst/>
                <a:latin typeface="Untitled Sans"/>
              </a:rPr>
              <a:t>The probability of defective units p = 3/100 = 0.03</a:t>
            </a:r>
          </a:p>
          <a:p>
            <a:pPr marL="0" indent="0" algn="l" fontAlgn="base">
              <a:buNone/>
            </a:pPr>
            <a:r>
              <a:rPr lang="en-US" b="0" i="0" dirty="0">
                <a:solidFill>
                  <a:srgbClr val="333333"/>
                </a:solidFill>
                <a:effectLst/>
                <a:latin typeface="Untitled Sans"/>
              </a:rPr>
              <a:t>Give n = 200.</a:t>
            </a:r>
          </a:p>
          <a:p>
            <a:pPr marL="0" indent="0" algn="l" fontAlgn="base">
              <a:buNone/>
            </a:pPr>
            <a:r>
              <a:rPr lang="en-US" b="0" i="0" dirty="0">
                <a:solidFill>
                  <a:srgbClr val="333333"/>
                </a:solidFill>
                <a:effectLst/>
                <a:latin typeface="Untitled Sans"/>
              </a:rPr>
              <a:t>We observe that p is small and n is large here. Thus it is a Poisson distribution.</a:t>
            </a:r>
          </a:p>
          <a:p>
            <a:pPr marL="0" indent="0" algn="l" fontAlgn="base">
              <a:buNone/>
            </a:pPr>
            <a:r>
              <a:rPr lang="en-US" b="0" i="0" dirty="0">
                <a:solidFill>
                  <a:srgbClr val="333333"/>
                </a:solidFill>
                <a:effectLst/>
                <a:latin typeface="Untitled Sans"/>
              </a:rPr>
              <a:t>Mean λ= np = 200 × 0.03 = 6</a:t>
            </a:r>
          </a:p>
          <a:p>
            <a:pPr marL="0" indent="0" algn="l" fontAlgn="base">
              <a:buNone/>
            </a:pPr>
            <a:r>
              <a:rPr lang="en-US" b="0" i="0" dirty="0">
                <a:solidFill>
                  <a:srgbClr val="333333"/>
                </a:solidFill>
                <a:effectLst/>
                <a:latin typeface="Untitled Sans"/>
              </a:rPr>
              <a:t>P(X= x) is given by the Poisson Distribution Formula as (e</a:t>
            </a:r>
            <a:r>
              <a:rPr lang="en-US" b="0" i="0" baseline="30000" dirty="0">
                <a:solidFill>
                  <a:srgbClr val="333333"/>
                </a:solidFill>
                <a:effectLst/>
                <a:latin typeface="inherit"/>
              </a:rPr>
              <a:t>-λ</a:t>
            </a:r>
            <a:r>
              <a:rPr lang="en-US" b="0" i="0" dirty="0">
                <a:solidFill>
                  <a:srgbClr val="333333"/>
                </a:solidFill>
                <a:effectLst/>
                <a:latin typeface="Untitled Sans"/>
              </a:rPr>
              <a:t> </a:t>
            </a:r>
            <a:r>
              <a:rPr lang="en-US" b="0" i="0" dirty="0" err="1">
                <a:solidFill>
                  <a:srgbClr val="333333"/>
                </a:solidFill>
                <a:effectLst/>
                <a:latin typeface="Untitled Sans"/>
              </a:rPr>
              <a:t>λ</a:t>
            </a:r>
            <a:r>
              <a:rPr lang="en-US" b="0" i="0" baseline="30000" dirty="0" err="1">
                <a:solidFill>
                  <a:srgbClr val="333333"/>
                </a:solidFill>
                <a:effectLst/>
                <a:latin typeface="inherit"/>
              </a:rPr>
              <a:t>x</a:t>
            </a:r>
            <a:r>
              <a:rPr lang="en-US" b="0" i="0" dirty="0">
                <a:solidFill>
                  <a:srgbClr val="333333"/>
                </a:solidFill>
                <a:effectLst/>
                <a:latin typeface="Untitled Sans"/>
              </a:rPr>
              <a:t> )/x!</a:t>
            </a:r>
          </a:p>
          <a:p>
            <a:pPr marL="0" indent="0" algn="l" fontAlgn="base">
              <a:buNone/>
            </a:pPr>
            <a:r>
              <a:rPr lang="en-US" b="0" i="0" dirty="0">
                <a:solidFill>
                  <a:srgbClr val="333333"/>
                </a:solidFill>
                <a:effectLst/>
                <a:latin typeface="Untitled Sans"/>
              </a:rPr>
              <a:t>P(X &lt; 2) = P(X = 0) + P(X= 1)</a:t>
            </a:r>
          </a:p>
          <a:p>
            <a:pPr marL="0" indent="0" algn="l" fontAlgn="base">
              <a:buNone/>
            </a:pPr>
            <a:r>
              <a:rPr lang="en-US" b="0" i="0" dirty="0">
                <a:solidFill>
                  <a:srgbClr val="333333"/>
                </a:solidFill>
                <a:effectLst/>
                <a:latin typeface="Untitled Sans"/>
              </a:rPr>
              <a:t>=(e</a:t>
            </a:r>
            <a:r>
              <a:rPr lang="en-US" b="0" i="0" baseline="30000" dirty="0">
                <a:solidFill>
                  <a:srgbClr val="333333"/>
                </a:solidFill>
                <a:effectLst/>
                <a:latin typeface="inherit"/>
              </a:rPr>
              <a:t>-6</a:t>
            </a:r>
            <a:r>
              <a:rPr lang="en-US" b="0" i="0" dirty="0">
                <a:solidFill>
                  <a:srgbClr val="333333"/>
                </a:solidFill>
                <a:effectLst/>
                <a:latin typeface="Untitled Sans"/>
              </a:rPr>
              <a:t> 6</a:t>
            </a:r>
            <a:r>
              <a:rPr lang="en-US" b="0" i="0" baseline="30000" dirty="0">
                <a:solidFill>
                  <a:srgbClr val="333333"/>
                </a:solidFill>
                <a:effectLst/>
                <a:latin typeface="inherit"/>
              </a:rPr>
              <a:t>0</a:t>
            </a:r>
            <a:r>
              <a:rPr lang="en-US" b="0" i="0" dirty="0">
                <a:solidFill>
                  <a:srgbClr val="333333"/>
                </a:solidFill>
                <a:effectLst/>
                <a:latin typeface="Untitled Sans"/>
              </a:rPr>
              <a:t> )/0! + (e</a:t>
            </a:r>
            <a:r>
              <a:rPr lang="en-US" b="0" i="0" baseline="30000" dirty="0">
                <a:solidFill>
                  <a:srgbClr val="333333"/>
                </a:solidFill>
                <a:effectLst/>
                <a:latin typeface="inherit"/>
              </a:rPr>
              <a:t>-6</a:t>
            </a:r>
            <a:r>
              <a:rPr lang="en-US" b="0" i="0" dirty="0">
                <a:solidFill>
                  <a:srgbClr val="333333"/>
                </a:solidFill>
                <a:effectLst/>
                <a:latin typeface="Untitled Sans"/>
              </a:rPr>
              <a:t>6</a:t>
            </a:r>
            <a:r>
              <a:rPr lang="en-US" b="0" i="0" baseline="30000" dirty="0">
                <a:solidFill>
                  <a:srgbClr val="333333"/>
                </a:solidFill>
                <a:effectLst/>
                <a:latin typeface="inherit"/>
              </a:rPr>
              <a:t>1</a:t>
            </a:r>
            <a:r>
              <a:rPr lang="en-US" b="0" i="0" dirty="0">
                <a:solidFill>
                  <a:srgbClr val="333333"/>
                </a:solidFill>
                <a:effectLst/>
                <a:latin typeface="Untitled Sans"/>
              </a:rPr>
              <a:t> )/1!</a:t>
            </a:r>
          </a:p>
          <a:p>
            <a:pPr marL="0" indent="0" algn="l" fontAlgn="base">
              <a:buNone/>
            </a:pPr>
            <a:r>
              <a:rPr lang="en-US" b="0" i="0" dirty="0">
                <a:solidFill>
                  <a:srgbClr val="333333"/>
                </a:solidFill>
                <a:effectLst/>
                <a:latin typeface="Untitled Sans"/>
              </a:rPr>
              <a:t>= e</a:t>
            </a:r>
            <a:r>
              <a:rPr lang="en-US" b="0" i="0" baseline="30000" dirty="0">
                <a:solidFill>
                  <a:srgbClr val="333333"/>
                </a:solidFill>
                <a:effectLst/>
                <a:latin typeface="inherit"/>
              </a:rPr>
              <a:t>-6</a:t>
            </a:r>
            <a:r>
              <a:rPr lang="en-US" b="0" i="0" dirty="0">
                <a:solidFill>
                  <a:srgbClr val="333333"/>
                </a:solidFill>
                <a:effectLst/>
                <a:latin typeface="Untitled Sans"/>
              </a:rPr>
              <a:t> + e</a:t>
            </a:r>
            <a:r>
              <a:rPr lang="en-US" b="0" i="0" baseline="30000" dirty="0">
                <a:solidFill>
                  <a:srgbClr val="333333"/>
                </a:solidFill>
                <a:effectLst/>
                <a:latin typeface="inherit"/>
              </a:rPr>
              <a:t>-6 </a:t>
            </a:r>
            <a:r>
              <a:rPr lang="en-US" b="0" i="0" dirty="0">
                <a:solidFill>
                  <a:srgbClr val="333333"/>
                </a:solidFill>
                <a:effectLst/>
                <a:latin typeface="Untitled Sans"/>
              </a:rPr>
              <a:t>× 6</a:t>
            </a:r>
          </a:p>
          <a:p>
            <a:pPr marL="0" indent="0" algn="l" fontAlgn="base">
              <a:buNone/>
            </a:pPr>
            <a:r>
              <a:rPr lang="en-US" b="0" i="0" dirty="0">
                <a:solidFill>
                  <a:srgbClr val="333333"/>
                </a:solidFill>
                <a:effectLst/>
                <a:latin typeface="Untitled Sans"/>
              </a:rPr>
              <a:t>= 0.00247 + 0.0148</a:t>
            </a:r>
          </a:p>
          <a:p>
            <a:pPr marL="0" indent="0" algn="l" fontAlgn="base">
              <a:buNone/>
            </a:pPr>
            <a:r>
              <a:rPr lang="en-US" b="0" i="0" dirty="0">
                <a:solidFill>
                  <a:srgbClr val="333333"/>
                </a:solidFill>
                <a:effectLst/>
                <a:latin typeface="Untitled Sans"/>
              </a:rPr>
              <a:t>P(X &lt; 2) = 0.01727</a:t>
            </a:r>
          </a:p>
          <a:p>
            <a:endParaRPr lang="en-MY" dirty="0"/>
          </a:p>
        </p:txBody>
      </p:sp>
    </p:spTree>
    <p:extLst>
      <p:ext uri="{BB962C8B-B14F-4D97-AF65-F5344CB8AC3E}">
        <p14:creationId xmlns:p14="http://schemas.microsoft.com/office/powerpoint/2010/main" val="3724453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1A6C-B4B8-1B2D-8BC4-170C87A1CC70}"/>
              </a:ext>
            </a:extLst>
          </p:cNvPr>
          <p:cNvSpPr>
            <a:spLocks noGrp="1"/>
          </p:cNvSpPr>
          <p:nvPr>
            <p:ph type="title"/>
          </p:nvPr>
        </p:nvSpPr>
        <p:spPr/>
        <p:txBody>
          <a:bodyPr/>
          <a:lstStyle/>
          <a:p>
            <a:r>
              <a:rPr lang="en-US" dirty="0"/>
              <a:t>EXERCISE</a:t>
            </a:r>
            <a:endParaRPr lang="en-MY" dirty="0"/>
          </a:p>
        </p:txBody>
      </p:sp>
      <p:sp>
        <p:nvSpPr>
          <p:cNvPr id="3" name="Content Placeholder 2">
            <a:extLst>
              <a:ext uri="{FF2B5EF4-FFF2-40B4-BE49-F238E27FC236}">
                <a16:creationId xmlns:a16="http://schemas.microsoft.com/office/drawing/2014/main" id="{2AA22006-30BE-FC45-0D11-1C01D2BF9936}"/>
              </a:ext>
            </a:extLst>
          </p:cNvPr>
          <p:cNvSpPr>
            <a:spLocks noGrp="1"/>
          </p:cNvSpPr>
          <p:nvPr>
            <p:ph idx="1"/>
          </p:nvPr>
        </p:nvSpPr>
        <p:spPr>
          <a:xfrm>
            <a:off x="1451579" y="1853754"/>
            <a:ext cx="9603275" cy="3450613"/>
          </a:xfrm>
        </p:spPr>
        <p:txBody>
          <a:bodyPr/>
          <a:lstStyle/>
          <a:p>
            <a:pPr marL="457200" indent="-457200">
              <a:buAutoNum type="arabicPeriod"/>
            </a:pPr>
            <a:r>
              <a:rPr lang="en-US" dirty="0"/>
              <a:t>If there are 200 typographical errors randomly distributed in a 500-page manuscript, find the probability that a given page contains exactly 3 errors.</a:t>
            </a:r>
          </a:p>
          <a:p>
            <a:pPr marL="457200" indent="-457200">
              <a:buAutoNum type="arabicPeriod"/>
            </a:pPr>
            <a:r>
              <a:rPr lang="en-US" dirty="0"/>
              <a:t>If approximately 2% of the people in a room of 200 people are left-handed, find the probability that exactly 5 people there are left-handed.</a:t>
            </a:r>
          </a:p>
          <a:p>
            <a:pPr marL="457200" indent="-457200">
              <a:buAutoNum type="arabicPeriod"/>
            </a:pPr>
            <a:r>
              <a:rPr lang="en-US" dirty="0"/>
              <a:t> A lot of 12 compressor tanks is checked to see whether there are any defective tanks. Three tanks are checked for leaks. If 1 or more of the 3 is defective, the lot is rejected. Find the probability that the lot will be rejected if there are actually 3 defective tanks in the lot.</a:t>
            </a:r>
            <a:endParaRPr lang="en-MY" dirty="0"/>
          </a:p>
        </p:txBody>
      </p:sp>
    </p:spTree>
    <p:extLst>
      <p:ext uri="{BB962C8B-B14F-4D97-AF65-F5344CB8AC3E}">
        <p14:creationId xmlns:p14="http://schemas.microsoft.com/office/powerpoint/2010/main" val="152615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9BD4-7612-739C-7287-5E6B4CB6DEC7}"/>
              </a:ext>
            </a:extLst>
          </p:cNvPr>
          <p:cNvSpPr>
            <a:spLocks noGrp="1"/>
          </p:cNvSpPr>
          <p:nvPr>
            <p:ph type="title"/>
          </p:nvPr>
        </p:nvSpPr>
        <p:spPr>
          <a:xfrm>
            <a:off x="909221" y="999186"/>
            <a:ext cx="3618390" cy="691318"/>
          </a:xfrm>
        </p:spPr>
        <p:txBody>
          <a:bodyPr>
            <a:normAutofit/>
          </a:bodyPr>
          <a:lstStyle/>
          <a:p>
            <a:r>
              <a:rPr lang="en-US" dirty="0"/>
              <a:t>DEFINITION 1.1</a:t>
            </a:r>
            <a:endParaRPr lang="en-MY" dirty="0"/>
          </a:p>
        </p:txBody>
      </p:sp>
      <p:sp>
        <p:nvSpPr>
          <p:cNvPr id="3" name="Content Placeholder 2">
            <a:extLst>
              <a:ext uri="{FF2B5EF4-FFF2-40B4-BE49-F238E27FC236}">
                <a16:creationId xmlns:a16="http://schemas.microsoft.com/office/drawing/2014/main" id="{6FB622B6-8BA3-D6AF-BD5A-3CE205C4DD67}"/>
              </a:ext>
            </a:extLst>
          </p:cNvPr>
          <p:cNvSpPr>
            <a:spLocks noGrp="1"/>
          </p:cNvSpPr>
          <p:nvPr>
            <p:ph idx="1"/>
          </p:nvPr>
        </p:nvSpPr>
        <p:spPr>
          <a:xfrm>
            <a:off x="838200" y="1825625"/>
            <a:ext cx="8678662" cy="979719"/>
          </a:xfrm>
        </p:spPr>
        <p:txBody>
          <a:bodyPr/>
          <a:lstStyle/>
          <a:p>
            <a:r>
              <a:rPr lang="en-US" dirty="0"/>
              <a:t>A random variable X can take on k different values with equal probability, known as discrete uniform distribution.</a:t>
            </a:r>
          </a:p>
          <a:p>
            <a:pPr marL="0" indent="0">
              <a:buNone/>
            </a:pPr>
            <a:endParaRPr lang="en-MY" dirty="0"/>
          </a:p>
        </p:txBody>
      </p:sp>
      <p:sp>
        <p:nvSpPr>
          <p:cNvPr id="4" name="Title 1">
            <a:extLst>
              <a:ext uri="{FF2B5EF4-FFF2-40B4-BE49-F238E27FC236}">
                <a16:creationId xmlns:a16="http://schemas.microsoft.com/office/drawing/2014/main" id="{86F26B43-3FB0-590E-23DB-7E0B28942B88}"/>
              </a:ext>
            </a:extLst>
          </p:cNvPr>
          <p:cNvSpPr txBox="1">
            <a:spLocks/>
          </p:cNvSpPr>
          <p:nvPr/>
        </p:nvSpPr>
        <p:spPr>
          <a:xfrm>
            <a:off x="909221" y="2940465"/>
            <a:ext cx="3618390" cy="6913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DEFINITION 1.2</a:t>
            </a:r>
            <a:endParaRPr lang="en-MY" sz="32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1902FEA-25BC-A33A-5861-872BB865C093}"/>
                  </a:ext>
                </a:extLst>
              </p:cNvPr>
              <p:cNvSpPr txBox="1">
                <a:spLocks/>
              </p:cNvSpPr>
              <p:nvPr/>
            </p:nvSpPr>
            <p:spPr>
              <a:xfrm>
                <a:off x="635493" y="3833458"/>
                <a:ext cx="8678662" cy="2496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random variable X has a discrete uniform distribution that assumes the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with equal probability, then discrete uniform distribution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m:oMathPara>
                </a14:m>
                <a:endParaRPr lang="en-US" dirty="0"/>
              </a:p>
              <a:p>
                <a:endParaRPr lang="en-US" dirty="0"/>
              </a:p>
              <a:p>
                <a:pPr marL="0" indent="0">
                  <a:buFont typeface="Arial" panose="020B0604020202020204" pitchFamily="34" charset="0"/>
                  <a:buNone/>
                </a:pPr>
                <a:endParaRPr lang="en-MY" dirty="0"/>
              </a:p>
            </p:txBody>
          </p:sp>
        </mc:Choice>
        <mc:Fallback xmlns="">
          <p:sp>
            <p:nvSpPr>
              <p:cNvPr id="5" name="Content Placeholder 2">
                <a:extLst>
                  <a:ext uri="{FF2B5EF4-FFF2-40B4-BE49-F238E27FC236}">
                    <a16:creationId xmlns:a16="http://schemas.microsoft.com/office/drawing/2014/main" id="{11902FEA-25BC-A33A-5861-872BB865C093}"/>
                  </a:ext>
                </a:extLst>
              </p:cNvPr>
              <p:cNvSpPr txBox="1">
                <a:spLocks noRot="1" noChangeAspect="1" noMove="1" noResize="1" noEditPoints="1" noAdjustHandles="1" noChangeArrowheads="1" noChangeShapeType="1" noTextEdit="1"/>
              </p:cNvSpPr>
              <p:nvPr/>
            </p:nvSpPr>
            <p:spPr>
              <a:xfrm>
                <a:off x="635493" y="3833458"/>
                <a:ext cx="8678662" cy="2496321"/>
              </a:xfrm>
              <a:prstGeom prst="rect">
                <a:avLst/>
              </a:prstGeom>
              <a:blipFill>
                <a:blip r:embed="rId2"/>
                <a:stretch>
                  <a:fillRect l="-1264" t="-4401" r="-211"/>
                </a:stretch>
              </a:blipFill>
            </p:spPr>
            <p:txBody>
              <a:bodyPr/>
              <a:lstStyle/>
              <a:p>
                <a:r>
                  <a:rPr lang="en-MY">
                    <a:noFill/>
                  </a:rPr>
                  <a:t> </a:t>
                </a:r>
              </a:p>
            </p:txBody>
          </p:sp>
        </mc:Fallback>
      </mc:AlternateContent>
    </p:spTree>
    <p:extLst>
      <p:ext uri="{BB962C8B-B14F-4D97-AF65-F5344CB8AC3E}">
        <p14:creationId xmlns:p14="http://schemas.microsoft.com/office/powerpoint/2010/main" val="1875202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034-7B41-7AD0-4A18-F123AEEBC4B0}"/>
              </a:ext>
            </a:extLst>
          </p:cNvPr>
          <p:cNvSpPr>
            <a:spLocks noGrp="1"/>
          </p:cNvSpPr>
          <p:nvPr>
            <p:ph type="title"/>
          </p:nvPr>
        </p:nvSpPr>
        <p:spPr>
          <a:xfrm>
            <a:off x="4674173" y="2562299"/>
            <a:ext cx="3360117" cy="1565818"/>
          </a:xfrm>
        </p:spPr>
        <p:txBody>
          <a:bodyPr>
            <a:normAutofit/>
          </a:bodyPr>
          <a:lstStyle/>
          <a:p>
            <a:r>
              <a:rPr lang="en-US" sz="4000" dirty="0"/>
              <a:t>THE END</a:t>
            </a:r>
            <a:endParaRPr lang="en-MY" sz="4000" dirty="0"/>
          </a:p>
        </p:txBody>
      </p:sp>
    </p:spTree>
    <p:extLst>
      <p:ext uri="{BB962C8B-B14F-4D97-AF65-F5344CB8AC3E}">
        <p14:creationId xmlns:p14="http://schemas.microsoft.com/office/powerpoint/2010/main" val="165399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FCB7-028A-F00E-22A7-B640A0DC9B4F}"/>
              </a:ext>
            </a:extLst>
          </p:cNvPr>
          <p:cNvSpPr>
            <a:spLocks noGrp="1"/>
          </p:cNvSpPr>
          <p:nvPr>
            <p:ph type="title"/>
          </p:nvPr>
        </p:nvSpPr>
        <p:spPr/>
        <p:txBody>
          <a:bodyPr/>
          <a:lstStyle/>
          <a:p>
            <a:r>
              <a:rPr lang="en-US" dirty="0"/>
              <a:t>Example 1</a:t>
            </a:r>
            <a:endParaRPr lang="en-MY" dirty="0"/>
          </a:p>
        </p:txBody>
      </p:sp>
      <p:sp>
        <p:nvSpPr>
          <p:cNvPr id="3" name="Content Placeholder 2">
            <a:extLst>
              <a:ext uri="{FF2B5EF4-FFF2-40B4-BE49-F238E27FC236}">
                <a16:creationId xmlns:a16="http://schemas.microsoft.com/office/drawing/2014/main" id="{4255CC7E-FBF5-CEEC-A021-E0B864C1536F}"/>
              </a:ext>
            </a:extLst>
          </p:cNvPr>
          <p:cNvSpPr>
            <a:spLocks noGrp="1"/>
          </p:cNvSpPr>
          <p:nvPr>
            <p:ph idx="1"/>
          </p:nvPr>
        </p:nvSpPr>
        <p:spPr>
          <a:xfrm>
            <a:off x="838200" y="1825625"/>
            <a:ext cx="10515600" cy="2409024"/>
          </a:xfrm>
        </p:spPr>
        <p:txBody>
          <a:bodyPr/>
          <a:lstStyle/>
          <a:p>
            <a:pPr algn="just"/>
            <a:r>
              <a:rPr lang="en-US" dirty="0"/>
              <a:t>An employee is selected from a staff of 10 to supervise a certain project by selecting a tag at random from a box containing 10 tags numbered from 1 to 10. find the formula of the probability distribution of X representing the number on the tag that is drawn. What is the probability that the number drawn is less than 4?</a:t>
            </a:r>
            <a:endParaRPr lang="en-MY" dirty="0"/>
          </a:p>
        </p:txBody>
      </p:sp>
    </p:spTree>
    <p:extLst>
      <p:ext uri="{BB962C8B-B14F-4D97-AF65-F5344CB8AC3E}">
        <p14:creationId xmlns:p14="http://schemas.microsoft.com/office/powerpoint/2010/main" val="70702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1931-E6E4-F950-7C9E-4086CF47BA89}"/>
              </a:ext>
            </a:extLst>
          </p:cNvPr>
          <p:cNvSpPr>
            <a:spLocks noGrp="1"/>
          </p:cNvSpPr>
          <p:nvPr>
            <p:ph type="title"/>
          </p:nvPr>
        </p:nvSpPr>
        <p:spPr>
          <a:xfrm>
            <a:off x="838200" y="365125"/>
            <a:ext cx="4994429" cy="913259"/>
          </a:xfrm>
        </p:spPr>
        <p:txBody>
          <a:bodyPr/>
          <a:lstStyle/>
          <a:p>
            <a:r>
              <a:rPr lang="en-US" dirty="0"/>
              <a:t>MEAN and VARIANCE</a:t>
            </a:r>
            <a:endParaRPr lang="en-M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A12CD-E370-92F3-69F7-F3F2069683E1}"/>
                  </a:ext>
                </a:extLst>
              </p:cNvPr>
              <p:cNvSpPr>
                <a:spLocks noGrp="1"/>
              </p:cNvSpPr>
              <p:nvPr>
                <p:ph idx="1"/>
              </p:nvPr>
            </p:nvSpPr>
            <p:spPr>
              <a:xfrm>
                <a:off x="838200" y="1825625"/>
                <a:ext cx="3352060" cy="3279035"/>
              </a:xfrm>
            </p:spPr>
            <p:txBody>
              <a:bodyPr/>
              <a:lstStyle/>
              <a:p>
                <a:pPr marL="0" indent="0" algn="ctr">
                  <a:buNone/>
                </a:pPr>
                <a:r>
                  <a:rPr lang="en-US" dirty="0"/>
                  <a:t>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oMath>
                  </m:oMathPara>
                </a14:m>
                <a:endParaRPr lang="en-MY" dirty="0"/>
              </a:p>
              <a:p>
                <a:pPr marL="0" indent="0">
                  <a:buNone/>
                </a:pPr>
                <a:endParaRPr lang="en-MY" dirty="0"/>
              </a:p>
              <a:p>
                <a:pPr marL="0" indent="0" algn="ctr">
                  <a:buNone/>
                </a:pPr>
                <a:r>
                  <a:rPr lang="en-MY" dirty="0"/>
                  <a:t>VARIANCE</a:t>
                </a:r>
              </a:p>
              <a:p>
                <a:pPr marL="0" indent="0">
                  <a:buNone/>
                </a:pPr>
                <a14:m>
                  <m:oMathPara xmlns:m="http://schemas.openxmlformats.org/officeDocument/2006/math">
                    <m:oMathParaPr>
                      <m:jc m:val="centerGroup"/>
                    </m:oMathParaPr>
                    <m:oMath xmlns:m="http://schemas.openxmlformats.org/officeDocument/2006/math">
                      <m:sSup>
                        <m:sSupPr>
                          <m:ctrlPr>
                            <a:rPr lang="en-MY" i="1" smtClean="0">
                              <a:latin typeface="Cambria Math" panose="02040503050406030204" pitchFamily="18" charset="0"/>
                            </a:rPr>
                          </m:ctrlPr>
                        </m:sSupPr>
                        <m:e>
                          <m:r>
                            <a:rPr lang="en-MY"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−1</m:t>
                          </m:r>
                        </m:num>
                        <m:den>
                          <m:r>
                            <a:rPr lang="en-US" b="0" i="1" smtClean="0">
                              <a:latin typeface="Cambria Math" panose="02040503050406030204" pitchFamily="18" charset="0"/>
                            </a:rPr>
                            <m:t>12</m:t>
                          </m:r>
                        </m:den>
                      </m:f>
                    </m:oMath>
                  </m:oMathPara>
                </a14:m>
                <a:endParaRPr lang="en-MY" dirty="0"/>
              </a:p>
            </p:txBody>
          </p:sp>
        </mc:Choice>
        <mc:Fallback xmlns="">
          <p:sp>
            <p:nvSpPr>
              <p:cNvPr id="3" name="Content Placeholder 2">
                <a:extLst>
                  <a:ext uri="{FF2B5EF4-FFF2-40B4-BE49-F238E27FC236}">
                    <a16:creationId xmlns:a16="http://schemas.microsoft.com/office/drawing/2014/main" id="{391A12CD-E370-92F3-69F7-F3F2069683E1}"/>
                  </a:ext>
                </a:extLst>
              </p:cNvPr>
              <p:cNvSpPr>
                <a:spLocks noGrp="1" noRot="1" noChangeAspect="1" noMove="1" noResize="1" noEditPoints="1" noAdjustHandles="1" noChangeArrowheads="1" noChangeShapeType="1" noTextEdit="1"/>
              </p:cNvSpPr>
              <p:nvPr>
                <p:ph idx="1"/>
              </p:nvPr>
            </p:nvSpPr>
            <p:spPr>
              <a:xfrm>
                <a:off x="838200" y="1825625"/>
                <a:ext cx="3352060" cy="3279035"/>
              </a:xfrm>
              <a:blipFill>
                <a:blip r:embed="rId2"/>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232840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9676-6607-B5E0-63D2-A1E20C225E7C}"/>
              </a:ext>
            </a:extLst>
          </p:cNvPr>
          <p:cNvSpPr>
            <a:spLocks noGrp="1"/>
          </p:cNvSpPr>
          <p:nvPr>
            <p:ph type="title"/>
          </p:nvPr>
        </p:nvSpPr>
        <p:spPr/>
        <p:txBody>
          <a:bodyPr/>
          <a:lstStyle/>
          <a:p>
            <a:r>
              <a:rPr lang="en-US" dirty="0"/>
              <a:t>Example 2</a:t>
            </a:r>
            <a:endParaRPr lang="en-MY" dirty="0"/>
          </a:p>
        </p:txBody>
      </p:sp>
      <p:sp>
        <p:nvSpPr>
          <p:cNvPr id="3" name="Content Placeholder 2">
            <a:extLst>
              <a:ext uri="{FF2B5EF4-FFF2-40B4-BE49-F238E27FC236}">
                <a16:creationId xmlns:a16="http://schemas.microsoft.com/office/drawing/2014/main" id="{7B8F93A1-6B0B-3A6C-35E8-110586275ED2}"/>
              </a:ext>
            </a:extLst>
          </p:cNvPr>
          <p:cNvSpPr>
            <a:spLocks noGrp="1"/>
          </p:cNvSpPr>
          <p:nvPr>
            <p:ph idx="1"/>
          </p:nvPr>
        </p:nvSpPr>
        <p:spPr/>
        <p:txBody>
          <a:bodyPr/>
          <a:lstStyle/>
          <a:p>
            <a:pPr algn="just"/>
            <a:r>
              <a:rPr lang="en-US" b="0" i="0" dirty="0">
                <a:effectLst/>
                <a:latin typeface="Open Sans" panose="020B0606030504020204" pitchFamily="34" charset="0"/>
              </a:rPr>
              <a:t>Imagine a box of 12 donuts sitting on the table, and you are asked to randomly select one donut without looking. Each of the 12 donuts has an equal chance of being selected. Therefore, the probability of any one donut being chosen is the same or uniform.</a:t>
            </a:r>
          </a:p>
          <a:p>
            <a:pPr marL="0" indent="0" algn="just">
              <a:buNone/>
            </a:pPr>
            <a:endParaRPr lang="en-MY" dirty="0"/>
          </a:p>
        </p:txBody>
      </p:sp>
      <p:pic>
        <p:nvPicPr>
          <p:cNvPr id="5" name="Picture 4">
            <a:extLst>
              <a:ext uri="{FF2B5EF4-FFF2-40B4-BE49-F238E27FC236}">
                <a16:creationId xmlns:a16="http://schemas.microsoft.com/office/drawing/2014/main" id="{F4C2E047-932C-00C4-9C68-D2A14F10F2B0}"/>
              </a:ext>
            </a:extLst>
          </p:cNvPr>
          <p:cNvPicPr>
            <a:picLocks noChangeAspect="1"/>
          </p:cNvPicPr>
          <p:nvPr/>
        </p:nvPicPr>
        <p:blipFill rotWithShape="1">
          <a:blip r:embed="rId2"/>
          <a:srcRect l="13750" t="36191" r="18034" b="22698"/>
          <a:stretch/>
        </p:blipFill>
        <p:spPr>
          <a:xfrm>
            <a:off x="838200" y="4001294"/>
            <a:ext cx="4733995" cy="1604849"/>
          </a:xfrm>
          <a:prstGeom prst="rect">
            <a:avLst/>
          </a:prstGeom>
        </p:spPr>
      </p:pic>
      <p:pic>
        <p:nvPicPr>
          <p:cNvPr id="7" name="Picture 6">
            <a:extLst>
              <a:ext uri="{FF2B5EF4-FFF2-40B4-BE49-F238E27FC236}">
                <a16:creationId xmlns:a16="http://schemas.microsoft.com/office/drawing/2014/main" id="{6CB10B04-4AE3-335A-7D38-706EAE29F011}"/>
              </a:ext>
            </a:extLst>
          </p:cNvPr>
          <p:cNvPicPr>
            <a:picLocks noChangeAspect="1"/>
          </p:cNvPicPr>
          <p:nvPr/>
        </p:nvPicPr>
        <p:blipFill rotWithShape="1">
          <a:blip r:embed="rId3"/>
          <a:srcRect l="11786" t="35397" r="16071" b="18254"/>
          <a:stretch/>
        </p:blipFill>
        <p:spPr>
          <a:xfrm>
            <a:off x="5572195" y="3747453"/>
            <a:ext cx="5845628" cy="2112529"/>
          </a:xfrm>
          <a:prstGeom prst="rect">
            <a:avLst/>
          </a:prstGeom>
        </p:spPr>
      </p:pic>
    </p:spTree>
    <p:extLst>
      <p:ext uri="{BB962C8B-B14F-4D97-AF65-F5344CB8AC3E}">
        <p14:creationId xmlns:p14="http://schemas.microsoft.com/office/powerpoint/2010/main" val="258984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45ADFA45-71DF-A929-4BC8-B4D1A38AA8DB}"/>
              </a:ext>
            </a:extLst>
          </p:cNvPr>
          <p:cNvPicPr>
            <a:picLocks noChangeAspect="1"/>
          </p:cNvPicPr>
          <p:nvPr/>
        </p:nvPicPr>
        <p:blipFill rotWithShape="1">
          <a:blip r:embed="rId2"/>
          <a:srcRect l="15273" t="42570" r="20780" b="22265"/>
          <a:stretch/>
        </p:blipFill>
        <p:spPr>
          <a:xfrm>
            <a:off x="783771" y="272142"/>
            <a:ext cx="7032172" cy="2175155"/>
          </a:xfrm>
          <a:prstGeom prst="rect">
            <a:avLst/>
          </a:prstGeom>
        </p:spPr>
      </p:pic>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03215A55-F6F1-36C4-B004-0A665DADC44D}"/>
                  </a:ext>
                </a:extLst>
              </p:cNvPr>
              <p:cNvSpPr>
                <a:spLocks noGrp="1"/>
              </p:cNvSpPr>
              <p:nvPr>
                <p:ph idx="1"/>
              </p:nvPr>
            </p:nvSpPr>
            <p:spPr>
              <a:xfrm>
                <a:off x="783771" y="2707688"/>
                <a:ext cx="8069802" cy="2805345"/>
              </a:xfrm>
            </p:spPr>
            <p:txBody>
              <a:bodyPr>
                <a:normAutofit fontScale="85000" lnSpcReduction="20000"/>
              </a:bodyPr>
              <a:lstStyle/>
              <a:p>
                <a:pPr marL="0" indent="0">
                  <a:buNone/>
                </a:pPr>
                <a:r>
                  <a:rPr lang="en-US" dirty="0"/>
                  <a:t>Calculate the mean and variance :</a:t>
                </a:r>
              </a:p>
              <a:p>
                <a:pPr marL="0" indent="0" algn="ctr">
                  <a:buNone/>
                </a:pPr>
                <a:r>
                  <a:rPr lang="en-US" dirty="0"/>
                  <a:t>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12+1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=6.5</m:t>
                      </m:r>
                    </m:oMath>
                  </m:oMathPara>
                </a14:m>
                <a:endParaRPr lang="en-MY" dirty="0"/>
              </a:p>
              <a:p>
                <a:pPr marL="0" indent="0">
                  <a:buNone/>
                </a:pPr>
                <a:endParaRPr lang="en-MY" dirty="0"/>
              </a:p>
              <a:p>
                <a:pPr marL="0" indent="0" algn="ctr">
                  <a:buNone/>
                </a:pPr>
                <a:r>
                  <a:rPr lang="en-MY" dirty="0"/>
                  <a:t>VARIANCE</a:t>
                </a:r>
              </a:p>
              <a:p>
                <a:pPr marL="0" indent="0">
                  <a:buNone/>
                </a:pPr>
                <a14:m>
                  <m:oMathPara xmlns:m="http://schemas.openxmlformats.org/officeDocument/2006/math">
                    <m:oMathParaPr>
                      <m:jc m:val="centerGroup"/>
                    </m:oMathParaPr>
                    <m:oMath xmlns:m="http://schemas.openxmlformats.org/officeDocument/2006/math">
                      <m:sSup>
                        <m:sSupPr>
                          <m:ctrlPr>
                            <a:rPr lang="en-MY" i="1" smtClean="0">
                              <a:latin typeface="Cambria Math" panose="02040503050406030204" pitchFamily="18" charset="0"/>
                            </a:rPr>
                          </m:ctrlPr>
                        </m:sSupPr>
                        <m:e>
                          <m:r>
                            <a:rPr lang="en-MY"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12</m:t>
                              </m:r>
                            </m:e>
                            <m:sup>
                              <m:r>
                                <a:rPr lang="en-US" b="0" i="1" smtClean="0">
                                  <a:latin typeface="Cambria Math" panose="02040503050406030204" pitchFamily="18" charset="0"/>
                                </a:rPr>
                                <m:t>2</m:t>
                              </m:r>
                            </m:sup>
                          </m:sSup>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rPr>
                        <m:t>=11.9</m:t>
                      </m:r>
                    </m:oMath>
                  </m:oMathPara>
                </a14:m>
                <a:endParaRPr lang="en-MY" dirty="0"/>
              </a:p>
              <a:p>
                <a:pPr marL="0" indent="0">
                  <a:buNone/>
                </a:pPr>
                <a:endParaRPr lang="en-MY" dirty="0"/>
              </a:p>
              <a:p>
                <a:pPr marL="0" indent="0">
                  <a:buNone/>
                </a:pPr>
                <a:endParaRPr lang="en-MY" dirty="0"/>
              </a:p>
            </p:txBody>
          </p:sp>
        </mc:Choice>
        <mc:Fallback>
          <p:sp>
            <p:nvSpPr>
              <p:cNvPr id="8" name="Content Placeholder 7">
                <a:extLst>
                  <a:ext uri="{FF2B5EF4-FFF2-40B4-BE49-F238E27FC236}">
                    <a16:creationId xmlns:a16="http://schemas.microsoft.com/office/drawing/2014/main" id="{03215A55-F6F1-36C4-B004-0A665DADC44D}"/>
                  </a:ext>
                </a:extLst>
              </p:cNvPr>
              <p:cNvSpPr>
                <a:spLocks noGrp="1" noRot="1" noChangeAspect="1" noMove="1" noResize="1" noEditPoints="1" noAdjustHandles="1" noChangeArrowheads="1" noChangeShapeType="1" noTextEdit="1"/>
              </p:cNvSpPr>
              <p:nvPr>
                <p:ph idx="1"/>
              </p:nvPr>
            </p:nvSpPr>
            <p:spPr>
              <a:xfrm>
                <a:off x="783771" y="2707688"/>
                <a:ext cx="8069802" cy="2805345"/>
              </a:xfrm>
              <a:blipFill>
                <a:blip r:embed="rId3"/>
                <a:stretch>
                  <a:fillRect l="-529" t="-652"/>
                </a:stretch>
              </a:blipFill>
            </p:spPr>
            <p:txBody>
              <a:bodyPr/>
              <a:lstStyle/>
              <a:p>
                <a:r>
                  <a:rPr lang="en-MY">
                    <a:noFill/>
                  </a:rPr>
                  <a:t> </a:t>
                </a:r>
              </a:p>
            </p:txBody>
          </p:sp>
        </mc:Fallback>
      </mc:AlternateContent>
    </p:spTree>
    <p:extLst>
      <p:ext uri="{BB962C8B-B14F-4D97-AF65-F5344CB8AC3E}">
        <p14:creationId xmlns:p14="http://schemas.microsoft.com/office/powerpoint/2010/main" val="150942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2C9A-CBC2-0D05-F484-B9F1083E252F}"/>
              </a:ext>
            </a:extLst>
          </p:cNvPr>
          <p:cNvSpPr>
            <a:spLocks noGrp="1"/>
          </p:cNvSpPr>
          <p:nvPr>
            <p:ph type="title"/>
          </p:nvPr>
        </p:nvSpPr>
        <p:spPr>
          <a:xfrm>
            <a:off x="2116585" y="2637810"/>
            <a:ext cx="5740153" cy="1259488"/>
          </a:xfrm>
        </p:spPr>
        <p:txBody>
          <a:bodyPr/>
          <a:lstStyle/>
          <a:p>
            <a:r>
              <a:rPr lang="en-US" dirty="0"/>
              <a:t>2. Binomial Distribution</a:t>
            </a:r>
            <a:endParaRPr lang="en-MY" dirty="0"/>
          </a:p>
        </p:txBody>
      </p:sp>
    </p:spTree>
    <p:extLst>
      <p:ext uri="{BB962C8B-B14F-4D97-AF65-F5344CB8AC3E}">
        <p14:creationId xmlns:p14="http://schemas.microsoft.com/office/powerpoint/2010/main" val="316637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D4E9-8ADF-F99F-9A63-B771AF88490B}"/>
              </a:ext>
            </a:extLst>
          </p:cNvPr>
          <p:cNvSpPr>
            <a:spLocks noGrp="1"/>
          </p:cNvSpPr>
          <p:nvPr>
            <p:ph type="title"/>
          </p:nvPr>
        </p:nvSpPr>
        <p:spPr/>
        <p:txBody>
          <a:bodyPr/>
          <a:lstStyle/>
          <a:p>
            <a:r>
              <a:rPr lang="en-US" dirty="0"/>
              <a:t>DEFINITION 2.1</a:t>
            </a:r>
            <a:endParaRPr lang="en-MY" dirty="0"/>
          </a:p>
        </p:txBody>
      </p:sp>
      <p:sp>
        <p:nvSpPr>
          <p:cNvPr id="3" name="Content Placeholder 2">
            <a:extLst>
              <a:ext uri="{FF2B5EF4-FFF2-40B4-BE49-F238E27FC236}">
                <a16:creationId xmlns:a16="http://schemas.microsoft.com/office/drawing/2014/main" id="{DEF7CAEB-FC62-930C-3EAF-43D7E63E4767}"/>
              </a:ext>
            </a:extLst>
          </p:cNvPr>
          <p:cNvSpPr>
            <a:spLocks noGrp="1"/>
          </p:cNvSpPr>
          <p:nvPr>
            <p:ph idx="1"/>
          </p:nvPr>
        </p:nvSpPr>
        <p:spPr>
          <a:xfrm>
            <a:off x="838200" y="1825625"/>
            <a:ext cx="10515600" cy="1325563"/>
          </a:xfrm>
        </p:spPr>
        <p:txBody>
          <a:bodyPr/>
          <a:lstStyle/>
          <a:p>
            <a:r>
              <a:rPr lang="en-US" dirty="0"/>
              <a:t>The number X of successes in n Bernoulli trials is called a binomial random variable. The probability of this random variable is called the binomial distribution.</a:t>
            </a:r>
          </a:p>
          <a:p>
            <a:endParaRPr lang="en-MY" dirty="0"/>
          </a:p>
        </p:txBody>
      </p:sp>
      <p:sp>
        <p:nvSpPr>
          <p:cNvPr id="4" name="Title 1">
            <a:extLst>
              <a:ext uri="{FF2B5EF4-FFF2-40B4-BE49-F238E27FC236}">
                <a16:creationId xmlns:a16="http://schemas.microsoft.com/office/drawing/2014/main" id="{CCDCAFF2-F004-9BAE-4D39-56C5CFF6E2C3}"/>
              </a:ext>
            </a:extLst>
          </p:cNvPr>
          <p:cNvSpPr txBox="1">
            <a:spLocks/>
          </p:cNvSpPr>
          <p:nvPr/>
        </p:nvSpPr>
        <p:spPr>
          <a:xfrm>
            <a:off x="1521781" y="25741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DEFINITION 2.2</a:t>
            </a:r>
            <a:endParaRPr lang="en-MY" sz="3200"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E384E6D8-B10D-F98D-5FB5-7CCA3E64F1FB}"/>
                  </a:ext>
                </a:extLst>
              </p:cNvPr>
              <p:cNvSpPr txBox="1">
                <a:spLocks/>
              </p:cNvSpPr>
              <p:nvPr/>
            </p:nvSpPr>
            <p:spPr>
              <a:xfrm>
                <a:off x="900344" y="3706813"/>
                <a:ext cx="10515600" cy="2083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random variable X has a binomial distribution and its probability distribution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r>
                                <a:rPr lang="en-US" b="0" i="1" smtClean="0">
                                  <a:latin typeface="Cambria Math" panose="02040503050406030204" pitchFamily="18" charset="0"/>
                                </a:rPr>
                                <m:t>𝑥</m:t>
                              </m:r>
                            </m:e>
                          </m:eqArr>
                        </m:e>
                      </m:d>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𝑥</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dirty="0"/>
                            <m:t> </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𝑥</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=0,1,..,</m:t>
                      </m:r>
                      <m:r>
                        <a:rPr lang="en-US" b="0" i="1" smtClean="0">
                          <a:latin typeface="Cambria Math" panose="02040503050406030204" pitchFamily="18" charset="0"/>
                        </a:rPr>
                        <m:t>𝑛</m:t>
                      </m:r>
                    </m:oMath>
                  </m:oMathPara>
                </a14:m>
                <a:endParaRPr lang="en-US" b="0" dirty="0"/>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MY" b="0" dirty="0"/>
                  <a:t> and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oMath>
                </a14:m>
                <a:r>
                  <a:rPr lang="en-US" b="0" dirty="0"/>
                  <a:t>) are probability of success and failure</a:t>
                </a:r>
              </a:p>
            </p:txBody>
          </p:sp>
        </mc:Choice>
        <mc:Fallback>
          <p:sp>
            <p:nvSpPr>
              <p:cNvPr id="5" name="Content Placeholder 2">
                <a:extLst>
                  <a:ext uri="{FF2B5EF4-FFF2-40B4-BE49-F238E27FC236}">
                    <a16:creationId xmlns:a16="http://schemas.microsoft.com/office/drawing/2014/main" id="{E384E6D8-B10D-F98D-5FB5-7CCA3E64F1FB}"/>
                  </a:ext>
                </a:extLst>
              </p:cNvPr>
              <p:cNvSpPr txBox="1">
                <a:spLocks noRot="1" noChangeAspect="1" noMove="1" noResize="1" noEditPoints="1" noAdjustHandles="1" noChangeArrowheads="1" noChangeShapeType="1" noTextEdit="1"/>
              </p:cNvSpPr>
              <p:nvPr/>
            </p:nvSpPr>
            <p:spPr>
              <a:xfrm>
                <a:off x="900344" y="3706813"/>
                <a:ext cx="10515600" cy="2083847"/>
              </a:xfrm>
              <a:prstGeom prst="rect">
                <a:avLst/>
              </a:prstGeom>
              <a:blipFill>
                <a:blip r:embed="rId2"/>
                <a:stretch>
                  <a:fillRect l="-1043" t="-4971" b="-1754"/>
                </a:stretch>
              </a:blipFill>
            </p:spPr>
            <p:txBody>
              <a:bodyPr/>
              <a:lstStyle/>
              <a:p>
                <a:r>
                  <a:rPr lang="en-MY">
                    <a:noFill/>
                  </a:rPr>
                  <a:t> </a:t>
                </a:r>
              </a:p>
            </p:txBody>
          </p:sp>
        </mc:Fallback>
      </mc:AlternateContent>
    </p:spTree>
    <p:extLst>
      <p:ext uri="{BB962C8B-B14F-4D97-AF65-F5344CB8AC3E}">
        <p14:creationId xmlns:p14="http://schemas.microsoft.com/office/powerpoint/2010/main" val="1314108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1A6D577B-F7CB-441B-9298-8B9725688658}"/>
</file>

<file path=customXml/itemProps2.xml><?xml version="1.0" encoding="utf-8"?>
<ds:datastoreItem xmlns:ds="http://schemas.openxmlformats.org/officeDocument/2006/customXml" ds:itemID="{9E817D30-07E0-4978-B029-155CAC78CF92}"/>
</file>

<file path=customXml/itemProps3.xml><?xml version="1.0" encoding="utf-8"?>
<ds:datastoreItem xmlns:ds="http://schemas.openxmlformats.org/officeDocument/2006/customXml" ds:itemID="{32B5EA5B-6969-4828-9378-20E0226384BE}"/>
</file>

<file path=docProps/app.xml><?xml version="1.0" encoding="utf-8"?>
<Properties xmlns="http://schemas.openxmlformats.org/officeDocument/2006/extended-properties" xmlns:vt="http://schemas.openxmlformats.org/officeDocument/2006/docPropsVTypes">
  <Template>Gallery</Template>
  <TotalTime>141</TotalTime>
  <Words>1490</Words>
  <Application>Microsoft Office PowerPoint</Application>
  <PresentationFormat>Widescreen</PresentationFormat>
  <Paragraphs>104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Cambria Math</vt:lpstr>
      <vt:lpstr>Gill Sans MT</vt:lpstr>
      <vt:lpstr>inherit</vt:lpstr>
      <vt:lpstr>MJXc-TeX-main-R</vt:lpstr>
      <vt:lpstr>MJXc-TeX-math-I</vt:lpstr>
      <vt:lpstr>Open Sans</vt:lpstr>
      <vt:lpstr>Untitled Sans</vt:lpstr>
      <vt:lpstr>Gallery</vt:lpstr>
      <vt:lpstr>SPECIAL DISCRETE RANDOM  VARIABLE</vt:lpstr>
      <vt:lpstr>1.Discrete Uniform Distribution</vt:lpstr>
      <vt:lpstr>DEFINITION 1.1</vt:lpstr>
      <vt:lpstr>Example 1</vt:lpstr>
      <vt:lpstr>MEAN and VARIANCE</vt:lpstr>
      <vt:lpstr>Example 2</vt:lpstr>
      <vt:lpstr>PowerPoint Presentation</vt:lpstr>
      <vt:lpstr>2. Binomial Distribution</vt:lpstr>
      <vt:lpstr>DEFINITION 2.1</vt:lpstr>
      <vt:lpstr>Example 1</vt:lpstr>
      <vt:lpstr>MEAN and VARIANCE</vt:lpstr>
      <vt:lpstr>3. GEOMETRIC DISTRIBUTION</vt:lpstr>
      <vt:lpstr>DEFINITION</vt:lpstr>
      <vt:lpstr>MEAN &amp; VARIANCE</vt:lpstr>
      <vt:lpstr>EXAMPLE 1</vt:lpstr>
      <vt:lpstr>EXAMPLE 2</vt:lpstr>
      <vt:lpstr>EXAMPLE 3</vt:lpstr>
      <vt:lpstr>4. HYPERGEOMETRIC</vt:lpstr>
      <vt:lpstr>DEFINITION</vt:lpstr>
      <vt:lpstr>EXAMPLE 1</vt:lpstr>
      <vt:lpstr>EXAMPLE 2</vt:lpstr>
      <vt:lpstr>5. POISSON DISTRIBUTION</vt:lpstr>
      <vt:lpstr>DEFINITION</vt:lpstr>
      <vt:lpstr>PowerPoint Presentation</vt:lpstr>
      <vt:lpstr>MEAN &amp; VARIANCE</vt:lpstr>
      <vt:lpstr>EXAMPLE 1</vt:lpstr>
      <vt:lpstr>EXAMPLE 2</vt:lpstr>
      <vt:lpstr>EXAMPLE 3</vt:lpstr>
      <vt:lpstr>EXERCISE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1.Discrete Uniform Distribution</dc:title>
  <dc:creator>nor samsuhada ahmad</dc:creator>
  <cp:lastModifiedBy>nor samsuhada ahmad</cp:lastModifiedBy>
  <cp:revision>3</cp:revision>
  <dcterms:created xsi:type="dcterms:W3CDTF">2022-11-01T04:19:25Z</dcterms:created>
  <dcterms:modified xsi:type="dcterms:W3CDTF">2022-11-08T04:26:47Z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