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diagrams/data1.xml" ContentType="application/vnd.openxmlformats-officedocument.drawingml.diagramData+xml"/>
  <Override PartName="/ppt/slides/slide30.xml" ContentType="application/vnd.openxmlformats-officedocument.presentationml.slid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74" r:id="rId8"/>
    <p:sldId id="264" r:id="rId9"/>
    <p:sldId id="265" r:id="rId10"/>
    <p:sldId id="263" r:id="rId11"/>
    <p:sldId id="258" r:id="rId12"/>
    <p:sldId id="266" r:id="rId13"/>
    <p:sldId id="275" r:id="rId14"/>
    <p:sldId id="267" r:id="rId15"/>
    <p:sldId id="285" r:id="rId16"/>
    <p:sldId id="276" r:id="rId17"/>
    <p:sldId id="268" r:id="rId18"/>
    <p:sldId id="277" r:id="rId19"/>
    <p:sldId id="278" r:id="rId20"/>
    <p:sldId id="269" r:id="rId21"/>
    <p:sldId id="270" r:id="rId22"/>
    <p:sldId id="286" r:id="rId23"/>
    <p:sldId id="271" r:id="rId24"/>
    <p:sldId id="272" r:id="rId25"/>
    <p:sldId id="273" r:id="rId26"/>
    <p:sldId id="287" r:id="rId27"/>
    <p:sldId id="281" r:id="rId28"/>
    <p:sldId id="282" r:id="rId29"/>
    <p:sldId id="283"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99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145" d="100"/>
          <a:sy n="145" d="100"/>
        </p:scale>
        <p:origin x="2392" y="168"/>
      </p:cViewPr>
      <p:guideLst>
        <p:guide orient="horz" pos="2160"/>
        <p:guide pos="2880"/>
      </p:guideLst>
    </p:cSldViewPr>
  </p:slideViewPr>
  <p:notesTextViewPr>
    <p:cViewPr>
      <p:scale>
        <a:sx n="1" d="1"/>
        <a:sy n="1" d="1"/>
      </p:scale>
      <p:origin x="0" y="0"/>
    </p:cViewPr>
  </p:notesTextViewPr>
  <p:sorterViewPr>
    <p:cViewPr>
      <p:scale>
        <a:sx n="100" d="100"/>
        <a:sy n="100" d="100"/>
      </p:scale>
      <p:origin x="0" y="35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AFF264-E38A-4C3D-9D82-8335A35BE8DF}" type="doc">
      <dgm:prSet loTypeId="urn:microsoft.com/office/officeart/2005/8/layout/target1" loCatId="relationship" qsTypeId="urn:microsoft.com/office/officeart/2005/8/quickstyle/simple1" qsCatId="simple" csTypeId="urn:microsoft.com/office/officeart/2005/8/colors/accent1_2" csCatId="accent1" phldr="1"/>
      <dgm:spPr/>
    </dgm:pt>
    <dgm:pt modelId="{0A0762F1-C761-43CE-BFB8-3F9D579A15C3}">
      <dgm:prSet phldrT="[Text]"/>
      <dgm:spPr/>
      <dgm:t>
        <a:bodyPr/>
        <a:lstStyle/>
        <a:p>
          <a:r>
            <a:rPr lang="en-US" dirty="0"/>
            <a:t>Sample</a:t>
          </a:r>
        </a:p>
      </dgm:t>
    </dgm:pt>
    <dgm:pt modelId="{5FDF7B74-76C9-4E24-A0D9-BAEF7F3BB164}" type="parTrans" cxnId="{075A4626-DBDD-4E61-A0E1-0F7909981B4E}">
      <dgm:prSet/>
      <dgm:spPr/>
      <dgm:t>
        <a:bodyPr/>
        <a:lstStyle/>
        <a:p>
          <a:endParaRPr lang="en-US"/>
        </a:p>
      </dgm:t>
    </dgm:pt>
    <dgm:pt modelId="{2D39D8C9-9F6D-4660-9BA4-8A9A4C0B794C}" type="sibTrans" cxnId="{075A4626-DBDD-4E61-A0E1-0F7909981B4E}">
      <dgm:prSet/>
      <dgm:spPr/>
      <dgm:t>
        <a:bodyPr/>
        <a:lstStyle/>
        <a:p>
          <a:endParaRPr lang="en-US"/>
        </a:p>
      </dgm:t>
    </dgm:pt>
    <dgm:pt modelId="{9B187242-5D67-495E-969E-44BBA3B01C35}">
      <dgm:prSet phldrT="[Text]"/>
      <dgm:spPr/>
      <dgm:t>
        <a:bodyPr/>
        <a:lstStyle/>
        <a:p>
          <a:r>
            <a:rPr lang="en-US" dirty="0"/>
            <a:t>Population</a:t>
          </a:r>
        </a:p>
      </dgm:t>
    </dgm:pt>
    <dgm:pt modelId="{2AF63795-4149-47B6-8C9A-A4563F6B0AA7}" type="parTrans" cxnId="{0005ED30-8D4B-4A71-8438-E264C16117E2}">
      <dgm:prSet/>
      <dgm:spPr/>
      <dgm:t>
        <a:bodyPr/>
        <a:lstStyle/>
        <a:p>
          <a:endParaRPr lang="en-US"/>
        </a:p>
      </dgm:t>
    </dgm:pt>
    <dgm:pt modelId="{0AF3C205-E518-4CE0-AB9E-D7C998D5713C}" type="sibTrans" cxnId="{0005ED30-8D4B-4A71-8438-E264C16117E2}">
      <dgm:prSet/>
      <dgm:spPr/>
      <dgm:t>
        <a:bodyPr/>
        <a:lstStyle/>
        <a:p>
          <a:endParaRPr lang="en-US"/>
        </a:p>
      </dgm:t>
    </dgm:pt>
    <dgm:pt modelId="{9E67C485-6333-43BD-9850-BDB35265976D}" type="pres">
      <dgm:prSet presAssocID="{0DAFF264-E38A-4C3D-9D82-8335A35BE8DF}" presName="composite" presStyleCnt="0">
        <dgm:presLayoutVars>
          <dgm:chMax val="5"/>
          <dgm:dir/>
          <dgm:resizeHandles val="exact"/>
        </dgm:presLayoutVars>
      </dgm:prSet>
      <dgm:spPr/>
    </dgm:pt>
    <dgm:pt modelId="{04530BC2-E38D-4214-AF6B-61BFAE92B6FC}" type="pres">
      <dgm:prSet presAssocID="{0A0762F1-C761-43CE-BFB8-3F9D579A15C3}" presName="circle1" presStyleLbl="lnNode1" presStyleIdx="0" presStyleCnt="2">
        <dgm:style>
          <a:lnRef idx="0">
            <a:schemeClr val="accent2"/>
          </a:lnRef>
          <a:fillRef idx="3">
            <a:schemeClr val="accent2"/>
          </a:fillRef>
          <a:effectRef idx="3">
            <a:schemeClr val="accent2"/>
          </a:effectRef>
          <a:fontRef idx="minor">
            <a:schemeClr val="lt1"/>
          </a:fontRef>
        </dgm:style>
      </dgm:prSet>
      <dgm:spPr>
        <a:solidFill>
          <a:srgbClr val="FF0000"/>
        </a:solidFill>
      </dgm:spPr>
    </dgm:pt>
    <dgm:pt modelId="{07EF6B18-110D-45EA-B99D-805BE6A0F5A3}" type="pres">
      <dgm:prSet presAssocID="{0A0762F1-C761-43CE-BFB8-3F9D579A15C3}" presName="text1" presStyleLbl="revTx" presStyleIdx="0" presStyleCnt="2">
        <dgm:presLayoutVars>
          <dgm:bulletEnabled val="1"/>
        </dgm:presLayoutVars>
      </dgm:prSet>
      <dgm:spPr/>
    </dgm:pt>
    <dgm:pt modelId="{8FCBB6BB-B5AD-4C41-AA07-7205E8265FEB}" type="pres">
      <dgm:prSet presAssocID="{0A0762F1-C761-43CE-BFB8-3F9D579A15C3}" presName="line1" presStyleLbl="callout" presStyleIdx="0" presStyleCnt="4"/>
      <dgm:spPr/>
    </dgm:pt>
    <dgm:pt modelId="{13ED05AC-BD5F-475D-A079-B93076B8F15B}" type="pres">
      <dgm:prSet presAssocID="{0A0762F1-C761-43CE-BFB8-3F9D579A15C3}" presName="d1" presStyleLbl="callout" presStyleIdx="1" presStyleCnt="4"/>
      <dgm:spPr/>
    </dgm:pt>
    <dgm:pt modelId="{7C7DC745-F94B-4508-B722-48A0828BB864}" type="pres">
      <dgm:prSet presAssocID="{9B187242-5D67-495E-969E-44BBA3B01C35}" presName="circle2" presStyleLbl="lnNode1" presStyleIdx="1" presStyleCnt="2">
        <dgm:style>
          <a:lnRef idx="0">
            <a:schemeClr val="accent6"/>
          </a:lnRef>
          <a:fillRef idx="3">
            <a:schemeClr val="accent6"/>
          </a:fillRef>
          <a:effectRef idx="3">
            <a:schemeClr val="accent6"/>
          </a:effectRef>
          <a:fontRef idx="minor">
            <a:schemeClr val="lt1"/>
          </a:fontRef>
        </dgm:style>
      </dgm:prSet>
      <dgm:spPr>
        <a:solidFill>
          <a:srgbClr val="CC00CC"/>
        </a:solidFill>
      </dgm:spPr>
    </dgm:pt>
    <dgm:pt modelId="{FE7E2259-1473-4C72-BE6F-7792F9658317}" type="pres">
      <dgm:prSet presAssocID="{9B187242-5D67-495E-969E-44BBA3B01C35}" presName="text2" presStyleLbl="revTx" presStyleIdx="1" presStyleCnt="2">
        <dgm:presLayoutVars>
          <dgm:bulletEnabled val="1"/>
        </dgm:presLayoutVars>
      </dgm:prSet>
      <dgm:spPr/>
    </dgm:pt>
    <dgm:pt modelId="{B9CD5909-27D0-4711-8845-54ACDBD26775}" type="pres">
      <dgm:prSet presAssocID="{9B187242-5D67-495E-969E-44BBA3B01C35}" presName="line2" presStyleLbl="callout" presStyleIdx="2" presStyleCnt="4"/>
      <dgm:spPr/>
    </dgm:pt>
    <dgm:pt modelId="{9EFF5EF4-450A-462F-A8C1-34A081BF84AF}" type="pres">
      <dgm:prSet presAssocID="{9B187242-5D67-495E-969E-44BBA3B01C35}" presName="d2" presStyleLbl="callout" presStyleIdx="3" presStyleCnt="4"/>
      <dgm:spPr/>
    </dgm:pt>
  </dgm:ptLst>
  <dgm:cxnLst>
    <dgm:cxn modelId="{5376110D-D994-450C-AE9E-F60B50ECB0B0}" type="presOf" srcId="{0DAFF264-E38A-4C3D-9D82-8335A35BE8DF}" destId="{9E67C485-6333-43BD-9850-BDB35265976D}" srcOrd="0" destOrd="0" presId="urn:microsoft.com/office/officeart/2005/8/layout/target1"/>
    <dgm:cxn modelId="{075A4626-DBDD-4E61-A0E1-0F7909981B4E}" srcId="{0DAFF264-E38A-4C3D-9D82-8335A35BE8DF}" destId="{0A0762F1-C761-43CE-BFB8-3F9D579A15C3}" srcOrd="0" destOrd="0" parTransId="{5FDF7B74-76C9-4E24-A0D9-BAEF7F3BB164}" sibTransId="{2D39D8C9-9F6D-4660-9BA4-8A9A4C0B794C}"/>
    <dgm:cxn modelId="{0005ED30-8D4B-4A71-8438-E264C16117E2}" srcId="{0DAFF264-E38A-4C3D-9D82-8335A35BE8DF}" destId="{9B187242-5D67-495E-969E-44BBA3B01C35}" srcOrd="1" destOrd="0" parTransId="{2AF63795-4149-47B6-8C9A-A4563F6B0AA7}" sibTransId="{0AF3C205-E518-4CE0-AB9E-D7C998D5713C}"/>
    <dgm:cxn modelId="{20ACE463-76CC-4F3A-A28F-50447971FF2F}" type="presOf" srcId="{0A0762F1-C761-43CE-BFB8-3F9D579A15C3}" destId="{07EF6B18-110D-45EA-B99D-805BE6A0F5A3}" srcOrd="0" destOrd="0" presId="urn:microsoft.com/office/officeart/2005/8/layout/target1"/>
    <dgm:cxn modelId="{C3D075DB-7EA7-4266-BE3C-8C3BB6181A2A}" type="presOf" srcId="{9B187242-5D67-495E-969E-44BBA3B01C35}" destId="{FE7E2259-1473-4C72-BE6F-7792F9658317}" srcOrd="0" destOrd="0" presId="urn:microsoft.com/office/officeart/2005/8/layout/target1"/>
    <dgm:cxn modelId="{E7BCEDB9-FA2A-42FF-9AC7-A5767158AB42}" type="presParOf" srcId="{9E67C485-6333-43BD-9850-BDB35265976D}" destId="{04530BC2-E38D-4214-AF6B-61BFAE92B6FC}" srcOrd="0" destOrd="0" presId="urn:microsoft.com/office/officeart/2005/8/layout/target1"/>
    <dgm:cxn modelId="{A2FAC422-81C1-47B7-A968-CCD7C8FC81AF}" type="presParOf" srcId="{9E67C485-6333-43BD-9850-BDB35265976D}" destId="{07EF6B18-110D-45EA-B99D-805BE6A0F5A3}" srcOrd="1" destOrd="0" presId="urn:microsoft.com/office/officeart/2005/8/layout/target1"/>
    <dgm:cxn modelId="{0A21E50B-83C7-4442-A77E-0679C4D0CE05}" type="presParOf" srcId="{9E67C485-6333-43BD-9850-BDB35265976D}" destId="{8FCBB6BB-B5AD-4C41-AA07-7205E8265FEB}" srcOrd="2" destOrd="0" presId="urn:microsoft.com/office/officeart/2005/8/layout/target1"/>
    <dgm:cxn modelId="{B6D759B9-0C32-44FA-8E08-0DB5AFC03942}" type="presParOf" srcId="{9E67C485-6333-43BD-9850-BDB35265976D}" destId="{13ED05AC-BD5F-475D-A079-B93076B8F15B}" srcOrd="3" destOrd="0" presId="urn:microsoft.com/office/officeart/2005/8/layout/target1"/>
    <dgm:cxn modelId="{DF727B13-3A67-4BA4-8A33-14BB6D13D6C2}" type="presParOf" srcId="{9E67C485-6333-43BD-9850-BDB35265976D}" destId="{7C7DC745-F94B-4508-B722-48A0828BB864}" srcOrd="4" destOrd="0" presId="urn:microsoft.com/office/officeart/2005/8/layout/target1"/>
    <dgm:cxn modelId="{F67F41CA-1582-4AD3-B070-B6A7761B49CF}" type="presParOf" srcId="{9E67C485-6333-43BD-9850-BDB35265976D}" destId="{FE7E2259-1473-4C72-BE6F-7792F9658317}" srcOrd="5" destOrd="0" presId="urn:microsoft.com/office/officeart/2005/8/layout/target1"/>
    <dgm:cxn modelId="{4E6DDDBD-6B63-4B5E-AD57-7C1CEC98D151}" type="presParOf" srcId="{9E67C485-6333-43BD-9850-BDB35265976D}" destId="{B9CD5909-27D0-4711-8845-54ACDBD26775}" srcOrd="6" destOrd="0" presId="urn:microsoft.com/office/officeart/2005/8/layout/target1"/>
    <dgm:cxn modelId="{8B64E8CF-1CCF-4F8D-B578-A31EB04F8223}" type="presParOf" srcId="{9E67C485-6333-43BD-9850-BDB35265976D}" destId="{9EFF5EF4-450A-462F-A8C1-34A081BF84AF}" srcOrd="7"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DC745-F94B-4508-B722-48A0828BB864}">
      <dsp:nvSpPr>
        <dsp:cNvPr id="0" name=""/>
        <dsp:cNvSpPr/>
      </dsp:nvSpPr>
      <dsp:spPr>
        <a:xfrm>
          <a:off x="508000" y="1015999"/>
          <a:ext cx="3048000" cy="3048000"/>
        </a:xfrm>
        <a:prstGeom prst="ellipse">
          <a:avLst/>
        </a:prstGeom>
        <a:solidFill>
          <a:srgbClr val="CC00CC"/>
        </a:solidFill>
        <a:ln>
          <a:noFill/>
        </a:ln>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dsp:spPr>
      <dsp:style>
        <a:lnRef idx="0">
          <a:schemeClr val="accent6"/>
        </a:lnRef>
        <a:fillRef idx="3">
          <a:schemeClr val="accent6"/>
        </a:fillRef>
        <a:effectRef idx="3">
          <a:schemeClr val="accent6"/>
        </a:effectRef>
        <a:fontRef idx="minor">
          <a:schemeClr val="lt1"/>
        </a:fontRef>
      </dsp:style>
    </dsp:sp>
    <dsp:sp modelId="{04530BC2-E38D-4214-AF6B-61BFAE92B6FC}">
      <dsp:nvSpPr>
        <dsp:cNvPr id="0" name=""/>
        <dsp:cNvSpPr/>
      </dsp:nvSpPr>
      <dsp:spPr>
        <a:xfrm>
          <a:off x="1524000" y="2032000"/>
          <a:ext cx="1016000" cy="1016000"/>
        </a:xfrm>
        <a:prstGeom prst="ellipse">
          <a:avLst/>
        </a:prstGeom>
        <a:solidFill>
          <a:srgbClr val="FF0000"/>
        </a:solidFill>
        <a:ln>
          <a:noFill/>
        </a:ln>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dsp:spPr>
      <dsp:style>
        <a:lnRef idx="0">
          <a:schemeClr val="accent2"/>
        </a:lnRef>
        <a:fillRef idx="3">
          <a:schemeClr val="accent2"/>
        </a:fillRef>
        <a:effectRef idx="3">
          <a:schemeClr val="accent2"/>
        </a:effectRef>
        <a:fontRef idx="minor">
          <a:schemeClr val="lt1"/>
        </a:fontRef>
      </dsp:style>
    </dsp:sp>
    <dsp:sp modelId="{07EF6B18-110D-45EA-B99D-805BE6A0F5A3}">
      <dsp:nvSpPr>
        <dsp:cNvPr id="0" name=""/>
        <dsp:cNvSpPr/>
      </dsp:nvSpPr>
      <dsp:spPr>
        <a:xfrm>
          <a:off x="4064000" y="0"/>
          <a:ext cx="1524000" cy="12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31750" rIns="31750" bIns="31750" numCol="1" spcCol="1270" anchor="ctr" anchorCtr="0">
          <a:noAutofit/>
        </a:bodyPr>
        <a:lstStyle/>
        <a:p>
          <a:pPr marL="0" lvl="0" indent="0" algn="l" defTabSz="1111250">
            <a:lnSpc>
              <a:spcPct val="90000"/>
            </a:lnSpc>
            <a:spcBef>
              <a:spcPct val="0"/>
            </a:spcBef>
            <a:spcAft>
              <a:spcPct val="35000"/>
            </a:spcAft>
            <a:buNone/>
          </a:pPr>
          <a:r>
            <a:rPr lang="en-US" sz="2500" kern="1200" dirty="0"/>
            <a:t>Sample</a:t>
          </a:r>
        </a:p>
      </dsp:txBody>
      <dsp:txXfrm>
        <a:off x="4064000" y="0"/>
        <a:ext cx="1524000" cy="1270000"/>
      </dsp:txXfrm>
    </dsp:sp>
    <dsp:sp modelId="{8FCBB6BB-B5AD-4C41-AA07-7205E8265FEB}">
      <dsp:nvSpPr>
        <dsp:cNvPr id="0" name=""/>
        <dsp:cNvSpPr/>
      </dsp:nvSpPr>
      <dsp:spPr>
        <a:xfrm>
          <a:off x="3683000" y="634999"/>
          <a:ext cx="38100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ED05AC-BD5F-475D-A079-B93076B8F15B}">
      <dsp:nvSpPr>
        <dsp:cNvPr id="0" name=""/>
        <dsp:cNvSpPr/>
      </dsp:nvSpPr>
      <dsp:spPr>
        <a:xfrm rot="5400000">
          <a:off x="1903857" y="762126"/>
          <a:ext cx="1906016" cy="164973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7E2259-1473-4C72-BE6F-7792F9658317}">
      <dsp:nvSpPr>
        <dsp:cNvPr id="0" name=""/>
        <dsp:cNvSpPr/>
      </dsp:nvSpPr>
      <dsp:spPr>
        <a:xfrm>
          <a:off x="4064000" y="1269999"/>
          <a:ext cx="1524000" cy="12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31750" rIns="31750" bIns="31750" numCol="1" spcCol="1270" anchor="ctr" anchorCtr="0">
          <a:noAutofit/>
        </a:bodyPr>
        <a:lstStyle/>
        <a:p>
          <a:pPr marL="0" lvl="0" indent="0" algn="l" defTabSz="1111250">
            <a:lnSpc>
              <a:spcPct val="90000"/>
            </a:lnSpc>
            <a:spcBef>
              <a:spcPct val="0"/>
            </a:spcBef>
            <a:spcAft>
              <a:spcPct val="35000"/>
            </a:spcAft>
            <a:buNone/>
          </a:pPr>
          <a:r>
            <a:rPr lang="en-US" sz="2500" kern="1200" dirty="0"/>
            <a:t>Population</a:t>
          </a:r>
        </a:p>
      </dsp:txBody>
      <dsp:txXfrm>
        <a:off x="4064000" y="1269999"/>
        <a:ext cx="1524000" cy="1270000"/>
      </dsp:txXfrm>
    </dsp:sp>
    <dsp:sp modelId="{B9CD5909-27D0-4711-8845-54ACDBD26775}">
      <dsp:nvSpPr>
        <dsp:cNvPr id="0" name=""/>
        <dsp:cNvSpPr/>
      </dsp:nvSpPr>
      <dsp:spPr>
        <a:xfrm>
          <a:off x="3683000" y="1905000"/>
          <a:ext cx="38100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FF5EF4-450A-462F-A8C1-34A081BF84AF}">
      <dsp:nvSpPr>
        <dsp:cNvPr id="0" name=""/>
        <dsp:cNvSpPr/>
      </dsp:nvSpPr>
      <dsp:spPr>
        <a:xfrm rot="5400000">
          <a:off x="2553614" y="2112924"/>
          <a:ext cx="1334211" cy="92202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C6A94E59-E13E-4691-9DA5-2D440BEB30E5}" type="datetimeFigureOut">
              <a:rPr lang="en-US" smtClean="0"/>
              <a:t>11/16/20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7A71A-B51E-4EA5-8828-B1791F5D001A}"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A94E59-E13E-4691-9DA5-2D440BEB30E5}" type="datetimeFigureOut">
              <a:rPr lang="en-US" smtClean="0"/>
              <a:t>11/16/20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7A71A-B51E-4EA5-8828-B1791F5D001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A94E59-E13E-4691-9DA5-2D440BEB30E5}" type="datetimeFigureOut">
              <a:rPr lang="en-US" smtClean="0"/>
              <a:t>11/16/20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7A71A-B51E-4EA5-8828-B1791F5D001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A94E59-E13E-4691-9DA5-2D440BEB30E5}" type="datetimeFigureOut">
              <a:rPr lang="en-US" smtClean="0"/>
              <a:t>11/16/20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7A71A-B51E-4EA5-8828-B1791F5D001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457200" y="4463568"/>
            <a:ext cx="83058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C6A94E59-E13E-4691-9DA5-2D440BEB30E5}" type="datetimeFigureOut">
              <a:rPr lang="en-US" smtClean="0"/>
              <a:t>11/16/20</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4477A71A-B51E-4EA5-8828-B1791F5D001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A94E59-E13E-4691-9DA5-2D440BEB30E5}" type="datetimeFigureOut">
              <a:rPr lang="en-US" smtClean="0"/>
              <a:t>11/16/20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7A71A-B51E-4EA5-8828-B1791F5D001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A94E59-E13E-4691-9DA5-2D440BEB30E5}" type="datetimeFigureOut">
              <a:rPr lang="en-US" smtClean="0"/>
              <a:t>11/16/20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77A71A-B51E-4EA5-8828-B1791F5D001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A94E59-E13E-4691-9DA5-2D440BEB30E5}" type="datetimeFigureOut">
              <a:rPr lang="en-US" smtClean="0"/>
              <a:t>11/16/20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77A71A-B51E-4EA5-8828-B1791F5D001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94E59-E13E-4691-9DA5-2D440BEB30E5}" type="datetimeFigureOut">
              <a:rPr lang="en-US" smtClean="0"/>
              <a:t>11/16/20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77A71A-B51E-4EA5-8828-B1791F5D001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A94E59-E13E-4691-9DA5-2D440BEB30E5}" type="datetimeFigureOut">
              <a:rPr lang="en-US" smtClean="0"/>
              <a:t>11/16/20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7A71A-B51E-4EA5-8828-B1791F5D001A}"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C6A94E59-E13E-4691-9DA5-2D440BEB30E5}" type="datetimeFigureOut">
              <a:rPr lang="en-US" smtClean="0"/>
              <a:t>11/16/20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7A71A-B51E-4EA5-8828-B1791F5D001A}"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C6A94E59-E13E-4691-9DA5-2D440BEB30E5}" type="datetimeFigureOut">
              <a:rPr lang="en-US" smtClean="0"/>
              <a:t>11/16/20</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4477A71A-B51E-4EA5-8828-B1791F5D001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Lecture </a:t>
            </a:r>
            <a:br>
              <a:rPr lang="en-US" dirty="0"/>
            </a:br>
            <a:r>
              <a:rPr lang="en-US" dirty="0"/>
              <a:t>Sampling Distribution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70703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a:t>Sampling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257800"/>
              </a:xfrm>
            </p:spPr>
            <p:txBody>
              <a:bodyPr/>
              <a:lstStyle/>
              <a:p>
                <a:pPr marL="68580" indent="0">
                  <a:buNone/>
                </a:pPr>
                <a:r>
                  <a:rPr lang="en-US" dirty="0"/>
                  <a:t>The probability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is called its sampling distribution. It lists the various values that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can assume and the probability of each value of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In general, the probability distribution of a sample statistic is called its sampling distribution.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296" t="-928" r="-1333"/>
                </a:stretch>
              </a:blipFill>
            </p:spPr>
            <p:txBody>
              <a:bodyPr/>
              <a:lstStyle/>
              <a:p>
                <a:r>
                  <a:rPr lang="en-US">
                    <a:noFill/>
                  </a:rPr>
                  <a:t> </a:t>
                </a:r>
              </a:p>
            </p:txBody>
          </p:sp>
        </mc:Fallback>
      </mc:AlternateContent>
    </p:spTree>
    <p:extLst>
      <p:ext uri="{BB962C8B-B14F-4D97-AF65-F5344CB8AC3E}">
        <p14:creationId xmlns:p14="http://schemas.microsoft.com/office/powerpoint/2010/main" val="3277482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a:t>Sampling and sampling distribution</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350947474"/>
                  </p:ext>
                </p:extLst>
              </p:nvPr>
            </p:nvGraphicFramePr>
            <p:xfrm>
              <a:off x="914400" y="1863978"/>
              <a:ext cx="7086600" cy="3979359"/>
            </p:xfrm>
            <a:graphic>
              <a:graphicData uri="http://schemas.openxmlformats.org/drawingml/2006/table">
                <a:tbl>
                  <a:tblPr firstRow="1" firstCol="1" bandRow="1">
                    <a:tableStyleId>{5C22544A-7EE6-4342-B048-85BDC9FD1C3A}</a:tableStyleId>
                  </a:tblPr>
                  <a:tblGrid>
                    <a:gridCol w="1751485">
                      <a:extLst>
                        <a:ext uri="{9D8B030D-6E8A-4147-A177-3AD203B41FA5}">
                          <a16:colId xmlns:a16="http://schemas.microsoft.com/office/drawing/2014/main" val="20000"/>
                        </a:ext>
                      </a:extLst>
                    </a:gridCol>
                    <a:gridCol w="3065098">
                      <a:extLst>
                        <a:ext uri="{9D8B030D-6E8A-4147-A177-3AD203B41FA5}">
                          <a16:colId xmlns:a16="http://schemas.microsoft.com/office/drawing/2014/main" val="20001"/>
                        </a:ext>
                      </a:extLst>
                    </a:gridCol>
                    <a:gridCol w="2270017">
                      <a:extLst>
                        <a:ext uri="{9D8B030D-6E8A-4147-A177-3AD203B41FA5}">
                          <a16:colId xmlns:a16="http://schemas.microsoft.com/office/drawing/2014/main" val="20002"/>
                        </a:ext>
                      </a:extLst>
                    </a:gridCol>
                  </a:tblGrid>
                  <a:tr h="0">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2400" i="1">
                                        <a:effectLst/>
                                        <a:latin typeface="Cambria Math" panose="02040503050406030204" pitchFamily="18" charset="0"/>
                                      </a:rPr>
                                    </m:ctrlPr>
                                  </m:accPr>
                                  <m:e>
                                    <m:r>
                                      <a:rPr lang="en-US" sz="2400">
                                        <a:effectLst/>
                                        <a:latin typeface="Cambria Math"/>
                                      </a:rPr>
                                      <m:t>𝑥</m:t>
                                    </m:r>
                                  </m:e>
                                </m:acc>
                              </m:oMath>
                            </m:oMathPara>
                          </a14:m>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f</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Relative Frequency</a:t>
                          </a:r>
                          <a:endParaRPr lang="en-US" sz="24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2400" dirty="0">
                              <a:effectLst/>
                            </a:rPr>
                            <a:t>76.00</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2</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2/10 = 0.2</a:t>
                          </a:r>
                          <a:endParaRPr lang="en-US" sz="24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2400" dirty="0">
                              <a:effectLst/>
                            </a:rPr>
                            <a:t>76.67</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1 </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0.1 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2400" dirty="0">
                              <a:effectLst/>
                            </a:rPr>
                            <a:t>79.33</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1 </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0.1 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2400" dirty="0">
                              <a:effectLst/>
                            </a:rPr>
                            <a:t>81.00</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1 </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0.1 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r>
                            <a:rPr lang="en-US" sz="2400" dirty="0">
                              <a:effectLst/>
                            </a:rPr>
                            <a:t>81.67</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2 </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0.2 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0">
                    <a:tc>
                      <a:txBody>
                        <a:bodyPr/>
                        <a:lstStyle/>
                        <a:p>
                          <a:pPr marL="0" marR="0" algn="ctr">
                            <a:lnSpc>
                              <a:spcPct val="115000"/>
                            </a:lnSpc>
                            <a:spcBef>
                              <a:spcPts val="0"/>
                            </a:spcBef>
                            <a:spcAft>
                              <a:spcPts val="0"/>
                            </a:spcAft>
                          </a:pPr>
                          <a:r>
                            <a:rPr lang="en-US" sz="2400" dirty="0">
                              <a:effectLst/>
                            </a:rPr>
                            <a:t>84.33</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2</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0.2 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0">
                    <a:tc>
                      <a:txBody>
                        <a:bodyPr/>
                        <a:lstStyle/>
                        <a:p>
                          <a:pPr marL="0" marR="0" algn="ctr">
                            <a:lnSpc>
                              <a:spcPct val="115000"/>
                            </a:lnSpc>
                            <a:spcBef>
                              <a:spcPts val="0"/>
                            </a:spcBef>
                            <a:spcAft>
                              <a:spcPts val="0"/>
                            </a:spcAft>
                          </a:pPr>
                          <a:r>
                            <a:rPr lang="en-US" sz="2400" dirty="0">
                              <a:effectLst/>
                            </a:rPr>
                            <a:t>85.00</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1 </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0.1 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0">
                    <a:tc>
                      <a:txBody>
                        <a:bodyPr/>
                        <a:lstStyle/>
                        <a:p>
                          <a:pPr marL="0" marR="0">
                            <a:lnSpc>
                              <a:spcPct val="115000"/>
                            </a:lnSpc>
                            <a:spcBef>
                              <a:spcPts val="0"/>
                            </a:spcBef>
                            <a:spcAft>
                              <a:spcPts val="0"/>
                            </a:spcAft>
                          </a:pPr>
                          <a:r>
                            <a:rPr lang="en-US" sz="2400">
                              <a:effectLst/>
                            </a:rPr>
                            <a:t>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effectLst/>
                            </a:rPr>
                            <a:t>∑ f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Sum = 1.00</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350947474"/>
                  </p:ext>
                </p:extLst>
              </p:nvPr>
            </p:nvGraphicFramePr>
            <p:xfrm>
              <a:off x="914400" y="1863978"/>
              <a:ext cx="7086600" cy="4155822"/>
            </p:xfrm>
            <a:graphic>
              <a:graphicData uri="http://schemas.openxmlformats.org/drawingml/2006/table">
                <a:tbl>
                  <a:tblPr firstRow="1" firstCol="1" bandRow="1">
                    <a:tableStyleId>{5C22544A-7EE6-4342-B048-85BDC9FD1C3A}</a:tableStyleId>
                  </a:tblPr>
                  <a:tblGrid>
                    <a:gridCol w="1751485"/>
                    <a:gridCol w="3065098"/>
                    <a:gridCol w="2270017"/>
                  </a:tblGrid>
                  <a:tr h="841248">
                    <a:tc>
                      <a:txBody>
                        <a:bodyPr/>
                        <a:lstStyle/>
                        <a:p>
                          <a:endParaRPr lang="en-US"/>
                        </a:p>
                      </a:txBody>
                      <a:tcPr marL="68580" marR="68580" marT="0" marB="0">
                        <a:blipFill rotWithShape="1">
                          <a:blip r:embed="rId2"/>
                          <a:stretch>
                            <a:fillRect t="-7971" r="-305226" b="-413043"/>
                          </a:stretch>
                        </a:blipFill>
                      </a:tcPr>
                    </a:tc>
                    <a:tc>
                      <a:txBody>
                        <a:bodyPr/>
                        <a:lstStyle/>
                        <a:p>
                          <a:pPr marL="0" marR="0" algn="ctr">
                            <a:lnSpc>
                              <a:spcPct val="115000"/>
                            </a:lnSpc>
                            <a:spcBef>
                              <a:spcPts val="0"/>
                            </a:spcBef>
                            <a:spcAft>
                              <a:spcPts val="0"/>
                            </a:spcAft>
                          </a:pPr>
                          <a:r>
                            <a:rPr lang="en-US" sz="2400">
                              <a:effectLst/>
                            </a:rPr>
                            <a:t>f</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Relative Frequency</a:t>
                          </a:r>
                          <a:endParaRPr lang="en-US" sz="2400">
                            <a:effectLst/>
                            <a:latin typeface="Calibri"/>
                            <a:ea typeface="Calibri"/>
                            <a:cs typeface="Times New Roman"/>
                          </a:endParaRPr>
                        </a:p>
                      </a:txBody>
                      <a:tcPr marL="68580" marR="68580" marT="0" marB="0"/>
                    </a:tc>
                  </a:tr>
                  <a:tr h="420624">
                    <a:tc>
                      <a:txBody>
                        <a:bodyPr/>
                        <a:lstStyle/>
                        <a:p>
                          <a:pPr marL="0" marR="0" algn="ctr">
                            <a:lnSpc>
                              <a:spcPct val="115000"/>
                            </a:lnSpc>
                            <a:spcBef>
                              <a:spcPts val="0"/>
                            </a:spcBef>
                            <a:spcAft>
                              <a:spcPts val="0"/>
                            </a:spcAft>
                          </a:pPr>
                          <a:r>
                            <a:rPr lang="en-US" sz="2400" dirty="0">
                              <a:effectLst/>
                            </a:rPr>
                            <a:t>76.00</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2</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2/10 = 0.2</a:t>
                          </a:r>
                          <a:endParaRPr lang="en-US" sz="2400">
                            <a:effectLst/>
                            <a:latin typeface="Calibri"/>
                            <a:ea typeface="Calibri"/>
                            <a:cs typeface="Times New Roman"/>
                          </a:endParaRPr>
                        </a:p>
                      </a:txBody>
                      <a:tcPr marL="68580" marR="68580" marT="0" marB="0"/>
                    </a:tc>
                  </a:tr>
                  <a:tr h="395415">
                    <a:tc>
                      <a:txBody>
                        <a:bodyPr/>
                        <a:lstStyle/>
                        <a:p>
                          <a:pPr marL="0" marR="0" algn="ctr">
                            <a:lnSpc>
                              <a:spcPct val="115000"/>
                            </a:lnSpc>
                            <a:spcBef>
                              <a:spcPts val="0"/>
                            </a:spcBef>
                            <a:spcAft>
                              <a:spcPts val="0"/>
                            </a:spcAft>
                          </a:pPr>
                          <a:r>
                            <a:rPr lang="en-US" sz="2400" dirty="0">
                              <a:effectLst/>
                            </a:rPr>
                            <a:t>76.67</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smtClean="0">
                              <a:effectLst/>
                            </a:rPr>
                            <a:t>1</a:t>
                          </a:r>
                          <a:r>
                            <a:rPr lang="en-US" sz="2400" dirty="0">
                              <a:effectLst/>
                            </a:rPr>
                            <a:t> </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smtClean="0">
                              <a:effectLst/>
                            </a:rPr>
                            <a:t>0.1</a:t>
                          </a:r>
                          <a:r>
                            <a:rPr lang="en-US" sz="2400" dirty="0">
                              <a:effectLst/>
                            </a:rPr>
                            <a:t> </a:t>
                          </a:r>
                          <a:endParaRPr lang="en-US" sz="2400" dirty="0">
                            <a:effectLst/>
                            <a:latin typeface="Calibri"/>
                            <a:ea typeface="Calibri"/>
                            <a:cs typeface="Times New Roman"/>
                          </a:endParaRPr>
                        </a:p>
                      </a:txBody>
                      <a:tcPr marL="68580" marR="68580" marT="0" marB="0"/>
                    </a:tc>
                  </a:tr>
                  <a:tr h="420624">
                    <a:tc>
                      <a:txBody>
                        <a:bodyPr/>
                        <a:lstStyle/>
                        <a:p>
                          <a:pPr marL="0" marR="0" algn="ctr">
                            <a:lnSpc>
                              <a:spcPct val="115000"/>
                            </a:lnSpc>
                            <a:spcBef>
                              <a:spcPts val="0"/>
                            </a:spcBef>
                            <a:spcAft>
                              <a:spcPts val="0"/>
                            </a:spcAft>
                          </a:pPr>
                          <a:r>
                            <a:rPr lang="en-US" sz="2400" dirty="0">
                              <a:effectLst/>
                            </a:rPr>
                            <a:t>79.33</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smtClean="0">
                              <a:effectLst/>
                            </a:rPr>
                            <a:t>1</a:t>
                          </a:r>
                          <a:r>
                            <a:rPr lang="en-US" sz="2400" dirty="0">
                              <a:effectLst/>
                            </a:rPr>
                            <a:t> </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smtClean="0">
                              <a:effectLst/>
                            </a:rPr>
                            <a:t>0.1</a:t>
                          </a:r>
                          <a:r>
                            <a:rPr lang="en-US" sz="2400" dirty="0">
                              <a:effectLst/>
                            </a:rPr>
                            <a:t> </a:t>
                          </a:r>
                          <a:endParaRPr lang="en-US" sz="2400" dirty="0">
                            <a:effectLst/>
                            <a:latin typeface="Calibri"/>
                            <a:ea typeface="Calibri"/>
                            <a:cs typeface="Times New Roman"/>
                          </a:endParaRPr>
                        </a:p>
                      </a:txBody>
                      <a:tcPr marL="68580" marR="68580" marT="0" marB="0"/>
                    </a:tc>
                  </a:tr>
                  <a:tr h="420624">
                    <a:tc>
                      <a:txBody>
                        <a:bodyPr/>
                        <a:lstStyle/>
                        <a:p>
                          <a:pPr marL="0" marR="0" algn="ctr">
                            <a:lnSpc>
                              <a:spcPct val="115000"/>
                            </a:lnSpc>
                            <a:spcBef>
                              <a:spcPts val="0"/>
                            </a:spcBef>
                            <a:spcAft>
                              <a:spcPts val="0"/>
                            </a:spcAft>
                          </a:pPr>
                          <a:r>
                            <a:rPr lang="en-US" sz="2400" dirty="0">
                              <a:effectLst/>
                            </a:rPr>
                            <a:t>81.00</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smtClean="0">
                              <a:effectLst/>
                            </a:rPr>
                            <a:t>1</a:t>
                          </a:r>
                          <a:r>
                            <a:rPr lang="en-US" sz="2400" dirty="0">
                              <a:effectLst/>
                            </a:rPr>
                            <a:t> </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smtClean="0">
                              <a:effectLst/>
                            </a:rPr>
                            <a:t>0.1</a:t>
                          </a:r>
                          <a:r>
                            <a:rPr lang="en-US" sz="2400" dirty="0">
                              <a:effectLst/>
                            </a:rPr>
                            <a:t> </a:t>
                          </a:r>
                          <a:endParaRPr lang="en-US" sz="2400" dirty="0">
                            <a:effectLst/>
                            <a:latin typeface="Calibri"/>
                            <a:ea typeface="Calibri"/>
                            <a:cs typeface="Times New Roman"/>
                          </a:endParaRPr>
                        </a:p>
                      </a:txBody>
                      <a:tcPr marL="68580" marR="68580" marT="0" marB="0"/>
                    </a:tc>
                  </a:tr>
                  <a:tr h="395415">
                    <a:tc>
                      <a:txBody>
                        <a:bodyPr/>
                        <a:lstStyle/>
                        <a:p>
                          <a:pPr marL="0" marR="0" algn="ctr">
                            <a:lnSpc>
                              <a:spcPct val="115000"/>
                            </a:lnSpc>
                            <a:spcBef>
                              <a:spcPts val="0"/>
                            </a:spcBef>
                            <a:spcAft>
                              <a:spcPts val="0"/>
                            </a:spcAft>
                          </a:pPr>
                          <a:r>
                            <a:rPr lang="en-US" sz="2400" dirty="0">
                              <a:effectLst/>
                            </a:rPr>
                            <a:t>81.67</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smtClean="0">
                              <a:effectLst/>
                            </a:rPr>
                            <a:t>2</a:t>
                          </a:r>
                          <a:r>
                            <a:rPr lang="en-US" sz="2400" dirty="0">
                              <a:effectLst/>
                            </a:rPr>
                            <a:t> </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smtClean="0">
                              <a:effectLst/>
                            </a:rPr>
                            <a:t>0.2</a:t>
                          </a:r>
                          <a:r>
                            <a:rPr lang="en-US" sz="2400" dirty="0">
                              <a:effectLst/>
                            </a:rPr>
                            <a:t> </a:t>
                          </a:r>
                          <a:endParaRPr lang="en-US" sz="2400" dirty="0">
                            <a:effectLst/>
                            <a:latin typeface="Calibri"/>
                            <a:ea typeface="Calibri"/>
                            <a:cs typeface="Times New Roman"/>
                          </a:endParaRPr>
                        </a:p>
                      </a:txBody>
                      <a:tcPr marL="68580" marR="68580" marT="0" marB="0"/>
                    </a:tc>
                  </a:tr>
                  <a:tr h="420624">
                    <a:tc>
                      <a:txBody>
                        <a:bodyPr/>
                        <a:lstStyle/>
                        <a:p>
                          <a:pPr marL="0" marR="0" algn="ctr">
                            <a:lnSpc>
                              <a:spcPct val="115000"/>
                            </a:lnSpc>
                            <a:spcBef>
                              <a:spcPts val="0"/>
                            </a:spcBef>
                            <a:spcAft>
                              <a:spcPts val="0"/>
                            </a:spcAft>
                          </a:pPr>
                          <a:r>
                            <a:rPr lang="en-US" sz="2400" dirty="0">
                              <a:effectLst/>
                            </a:rPr>
                            <a:t>84.33</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smtClean="0">
                              <a:effectLst/>
                            </a:rPr>
                            <a:t>2</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smtClean="0">
                              <a:effectLst/>
                            </a:rPr>
                            <a:t>0.2</a:t>
                          </a:r>
                          <a:r>
                            <a:rPr lang="en-US" sz="2400" dirty="0">
                              <a:effectLst/>
                            </a:rPr>
                            <a:t> </a:t>
                          </a:r>
                          <a:endParaRPr lang="en-US" sz="2400" dirty="0">
                            <a:effectLst/>
                            <a:latin typeface="Calibri"/>
                            <a:ea typeface="Calibri"/>
                            <a:cs typeface="Times New Roman"/>
                          </a:endParaRPr>
                        </a:p>
                      </a:txBody>
                      <a:tcPr marL="68580" marR="68580" marT="0" marB="0"/>
                    </a:tc>
                  </a:tr>
                  <a:tr h="420624">
                    <a:tc>
                      <a:txBody>
                        <a:bodyPr/>
                        <a:lstStyle/>
                        <a:p>
                          <a:pPr marL="0" marR="0" algn="ctr">
                            <a:lnSpc>
                              <a:spcPct val="115000"/>
                            </a:lnSpc>
                            <a:spcBef>
                              <a:spcPts val="0"/>
                            </a:spcBef>
                            <a:spcAft>
                              <a:spcPts val="0"/>
                            </a:spcAft>
                          </a:pPr>
                          <a:r>
                            <a:rPr lang="en-US" sz="2400" dirty="0">
                              <a:effectLst/>
                            </a:rPr>
                            <a:t>85.00</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smtClean="0">
                              <a:effectLst/>
                            </a:rPr>
                            <a:t>1</a:t>
                          </a:r>
                          <a:r>
                            <a:rPr lang="en-US" sz="2400" dirty="0">
                              <a:effectLst/>
                            </a:rPr>
                            <a:t> </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smtClean="0">
                              <a:effectLst/>
                            </a:rPr>
                            <a:t>0.1</a:t>
                          </a:r>
                          <a:r>
                            <a:rPr lang="en-US" sz="2400" dirty="0">
                              <a:effectLst/>
                            </a:rPr>
                            <a:t> </a:t>
                          </a:r>
                          <a:endParaRPr lang="en-US" sz="2400" dirty="0">
                            <a:effectLst/>
                            <a:latin typeface="Calibri"/>
                            <a:ea typeface="Calibri"/>
                            <a:cs typeface="Times New Roman"/>
                          </a:endParaRPr>
                        </a:p>
                      </a:txBody>
                      <a:tcPr marL="68580" marR="68580" marT="0" marB="0"/>
                    </a:tc>
                  </a:tr>
                  <a:tr h="420624">
                    <a:tc>
                      <a:txBody>
                        <a:bodyPr/>
                        <a:lstStyle/>
                        <a:p>
                          <a:pPr marL="0" marR="0">
                            <a:lnSpc>
                              <a:spcPct val="115000"/>
                            </a:lnSpc>
                            <a:spcBef>
                              <a:spcPts val="0"/>
                            </a:spcBef>
                            <a:spcAft>
                              <a:spcPts val="0"/>
                            </a:spcAft>
                          </a:pPr>
                          <a:r>
                            <a:rPr lang="en-US" sz="2400">
                              <a:effectLst/>
                            </a:rPr>
                            <a:t>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effectLst/>
                            </a:rPr>
                            <a:t>∑ f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Sum </a:t>
                          </a:r>
                          <a:r>
                            <a:rPr lang="en-US" sz="2400" dirty="0" smtClean="0">
                              <a:effectLst/>
                            </a:rPr>
                            <a:t>= 1.00</a:t>
                          </a:r>
                          <a:endParaRPr lang="en-US" sz="2400" dirty="0">
                            <a:effectLst/>
                            <a:latin typeface="Calibri"/>
                            <a:ea typeface="Calibri"/>
                            <a:cs typeface="Times New Roman"/>
                          </a:endParaRPr>
                        </a:p>
                      </a:txBody>
                      <a:tcPr marL="68580" marR="68580" marT="0" marB="0"/>
                    </a:tc>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914400" y="1295400"/>
                <a:ext cx="7239000" cy="369332"/>
              </a:xfrm>
              <a:prstGeom prst="rect">
                <a:avLst/>
              </a:prstGeom>
            </p:spPr>
            <p:txBody>
              <a:bodyPr wrap="square">
                <a:spAutoFit/>
              </a:bodyPr>
              <a:lstStyle/>
              <a:p>
                <a:r>
                  <a:rPr lang="en-US" i="1" dirty="0"/>
                  <a:t>Frequency and Relative Frequency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i="1" dirty="0"/>
                  <a:t> when The Sample size is 3</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914400" y="1295400"/>
                <a:ext cx="7239000" cy="369332"/>
              </a:xfrm>
              <a:prstGeom prst="rect">
                <a:avLst/>
              </a:prstGeom>
              <a:blipFill rotWithShape="1">
                <a:blip r:embed="rId3"/>
                <a:stretch>
                  <a:fillRect l="-673" t="-8333" b="-25000"/>
                </a:stretch>
              </a:blipFill>
            </p:spPr>
            <p:txBody>
              <a:bodyPr/>
              <a:lstStyle/>
              <a:p>
                <a:r>
                  <a:rPr lang="en-US">
                    <a:noFill/>
                  </a:rPr>
                  <a:t> </a:t>
                </a:r>
              </a:p>
            </p:txBody>
          </p:sp>
        </mc:Fallback>
      </mc:AlternateContent>
    </p:spTree>
    <p:extLst>
      <p:ext uri="{BB962C8B-B14F-4D97-AF65-F5344CB8AC3E}">
        <p14:creationId xmlns:p14="http://schemas.microsoft.com/office/powerpoint/2010/main" val="389946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a:t>Sampling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257800"/>
              </a:xfrm>
            </p:spPr>
            <p:txBody>
              <a:bodyPr/>
              <a:lstStyle/>
              <a:p>
                <a:pPr marL="68580" indent="0">
                  <a:buNone/>
                </a:pPr>
                <a:r>
                  <a:rPr lang="en-US" i="1" dirty="0"/>
                  <a:t>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i="1" dirty="0"/>
                  <a:t> when the Sample size is 3</a:t>
                </a:r>
                <a:r>
                  <a:rPr lang="en-US" dirty="0"/>
                  <a:t>.</a:t>
                </a:r>
              </a:p>
              <a:p>
                <a:pPr marL="68580" indent="0">
                  <a:buNone/>
                </a:pPr>
                <a:endParaRPr lang="en-US" dirty="0"/>
              </a:p>
              <a:p>
                <a:pPr marL="6858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296" t="-9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688351877"/>
                  </p:ext>
                </p:extLst>
              </p:nvPr>
            </p:nvGraphicFramePr>
            <p:xfrm>
              <a:off x="2286000" y="1905000"/>
              <a:ext cx="4686300" cy="3583944"/>
            </p:xfrm>
            <a:graphic>
              <a:graphicData uri="http://schemas.openxmlformats.org/drawingml/2006/table">
                <a:tbl>
                  <a:tblPr firstRow="1" firstCol="1" bandRow="1">
                    <a:tableStyleId>{5C22544A-7EE6-4342-B048-85BDC9FD1C3A}</a:tableStyleId>
                  </a:tblPr>
                  <a:tblGrid>
                    <a:gridCol w="21717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2400" i="1">
                                        <a:effectLst/>
                                        <a:latin typeface="Cambria Math" panose="02040503050406030204" pitchFamily="18" charset="0"/>
                                      </a:rPr>
                                    </m:ctrlPr>
                                  </m:accPr>
                                  <m:e>
                                    <m:r>
                                      <a:rPr lang="en-US" sz="2400">
                                        <a:effectLst/>
                                        <a:latin typeface="Cambria Math"/>
                                      </a:rPr>
                                      <m:t>𝑥</m:t>
                                    </m:r>
                                  </m:e>
                                </m:acc>
                              </m:oMath>
                            </m:oMathPara>
                          </a14:m>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P (</a:t>
                          </a:r>
                          <a14:m>
                            <m:oMath xmlns:m="http://schemas.openxmlformats.org/officeDocument/2006/math">
                              <m:acc>
                                <m:accPr>
                                  <m:chr m:val="̅"/>
                                  <m:ctrlPr>
                                    <a:rPr lang="en-US" sz="2400" i="1">
                                      <a:effectLst/>
                                      <a:latin typeface="Cambria Math" panose="02040503050406030204" pitchFamily="18" charset="0"/>
                                    </a:rPr>
                                  </m:ctrlPr>
                                </m:accPr>
                                <m:e>
                                  <m:r>
                                    <a:rPr lang="en-US" sz="2400">
                                      <a:effectLst/>
                                      <a:latin typeface="Cambria Math"/>
                                    </a:rPr>
                                    <m:t>𝑥</m:t>
                                  </m:r>
                                </m:e>
                              </m:acc>
                            </m:oMath>
                          </a14:m>
                          <a:r>
                            <a:rPr lang="en-US" sz="2400">
                              <a:effectLst/>
                            </a:rPr>
                            <a:t>)</a:t>
                          </a:r>
                          <a:endParaRPr lang="en-US" sz="24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2400" dirty="0">
                              <a:effectLst/>
                            </a:rPr>
                            <a:t>76.00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 0.2</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2400" dirty="0">
                              <a:effectLst/>
                            </a:rPr>
                            <a:t>76.67</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 0.1</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2400" dirty="0">
                              <a:effectLst/>
                            </a:rPr>
                            <a:t>79.33</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 0.1</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2400" dirty="0">
                              <a:effectLst/>
                            </a:rPr>
                            <a:t>81.00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 0.1</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r>
                            <a:rPr lang="en-US" sz="2400" dirty="0">
                              <a:effectLst/>
                            </a:rPr>
                            <a:t>81.67</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 0.2</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0">
                    <a:tc>
                      <a:txBody>
                        <a:bodyPr/>
                        <a:lstStyle/>
                        <a:p>
                          <a:pPr marL="0" marR="0" algn="ctr">
                            <a:lnSpc>
                              <a:spcPct val="115000"/>
                            </a:lnSpc>
                            <a:spcBef>
                              <a:spcPts val="0"/>
                            </a:spcBef>
                            <a:spcAft>
                              <a:spcPts val="0"/>
                            </a:spcAft>
                          </a:pPr>
                          <a:r>
                            <a:rPr lang="en-US" sz="2400" dirty="0">
                              <a:effectLst/>
                            </a:rPr>
                            <a:t>84.33</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 0.2</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0">
                    <a:tc>
                      <a:txBody>
                        <a:bodyPr/>
                        <a:lstStyle/>
                        <a:p>
                          <a:pPr marL="0" marR="0" algn="ctr">
                            <a:lnSpc>
                              <a:spcPct val="115000"/>
                            </a:lnSpc>
                            <a:spcBef>
                              <a:spcPts val="0"/>
                            </a:spcBef>
                            <a:spcAft>
                              <a:spcPts val="0"/>
                            </a:spcAft>
                          </a:pPr>
                          <a:r>
                            <a:rPr lang="en-US" sz="2400" dirty="0">
                              <a:effectLst/>
                            </a:rPr>
                            <a:t>85.00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 0.1</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0">
                    <a:tc>
                      <a:txBody>
                        <a:bodyPr/>
                        <a:lstStyle/>
                        <a:p>
                          <a:pPr marL="0" marR="0">
                            <a:lnSpc>
                              <a:spcPct val="115000"/>
                            </a:lnSpc>
                            <a:spcBef>
                              <a:spcPts val="0"/>
                            </a:spcBef>
                            <a:spcAft>
                              <a:spcPts val="0"/>
                            </a:spcAft>
                          </a:pPr>
                          <a:r>
                            <a:rPr lang="en-US" sz="2400">
                              <a:effectLst/>
                            </a:rPr>
                            <a:t>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 1.00</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688351877"/>
                  </p:ext>
                </p:extLst>
              </p:nvPr>
            </p:nvGraphicFramePr>
            <p:xfrm>
              <a:off x="2286000" y="1905000"/>
              <a:ext cx="4686300" cy="3785616"/>
            </p:xfrm>
            <a:graphic>
              <a:graphicData uri="http://schemas.openxmlformats.org/drawingml/2006/table">
                <a:tbl>
                  <a:tblPr firstRow="1" firstCol="1" bandRow="1">
                    <a:tableStyleId>{5C22544A-7EE6-4342-B048-85BDC9FD1C3A}</a:tableStyleId>
                  </a:tblPr>
                  <a:tblGrid>
                    <a:gridCol w="2171700"/>
                    <a:gridCol w="2514600"/>
                  </a:tblGrid>
                  <a:tr h="420624">
                    <a:tc>
                      <a:txBody>
                        <a:bodyPr/>
                        <a:lstStyle/>
                        <a:p>
                          <a:endParaRPr lang="en-US"/>
                        </a:p>
                      </a:txBody>
                      <a:tcPr marL="68580" marR="68580" marT="0" marB="0">
                        <a:blipFill rotWithShape="1">
                          <a:blip r:embed="rId3"/>
                          <a:stretch>
                            <a:fillRect t="-15942" r="-116011" b="-837681"/>
                          </a:stretch>
                        </a:blipFill>
                      </a:tcPr>
                    </a:tc>
                    <a:tc>
                      <a:txBody>
                        <a:bodyPr/>
                        <a:lstStyle/>
                        <a:p>
                          <a:endParaRPr lang="en-US"/>
                        </a:p>
                      </a:txBody>
                      <a:tcPr marL="68580" marR="68580" marT="0" marB="0">
                        <a:blipFill rotWithShape="1">
                          <a:blip r:embed="rId3"/>
                          <a:stretch>
                            <a:fillRect l="-86199" t="-15942" b="-837681"/>
                          </a:stretch>
                        </a:blipFill>
                      </a:tcPr>
                    </a:tc>
                  </a:tr>
                  <a:tr h="420624">
                    <a:tc>
                      <a:txBody>
                        <a:bodyPr/>
                        <a:lstStyle/>
                        <a:p>
                          <a:pPr marL="0" marR="0" algn="ctr">
                            <a:lnSpc>
                              <a:spcPct val="115000"/>
                            </a:lnSpc>
                            <a:spcBef>
                              <a:spcPts val="0"/>
                            </a:spcBef>
                            <a:spcAft>
                              <a:spcPts val="0"/>
                            </a:spcAft>
                          </a:pPr>
                          <a:r>
                            <a:rPr lang="en-US" sz="2400" dirty="0">
                              <a:effectLst/>
                            </a:rPr>
                            <a:t>76.00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 </a:t>
                          </a:r>
                          <a:r>
                            <a:rPr lang="en-US" sz="2400" dirty="0" smtClean="0">
                              <a:effectLst/>
                            </a:rPr>
                            <a:t>0.2</a:t>
                          </a:r>
                          <a:endParaRPr lang="en-US" sz="2400" dirty="0">
                            <a:effectLst/>
                            <a:latin typeface="Calibri"/>
                            <a:ea typeface="Calibri"/>
                            <a:cs typeface="Times New Roman"/>
                          </a:endParaRPr>
                        </a:p>
                      </a:txBody>
                      <a:tcPr marL="68580" marR="68580" marT="0" marB="0"/>
                    </a:tc>
                  </a:tr>
                  <a:tr h="420624">
                    <a:tc>
                      <a:txBody>
                        <a:bodyPr/>
                        <a:lstStyle/>
                        <a:p>
                          <a:pPr marL="0" marR="0" algn="ctr">
                            <a:lnSpc>
                              <a:spcPct val="115000"/>
                            </a:lnSpc>
                            <a:spcBef>
                              <a:spcPts val="0"/>
                            </a:spcBef>
                            <a:spcAft>
                              <a:spcPts val="0"/>
                            </a:spcAft>
                          </a:pPr>
                          <a:r>
                            <a:rPr lang="en-US" sz="2400" dirty="0">
                              <a:effectLst/>
                            </a:rPr>
                            <a:t>76.67</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 </a:t>
                          </a:r>
                          <a:r>
                            <a:rPr lang="en-US" sz="2400" dirty="0" smtClean="0">
                              <a:effectLst/>
                            </a:rPr>
                            <a:t>0.1</a:t>
                          </a:r>
                          <a:endParaRPr lang="en-US" sz="2400" dirty="0">
                            <a:effectLst/>
                            <a:latin typeface="Calibri"/>
                            <a:ea typeface="Calibri"/>
                            <a:cs typeface="Times New Roman"/>
                          </a:endParaRPr>
                        </a:p>
                      </a:txBody>
                      <a:tcPr marL="68580" marR="68580" marT="0" marB="0"/>
                    </a:tc>
                  </a:tr>
                  <a:tr h="420624">
                    <a:tc>
                      <a:txBody>
                        <a:bodyPr/>
                        <a:lstStyle/>
                        <a:p>
                          <a:pPr marL="0" marR="0" algn="ctr">
                            <a:lnSpc>
                              <a:spcPct val="115000"/>
                            </a:lnSpc>
                            <a:spcBef>
                              <a:spcPts val="0"/>
                            </a:spcBef>
                            <a:spcAft>
                              <a:spcPts val="0"/>
                            </a:spcAft>
                          </a:pPr>
                          <a:r>
                            <a:rPr lang="en-US" sz="2400" dirty="0">
                              <a:effectLst/>
                            </a:rPr>
                            <a:t>79.33</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 </a:t>
                          </a:r>
                          <a:r>
                            <a:rPr lang="en-US" sz="2400" dirty="0" smtClean="0">
                              <a:effectLst/>
                            </a:rPr>
                            <a:t>0.1</a:t>
                          </a:r>
                          <a:endParaRPr lang="en-US" sz="2400" dirty="0">
                            <a:effectLst/>
                            <a:latin typeface="Calibri"/>
                            <a:ea typeface="Calibri"/>
                            <a:cs typeface="Times New Roman"/>
                          </a:endParaRPr>
                        </a:p>
                      </a:txBody>
                      <a:tcPr marL="68580" marR="68580" marT="0" marB="0"/>
                    </a:tc>
                  </a:tr>
                  <a:tr h="420624">
                    <a:tc>
                      <a:txBody>
                        <a:bodyPr/>
                        <a:lstStyle/>
                        <a:p>
                          <a:pPr marL="0" marR="0" algn="ctr">
                            <a:lnSpc>
                              <a:spcPct val="115000"/>
                            </a:lnSpc>
                            <a:spcBef>
                              <a:spcPts val="0"/>
                            </a:spcBef>
                            <a:spcAft>
                              <a:spcPts val="0"/>
                            </a:spcAft>
                          </a:pPr>
                          <a:r>
                            <a:rPr lang="en-US" sz="2400" dirty="0">
                              <a:effectLst/>
                            </a:rPr>
                            <a:t>81.00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 </a:t>
                          </a:r>
                          <a:r>
                            <a:rPr lang="en-US" sz="2400" dirty="0" smtClean="0">
                              <a:effectLst/>
                            </a:rPr>
                            <a:t>0.1</a:t>
                          </a:r>
                          <a:endParaRPr lang="en-US" sz="2400" dirty="0">
                            <a:effectLst/>
                            <a:latin typeface="Calibri"/>
                            <a:ea typeface="Calibri"/>
                            <a:cs typeface="Times New Roman"/>
                          </a:endParaRPr>
                        </a:p>
                      </a:txBody>
                      <a:tcPr marL="68580" marR="68580" marT="0" marB="0"/>
                    </a:tc>
                  </a:tr>
                  <a:tr h="420624">
                    <a:tc>
                      <a:txBody>
                        <a:bodyPr/>
                        <a:lstStyle/>
                        <a:p>
                          <a:pPr marL="0" marR="0" algn="ctr">
                            <a:lnSpc>
                              <a:spcPct val="115000"/>
                            </a:lnSpc>
                            <a:spcBef>
                              <a:spcPts val="0"/>
                            </a:spcBef>
                            <a:spcAft>
                              <a:spcPts val="0"/>
                            </a:spcAft>
                          </a:pPr>
                          <a:r>
                            <a:rPr lang="en-US" sz="2400" dirty="0">
                              <a:effectLst/>
                            </a:rPr>
                            <a:t>81.67</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 </a:t>
                          </a:r>
                          <a:r>
                            <a:rPr lang="en-US" sz="2400" dirty="0" smtClean="0">
                              <a:effectLst/>
                            </a:rPr>
                            <a:t>0.2</a:t>
                          </a:r>
                          <a:endParaRPr lang="en-US" sz="2400" dirty="0">
                            <a:effectLst/>
                            <a:latin typeface="Calibri"/>
                            <a:ea typeface="Calibri"/>
                            <a:cs typeface="Times New Roman"/>
                          </a:endParaRPr>
                        </a:p>
                      </a:txBody>
                      <a:tcPr marL="68580" marR="68580" marT="0" marB="0"/>
                    </a:tc>
                  </a:tr>
                  <a:tr h="420624">
                    <a:tc>
                      <a:txBody>
                        <a:bodyPr/>
                        <a:lstStyle/>
                        <a:p>
                          <a:pPr marL="0" marR="0" algn="ctr">
                            <a:lnSpc>
                              <a:spcPct val="115000"/>
                            </a:lnSpc>
                            <a:spcBef>
                              <a:spcPts val="0"/>
                            </a:spcBef>
                            <a:spcAft>
                              <a:spcPts val="0"/>
                            </a:spcAft>
                          </a:pPr>
                          <a:r>
                            <a:rPr lang="en-US" sz="2400" dirty="0">
                              <a:effectLst/>
                            </a:rPr>
                            <a:t>84.33</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 </a:t>
                          </a:r>
                          <a:r>
                            <a:rPr lang="en-US" sz="2400" dirty="0" smtClean="0">
                              <a:effectLst/>
                            </a:rPr>
                            <a:t>0.2</a:t>
                          </a:r>
                          <a:endParaRPr lang="en-US" sz="2400" dirty="0">
                            <a:effectLst/>
                            <a:latin typeface="Calibri"/>
                            <a:ea typeface="Calibri"/>
                            <a:cs typeface="Times New Roman"/>
                          </a:endParaRPr>
                        </a:p>
                      </a:txBody>
                      <a:tcPr marL="68580" marR="68580" marT="0" marB="0"/>
                    </a:tc>
                  </a:tr>
                  <a:tr h="420624">
                    <a:tc>
                      <a:txBody>
                        <a:bodyPr/>
                        <a:lstStyle/>
                        <a:p>
                          <a:pPr marL="0" marR="0" algn="ctr">
                            <a:lnSpc>
                              <a:spcPct val="115000"/>
                            </a:lnSpc>
                            <a:spcBef>
                              <a:spcPts val="0"/>
                            </a:spcBef>
                            <a:spcAft>
                              <a:spcPts val="0"/>
                            </a:spcAft>
                          </a:pPr>
                          <a:r>
                            <a:rPr lang="en-US" sz="2400" dirty="0">
                              <a:effectLst/>
                            </a:rPr>
                            <a:t>85.00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 </a:t>
                          </a:r>
                          <a:r>
                            <a:rPr lang="en-US" sz="2400" dirty="0" smtClean="0">
                              <a:effectLst/>
                            </a:rPr>
                            <a:t>0.1</a:t>
                          </a:r>
                          <a:endParaRPr lang="en-US" sz="2400" dirty="0">
                            <a:effectLst/>
                            <a:latin typeface="Calibri"/>
                            <a:ea typeface="Calibri"/>
                            <a:cs typeface="Times New Roman"/>
                          </a:endParaRPr>
                        </a:p>
                      </a:txBody>
                      <a:tcPr marL="68580" marR="68580" marT="0" marB="0"/>
                    </a:tc>
                  </a:tr>
                  <a:tr h="420624">
                    <a:tc>
                      <a:txBody>
                        <a:bodyPr/>
                        <a:lstStyle/>
                        <a:p>
                          <a:pPr marL="0" marR="0">
                            <a:lnSpc>
                              <a:spcPct val="115000"/>
                            </a:lnSpc>
                            <a:spcBef>
                              <a:spcPts val="0"/>
                            </a:spcBef>
                            <a:spcAft>
                              <a:spcPts val="0"/>
                            </a:spcAft>
                          </a:pPr>
                          <a:r>
                            <a:rPr lang="en-US" sz="2400">
                              <a:effectLst/>
                            </a:rPr>
                            <a:t>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 </a:t>
                          </a:r>
                          <a:r>
                            <a:rPr lang="en-US" sz="2400" dirty="0" smtClean="0">
                              <a:effectLst/>
                            </a:rPr>
                            <a:t>1.00</a:t>
                          </a:r>
                          <a:endParaRPr lang="en-US" sz="2400" dirty="0">
                            <a:effectLst/>
                            <a:latin typeface="Calibri"/>
                            <a:ea typeface="Calibri"/>
                            <a:cs typeface="Times New Roman"/>
                          </a:endParaRPr>
                        </a:p>
                      </a:txBody>
                      <a:tcPr marL="68580" marR="68580" marT="0" marB="0"/>
                    </a:tc>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38600" y="5791200"/>
                <a:ext cx="1283941" cy="369332"/>
              </a:xfrm>
              <a:prstGeom prst="rect">
                <a:avLst/>
              </a:prstGeom>
            </p:spPr>
            <p:txBody>
              <a:bodyPr wrap="non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a:rPr>
                          <m:t>𝜇</m:t>
                        </m:r>
                      </m:e>
                      <m:sub>
                        <m:acc>
                          <m:accPr>
                            <m:chr m:val="̅"/>
                            <m:ctrlPr>
                              <a:rPr lang="en-US" i="1">
                                <a:latin typeface="Cambria Math" panose="02040503050406030204" pitchFamily="18" charset="0"/>
                              </a:rPr>
                            </m:ctrlPr>
                          </m:accPr>
                          <m:e>
                            <m:r>
                              <a:rPr lang="en-US" i="1">
                                <a:latin typeface="Cambria Math"/>
                              </a:rPr>
                              <m:t>𝑥</m:t>
                            </m:r>
                          </m:e>
                        </m:acc>
                      </m:sub>
                    </m:sSub>
                    <m:r>
                      <a:rPr lang="en-US" i="1">
                        <a:latin typeface="Cambria Math"/>
                      </a:rPr>
                      <m:t>=</m:t>
                    </m:r>
                  </m:oMath>
                </a14:m>
                <a:r>
                  <a:rPr lang="en-US" dirty="0"/>
                  <a:t> 80.60</a:t>
                </a:r>
              </a:p>
            </p:txBody>
          </p:sp>
        </mc:Choice>
        <mc:Fallback xmlns="">
          <p:sp>
            <p:nvSpPr>
              <p:cNvPr id="5" name="Rectangle 4"/>
              <p:cNvSpPr>
                <a:spLocks noRot="1" noChangeAspect="1" noMove="1" noResize="1" noEditPoints="1" noAdjustHandles="1" noChangeArrowheads="1" noChangeShapeType="1" noTextEdit="1"/>
              </p:cNvSpPr>
              <p:nvPr/>
            </p:nvSpPr>
            <p:spPr>
              <a:xfrm>
                <a:off x="4038600" y="5791200"/>
                <a:ext cx="1283941" cy="369332"/>
              </a:xfrm>
              <a:prstGeom prst="rect">
                <a:avLst/>
              </a:prstGeom>
              <a:blipFill rotWithShape="1">
                <a:blip r:embed="rId4"/>
                <a:stretch>
                  <a:fillRect t="-8197" r="-3810" b="-24590"/>
                </a:stretch>
              </a:blipFill>
            </p:spPr>
            <p:txBody>
              <a:bodyPr/>
              <a:lstStyle/>
              <a:p>
                <a:r>
                  <a:rPr lang="en-US">
                    <a:noFill/>
                  </a:rPr>
                  <a:t> </a:t>
                </a:r>
              </a:p>
            </p:txBody>
          </p:sp>
        </mc:Fallback>
      </mc:AlternateContent>
    </p:spTree>
    <p:extLst>
      <p:ext uri="{BB962C8B-B14F-4D97-AF65-F5344CB8AC3E}">
        <p14:creationId xmlns:p14="http://schemas.microsoft.com/office/powerpoint/2010/main" val="3195584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2" name="Rectangle 19"/>
          <p:cNvSpPr>
            <a:spLocks noChangeArrowheads="1"/>
          </p:cNvSpPr>
          <p:nvPr/>
        </p:nvSpPr>
        <p:spPr bwMode="auto">
          <a:xfrm>
            <a:off x="304800" y="1812255"/>
            <a:ext cx="8534400" cy="39754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000" dirty="0"/>
              <a:t>Summary Measures for the Sampling Distribution:</a:t>
            </a:r>
          </a:p>
        </p:txBody>
      </p:sp>
      <p:sp>
        <p:nvSpPr>
          <p:cNvPr id="2073" name="Rectangle 20"/>
          <p:cNvSpPr>
            <a:spLocks noGrp="1" noChangeArrowheads="1"/>
          </p:cNvSpPr>
          <p:nvPr>
            <p:ph type="title"/>
          </p:nvPr>
        </p:nvSpPr>
        <p:spPr>
          <a:xfrm>
            <a:off x="990600" y="304800"/>
            <a:ext cx="7793038" cy="990600"/>
          </a:xfrm>
        </p:spPr>
        <p:txBody>
          <a:bodyPr/>
          <a:lstStyle/>
          <a:p>
            <a:pPr eaLnBrk="1" hangingPunct="1">
              <a:lnSpc>
                <a:spcPct val="80000"/>
              </a:lnSpc>
            </a:pPr>
            <a:r>
              <a:rPr lang="en-US"/>
              <a:t>Developing a </a:t>
            </a:r>
            <a:br>
              <a:rPr lang="en-US"/>
            </a:br>
            <a:r>
              <a:rPr lang="en-US"/>
              <a:t>Sampling Distribution</a:t>
            </a:r>
          </a:p>
        </p:txBody>
      </p:sp>
      <mc:AlternateContent xmlns:mc="http://schemas.openxmlformats.org/markup-compatibility/2006" xmlns:a14="http://schemas.microsoft.com/office/drawing/2010/main">
        <mc:Choice Requires="a14">
          <p:sp>
            <p:nvSpPr>
              <p:cNvPr id="4" name="Rectangle 3"/>
              <p:cNvSpPr/>
              <p:nvPr/>
            </p:nvSpPr>
            <p:spPr>
              <a:xfrm>
                <a:off x="304800" y="2666999"/>
                <a:ext cx="8610600" cy="9846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Cambria Math"/>
                            </a:rPr>
                          </m:ctrlPr>
                        </m:sSubPr>
                        <m:e>
                          <m:r>
                            <a:rPr lang="en-US" sz="2000" i="1" smtClean="0">
                              <a:latin typeface="Cambria Math"/>
                              <a:ea typeface="Cambria Math"/>
                            </a:rPr>
                            <m:t>𝜇</m:t>
                          </m:r>
                        </m:e>
                        <m:sub>
                          <m:acc>
                            <m:accPr>
                              <m:chr m:val="̅"/>
                              <m:ctrlPr>
                                <a:rPr lang="en-US" sz="2000" i="1" smtClean="0">
                                  <a:latin typeface="Cambria Math" panose="02040503050406030204" pitchFamily="18" charset="0"/>
                                  <a:ea typeface="Cambria Math"/>
                                </a:rPr>
                              </m:ctrlPr>
                            </m:accPr>
                            <m:e>
                              <m:r>
                                <a:rPr lang="en-US" sz="2000" b="0" i="1" smtClean="0">
                                  <a:latin typeface="Cambria Math"/>
                                  <a:ea typeface="Cambria Math"/>
                                </a:rPr>
                                <m:t>𝑥</m:t>
                              </m:r>
                            </m:e>
                          </m:acc>
                        </m:sub>
                      </m:sSub>
                      <m:r>
                        <a:rPr lang="en-US" sz="2000" i="1">
                          <a:latin typeface="Cambria Math"/>
                        </a:rPr>
                        <m:t>=</m:t>
                      </m:r>
                      <m:f>
                        <m:fPr>
                          <m:ctrlPr>
                            <a:rPr lang="en-US" sz="2000" i="1">
                              <a:latin typeface="Cambria Math" panose="02040503050406030204" pitchFamily="18" charset="0"/>
                            </a:rPr>
                          </m:ctrlPr>
                        </m:fPr>
                        <m:num>
                          <m:r>
                            <a:rPr lang="en-US" sz="2000" b="0" i="1" smtClean="0">
                              <a:latin typeface="Cambria Math"/>
                            </a:rPr>
                            <m:t>76+76+81+76.67+81.67+81.67+79.33+84.33+84.33+85</m:t>
                          </m:r>
                        </m:num>
                        <m:den>
                          <m:r>
                            <a:rPr lang="en-US" sz="2000" b="0" i="1" smtClean="0">
                              <a:latin typeface="Cambria Math"/>
                            </a:rPr>
                            <m:t>10</m:t>
                          </m:r>
                        </m:den>
                      </m:f>
                      <m:r>
                        <a:rPr lang="en-US" sz="2000" i="1">
                          <a:latin typeface="Cambria Math"/>
                        </a:rPr>
                        <m:t>=</m:t>
                      </m:r>
                      <m:r>
                        <a:rPr lang="en-US" sz="2000" b="0" i="1" smtClean="0">
                          <a:latin typeface="Cambria Math"/>
                        </a:rPr>
                        <m:t>80.6</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04800" y="2666999"/>
                <a:ext cx="8610600" cy="984629"/>
              </a:xfrm>
              <a:prstGeom prst="rect">
                <a:avLst/>
              </a:prstGeom>
              <a:blipFill rotWithShape="1">
                <a:blip r:embed="rId3"/>
                <a:stretch>
                  <a:fillRect/>
                </a:stretch>
              </a:blipFill>
            </p:spPr>
            <p:txBody>
              <a:bodyPr/>
              <a:lstStyle/>
              <a:p>
                <a:r>
                  <a:rPr lang="en-US">
                    <a:noFill/>
                  </a:rPr>
                  <a:t> </a:t>
                </a:r>
              </a:p>
            </p:txBody>
          </p:sp>
        </mc:Fallback>
      </mc:AlternateContent>
      <p:grpSp>
        <p:nvGrpSpPr>
          <p:cNvPr id="2" name="Group 2"/>
          <p:cNvGrpSpPr>
            <a:grpSpLocks/>
          </p:cNvGrpSpPr>
          <p:nvPr/>
        </p:nvGrpSpPr>
        <p:grpSpPr bwMode="auto">
          <a:xfrm>
            <a:off x="3352800" y="4419600"/>
            <a:ext cx="1829295" cy="1295400"/>
            <a:chOff x="4785" y="3660"/>
            <a:chExt cx="1155" cy="705"/>
          </a:xfrm>
        </p:grpSpPr>
        <p:sp>
          <p:nvSpPr>
            <p:cNvPr id="5" name="Rectangle 3"/>
            <p:cNvSpPr>
              <a:spLocks noChangeArrowheads="1"/>
            </p:cNvSpPr>
            <p:nvPr/>
          </p:nvSpPr>
          <p:spPr bwMode="auto">
            <a:xfrm>
              <a:off x="4785" y="3660"/>
              <a:ext cx="1155" cy="705"/>
            </a:xfrm>
            <a:prstGeom prst="rect">
              <a:avLst/>
            </a:prstGeom>
            <a:solidFill>
              <a:srgbClr val="FFFF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aphicFrame>
          <p:nvGraphicFramePr>
            <p:cNvPr id="6" name="Object 5"/>
            <p:cNvGraphicFramePr>
              <a:graphicFrameLocks noChangeAspect="1"/>
            </p:cNvGraphicFramePr>
            <p:nvPr/>
          </p:nvGraphicFramePr>
          <p:xfrm>
            <a:off x="4965" y="3810"/>
            <a:ext cx="740" cy="365"/>
          </p:xfrm>
          <a:graphic>
            <a:graphicData uri="http://schemas.openxmlformats.org/presentationml/2006/ole">
              <mc:AlternateContent xmlns:mc="http://schemas.openxmlformats.org/markup-compatibility/2006">
                <mc:Choice xmlns:v="urn:schemas-microsoft-com:vml" Requires="v">
                  <p:oleObj spid="_x0000_s3087" name="Equation" r:id="rId4" imgW="469800" imgH="228600" progId="Equation.3">
                    <p:embed/>
                  </p:oleObj>
                </mc:Choice>
                <mc:Fallback>
                  <p:oleObj name="Equation" r:id="rId4" imgW="4698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5" y="3810"/>
                          <a:ext cx="7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180280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 y="457200"/>
                <a:ext cx="8229600" cy="762000"/>
              </a:xfrm>
            </p:spPr>
            <p:txBody>
              <a:bodyPr>
                <a:normAutofit/>
              </a:bodyPr>
              <a:lstStyle/>
              <a:p>
                <a:r>
                  <a:rPr lang="en-US" dirty="0"/>
                  <a:t>Mean and Standard Deviation of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𝒙</m:t>
                        </m:r>
                      </m:e>
                    </m:acc>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457200"/>
                <a:ext cx="8229600" cy="76200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257800"/>
              </a:xfrm>
            </p:spPr>
            <p:txBody>
              <a:bodyPr>
                <a:normAutofit fontScale="92500"/>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a:rPr>
                          <m:t>𝜇</m:t>
                        </m:r>
                      </m:e>
                      <m:sub>
                        <m:acc>
                          <m:accPr>
                            <m:chr m:val="̅"/>
                            <m:ctrlPr>
                              <a:rPr lang="en-US" i="1">
                                <a:latin typeface="Cambria Math" panose="02040503050406030204" pitchFamily="18" charset="0"/>
                              </a:rPr>
                            </m:ctrlPr>
                          </m:accPr>
                          <m:e>
                            <m:r>
                              <a:rPr lang="en-US" i="1">
                                <a:latin typeface="Cambria Math"/>
                              </a:rPr>
                              <m:t>𝑥</m:t>
                            </m:r>
                          </m:e>
                        </m:acc>
                      </m:sub>
                    </m:sSub>
                    <m:r>
                      <a:rPr lang="en-US" i="1">
                        <a:latin typeface="Cambria Math"/>
                      </a:rPr>
                      <m:t>=</m:t>
                    </m:r>
                    <m:r>
                      <a:rPr lang="en-US" i="1">
                        <a:latin typeface="Cambria Math"/>
                      </a:rPr>
                      <m:t>𝜇</m:t>
                    </m:r>
                  </m:oMath>
                </a14:m>
                <a:endParaRPr lang="en-US" dirty="0"/>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a:rPr>
                          <m:t>𝜎</m:t>
                        </m:r>
                      </m:e>
                      <m:sub>
                        <m:acc>
                          <m:accPr>
                            <m:chr m:val="̅"/>
                            <m:ctrlPr>
                              <a:rPr lang="en-US" i="1">
                                <a:latin typeface="Cambria Math" panose="02040503050406030204" pitchFamily="18" charset="0"/>
                              </a:rPr>
                            </m:ctrlPr>
                          </m:accPr>
                          <m:e>
                            <m:r>
                              <a:rPr lang="en-US" i="1">
                                <a:latin typeface="Cambria Math"/>
                              </a:rPr>
                              <m:t>𝑥</m:t>
                            </m:r>
                          </m:e>
                        </m:acc>
                      </m:sub>
                    </m:sSub>
                    <m:r>
                      <a:rPr lang="en-US" i="1">
                        <a:latin typeface="Cambria Math"/>
                      </a:rPr>
                      <m:t>=</m:t>
                    </m:r>
                    <m:f>
                      <m:fPr>
                        <m:ctrlPr>
                          <a:rPr lang="en-US" i="1">
                            <a:latin typeface="Cambria Math" panose="02040503050406030204" pitchFamily="18" charset="0"/>
                          </a:rPr>
                        </m:ctrlPr>
                      </m:fPr>
                      <m:num>
                        <m:r>
                          <a:rPr lang="en-US" i="1">
                            <a:latin typeface="Cambria Math"/>
                          </a:rPr>
                          <m:t>𝜎</m:t>
                        </m:r>
                      </m:num>
                      <m:den>
                        <m:rad>
                          <m:radPr>
                            <m:degHide m:val="on"/>
                            <m:ctrlPr>
                              <a:rPr lang="en-US" i="1">
                                <a:latin typeface="Cambria Math" panose="02040503050406030204" pitchFamily="18" charset="0"/>
                              </a:rPr>
                            </m:ctrlPr>
                          </m:radPr>
                          <m:deg/>
                          <m:e>
                            <m:r>
                              <a:rPr lang="en-US" i="1">
                                <a:latin typeface="Cambria Math"/>
                              </a:rPr>
                              <m:t>𝑛</m:t>
                            </m:r>
                          </m:e>
                        </m:rad>
                      </m:den>
                    </m:f>
                    <m:r>
                      <a:rPr lang="en-US">
                        <a:latin typeface="Cambria Math"/>
                      </a:rPr>
                      <m:t>            </m:t>
                    </m:r>
                    <m:r>
                      <a:rPr lang="en-US" b="0" i="0" smtClean="0">
                        <a:latin typeface="Cambria Math"/>
                      </a:rPr>
                      <m:t>           </m:t>
                    </m:r>
                    <m:r>
                      <m:rPr>
                        <m:sty m:val="p"/>
                      </m:rPr>
                      <a:rPr lang="en-US">
                        <a:latin typeface="Cambria Math"/>
                      </a:rPr>
                      <m:t>if</m:t>
                    </m:r>
                    <m:r>
                      <a:rPr lang="en-US">
                        <a:latin typeface="Cambria Math"/>
                      </a:rPr>
                      <m:t> </m:t>
                    </m:r>
                    <m:f>
                      <m:fPr>
                        <m:ctrlPr>
                          <a:rPr lang="en-US" i="1">
                            <a:latin typeface="Cambria Math" panose="02040503050406030204" pitchFamily="18" charset="0"/>
                          </a:rPr>
                        </m:ctrlPr>
                      </m:fPr>
                      <m:num>
                        <m:r>
                          <m:rPr>
                            <m:sty m:val="p"/>
                          </m:rPr>
                          <a:rPr lang="en-US">
                            <a:latin typeface="Cambria Math"/>
                          </a:rPr>
                          <m:t>n</m:t>
                        </m:r>
                      </m:num>
                      <m:den>
                        <m:r>
                          <m:rPr>
                            <m:sty m:val="p"/>
                          </m:rPr>
                          <a:rPr lang="en-US">
                            <a:latin typeface="Cambria Math"/>
                          </a:rPr>
                          <m:t>N</m:t>
                        </m:r>
                      </m:den>
                    </m:f>
                    <m:r>
                      <a:rPr lang="en-US">
                        <a:latin typeface="Cambria Math"/>
                      </a:rPr>
                      <m:t>≤0.05</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a:rPr>
                          <m:t>𝜎</m:t>
                        </m:r>
                      </m:e>
                      <m:sub>
                        <m:acc>
                          <m:accPr>
                            <m:chr m:val="̅"/>
                            <m:ctrlPr>
                              <a:rPr lang="en-US" i="1">
                                <a:latin typeface="Cambria Math" panose="02040503050406030204" pitchFamily="18" charset="0"/>
                              </a:rPr>
                            </m:ctrlPr>
                          </m:accPr>
                          <m:e>
                            <m:r>
                              <a:rPr lang="en-US" i="1">
                                <a:latin typeface="Cambria Math"/>
                              </a:rPr>
                              <m:t>𝑥</m:t>
                            </m:r>
                          </m:e>
                        </m:acc>
                      </m:sub>
                    </m:sSub>
                    <m:r>
                      <a:rPr lang="en-US" i="1">
                        <a:latin typeface="Cambria Math"/>
                      </a:rPr>
                      <m:t>=</m:t>
                    </m:r>
                    <m:f>
                      <m:fPr>
                        <m:ctrlPr>
                          <a:rPr lang="en-US" i="1">
                            <a:latin typeface="Cambria Math" panose="02040503050406030204" pitchFamily="18" charset="0"/>
                          </a:rPr>
                        </m:ctrlPr>
                      </m:fPr>
                      <m:num>
                        <m:r>
                          <a:rPr lang="en-US" i="1">
                            <a:latin typeface="Cambria Math"/>
                          </a:rPr>
                          <m:t>𝜎</m:t>
                        </m:r>
                      </m:num>
                      <m:den>
                        <m:rad>
                          <m:radPr>
                            <m:degHide m:val="on"/>
                            <m:ctrlPr>
                              <a:rPr lang="en-US" i="1">
                                <a:latin typeface="Cambria Math" panose="02040503050406030204" pitchFamily="18" charset="0"/>
                              </a:rPr>
                            </m:ctrlPr>
                          </m:radPr>
                          <m:deg/>
                          <m:e>
                            <m:r>
                              <a:rPr lang="en-US" i="1">
                                <a:latin typeface="Cambria Math"/>
                              </a:rPr>
                              <m:t>𝑛</m:t>
                            </m:r>
                          </m:e>
                        </m:rad>
                      </m:den>
                    </m:f>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m:rPr>
                                <m:sty m:val="p"/>
                              </m:rPr>
                              <a:rPr lang="en-US">
                                <a:latin typeface="Cambria Math"/>
                              </a:rPr>
                              <m:t>N</m:t>
                            </m:r>
                            <m:r>
                              <a:rPr lang="en-US" i="1">
                                <a:latin typeface="Cambria Math"/>
                              </a:rPr>
                              <m:t>−</m:t>
                            </m:r>
                            <m:r>
                              <m:rPr>
                                <m:sty m:val="p"/>
                              </m:rPr>
                              <a:rPr lang="en-US">
                                <a:latin typeface="Cambria Math"/>
                              </a:rPr>
                              <m:t>n</m:t>
                            </m:r>
                          </m:num>
                          <m:den>
                            <m:r>
                              <m:rPr>
                                <m:sty m:val="p"/>
                              </m:rPr>
                              <a:rPr lang="en-US">
                                <a:latin typeface="Cambria Math"/>
                              </a:rPr>
                              <m:t>N</m:t>
                            </m:r>
                            <m:r>
                              <a:rPr lang="en-US" i="1">
                                <a:latin typeface="Cambria Math"/>
                              </a:rPr>
                              <m:t>−</m:t>
                            </m:r>
                            <m:r>
                              <a:rPr lang="en-US">
                                <a:latin typeface="Cambria Math"/>
                              </a:rPr>
                              <m:t>1</m:t>
                            </m:r>
                          </m:den>
                        </m:f>
                      </m:e>
                    </m:rad>
                    <m:r>
                      <a:rPr lang="en-US">
                        <a:latin typeface="Cambria Math"/>
                      </a:rPr>
                      <m:t>            </m:t>
                    </m:r>
                    <m:r>
                      <m:rPr>
                        <m:sty m:val="p"/>
                      </m:rPr>
                      <a:rPr lang="en-US">
                        <a:latin typeface="Cambria Math"/>
                      </a:rPr>
                      <m:t>if</m:t>
                    </m:r>
                    <m:r>
                      <a:rPr lang="en-US">
                        <a:latin typeface="Cambria Math"/>
                      </a:rPr>
                      <m:t> </m:t>
                    </m:r>
                    <m:f>
                      <m:fPr>
                        <m:ctrlPr>
                          <a:rPr lang="en-US" i="1">
                            <a:latin typeface="Cambria Math" panose="02040503050406030204" pitchFamily="18" charset="0"/>
                          </a:rPr>
                        </m:ctrlPr>
                      </m:fPr>
                      <m:num>
                        <m:r>
                          <m:rPr>
                            <m:sty m:val="p"/>
                          </m:rPr>
                          <a:rPr lang="en-US">
                            <a:latin typeface="Cambria Math"/>
                          </a:rPr>
                          <m:t>n</m:t>
                        </m:r>
                      </m:num>
                      <m:den>
                        <m:r>
                          <m:rPr>
                            <m:sty m:val="p"/>
                          </m:rPr>
                          <a:rPr lang="en-US">
                            <a:latin typeface="Cambria Math"/>
                          </a:rPr>
                          <m:t>N</m:t>
                        </m:r>
                      </m:den>
                    </m:f>
                    <m:r>
                      <a:rPr lang="en-US">
                        <a:latin typeface="Cambria Math"/>
                      </a:rPr>
                      <m:t>&gt;</m:t>
                    </m:r>
                    <m:r>
                      <a:rPr lang="en-US" i="1">
                        <a:latin typeface="Cambria Math"/>
                      </a:rPr>
                      <m:t>0.05</m:t>
                    </m:r>
                  </m:oMath>
                </a14:m>
                <a:br>
                  <a:rPr lang="en-US" dirty="0"/>
                </a:br>
                <a:endParaRPr lang="en-US" dirty="0"/>
              </a:p>
              <a:p>
                <a:r>
                  <a:rPr lang="en-US" b="1" u="sng" dirty="0"/>
                  <a:t>Example</a:t>
                </a:r>
                <a:endParaRPr lang="en-US" dirty="0"/>
              </a:p>
              <a:p>
                <a:r>
                  <a:rPr lang="en-US" dirty="0"/>
                  <a:t>The mean wage per hour for all 5000 employees who work at a large company is $27.50 and the standard deviation is $3.70. Let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be the mean wage per hour for a random sample of certain employees selected from this company. Find the mean and standard deviation of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for a sample size of </a:t>
                </a:r>
              </a:p>
              <a:p>
                <a:pPr marL="0" lvl="0" indent="0">
                  <a:buNone/>
                </a:pPr>
                <a:r>
                  <a:rPr lang="en-US" dirty="0"/>
                  <a:t>	(a)30 	(b) 75	(c) 2000</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3"/>
                <a:stretch>
                  <a:fillRect l="-815" t="-464" r="-1407"/>
                </a:stretch>
              </a:blipFill>
            </p:spPr>
            <p:txBody>
              <a:bodyPr/>
              <a:lstStyle/>
              <a:p>
                <a:r>
                  <a:rPr lang="en-US">
                    <a:noFill/>
                  </a:rPr>
                  <a:t> </a:t>
                </a:r>
              </a:p>
            </p:txBody>
          </p:sp>
        </mc:Fallback>
      </mc:AlternateContent>
    </p:spTree>
    <p:extLst>
      <p:ext uri="{BB962C8B-B14F-4D97-AF65-F5344CB8AC3E}">
        <p14:creationId xmlns:p14="http://schemas.microsoft.com/office/powerpoint/2010/main" val="4268057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2AF7-52CF-CE46-A112-447E9DADC770}"/>
              </a:ext>
            </a:extLst>
          </p:cNvPr>
          <p:cNvSpPr>
            <a:spLocks noGrp="1"/>
          </p:cNvSpPr>
          <p:nvPr>
            <p:ph type="title"/>
          </p:nvPr>
        </p:nvSpPr>
        <p:spPr>
          <a:xfrm>
            <a:off x="457200" y="274638"/>
            <a:ext cx="8229600" cy="708796"/>
          </a:xfrm>
        </p:spPr>
        <p:txBody>
          <a:bodyPr/>
          <a:lstStyle/>
          <a:p>
            <a:r>
              <a:rPr lang="en-US" dirty="0"/>
              <a:t>Mean and Standard Deviation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AAA7975-BFCF-764B-A13D-FFCEE9888D53}"/>
                  </a:ext>
                </a:extLst>
              </p:cNvPr>
              <p:cNvSpPr txBox="1"/>
              <p:nvPr/>
            </p:nvSpPr>
            <p:spPr>
              <a:xfrm>
                <a:off x="1066800" y="1143000"/>
                <a:ext cx="7384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oMath>
                  </m:oMathPara>
                </a14:m>
                <a:endParaRPr lang="en-US" dirty="0"/>
              </a:p>
            </p:txBody>
          </p:sp>
        </mc:Choice>
        <mc:Fallback xmlns="">
          <p:sp>
            <p:nvSpPr>
              <p:cNvPr id="4" name="TextBox 3">
                <a:extLst>
                  <a:ext uri="{FF2B5EF4-FFF2-40B4-BE49-F238E27FC236}">
                    <a16:creationId xmlns:a16="http://schemas.microsoft.com/office/drawing/2014/main" id="{1AAA7975-BFCF-764B-A13D-FFCEE9888D53}"/>
                  </a:ext>
                </a:extLst>
              </p:cNvPr>
              <p:cNvSpPr txBox="1">
                <a:spLocks noRot="1" noChangeAspect="1" noMove="1" noResize="1" noEditPoints="1" noAdjustHandles="1" noChangeArrowheads="1" noChangeShapeType="1" noTextEdit="1"/>
              </p:cNvSpPr>
              <p:nvPr/>
            </p:nvSpPr>
            <p:spPr>
              <a:xfrm>
                <a:off x="1066800" y="1143000"/>
                <a:ext cx="738407" cy="276999"/>
              </a:xfrm>
              <a:prstGeom prst="rect">
                <a:avLst/>
              </a:prstGeom>
              <a:blipFill>
                <a:blip r:embed="rId2"/>
                <a:stretch>
                  <a:fillRect l="-6897" r="-3448"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A63F6A9-CE42-7C45-82EB-EF386C8097FA}"/>
                  </a:ext>
                </a:extLst>
              </p:cNvPr>
              <p:cNvSpPr txBox="1"/>
              <p:nvPr/>
            </p:nvSpPr>
            <p:spPr>
              <a:xfrm>
                <a:off x="685800" y="1600200"/>
                <a:ext cx="3355032" cy="526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𝑁</m:t>
                          </m:r>
                        </m:den>
                      </m:f>
                      <m:r>
                        <a:rPr lang="en-US" b="0" i="1" smtClean="0">
                          <a:latin typeface="Cambria Math" panose="02040503050406030204" pitchFamily="18" charset="0"/>
                          <a:ea typeface="Cambria Math" panose="02040503050406030204" pitchFamily="18" charset="0"/>
                        </a:rPr>
                        <m:t>≤0.05</m:t>
                      </m:r>
                    </m:oMath>
                  </m:oMathPara>
                </a14:m>
                <a:endParaRPr lang="en-US" dirty="0"/>
              </a:p>
            </p:txBody>
          </p:sp>
        </mc:Choice>
        <mc:Fallback xmlns="">
          <p:sp>
            <p:nvSpPr>
              <p:cNvPr id="7" name="TextBox 6">
                <a:extLst>
                  <a:ext uri="{FF2B5EF4-FFF2-40B4-BE49-F238E27FC236}">
                    <a16:creationId xmlns:a16="http://schemas.microsoft.com/office/drawing/2014/main" id="{7A63F6A9-CE42-7C45-82EB-EF386C8097FA}"/>
                  </a:ext>
                </a:extLst>
              </p:cNvPr>
              <p:cNvSpPr txBox="1">
                <a:spLocks noRot="1" noChangeAspect="1" noMove="1" noResize="1" noEditPoints="1" noAdjustHandles="1" noChangeArrowheads="1" noChangeShapeType="1" noTextEdit="1"/>
              </p:cNvSpPr>
              <p:nvPr/>
            </p:nvSpPr>
            <p:spPr>
              <a:xfrm>
                <a:off x="685800" y="1600200"/>
                <a:ext cx="3355032" cy="526234"/>
              </a:xfrm>
              <a:prstGeom prst="rect">
                <a:avLst/>
              </a:prstGeom>
              <a:blipFill>
                <a:blip r:embed="rId3"/>
                <a:stretch>
                  <a:fillRect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E6F93C3-2996-F14C-86DD-53E36D4D1815}"/>
                  </a:ext>
                </a:extLst>
              </p:cNvPr>
              <p:cNvSpPr txBox="1"/>
              <p:nvPr/>
            </p:nvSpPr>
            <p:spPr>
              <a:xfrm>
                <a:off x="762000" y="2286000"/>
                <a:ext cx="3562963" cy="5794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−1)</m:t>
                          </m:r>
                        </m:den>
                      </m:f>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𝑁</m:t>
                          </m:r>
                        </m:den>
                      </m:f>
                      <m:r>
                        <a:rPr lang="en-US" b="0" i="1" smtClean="0">
                          <a:latin typeface="Cambria Math" panose="02040503050406030204" pitchFamily="18" charset="0"/>
                        </a:rPr>
                        <m:t>&gt;0.05</m:t>
                      </m:r>
                    </m:oMath>
                  </m:oMathPara>
                </a14:m>
                <a:endParaRPr lang="en-US" dirty="0"/>
              </a:p>
            </p:txBody>
          </p:sp>
        </mc:Choice>
        <mc:Fallback xmlns="">
          <p:sp>
            <p:nvSpPr>
              <p:cNvPr id="8" name="TextBox 7">
                <a:extLst>
                  <a:ext uri="{FF2B5EF4-FFF2-40B4-BE49-F238E27FC236}">
                    <a16:creationId xmlns:a16="http://schemas.microsoft.com/office/drawing/2014/main" id="{6E6F93C3-2996-F14C-86DD-53E36D4D1815}"/>
                  </a:ext>
                </a:extLst>
              </p:cNvPr>
              <p:cNvSpPr txBox="1">
                <a:spLocks noRot="1" noChangeAspect="1" noMove="1" noResize="1" noEditPoints="1" noAdjustHandles="1" noChangeArrowheads="1" noChangeShapeType="1" noTextEdit="1"/>
              </p:cNvSpPr>
              <p:nvPr/>
            </p:nvSpPr>
            <p:spPr>
              <a:xfrm>
                <a:off x="762000" y="2286000"/>
                <a:ext cx="3562963" cy="579454"/>
              </a:xfrm>
              <a:prstGeom prst="rect">
                <a:avLst/>
              </a:prstGeom>
              <a:blipFill>
                <a:blip r:embed="rId4"/>
                <a:stretch>
                  <a:fillRect l="-356" t="-4348" r="-71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C27B80-697F-CD4E-825A-B95688E2F580}"/>
                  </a:ext>
                </a:extLst>
              </p:cNvPr>
              <p:cNvSpPr txBox="1"/>
              <p:nvPr/>
            </p:nvSpPr>
            <p:spPr>
              <a:xfrm>
                <a:off x="685800" y="3200400"/>
                <a:ext cx="3197029" cy="276999"/>
              </a:xfrm>
              <a:prstGeom prst="rect">
                <a:avLst/>
              </a:prstGeom>
              <a:noFill/>
            </p:spPr>
            <p:txBody>
              <a:bodyPr wrap="none" lIns="0" tIns="0" rIns="0" bIns="0" rtlCol="0">
                <a:spAutoFit/>
              </a:bodyPr>
              <a:lstStyle/>
              <a:p>
                <a:r>
                  <a:rPr lang="en-US" dirty="0"/>
                  <a:t>N=5000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=27.50     </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=3.70</m:t>
                    </m:r>
                  </m:oMath>
                </a14:m>
                <a:endParaRPr lang="en-US" dirty="0"/>
              </a:p>
            </p:txBody>
          </p:sp>
        </mc:Choice>
        <mc:Fallback xmlns="">
          <p:sp>
            <p:nvSpPr>
              <p:cNvPr id="9" name="TextBox 8">
                <a:extLst>
                  <a:ext uri="{FF2B5EF4-FFF2-40B4-BE49-F238E27FC236}">
                    <a16:creationId xmlns:a16="http://schemas.microsoft.com/office/drawing/2014/main" id="{25C27B80-697F-CD4E-825A-B95688E2F580}"/>
                  </a:ext>
                </a:extLst>
              </p:cNvPr>
              <p:cNvSpPr txBox="1">
                <a:spLocks noRot="1" noChangeAspect="1" noMove="1" noResize="1" noEditPoints="1" noAdjustHandles="1" noChangeArrowheads="1" noChangeShapeType="1" noTextEdit="1"/>
              </p:cNvSpPr>
              <p:nvPr/>
            </p:nvSpPr>
            <p:spPr>
              <a:xfrm>
                <a:off x="685800" y="3200400"/>
                <a:ext cx="3197029" cy="276999"/>
              </a:xfrm>
              <a:prstGeom prst="rect">
                <a:avLst/>
              </a:prstGeom>
              <a:blipFill>
                <a:blip r:embed="rId5"/>
                <a:stretch>
                  <a:fillRect l="-4348" t="-27273" r="-1186"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202EA54-FEB0-CE4F-B6BC-A68230B3ACF2}"/>
                  </a:ext>
                </a:extLst>
              </p:cNvPr>
              <p:cNvSpPr txBox="1"/>
              <p:nvPr/>
            </p:nvSpPr>
            <p:spPr>
              <a:xfrm>
                <a:off x="533400" y="3657600"/>
                <a:ext cx="2133600" cy="2477730"/>
              </a:xfrm>
              <a:prstGeom prst="rect">
                <a:avLst/>
              </a:prstGeom>
              <a:noFill/>
            </p:spPr>
            <p:txBody>
              <a:bodyPr wrap="square" lIns="0" tIns="0" rIns="0" bIns="0" rtlCol="0">
                <a:spAutoFit/>
              </a:bodyPr>
              <a:lstStyle/>
              <a:p>
                <a:pPr marL="342900" indent="-342900">
                  <a:buAutoNum type="alphaLcPeriod"/>
                </a:pPr>
                <a:r>
                  <a:rPr lang="en-US" dirty="0"/>
                  <a:t>n=30</a:t>
                </a:r>
              </a:p>
              <a:p>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sub>
                    </m:sSub>
                    <m:r>
                      <a:rPr lang="en-US" b="0" i="1" smtClean="0">
                        <a:latin typeface="Cambria Math" panose="02040503050406030204" pitchFamily="18" charset="0"/>
                      </a:rPr>
                      <m:t>=27.50</m:t>
                    </m:r>
                  </m:oMath>
                </a14:m>
                <a:endParaRPr lang="en-US" b="0" dirty="0"/>
              </a:p>
              <a:p>
                <a:endParaRPr lang="en-US" dirty="0"/>
              </a:p>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𝑁</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5000</m:t>
                          </m:r>
                        </m:den>
                      </m:f>
                      <m:r>
                        <a:rPr lang="en-US" b="0" i="1" smtClean="0">
                          <a:latin typeface="Cambria Math" panose="02040503050406030204" pitchFamily="18" charset="0"/>
                        </a:rPr>
                        <m:t>=0.006</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3.70</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30</m:t>
                              </m:r>
                            </m:e>
                          </m:rad>
                        </m:den>
                      </m:f>
                    </m:oMath>
                  </m:oMathPara>
                </a14:m>
                <a:endParaRPr lang="en-US" dirty="0"/>
              </a:p>
              <a:p>
                <a:endParaRPr lang="en-US" dirty="0"/>
              </a:p>
            </p:txBody>
          </p:sp>
        </mc:Choice>
        <mc:Fallback xmlns="">
          <p:sp>
            <p:nvSpPr>
              <p:cNvPr id="11" name="TextBox 10">
                <a:extLst>
                  <a:ext uri="{FF2B5EF4-FFF2-40B4-BE49-F238E27FC236}">
                    <a16:creationId xmlns:a16="http://schemas.microsoft.com/office/drawing/2014/main" id="{C202EA54-FEB0-CE4F-B6BC-A68230B3ACF2}"/>
                  </a:ext>
                </a:extLst>
              </p:cNvPr>
              <p:cNvSpPr txBox="1">
                <a:spLocks noRot="1" noChangeAspect="1" noMove="1" noResize="1" noEditPoints="1" noAdjustHandles="1" noChangeArrowheads="1" noChangeShapeType="1" noTextEdit="1"/>
              </p:cNvSpPr>
              <p:nvPr/>
            </p:nvSpPr>
            <p:spPr>
              <a:xfrm>
                <a:off x="533400" y="3657600"/>
                <a:ext cx="2133600" cy="2477730"/>
              </a:xfrm>
              <a:prstGeom prst="rect">
                <a:avLst/>
              </a:prstGeom>
              <a:blipFill>
                <a:blip r:embed="rId6"/>
                <a:stretch>
                  <a:fillRect l="-5917" t="-3077"/>
                </a:stretch>
              </a:blipFill>
            </p:spPr>
            <p:txBody>
              <a:bodyPr/>
              <a:lstStyle/>
              <a:p>
                <a:r>
                  <a:rPr lang="en-US">
                    <a:noFill/>
                  </a:rPr>
                  <a:t> </a:t>
                </a:r>
              </a:p>
            </p:txBody>
          </p:sp>
        </mc:Fallback>
      </mc:AlternateContent>
    </p:spTree>
    <p:extLst>
      <p:ext uri="{BB962C8B-B14F-4D97-AF65-F5344CB8AC3E}">
        <p14:creationId xmlns:p14="http://schemas.microsoft.com/office/powerpoint/2010/main" val="773486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Sampling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46237"/>
                <a:ext cx="8229600" cy="4525963"/>
              </a:xfrm>
            </p:spPr>
            <p:txBody>
              <a:bodyPr/>
              <a:lstStyle/>
              <a:p>
                <a:pPr lvl="0"/>
                <a:r>
                  <a:rPr lang="en-US" dirty="0"/>
                  <a:t>The spread of the sampling distribution of  is smaller than the spread of the corresponding population distribution,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𝜎</m:t>
                        </m:r>
                      </m:e>
                      <m:sub>
                        <m:acc>
                          <m:accPr>
                            <m:chr m:val="̅"/>
                            <m:ctrlPr>
                              <a:rPr lang="en-US" i="1" smtClean="0">
                                <a:latin typeface="Cambria Math" panose="02040503050406030204" pitchFamily="18" charset="0"/>
                              </a:rPr>
                            </m:ctrlPr>
                          </m:accPr>
                          <m:e>
                            <m:r>
                              <a:rPr lang="en-US" b="0" i="1" smtClean="0">
                                <a:latin typeface="Cambria Math"/>
                              </a:rPr>
                              <m:t>𝑥</m:t>
                            </m:r>
                          </m:e>
                        </m:acc>
                      </m:sub>
                    </m:sSub>
                    <m:r>
                      <a:rPr lang="en-US" b="0" i="1" smtClean="0">
                        <a:latin typeface="Cambria Math"/>
                      </a:rPr>
                      <m:t>&lt;</m:t>
                    </m:r>
                    <m:r>
                      <a:rPr lang="en-US" b="0" i="1" smtClean="0">
                        <a:latin typeface="Cambria Math"/>
                        <a:ea typeface="Cambria Math"/>
                      </a:rPr>
                      <m:t>𝜎</m:t>
                    </m:r>
                  </m:oMath>
                </a14:m>
                <a:r>
                  <a:rPr lang="en-US" dirty="0"/>
                  <a:t>.</a:t>
                </a:r>
              </a:p>
              <a:p>
                <a:r>
                  <a:rPr lang="en-US" dirty="0"/>
                  <a:t> </a:t>
                </a:r>
              </a:p>
              <a:p>
                <a:pPr lvl="0"/>
                <a:r>
                  <a:rPr lang="en-US" dirty="0"/>
                  <a:t>The standard deviation of the sampling distribution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𝑥</m:t>
                        </m:r>
                      </m:e>
                    </m:acc>
                  </m:oMath>
                </a14:m>
                <a:r>
                  <a:rPr lang="en-US" dirty="0"/>
                  <a:t> decreases as the sample size increase.</a:t>
                </a:r>
              </a:p>
              <a:p>
                <a:r>
                  <a:rPr lang="en-US" dirty="0"/>
                  <a:t> </a:t>
                </a:r>
              </a:p>
              <a:p>
                <a:pPr lvl="0"/>
                <a:r>
                  <a:rPr lang="en-US" dirty="0"/>
                  <a:t>The standard deviation of the sample means is called the standard error of the mean.</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46237"/>
                <a:ext cx="8229600" cy="4525963"/>
              </a:xfrm>
              <a:blipFill rotWithShape="1">
                <a:blip r:embed="rId2"/>
                <a:stretch>
                  <a:fillRect l="-963" t="-1077"/>
                </a:stretch>
              </a:blipFill>
            </p:spPr>
            <p:txBody>
              <a:bodyPr/>
              <a:lstStyle/>
              <a:p>
                <a:r>
                  <a:rPr lang="en-US">
                    <a:noFill/>
                  </a:rPr>
                  <a:t> </a:t>
                </a:r>
              </a:p>
            </p:txBody>
          </p:sp>
        </mc:Fallback>
      </mc:AlternateContent>
    </p:spTree>
    <p:extLst>
      <p:ext uri="{BB962C8B-B14F-4D97-AF65-F5344CB8AC3E}">
        <p14:creationId xmlns:p14="http://schemas.microsoft.com/office/powerpoint/2010/main" val="2287468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15400" cy="762000"/>
          </a:xfrm>
        </p:spPr>
        <p:txBody>
          <a:bodyPr>
            <a:normAutofit/>
          </a:bodyPr>
          <a:lstStyle/>
          <a:p>
            <a:r>
              <a:rPr lang="en-US" dirty="0"/>
              <a:t>Shape of the Sampling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257800"/>
              </a:xfrm>
            </p:spPr>
            <p:txBody>
              <a:bodyPr>
                <a:normAutofit/>
              </a:bodyPr>
              <a:lstStyle/>
              <a:p>
                <a:pPr marL="0" indent="0">
                  <a:buNone/>
                </a:pPr>
                <a:r>
                  <a:rPr lang="en-US" dirty="0"/>
                  <a:t>The shape of the 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relates to the following two cases:</a:t>
                </a:r>
              </a:p>
              <a:p>
                <a:pPr lvl="0"/>
                <a:r>
                  <a:rPr lang="en-US" dirty="0"/>
                  <a:t>The population from which samples are drawn has a normal distribution.</a:t>
                </a:r>
              </a:p>
              <a:p>
                <a:pPr lvl="0"/>
                <a:r>
                  <a:rPr lang="en-US" dirty="0"/>
                  <a:t>The population from which samples are drawn does not have a normal distribution.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1111" t="-928" r="-296"/>
                </a:stretch>
              </a:blipFill>
            </p:spPr>
            <p:txBody>
              <a:bodyPr/>
              <a:lstStyle/>
              <a:p>
                <a:r>
                  <a:rPr lang="en-US">
                    <a:noFill/>
                  </a:rPr>
                  <a:t> </a:t>
                </a:r>
              </a:p>
            </p:txBody>
          </p:sp>
        </mc:Fallback>
      </mc:AlternateContent>
    </p:spTree>
    <p:extLst>
      <p:ext uri="{BB962C8B-B14F-4D97-AF65-F5344CB8AC3E}">
        <p14:creationId xmlns:p14="http://schemas.microsoft.com/office/powerpoint/2010/main" val="3875295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dirty="0"/>
              <a:t>Population is Normally Distributed</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1" descr="w0176-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990600"/>
            <a:ext cx="5257800" cy="5641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815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dirty="0"/>
              <a:t>Population is Not Normally Distributed</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1" descr="w0180-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914400"/>
            <a:ext cx="4800600" cy="5597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22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a:t>Population and sample</a:t>
            </a:r>
          </a:p>
        </p:txBody>
      </p:sp>
      <p:sp>
        <p:nvSpPr>
          <p:cNvPr id="3" name="Content Placeholder 2"/>
          <p:cNvSpPr>
            <a:spLocks noGrp="1"/>
          </p:cNvSpPr>
          <p:nvPr>
            <p:ph idx="1"/>
          </p:nvPr>
        </p:nvSpPr>
        <p:spPr>
          <a:xfrm>
            <a:off x="457200" y="1295400"/>
            <a:ext cx="8229600" cy="5257800"/>
          </a:xfrm>
        </p:spPr>
        <p:txBody>
          <a:bodyPr/>
          <a:lstStyle/>
          <a:p>
            <a:pPr marL="68580" indent="0">
              <a:buNone/>
            </a:pPr>
            <a:r>
              <a:rPr lang="en-US" dirty="0"/>
              <a:t>The target of an investigation, can be divided into population and sample.</a:t>
            </a:r>
          </a:p>
        </p:txBody>
      </p:sp>
      <p:graphicFrame>
        <p:nvGraphicFramePr>
          <p:cNvPr id="4" name="Diagram 3"/>
          <p:cNvGraphicFramePr/>
          <p:nvPr>
            <p:extLst>
              <p:ext uri="{D42A27DB-BD31-4B8C-83A1-F6EECF244321}">
                <p14:modId xmlns:p14="http://schemas.microsoft.com/office/powerpoint/2010/main" val="2731173157"/>
              </p:ext>
            </p:extLst>
          </p:nvPr>
        </p:nvGraphicFramePr>
        <p:xfrm>
          <a:off x="1524000" y="2108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6351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15400" cy="762000"/>
          </a:xfrm>
        </p:spPr>
        <p:txBody>
          <a:bodyPr>
            <a:normAutofit fontScale="90000"/>
          </a:bodyPr>
          <a:lstStyle/>
          <a:p>
            <a:r>
              <a:rPr lang="en-US" dirty="0"/>
              <a:t>Sampling from a Normally Distributed Population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257800"/>
              </a:xfrm>
            </p:spPr>
            <p:txBody>
              <a:bodyPr>
                <a:normAutofit/>
              </a:bodyPr>
              <a:lstStyle/>
              <a:p>
                <a:pPr marL="0" indent="0">
                  <a:buNone/>
                </a:pPr>
                <a:r>
                  <a:rPr lang="en-US" dirty="0"/>
                  <a:t>If the population from which samples are drawn is normally distributed with the mean </a:t>
                </a:r>
                <a14:m>
                  <m:oMath xmlns:m="http://schemas.openxmlformats.org/officeDocument/2006/math">
                    <m:r>
                      <a:rPr lang="en-US" i="1">
                        <a:latin typeface="Cambria Math"/>
                      </a:rPr>
                      <m:t>𝜇</m:t>
                    </m:r>
                  </m:oMath>
                </a14:m>
                <a:r>
                  <a:rPr lang="en-US" dirty="0"/>
                  <a:t> and standard deviation </a:t>
                </a:r>
                <a14:m>
                  <m:oMath xmlns:m="http://schemas.openxmlformats.org/officeDocument/2006/math">
                    <m:r>
                      <a:rPr lang="en-US" i="1">
                        <a:latin typeface="Cambria Math"/>
                      </a:rPr>
                      <m:t>𝜎</m:t>
                    </m:r>
                  </m:oMath>
                </a14:m>
                <a:r>
                  <a:rPr lang="en-US" dirty="0"/>
                  <a:t>, then the sampling distribution of the sample mean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a:t>
                </a:r>
                <a:r>
                  <a:rPr lang="en-US" i="1" dirty="0"/>
                  <a:t>will also normally distributed</a:t>
                </a:r>
                <a:r>
                  <a:rPr lang="en-US" dirty="0"/>
                  <a:t> with the following mean and standard deviation, irrespective of the sample size:</a:t>
                </a:r>
              </a:p>
              <a:p>
                <a14:m>
                  <m:oMath xmlns:m="http://schemas.openxmlformats.org/officeDocument/2006/math">
                    <m:sSub>
                      <m:sSubPr>
                        <m:ctrlPr>
                          <a:rPr lang="en-US" i="1">
                            <a:latin typeface="Cambria Math" panose="02040503050406030204" pitchFamily="18" charset="0"/>
                          </a:rPr>
                        </m:ctrlPr>
                      </m:sSubPr>
                      <m:e>
                        <m:r>
                          <a:rPr lang="en-US" i="1">
                            <a:latin typeface="Cambria Math"/>
                          </a:rPr>
                          <m:t>𝜇</m:t>
                        </m:r>
                      </m:e>
                      <m:sub>
                        <m:acc>
                          <m:accPr>
                            <m:chr m:val="̅"/>
                            <m:ctrlPr>
                              <a:rPr lang="en-US" i="1">
                                <a:latin typeface="Cambria Math" panose="02040503050406030204" pitchFamily="18" charset="0"/>
                              </a:rPr>
                            </m:ctrlPr>
                          </m:accPr>
                          <m:e>
                            <m:r>
                              <a:rPr lang="en-US" i="1">
                                <a:latin typeface="Cambria Math"/>
                              </a:rPr>
                              <m:t>𝑥</m:t>
                            </m:r>
                          </m:e>
                        </m:acc>
                      </m:sub>
                    </m:sSub>
                    <m:r>
                      <a:rPr lang="en-US" i="1">
                        <a:latin typeface="Cambria Math"/>
                      </a:rPr>
                      <m:t>=</m:t>
                    </m:r>
                    <m:r>
                      <a:rPr lang="en-US" i="1">
                        <a:latin typeface="Cambria Math"/>
                      </a:rPr>
                      <m:t>𝜇</m:t>
                    </m:r>
                  </m:oMath>
                </a14:m>
                <a:r>
                  <a:rPr lang="en-US" dirty="0"/>
                  <a:t>  </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𝜎</m:t>
                        </m:r>
                      </m:e>
                      <m:sub>
                        <m:acc>
                          <m:accPr>
                            <m:chr m:val="̅"/>
                            <m:ctrlPr>
                              <a:rPr lang="en-US" i="1">
                                <a:latin typeface="Cambria Math" panose="02040503050406030204" pitchFamily="18" charset="0"/>
                              </a:rPr>
                            </m:ctrlPr>
                          </m:accPr>
                          <m:e>
                            <m:r>
                              <a:rPr lang="en-US" i="1">
                                <a:latin typeface="Cambria Math"/>
                              </a:rPr>
                              <m:t>𝑥</m:t>
                            </m:r>
                          </m:e>
                        </m:acc>
                      </m:sub>
                    </m:sSub>
                    <m:r>
                      <a:rPr lang="en-US" i="1">
                        <a:latin typeface="Cambria Math"/>
                      </a:rPr>
                      <m:t>=</m:t>
                    </m:r>
                    <m:f>
                      <m:fPr>
                        <m:ctrlPr>
                          <a:rPr lang="en-US" i="1">
                            <a:latin typeface="Cambria Math" panose="02040503050406030204" pitchFamily="18" charset="0"/>
                          </a:rPr>
                        </m:ctrlPr>
                      </m:fPr>
                      <m:num>
                        <m:r>
                          <a:rPr lang="en-US" i="1">
                            <a:latin typeface="Cambria Math"/>
                          </a:rPr>
                          <m:t>𝜎</m:t>
                        </m:r>
                      </m:num>
                      <m:den>
                        <m:rad>
                          <m:radPr>
                            <m:degHide m:val="on"/>
                            <m:ctrlPr>
                              <a:rPr lang="en-US" i="1">
                                <a:latin typeface="Cambria Math" panose="02040503050406030204" pitchFamily="18" charset="0"/>
                              </a:rPr>
                            </m:ctrlPr>
                          </m:radPr>
                          <m:deg/>
                          <m:e>
                            <m:r>
                              <a:rPr lang="en-US" i="1">
                                <a:latin typeface="Cambria Math"/>
                              </a:rPr>
                              <m:t>𝑛</m:t>
                            </m:r>
                          </m:e>
                        </m:rad>
                      </m:den>
                    </m:f>
                    <m:r>
                      <a:rPr lang="en-US">
                        <a:latin typeface="Cambria Math"/>
                      </a:rPr>
                      <m:t>                      </m:t>
                    </m:r>
                    <m:r>
                      <m:rPr>
                        <m:sty m:val="p"/>
                      </m:rPr>
                      <a:rPr lang="en-US">
                        <a:latin typeface="Cambria Math"/>
                      </a:rPr>
                      <m:t>if</m:t>
                    </m:r>
                    <m:r>
                      <a:rPr lang="en-US">
                        <a:latin typeface="Cambria Math"/>
                      </a:rPr>
                      <m:t> </m:t>
                    </m:r>
                    <m:f>
                      <m:fPr>
                        <m:ctrlPr>
                          <a:rPr lang="en-US" i="1">
                            <a:latin typeface="Cambria Math" panose="02040503050406030204" pitchFamily="18" charset="0"/>
                          </a:rPr>
                        </m:ctrlPr>
                      </m:fPr>
                      <m:num>
                        <m:r>
                          <m:rPr>
                            <m:sty m:val="p"/>
                          </m:rPr>
                          <a:rPr lang="en-US">
                            <a:latin typeface="Cambria Math"/>
                          </a:rPr>
                          <m:t>n</m:t>
                        </m:r>
                      </m:num>
                      <m:den>
                        <m:r>
                          <m:rPr>
                            <m:sty m:val="p"/>
                          </m:rPr>
                          <a:rPr lang="en-US">
                            <a:latin typeface="Cambria Math"/>
                          </a:rPr>
                          <m:t>N</m:t>
                        </m:r>
                      </m:den>
                    </m:f>
                    <m:r>
                      <a:rPr lang="en-US">
                        <a:latin typeface="Cambria Math"/>
                      </a:rPr>
                      <m:t>≤0.05</m:t>
                    </m:r>
                  </m:oMath>
                </a14:m>
                <a:r>
                  <a:rPr lang="en-US" dirty="0"/>
                  <a:t>     </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𝜎</m:t>
                        </m:r>
                      </m:e>
                      <m:sub>
                        <m:acc>
                          <m:accPr>
                            <m:chr m:val="̅"/>
                            <m:ctrlPr>
                              <a:rPr lang="en-US" i="1">
                                <a:latin typeface="Cambria Math" panose="02040503050406030204" pitchFamily="18" charset="0"/>
                              </a:rPr>
                            </m:ctrlPr>
                          </m:accPr>
                          <m:e>
                            <m:r>
                              <a:rPr lang="en-US" i="1">
                                <a:latin typeface="Cambria Math"/>
                              </a:rPr>
                              <m:t>𝑥</m:t>
                            </m:r>
                          </m:e>
                        </m:acc>
                      </m:sub>
                    </m:sSub>
                    <m:r>
                      <a:rPr lang="en-US" i="1">
                        <a:latin typeface="Cambria Math"/>
                      </a:rPr>
                      <m:t>=</m:t>
                    </m:r>
                    <m:f>
                      <m:fPr>
                        <m:ctrlPr>
                          <a:rPr lang="en-US" i="1">
                            <a:latin typeface="Cambria Math" panose="02040503050406030204" pitchFamily="18" charset="0"/>
                          </a:rPr>
                        </m:ctrlPr>
                      </m:fPr>
                      <m:num>
                        <m:r>
                          <a:rPr lang="en-US" i="1">
                            <a:latin typeface="Cambria Math"/>
                          </a:rPr>
                          <m:t>𝜎</m:t>
                        </m:r>
                      </m:num>
                      <m:den>
                        <m:rad>
                          <m:radPr>
                            <m:degHide m:val="on"/>
                            <m:ctrlPr>
                              <a:rPr lang="en-US" i="1">
                                <a:latin typeface="Cambria Math" panose="02040503050406030204" pitchFamily="18" charset="0"/>
                              </a:rPr>
                            </m:ctrlPr>
                          </m:radPr>
                          <m:deg/>
                          <m:e>
                            <m:r>
                              <a:rPr lang="en-US" i="1">
                                <a:latin typeface="Cambria Math"/>
                              </a:rPr>
                              <m:t>𝑛</m:t>
                            </m:r>
                          </m:e>
                        </m:rad>
                      </m:den>
                    </m:f>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m:rPr>
                                <m:sty m:val="p"/>
                              </m:rPr>
                              <a:rPr lang="en-US">
                                <a:latin typeface="Cambria Math"/>
                              </a:rPr>
                              <m:t>N</m:t>
                            </m:r>
                            <m:r>
                              <a:rPr lang="en-US" i="1">
                                <a:latin typeface="Cambria Math"/>
                              </a:rPr>
                              <m:t>−</m:t>
                            </m:r>
                            <m:r>
                              <m:rPr>
                                <m:sty m:val="p"/>
                              </m:rPr>
                              <a:rPr lang="en-US">
                                <a:latin typeface="Cambria Math"/>
                              </a:rPr>
                              <m:t>n</m:t>
                            </m:r>
                          </m:num>
                          <m:den>
                            <m:r>
                              <m:rPr>
                                <m:sty m:val="p"/>
                              </m:rPr>
                              <a:rPr lang="en-US">
                                <a:latin typeface="Cambria Math"/>
                              </a:rPr>
                              <m:t>N</m:t>
                            </m:r>
                            <m:r>
                              <a:rPr lang="en-US" i="1">
                                <a:latin typeface="Cambria Math"/>
                              </a:rPr>
                              <m:t>−</m:t>
                            </m:r>
                            <m:r>
                              <a:rPr lang="en-US">
                                <a:latin typeface="Cambria Math"/>
                              </a:rPr>
                              <m:t>1</m:t>
                            </m:r>
                          </m:den>
                        </m:f>
                      </m:e>
                    </m:rad>
                    <m:r>
                      <a:rPr lang="en-US">
                        <a:latin typeface="Cambria Math"/>
                      </a:rPr>
                      <m:t>            </m:t>
                    </m:r>
                    <m:r>
                      <m:rPr>
                        <m:sty m:val="p"/>
                      </m:rPr>
                      <a:rPr lang="en-US">
                        <a:latin typeface="Cambria Math"/>
                      </a:rPr>
                      <m:t>if</m:t>
                    </m:r>
                    <m:r>
                      <a:rPr lang="en-US">
                        <a:latin typeface="Cambria Math"/>
                      </a:rPr>
                      <m:t> </m:t>
                    </m:r>
                    <m:f>
                      <m:fPr>
                        <m:ctrlPr>
                          <a:rPr lang="en-US" i="1">
                            <a:latin typeface="Cambria Math" panose="02040503050406030204" pitchFamily="18" charset="0"/>
                          </a:rPr>
                        </m:ctrlPr>
                      </m:fPr>
                      <m:num>
                        <m:r>
                          <m:rPr>
                            <m:sty m:val="p"/>
                          </m:rPr>
                          <a:rPr lang="en-US">
                            <a:latin typeface="Cambria Math"/>
                          </a:rPr>
                          <m:t>n</m:t>
                        </m:r>
                      </m:num>
                      <m:den>
                        <m:r>
                          <m:rPr>
                            <m:sty m:val="p"/>
                          </m:rPr>
                          <a:rPr lang="en-US">
                            <a:latin typeface="Cambria Math"/>
                          </a:rPr>
                          <m:t>N</m:t>
                        </m:r>
                      </m:den>
                    </m:f>
                    <m:r>
                      <a:rPr lang="en-US" i="1">
                        <a:latin typeface="Cambria Math"/>
                      </a:rPr>
                      <m:t>&gt;0.05</m:t>
                    </m:r>
                  </m:oMath>
                </a14:m>
                <a:r>
                  <a:rPr lang="en-US" dirty="0"/>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1111" t="-928"/>
                </a:stretch>
              </a:blipFill>
            </p:spPr>
            <p:txBody>
              <a:bodyPr/>
              <a:lstStyle/>
              <a:p>
                <a:r>
                  <a:rPr lang="en-US">
                    <a:noFill/>
                  </a:rPr>
                  <a:t> </a:t>
                </a:r>
              </a:p>
            </p:txBody>
          </p:sp>
        </mc:Fallback>
      </mc:AlternateContent>
    </p:spTree>
    <p:extLst>
      <p:ext uri="{BB962C8B-B14F-4D97-AF65-F5344CB8AC3E}">
        <p14:creationId xmlns:p14="http://schemas.microsoft.com/office/powerpoint/2010/main" val="1275348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15400" cy="762000"/>
          </a:xfrm>
        </p:spPr>
        <p:txBody>
          <a:bodyPr>
            <a:normAutofit fontScale="90000"/>
          </a:bodyPr>
          <a:lstStyle/>
          <a:p>
            <a:r>
              <a:rPr lang="en-US" dirty="0"/>
              <a:t>Sampling from a Normally Distributed Population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257800"/>
              </a:xfrm>
            </p:spPr>
            <p:txBody>
              <a:bodyPr>
                <a:normAutofit/>
              </a:bodyPr>
              <a:lstStyle/>
              <a:p>
                <a:pPr marL="0" indent="0">
                  <a:buNone/>
                </a:pPr>
                <a:r>
                  <a:rPr lang="en-US" b="1" u="sng" dirty="0"/>
                  <a:t>Example</a:t>
                </a:r>
              </a:p>
              <a:p>
                <a:pPr marL="0" indent="0">
                  <a:buNone/>
                </a:pPr>
                <a:r>
                  <a:rPr lang="en-US" dirty="0"/>
                  <a:t>In a recent SAT, the mean score for all examinees was 1020. Assume that the distribution of SAT scores of all examinees is normal with a mean of 1020 and a standard deviation of 153. Let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be the mean SAT score of a random sample of certain examinees. Calculate the mean and standard deviation of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and describes the shape of its sampling distribution when the sample size is </a:t>
                </a:r>
              </a:p>
              <a:p>
                <a:pPr marL="457200" indent="-457200">
                  <a:buAutoNum type="alphaLcParenBoth"/>
                </a:pPr>
                <a:r>
                  <a:rPr lang="en-US" dirty="0"/>
                  <a:t>16</a:t>
                </a:r>
              </a:p>
              <a:p>
                <a:pPr marL="457200" indent="-457200">
                  <a:buAutoNum type="alphaLcParenBoth"/>
                </a:pPr>
                <a:r>
                  <a:rPr lang="en-US" dirty="0"/>
                  <a:t>50</a:t>
                </a:r>
              </a:p>
              <a:p>
                <a:pPr marL="457200" indent="-457200">
                  <a:buAutoNum type="alphaLcParenBoth"/>
                </a:pPr>
                <a:r>
                  <a:rPr lang="en-US" dirty="0"/>
                  <a:t>1000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1111" t="-928"/>
                </a:stretch>
              </a:blipFill>
            </p:spPr>
            <p:txBody>
              <a:bodyPr/>
              <a:lstStyle/>
              <a:p>
                <a:r>
                  <a:rPr lang="en-US">
                    <a:noFill/>
                  </a:rPr>
                  <a:t> </a:t>
                </a:r>
              </a:p>
            </p:txBody>
          </p:sp>
        </mc:Fallback>
      </mc:AlternateContent>
    </p:spTree>
    <p:extLst>
      <p:ext uri="{BB962C8B-B14F-4D97-AF65-F5344CB8AC3E}">
        <p14:creationId xmlns:p14="http://schemas.microsoft.com/office/powerpoint/2010/main" val="976817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6657-2EA6-F043-A291-09DA06833BA1}"/>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41929E-DF17-8C4B-8784-BE0F36A059EF}"/>
                  </a:ext>
                </a:extLst>
              </p:cNvPr>
              <p:cNvSpPr>
                <a:spLocks noGrp="1"/>
              </p:cNvSpPr>
              <p:nvPr>
                <p:ph idx="1"/>
              </p:nvPr>
            </p:nvSpPr>
            <p:spPr/>
            <p:txBody>
              <a:bodyPr/>
              <a:lstStyle/>
              <a:p>
                <a:endParaRPr lang="en-US" dirty="0"/>
              </a:p>
              <a:p>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=1020    </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=153</m:t>
                    </m:r>
                  </m:oMath>
                </a14:m>
                <a:endParaRPr lang="en-US" dirty="0"/>
              </a:p>
            </p:txBody>
          </p:sp>
        </mc:Choice>
        <mc:Fallback xmlns="">
          <p:sp>
            <p:nvSpPr>
              <p:cNvPr id="3" name="Content Placeholder 2">
                <a:extLst>
                  <a:ext uri="{FF2B5EF4-FFF2-40B4-BE49-F238E27FC236}">
                    <a16:creationId xmlns:a16="http://schemas.microsoft.com/office/drawing/2014/main" id="{0241929E-DF17-8C4B-8784-BE0F36A059EF}"/>
                  </a:ext>
                </a:extLst>
              </p:cNvPr>
              <p:cNvSpPr>
                <a:spLocks noGrp="1" noRot="1" noChangeAspect="1" noMove="1" noResize="1" noEditPoints="1" noAdjustHandles="1" noChangeArrowheads="1" noChangeShapeType="1" noTextEdit="1"/>
              </p:cNvSpPr>
              <p:nvPr>
                <p:ph idx="1"/>
              </p:nvPr>
            </p:nvSpPr>
            <p:spPr>
              <a:blipFill>
                <a:blip r:embed="rId2"/>
                <a:stretch>
                  <a:fillRect l="-10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F91B43E-E0D5-F24C-B910-CCD5879C6FAB}"/>
                  </a:ext>
                </a:extLst>
              </p:cNvPr>
              <p:cNvSpPr txBox="1"/>
              <p:nvPr/>
            </p:nvSpPr>
            <p:spPr>
              <a:xfrm>
                <a:off x="762000" y="2971800"/>
                <a:ext cx="4181061" cy="29758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rPr>
                        <m:t>.    </m:t>
                      </m:r>
                      <m:r>
                        <a:rPr lang="en-US" sz="2800" b="0" i="1" smtClean="0">
                          <a:latin typeface="Cambria Math" panose="02040503050406030204" pitchFamily="18" charset="0"/>
                        </a:rPr>
                        <m:t>𝑛</m:t>
                      </m:r>
                      <m:r>
                        <a:rPr lang="en-US" sz="2800" b="0" i="1" smtClean="0">
                          <a:latin typeface="Cambria Math" panose="02040503050406030204" pitchFamily="18" charset="0"/>
                        </a:rPr>
                        <m:t>=16</m:t>
                      </m:r>
                    </m:oMath>
                  </m:oMathPara>
                </a14:m>
                <a:endParaRPr lang="en-US" sz="2800" b="0" dirty="0"/>
              </a:p>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𝜇</m:t>
                          </m:r>
                        </m:e>
                        <m:sub>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sub>
                      </m:sSub>
                      <m:r>
                        <a:rPr lang="en-US" sz="2800" b="0" i="1" smtClean="0">
                          <a:latin typeface="Cambria Math" panose="02040503050406030204" pitchFamily="18" charset="0"/>
                        </a:rPr>
                        <m:t>=1020</m:t>
                      </m:r>
                    </m:oMath>
                  </m:oMathPara>
                </a14:m>
                <a:endParaRPr lang="en-US" sz="2800" dirty="0"/>
              </a:p>
              <a:p>
                <a:endParaRPr lang="en-US" sz="2800" dirty="0"/>
              </a:p>
              <a:p>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𝑁</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16</m:t>
                        </m:r>
                      </m:num>
                      <m:den>
                        <m:r>
                          <a:rPr lang="en-US" sz="2800" b="0" i="1" smtClean="0">
                            <a:latin typeface="Cambria Math" panose="02040503050406030204" pitchFamily="18" charset="0"/>
                          </a:rPr>
                          <m:t>𝑁</m:t>
                        </m:r>
                        <m:r>
                          <a:rPr lang="en-US" sz="2800" b="0" i="1" smtClean="0">
                            <a:latin typeface="Cambria Math" panose="02040503050406030204" pitchFamily="18" charset="0"/>
                          </a:rPr>
                          <m:t> </m:t>
                        </m:r>
                      </m:den>
                    </m:f>
                    <m:r>
                      <a:rPr lang="en-US" sz="2800" b="0" i="1" smtClean="0">
                        <a:latin typeface="Cambria Math" panose="02040503050406030204" pitchFamily="18" charset="0"/>
                      </a:rPr>
                      <m:t>&lt;0.05</m:t>
                    </m:r>
                  </m:oMath>
                </a14:m>
                <a:r>
                  <a:rPr lang="en-US" sz="2800" dirty="0"/>
                  <a:t> (assumption)</a:t>
                </a:r>
              </a:p>
              <a:p>
                <a:endParaRPr lang="en-US" sz="2800" dirty="0"/>
              </a:p>
              <a:p>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𝜎</m:t>
                        </m:r>
                      </m:e>
                      <m:sub>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sub>
                    </m:sSub>
                  </m:oMath>
                </a14:m>
                <a:r>
                  <a:rPr lang="en-US" sz="2800" dirty="0"/>
                  <a:t>=</a:t>
                </a:r>
                <a14:m>
                  <m:oMath xmlns:m="http://schemas.openxmlformats.org/officeDocument/2006/math">
                    <m:f>
                      <m:fPr>
                        <m:ctrlPr>
                          <a:rPr lang="en-US" sz="2800" i="1" dirty="0" smtClean="0">
                            <a:latin typeface="Cambria Math" panose="02040503050406030204" pitchFamily="18" charset="0"/>
                          </a:rPr>
                        </m:ctrlPr>
                      </m:fPr>
                      <m:num>
                        <m:r>
                          <a:rPr lang="en-US" sz="2800" i="1" dirty="0" smtClean="0">
                            <a:latin typeface="Cambria Math" panose="02040503050406030204" pitchFamily="18" charset="0"/>
                            <a:ea typeface="Cambria Math" panose="02040503050406030204" pitchFamily="18" charset="0"/>
                          </a:rPr>
                          <m:t>𝜎</m:t>
                        </m:r>
                      </m:num>
                      <m:den>
                        <m:rad>
                          <m:radPr>
                            <m:degHide m:val="on"/>
                            <m:ctrlPr>
                              <a:rPr lang="en-US" sz="2800" i="1" dirty="0" smtClean="0">
                                <a:latin typeface="Cambria Math" panose="02040503050406030204" pitchFamily="18" charset="0"/>
                              </a:rPr>
                            </m:ctrlPr>
                          </m:radPr>
                          <m:deg/>
                          <m:e>
                            <m:r>
                              <a:rPr lang="en-US" sz="2800" b="0" i="1" dirty="0" smtClean="0">
                                <a:latin typeface="Cambria Math" panose="02040503050406030204" pitchFamily="18" charset="0"/>
                              </a:rPr>
                              <m:t>𝑛</m:t>
                            </m:r>
                          </m:e>
                        </m:rad>
                      </m:den>
                    </m:f>
                  </m:oMath>
                </a14:m>
                <a:r>
                  <a:rPr lang="en-US" sz="2800" dirty="0"/>
                  <a:t>=</a:t>
                </a:r>
                <a14:m>
                  <m:oMath xmlns:m="http://schemas.openxmlformats.org/officeDocument/2006/math">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153</m:t>
                        </m:r>
                      </m:num>
                      <m:den>
                        <m:rad>
                          <m:radPr>
                            <m:degHide m:val="on"/>
                            <m:ctrlPr>
                              <a:rPr lang="en-US" sz="2800" i="1" dirty="0" smtClean="0">
                                <a:latin typeface="Cambria Math" panose="02040503050406030204" pitchFamily="18" charset="0"/>
                              </a:rPr>
                            </m:ctrlPr>
                          </m:radPr>
                          <m:deg/>
                          <m:e>
                            <m:r>
                              <a:rPr lang="en-US" sz="2800" b="0" i="1" dirty="0" smtClean="0">
                                <a:latin typeface="Cambria Math" panose="02040503050406030204" pitchFamily="18" charset="0"/>
                              </a:rPr>
                              <m:t>16</m:t>
                            </m:r>
                          </m:e>
                        </m:rad>
                      </m:den>
                    </m:f>
                  </m:oMath>
                </a14:m>
                <a:r>
                  <a:rPr lang="en-US" sz="2800" dirty="0"/>
                  <a:t>=38.25</a:t>
                </a:r>
              </a:p>
            </p:txBody>
          </p:sp>
        </mc:Choice>
        <mc:Fallback xmlns="">
          <p:sp>
            <p:nvSpPr>
              <p:cNvPr id="4" name="TextBox 3">
                <a:extLst>
                  <a:ext uri="{FF2B5EF4-FFF2-40B4-BE49-F238E27FC236}">
                    <a16:creationId xmlns:a16="http://schemas.microsoft.com/office/drawing/2014/main" id="{EF91B43E-E0D5-F24C-B910-CCD5879C6FAB}"/>
                  </a:ext>
                </a:extLst>
              </p:cNvPr>
              <p:cNvSpPr txBox="1">
                <a:spLocks noRot="1" noChangeAspect="1" noMove="1" noResize="1" noEditPoints="1" noAdjustHandles="1" noChangeArrowheads="1" noChangeShapeType="1" noTextEdit="1"/>
              </p:cNvSpPr>
              <p:nvPr/>
            </p:nvSpPr>
            <p:spPr>
              <a:xfrm>
                <a:off x="762000" y="2971800"/>
                <a:ext cx="4181061" cy="2975879"/>
              </a:xfrm>
              <a:prstGeom prst="rect">
                <a:avLst/>
              </a:prstGeom>
              <a:blipFill>
                <a:blip r:embed="rId3"/>
                <a:stretch>
                  <a:fillRect l="-2121" t="-1702" b="-2128"/>
                </a:stretch>
              </a:blipFill>
            </p:spPr>
            <p:txBody>
              <a:bodyPr/>
              <a:lstStyle/>
              <a:p>
                <a:r>
                  <a:rPr lang="en-US">
                    <a:noFill/>
                  </a:rPr>
                  <a:t> </a:t>
                </a:r>
              </a:p>
            </p:txBody>
          </p:sp>
        </mc:Fallback>
      </mc:AlternateContent>
    </p:spTree>
    <p:extLst>
      <p:ext uri="{BB962C8B-B14F-4D97-AF65-F5344CB8AC3E}">
        <p14:creationId xmlns:p14="http://schemas.microsoft.com/office/powerpoint/2010/main" val="2212194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915400" cy="762000"/>
          </a:xfrm>
        </p:spPr>
        <p:txBody>
          <a:bodyPr>
            <a:normAutofit fontScale="90000"/>
          </a:bodyPr>
          <a:lstStyle/>
          <a:p>
            <a:r>
              <a:rPr lang="en-US" dirty="0"/>
              <a:t>Sampling from a Population That is Not Normally Distributed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257800"/>
              </a:xfrm>
            </p:spPr>
            <p:txBody>
              <a:bodyPr>
                <a:normAutofit/>
              </a:bodyPr>
              <a:lstStyle/>
              <a:p>
                <a:pPr marL="0" indent="0">
                  <a:buNone/>
                </a:pPr>
                <a:r>
                  <a:rPr lang="en-US" dirty="0"/>
                  <a:t>According to the central limit theorem, for a large sample size </a:t>
                </a:r>
                <a14:m>
                  <m:oMath xmlns:m="http://schemas.openxmlformats.org/officeDocument/2006/math">
                    <m:r>
                      <a:rPr lang="en-US" b="1" i="1" smtClean="0">
                        <a:solidFill>
                          <a:srgbClr val="FF0000"/>
                        </a:solidFill>
                        <a:latin typeface="Cambria Math"/>
                      </a:rPr>
                      <m:t>𝒏</m:t>
                    </m:r>
                    <m:r>
                      <a:rPr lang="en-US" b="1" i="1" smtClean="0">
                        <a:solidFill>
                          <a:srgbClr val="FF0000"/>
                        </a:solidFill>
                        <a:latin typeface="Cambria Math"/>
                      </a:rPr>
                      <m:t>≥</m:t>
                    </m:r>
                    <m:r>
                      <a:rPr lang="en-US" b="1" i="1" smtClean="0">
                        <a:solidFill>
                          <a:srgbClr val="FF0000"/>
                        </a:solidFill>
                        <a:latin typeface="Cambria Math"/>
                      </a:rPr>
                      <m:t>𝟑𝟎</m:t>
                    </m:r>
                  </m:oMath>
                </a14:m>
                <a:r>
                  <a:rPr lang="en-US" dirty="0"/>
                  <a:t>, the 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is approximately normal, irrespective of the shape of the population distribution. The mean and standard deviation of the 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are</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𝜇</m:t>
                        </m:r>
                      </m:e>
                      <m:sub>
                        <m:acc>
                          <m:accPr>
                            <m:chr m:val="̅"/>
                            <m:ctrlPr>
                              <a:rPr lang="en-US" i="1">
                                <a:latin typeface="Cambria Math" panose="02040503050406030204" pitchFamily="18" charset="0"/>
                              </a:rPr>
                            </m:ctrlPr>
                          </m:accPr>
                          <m:e>
                            <m:r>
                              <a:rPr lang="en-US" i="1">
                                <a:latin typeface="Cambria Math"/>
                              </a:rPr>
                              <m:t>𝑥</m:t>
                            </m:r>
                          </m:e>
                        </m:acc>
                      </m:sub>
                    </m:sSub>
                    <m:r>
                      <a:rPr lang="en-US" i="1">
                        <a:latin typeface="Cambria Math"/>
                      </a:rPr>
                      <m:t>=</m:t>
                    </m:r>
                    <m:r>
                      <a:rPr lang="en-US" i="1">
                        <a:latin typeface="Cambria Math"/>
                      </a:rPr>
                      <m:t>𝜇</m:t>
                    </m:r>
                  </m:oMath>
                </a14:m>
                <a:r>
                  <a:rPr lang="en-US" dirty="0"/>
                  <a:t>  </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𝜎</m:t>
                        </m:r>
                      </m:e>
                      <m:sub>
                        <m:acc>
                          <m:accPr>
                            <m:chr m:val="̅"/>
                            <m:ctrlPr>
                              <a:rPr lang="en-US" i="1">
                                <a:latin typeface="Cambria Math" panose="02040503050406030204" pitchFamily="18" charset="0"/>
                              </a:rPr>
                            </m:ctrlPr>
                          </m:accPr>
                          <m:e>
                            <m:r>
                              <a:rPr lang="en-US" i="1">
                                <a:latin typeface="Cambria Math"/>
                              </a:rPr>
                              <m:t>𝑥</m:t>
                            </m:r>
                          </m:e>
                        </m:acc>
                      </m:sub>
                    </m:sSub>
                    <m:r>
                      <a:rPr lang="en-US" i="1">
                        <a:latin typeface="Cambria Math"/>
                      </a:rPr>
                      <m:t>=</m:t>
                    </m:r>
                    <m:f>
                      <m:fPr>
                        <m:ctrlPr>
                          <a:rPr lang="en-US" i="1">
                            <a:latin typeface="Cambria Math" panose="02040503050406030204" pitchFamily="18" charset="0"/>
                          </a:rPr>
                        </m:ctrlPr>
                      </m:fPr>
                      <m:num>
                        <m:r>
                          <a:rPr lang="en-US" i="1">
                            <a:latin typeface="Cambria Math"/>
                          </a:rPr>
                          <m:t>𝜎</m:t>
                        </m:r>
                      </m:num>
                      <m:den>
                        <m:rad>
                          <m:radPr>
                            <m:degHide m:val="on"/>
                            <m:ctrlPr>
                              <a:rPr lang="en-US" i="1">
                                <a:latin typeface="Cambria Math" panose="02040503050406030204" pitchFamily="18" charset="0"/>
                              </a:rPr>
                            </m:ctrlPr>
                          </m:radPr>
                          <m:deg/>
                          <m:e>
                            <m:r>
                              <a:rPr lang="en-US" i="1">
                                <a:latin typeface="Cambria Math"/>
                              </a:rPr>
                              <m:t>𝑛</m:t>
                            </m:r>
                          </m:e>
                        </m:rad>
                      </m:den>
                    </m:f>
                    <m:r>
                      <a:rPr lang="en-US">
                        <a:latin typeface="Cambria Math"/>
                      </a:rPr>
                      <m:t>                      </m:t>
                    </m:r>
                    <m:r>
                      <m:rPr>
                        <m:sty m:val="p"/>
                      </m:rPr>
                      <a:rPr lang="en-US">
                        <a:latin typeface="Cambria Math"/>
                      </a:rPr>
                      <m:t>if</m:t>
                    </m:r>
                    <m:r>
                      <a:rPr lang="en-US">
                        <a:latin typeface="Cambria Math"/>
                      </a:rPr>
                      <m:t> </m:t>
                    </m:r>
                    <m:f>
                      <m:fPr>
                        <m:ctrlPr>
                          <a:rPr lang="en-US" i="1">
                            <a:latin typeface="Cambria Math" panose="02040503050406030204" pitchFamily="18" charset="0"/>
                          </a:rPr>
                        </m:ctrlPr>
                      </m:fPr>
                      <m:num>
                        <m:r>
                          <m:rPr>
                            <m:sty m:val="p"/>
                          </m:rPr>
                          <a:rPr lang="en-US">
                            <a:latin typeface="Cambria Math"/>
                          </a:rPr>
                          <m:t>n</m:t>
                        </m:r>
                      </m:num>
                      <m:den>
                        <m:r>
                          <m:rPr>
                            <m:sty m:val="p"/>
                          </m:rPr>
                          <a:rPr lang="en-US">
                            <a:latin typeface="Cambria Math"/>
                          </a:rPr>
                          <m:t>N</m:t>
                        </m:r>
                      </m:den>
                    </m:f>
                    <m:r>
                      <a:rPr lang="en-US">
                        <a:latin typeface="Cambria Math"/>
                      </a:rPr>
                      <m:t>≤0.05</m:t>
                    </m:r>
                  </m:oMath>
                </a14:m>
                <a:r>
                  <a:rPr lang="en-US" dirty="0"/>
                  <a:t>     </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𝜎</m:t>
                        </m:r>
                      </m:e>
                      <m:sub>
                        <m:acc>
                          <m:accPr>
                            <m:chr m:val="̅"/>
                            <m:ctrlPr>
                              <a:rPr lang="en-US" i="1">
                                <a:latin typeface="Cambria Math" panose="02040503050406030204" pitchFamily="18" charset="0"/>
                              </a:rPr>
                            </m:ctrlPr>
                          </m:accPr>
                          <m:e>
                            <m:r>
                              <a:rPr lang="en-US" i="1">
                                <a:latin typeface="Cambria Math"/>
                              </a:rPr>
                              <m:t>𝑥</m:t>
                            </m:r>
                          </m:e>
                        </m:acc>
                      </m:sub>
                    </m:sSub>
                    <m:r>
                      <a:rPr lang="en-US" i="1">
                        <a:latin typeface="Cambria Math"/>
                      </a:rPr>
                      <m:t>=</m:t>
                    </m:r>
                    <m:f>
                      <m:fPr>
                        <m:ctrlPr>
                          <a:rPr lang="en-US" i="1">
                            <a:latin typeface="Cambria Math" panose="02040503050406030204" pitchFamily="18" charset="0"/>
                          </a:rPr>
                        </m:ctrlPr>
                      </m:fPr>
                      <m:num>
                        <m:r>
                          <a:rPr lang="en-US" i="1">
                            <a:latin typeface="Cambria Math"/>
                          </a:rPr>
                          <m:t>𝜎</m:t>
                        </m:r>
                      </m:num>
                      <m:den>
                        <m:rad>
                          <m:radPr>
                            <m:degHide m:val="on"/>
                            <m:ctrlPr>
                              <a:rPr lang="en-US" i="1">
                                <a:latin typeface="Cambria Math" panose="02040503050406030204" pitchFamily="18" charset="0"/>
                              </a:rPr>
                            </m:ctrlPr>
                          </m:radPr>
                          <m:deg/>
                          <m:e>
                            <m:r>
                              <a:rPr lang="en-US" i="1">
                                <a:latin typeface="Cambria Math"/>
                              </a:rPr>
                              <m:t>𝑛</m:t>
                            </m:r>
                          </m:e>
                        </m:rad>
                      </m:den>
                    </m:f>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m:rPr>
                                <m:sty m:val="p"/>
                              </m:rPr>
                              <a:rPr lang="en-US">
                                <a:latin typeface="Cambria Math"/>
                              </a:rPr>
                              <m:t>N</m:t>
                            </m:r>
                            <m:r>
                              <a:rPr lang="en-US" i="1">
                                <a:latin typeface="Cambria Math"/>
                              </a:rPr>
                              <m:t>−</m:t>
                            </m:r>
                            <m:r>
                              <m:rPr>
                                <m:sty m:val="p"/>
                              </m:rPr>
                              <a:rPr lang="en-US">
                                <a:latin typeface="Cambria Math"/>
                              </a:rPr>
                              <m:t>n</m:t>
                            </m:r>
                          </m:num>
                          <m:den>
                            <m:r>
                              <m:rPr>
                                <m:sty m:val="p"/>
                              </m:rPr>
                              <a:rPr lang="en-US">
                                <a:latin typeface="Cambria Math"/>
                              </a:rPr>
                              <m:t>N</m:t>
                            </m:r>
                            <m:r>
                              <a:rPr lang="en-US" i="1">
                                <a:latin typeface="Cambria Math"/>
                              </a:rPr>
                              <m:t>−</m:t>
                            </m:r>
                            <m:r>
                              <a:rPr lang="en-US">
                                <a:latin typeface="Cambria Math"/>
                              </a:rPr>
                              <m:t>1</m:t>
                            </m:r>
                          </m:den>
                        </m:f>
                      </m:e>
                    </m:rad>
                    <m:r>
                      <a:rPr lang="en-US">
                        <a:latin typeface="Cambria Math"/>
                      </a:rPr>
                      <m:t>            </m:t>
                    </m:r>
                    <m:r>
                      <m:rPr>
                        <m:sty m:val="p"/>
                      </m:rPr>
                      <a:rPr lang="en-US">
                        <a:latin typeface="Cambria Math"/>
                      </a:rPr>
                      <m:t>if</m:t>
                    </m:r>
                    <m:r>
                      <a:rPr lang="en-US">
                        <a:latin typeface="Cambria Math"/>
                      </a:rPr>
                      <m:t> </m:t>
                    </m:r>
                    <m:f>
                      <m:fPr>
                        <m:ctrlPr>
                          <a:rPr lang="en-US" i="1">
                            <a:latin typeface="Cambria Math" panose="02040503050406030204" pitchFamily="18" charset="0"/>
                          </a:rPr>
                        </m:ctrlPr>
                      </m:fPr>
                      <m:num>
                        <m:r>
                          <m:rPr>
                            <m:sty m:val="p"/>
                          </m:rPr>
                          <a:rPr lang="en-US">
                            <a:latin typeface="Cambria Math"/>
                          </a:rPr>
                          <m:t>n</m:t>
                        </m:r>
                      </m:num>
                      <m:den>
                        <m:r>
                          <m:rPr>
                            <m:sty m:val="p"/>
                          </m:rPr>
                          <a:rPr lang="en-US">
                            <a:latin typeface="Cambria Math"/>
                          </a:rPr>
                          <m:t>N</m:t>
                        </m:r>
                      </m:den>
                    </m:f>
                    <m:r>
                      <a:rPr lang="en-US" i="1">
                        <a:latin typeface="Cambria Math"/>
                      </a:rPr>
                      <m:t>&gt;0.05</m:t>
                    </m:r>
                  </m:oMath>
                </a14:m>
                <a:r>
                  <a:rPr lang="en-US" dirty="0"/>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1111" t="-928" r="-296"/>
                </a:stretch>
              </a:blipFill>
            </p:spPr>
            <p:txBody>
              <a:bodyPr/>
              <a:lstStyle/>
              <a:p>
                <a:r>
                  <a:rPr lang="en-US">
                    <a:noFill/>
                  </a:rPr>
                  <a:t> </a:t>
                </a:r>
              </a:p>
            </p:txBody>
          </p:sp>
        </mc:Fallback>
      </mc:AlternateContent>
    </p:spTree>
    <p:extLst>
      <p:ext uri="{BB962C8B-B14F-4D97-AF65-F5344CB8AC3E}">
        <p14:creationId xmlns:p14="http://schemas.microsoft.com/office/powerpoint/2010/main" val="976817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915400" cy="762000"/>
          </a:xfrm>
        </p:spPr>
        <p:txBody>
          <a:bodyPr>
            <a:normAutofit fontScale="90000"/>
          </a:bodyPr>
          <a:lstStyle/>
          <a:p>
            <a:r>
              <a:rPr lang="en-US" dirty="0"/>
              <a:t>Sampling from a Population That is Not Normally Distributed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257800"/>
              </a:xfrm>
            </p:spPr>
            <p:txBody>
              <a:bodyPr>
                <a:normAutofit/>
              </a:bodyPr>
              <a:lstStyle/>
              <a:p>
                <a:pPr marL="0" indent="0">
                  <a:buNone/>
                </a:pPr>
                <a:r>
                  <a:rPr lang="en-US" b="1" u="sng" dirty="0"/>
                  <a:t>Example</a:t>
                </a:r>
              </a:p>
              <a:p>
                <a:pPr marL="0" indent="0">
                  <a:buNone/>
                </a:pPr>
                <a:r>
                  <a:rPr lang="en-US" dirty="0"/>
                  <a:t>The mean rent paid by all tenants in a large city is $1550 with a standard deviation of $225. However, the population distribution of the rents for all tenants in this city is skewed to the right. Calculate the mean and standard deviation of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and describe the shape of its sampling distribution when the sample size is:</a:t>
                </a:r>
              </a:p>
              <a:p>
                <a:pPr marL="457200" indent="-457200">
                  <a:buAutoNum type="alphaLcParenBoth"/>
                </a:pPr>
                <a:r>
                  <a:rPr lang="en-US" dirty="0"/>
                  <a:t>30</a:t>
                </a:r>
              </a:p>
              <a:p>
                <a:pPr marL="457200" indent="-457200">
                  <a:buAutoNum type="alphaLcParenBoth"/>
                </a:pPr>
                <a:r>
                  <a:rPr lang="en-US" dirty="0"/>
                  <a:t>100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1111" t="-928" r="-1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AA2D4A7-C4EF-9545-A1D5-9491FE55108D}"/>
                  </a:ext>
                </a:extLst>
              </p:cNvPr>
              <p:cNvSpPr txBox="1"/>
              <p:nvPr/>
            </p:nvSpPr>
            <p:spPr>
              <a:xfrm>
                <a:off x="3200400" y="3886200"/>
                <a:ext cx="5231497" cy="978538"/>
              </a:xfrm>
              <a:prstGeom prst="rect">
                <a:avLst/>
              </a:prstGeom>
              <a:noFill/>
            </p:spPr>
            <p:txBody>
              <a:bodyPr wrap="non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=1550. </m:t>
                    </m:r>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𝜎</m:t>
                    </m:r>
                    <m:r>
                      <a:rPr lang="en-US" b="0" i="1" dirty="0" smtClean="0">
                        <a:latin typeface="Cambria Math" panose="02040503050406030204" pitchFamily="18" charset="0"/>
                        <a:ea typeface="Cambria Math" panose="02040503050406030204" pitchFamily="18" charset="0"/>
                      </a:rPr>
                      <m:t>=225</m:t>
                    </m:r>
                  </m:oMath>
                </a14:m>
                <a:endParaRPr lang="en-US" b="0" dirty="0">
                  <a:ea typeface="Cambria Math" panose="02040503050406030204" pitchFamily="18" charset="0"/>
                </a:endParaRPr>
              </a:p>
              <a:p>
                <a:endParaRPr lang="en-US" dirty="0"/>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sub>
                    </m:sSub>
                    <m:r>
                      <a:rPr lang="en-US" b="0" i="1" smtClean="0">
                        <a:latin typeface="Cambria Math" panose="02040503050406030204" pitchFamily="18" charset="0"/>
                      </a:rPr>
                      <m:t>=1550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225</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30</m:t>
                            </m:r>
                          </m:e>
                        </m:rad>
                      </m:den>
                    </m:f>
                    <m:r>
                      <a:rPr lang="en-US" b="0" i="1" smtClean="0">
                        <a:latin typeface="Cambria Math" panose="02040503050406030204" pitchFamily="18" charset="0"/>
                      </a:rPr>
                      <m:t>. </m:t>
                    </m:r>
                  </m:oMath>
                </a14:m>
                <a:r>
                  <a:rPr lang="en-US" dirty="0"/>
                  <a:t>   (Assumption n/N &lt; 0.05)</a:t>
                </a:r>
              </a:p>
            </p:txBody>
          </p:sp>
        </mc:Choice>
        <mc:Fallback xmlns="">
          <p:sp>
            <p:nvSpPr>
              <p:cNvPr id="4" name="TextBox 3">
                <a:extLst>
                  <a:ext uri="{FF2B5EF4-FFF2-40B4-BE49-F238E27FC236}">
                    <a16:creationId xmlns:a16="http://schemas.microsoft.com/office/drawing/2014/main" id="{0AA2D4A7-C4EF-9545-A1D5-9491FE55108D}"/>
                  </a:ext>
                </a:extLst>
              </p:cNvPr>
              <p:cNvSpPr txBox="1">
                <a:spLocks noRot="1" noChangeAspect="1" noMove="1" noResize="1" noEditPoints="1" noAdjustHandles="1" noChangeArrowheads="1" noChangeShapeType="1" noTextEdit="1"/>
              </p:cNvSpPr>
              <p:nvPr/>
            </p:nvSpPr>
            <p:spPr>
              <a:xfrm>
                <a:off x="3200400" y="3886200"/>
                <a:ext cx="5231497" cy="978538"/>
              </a:xfrm>
              <a:prstGeom prst="rect">
                <a:avLst/>
              </a:prstGeom>
              <a:blipFill>
                <a:blip r:embed="rId3"/>
                <a:stretch>
                  <a:fillRect l="-1699" t="-1282" r="-1699" b="-512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C0F3B55-032F-2C48-AED5-B87280919758}"/>
              </a:ext>
            </a:extLst>
          </p:cNvPr>
          <p:cNvSpPr txBox="1"/>
          <p:nvPr/>
        </p:nvSpPr>
        <p:spPr>
          <a:xfrm>
            <a:off x="2590800" y="5638800"/>
            <a:ext cx="3429000" cy="923330"/>
          </a:xfrm>
          <a:prstGeom prst="rect">
            <a:avLst/>
          </a:prstGeom>
          <a:noFill/>
        </p:spPr>
        <p:txBody>
          <a:bodyPr wrap="square" rtlCol="0">
            <a:spAutoFit/>
          </a:bodyPr>
          <a:lstStyle/>
          <a:p>
            <a:r>
              <a:rPr lang="en-US" dirty="0"/>
              <a:t>The shape of the sampling distribution is approximately normal </a:t>
            </a:r>
          </a:p>
        </p:txBody>
      </p:sp>
    </p:spTree>
    <p:extLst>
      <p:ext uri="{BB962C8B-B14F-4D97-AF65-F5344CB8AC3E}">
        <p14:creationId xmlns:p14="http://schemas.microsoft.com/office/powerpoint/2010/main" val="2438758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52400" y="304800"/>
                <a:ext cx="8915400" cy="762000"/>
              </a:xfrm>
            </p:spPr>
            <p:txBody>
              <a:bodyPr>
                <a:normAutofit/>
              </a:bodyPr>
              <a:lstStyle/>
              <a:p>
                <a:r>
                  <a:rPr lang="en-US" dirty="0"/>
                  <a:t>Z Value for a Value of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𝒙</m:t>
                        </m:r>
                      </m:e>
                    </m:acc>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52400" y="304800"/>
                <a:ext cx="8915400" cy="762000"/>
              </a:xfrm>
              <a:blipFill rotWithShape="1">
                <a:blip r:embed="rId2"/>
                <a:stretch>
                  <a:fillRect l="-2051" b="-304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257800"/>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r>
                        <a:rPr lang="en-US" sz="3000" i="1">
                          <a:latin typeface="Cambria Math"/>
                        </a:rPr>
                        <m:t>𝑧</m:t>
                      </m:r>
                      <m:r>
                        <a:rPr lang="en-US" sz="3000" i="1">
                          <a:latin typeface="Cambria Math"/>
                        </a:rPr>
                        <m:t>=</m:t>
                      </m:r>
                      <m:f>
                        <m:fPr>
                          <m:ctrlPr>
                            <a:rPr lang="en-US" sz="3000" i="1">
                              <a:latin typeface="Cambria Math" panose="02040503050406030204" pitchFamily="18" charset="0"/>
                            </a:rPr>
                          </m:ctrlPr>
                        </m:fPr>
                        <m:num>
                          <m:acc>
                            <m:accPr>
                              <m:chr m:val="̅"/>
                              <m:ctrlPr>
                                <a:rPr lang="en-US" sz="3000" i="1">
                                  <a:latin typeface="Cambria Math" panose="02040503050406030204" pitchFamily="18" charset="0"/>
                                </a:rPr>
                              </m:ctrlPr>
                            </m:accPr>
                            <m:e>
                              <m:r>
                                <a:rPr lang="en-US" sz="3000" i="1">
                                  <a:latin typeface="Cambria Math"/>
                                </a:rPr>
                                <m:t>𝑥</m:t>
                              </m:r>
                            </m:e>
                          </m:acc>
                          <m:r>
                            <a:rPr lang="en-US" sz="3000" i="1">
                              <a:latin typeface="Cambria Math"/>
                            </a:rPr>
                            <m:t>−</m:t>
                          </m:r>
                          <m:r>
                            <a:rPr lang="en-US" sz="3000" i="1">
                              <a:latin typeface="Cambria Math"/>
                            </a:rPr>
                            <m:t>𝜇</m:t>
                          </m:r>
                        </m:num>
                        <m:den>
                          <m:sSub>
                            <m:sSubPr>
                              <m:ctrlPr>
                                <a:rPr lang="en-US" sz="3000" i="1">
                                  <a:latin typeface="Cambria Math" panose="02040503050406030204" pitchFamily="18" charset="0"/>
                                </a:rPr>
                              </m:ctrlPr>
                            </m:sSubPr>
                            <m:e>
                              <m:r>
                                <a:rPr lang="en-US" sz="3000" i="1">
                                  <a:latin typeface="Cambria Math"/>
                                </a:rPr>
                                <m:t>𝜎</m:t>
                              </m:r>
                            </m:e>
                            <m:sub>
                              <m:acc>
                                <m:accPr>
                                  <m:chr m:val="̅"/>
                                  <m:ctrlPr>
                                    <a:rPr lang="en-US" sz="3000" i="1">
                                      <a:latin typeface="Cambria Math" panose="02040503050406030204" pitchFamily="18" charset="0"/>
                                    </a:rPr>
                                  </m:ctrlPr>
                                </m:accPr>
                                <m:e>
                                  <m:r>
                                    <a:rPr lang="en-US" sz="3000" i="1">
                                      <a:latin typeface="Cambria Math"/>
                                    </a:rPr>
                                    <m:t>𝑥</m:t>
                                  </m:r>
                                </m:e>
                              </m:acc>
                            </m:sub>
                          </m:sSub>
                        </m:den>
                      </m:f>
                    </m:oMath>
                  </m:oMathPara>
                </a14:m>
                <a:endParaRPr lang="en-US" sz="3000" dirty="0"/>
              </a:p>
              <a:p>
                <a:endParaRPr lang="en-US" dirty="0"/>
              </a:p>
              <a:p>
                <a:pPr marL="0" indent="0">
                  <a:buNone/>
                </a:pPr>
                <a:r>
                  <a:rPr lang="en-US" b="1" u="sng" dirty="0"/>
                  <a:t>Example</a:t>
                </a:r>
              </a:p>
              <a:p>
                <a:pPr marL="0" indent="0">
                  <a:buNone/>
                </a:pPr>
                <a:r>
                  <a:rPr lang="en-US" dirty="0"/>
                  <a:t>According to </a:t>
                </a:r>
                <a:r>
                  <a:rPr lang="en-US" dirty="0" err="1"/>
                  <a:t>CardWeb</a:t>
                </a:r>
                <a:r>
                  <a:rPr lang="en-US" dirty="0"/>
                  <a:t>, consumers in the United States owed an average of $7868 on their credit cards in 2013. Suppose that the shape of the probability distribution of the current credit card debts of all consumers in the United States is unknown but its mean is $7868 and the standard deviation is $2160. Let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be the mean credit card debt of a random sample of 81 U. S. consumers.</a:t>
                </a:r>
              </a:p>
              <a:p>
                <a:pPr marL="0" lvl="0" indent="0">
                  <a:buNone/>
                </a:pPr>
                <a:r>
                  <a:rPr lang="en-US" dirty="0"/>
                  <a:t>(a) What is the probability that the mean of the current credit card debts for this sample is within $440 of the population mean?</a:t>
                </a:r>
              </a:p>
              <a:p>
                <a:pPr marL="0" indent="0">
                  <a:buNone/>
                </a:pPr>
                <a:r>
                  <a:rPr lang="en-US" dirty="0"/>
                  <a:t>(b) What is the probability that the mean of the current credit card debts for this sample is lower than the population mean by $320 or more?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3"/>
                <a:stretch>
                  <a:fillRect l="-889" r="-1185" b="-1392"/>
                </a:stretch>
              </a:blipFill>
            </p:spPr>
            <p:txBody>
              <a:bodyPr/>
              <a:lstStyle/>
              <a:p>
                <a:r>
                  <a:rPr lang="en-US">
                    <a:noFill/>
                  </a:rPr>
                  <a:t> </a:t>
                </a:r>
              </a:p>
            </p:txBody>
          </p:sp>
        </mc:Fallback>
      </mc:AlternateContent>
    </p:spTree>
    <p:extLst>
      <p:ext uri="{BB962C8B-B14F-4D97-AF65-F5344CB8AC3E}">
        <p14:creationId xmlns:p14="http://schemas.microsoft.com/office/powerpoint/2010/main" val="943473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77E1C-E676-B54C-A564-58BD1350F02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67B84B8-6C8D-5747-8CD3-0E40911B2753}"/>
              </a:ext>
            </a:extLst>
          </p:cNvPr>
          <p:cNvSpPr>
            <a:spLocks noGrp="1"/>
          </p:cNvSpPr>
          <p:nvPr>
            <p:ph idx="1"/>
          </p:nvPr>
        </p:nvSpPr>
        <p:spPr/>
        <p:txBody>
          <a:bodyPr/>
          <a:lstStyle/>
          <a:p>
            <a:r>
              <a:rPr lang="en-US" dirty="0"/>
              <a:t>P(7868-440&lt;x&lt;7868+440)=P(7428&lt;x&lt;  8308)</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008BD24-E19F-E946-AFE9-23DE2FD34F06}"/>
                  </a:ext>
                </a:extLst>
              </p:cNvPr>
              <p:cNvSpPr txBox="1"/>
              <p:nvPr/>
            </p:nvSpPr>
            <p:spPr>
              <a:xfrm>
                <a:off x="4114800" y="2971800"/>
                <a:ext cx="1110753" cy="5722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2160</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81</m:t>
                              </m:r>
                            </m:e>
                          </m:rad>
                        </m:den>
                      </m:f>
                    </m:oMath>
                  </m:oMathPara>
                </a14:m>
                <a:endParaRPr lang="en-US" dirty="0"/>
              </a:p>
            </p:txBody>
          </p:sp>
        </mc:Choice>
        <mc:Fallback xmlns="">
          <p:sp>
            <p:nvSpPr>
              <p:cNvPr id="5" name="TextBox 4">
                <a:extLst>
                  <a:ext uri="{FF2B5EF4-FFF2-40B4-BE49-F238E27FC236}">
                    <a16:creationId xmlns:a16="http://schemas.microsoft.com/office/drawing/2014/main" id="{8008BD24-E19F-E946-AFE9-23DE2FD34F06}"/>
                  </a:ext>
                </a:extLst>
              </p:cNvPr>
              <p:cNvSpPr txBox="1">
                <a:spLocks noRot="1" noChangeAspect="1" noMove="1" noResize="1" noEditPoints="1" noAdjustHandles="1" noChangeArrowheads="1" noChangeShapeType="1" noTextEdit="1"/>
              </p:cNvSpPr>
              <p:nvPr/>
            </p:nvSpPr>
            <p:spPr>
              <a:xfrm>
                <a:off x="4114800" y="2971800"/>
                <a:ext cx="1110753" cy="572273"/>
              </a:xfrm>
              <a:prstGeom prst="rect">
                <a:avLst/>
              </a:prstGeom>
              <a:blipFill>
                <a:blip r:embed="rId2"/>
                <a:stretch>
                  <a:fillRect l="-2299" t="-4348" r="-4598" b="-8696"/>
                </a:stretch>
              </a:blipFill>
            </p:spPr>
            <p:txBody>
              <a:bodyPr/>
              <a:lstStyle/>
              <a:p>
                <a:r>
                  <a:rPr lang="en-US">
                    <a:noFill/>
                  </a:rPr>
                  <a:t> </a:t>
                </a:r>
              </a:p>
            </p:txBody>
          </p:sp>
        </mc:Fallback>
      </mc:AlternateContent>
    </p:spTree>
    <p:extLst>
      <p:ext uri="{BB962C8B-B14F-4D97-AF65-F5344CB8AC3E}">
        <p14:creationId xmlns:p14="http://schemas.microsoft.com/office/powerpoint/2010/main" val="3714542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idx="1"/>
          </p:nvPr>
        </p:nvSpPr>
        <p:spPr>
          <a:xfrm>
            <a:off x="457200" y="1600201"/>
            <a:ext cx="8229600" cy="2743200"/>
          </a:xfrm>
        </p:spPr>
        <p:txBody>
          <a:bodyPr/>
          <a:lstStyle/>
          <a:p>
            <a:pPr marL="0" indent="0">
              <a:buNone/>
            </a:pPr>
            <a:r>
              <a:rPr lang="en-US" dirty="0"/>
              <a:t>Assume that the weights of all packages of a certain brand of cookies are normally distributed with a mean of 32 ounces and a standard deviation of 0.3 ounce. Find the probability that the mean weight, of a random sample of 20 packages of this brand of cookies will be between 31.8 and 31.9 ounces.</a:t>
            </a:r>
          </a:p>
          <a:p>
            <a:pPr marL="0" indent="0">
              <a:buNone/>
            </a:pPr>
            <a:endParaRPr lang="en-US" dirty="0"/>
          </a:p>
        </p:txBody>
      </p:sp>
    </p:spTree>
    <p:extLst>
      <p:ext uri="{BB962C8B-B14F-4D97-AF65-F5344CB8AC3E}">
        <p14:creationId xmlns:p14="http://schemas.microsoft.com/office/powerpoint/2010/main" val="2967368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0" y="7905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4" name="Rectangle 25"/>
          <p:cNvSpPr>
            <a:spLocks noChangeArrowheads="1"/>
          </p:cNvSpPr>
          <p:nvPr/>
        </p:nvSpPr>
        <p:spPr bwMode="auto">
          <a:xfrm>
            <a:off x="533400" y="557510"/>
            <a:ext cx="8077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kumimoji="0" lang="en-US" sz="1800" b="0" i="0" u="none" strike="noStrike" cap="none" normalizeH="0" baseline="0" dirty="0">
                <a:ln>
                  <a:noFill/>
                </a:ln>
                <a:solidFill>
                  <a:schemeClr val="tx1"/>
                </a:solidFill>
                <a:effectLst/>
                <a:latin typeface="Arial" pitchFamily="34" charset="0"/>
                <a:ea typeface="Times New Roman" pitchFamily="18" charset="0"/>
                <a:cs typeface="Arial" pitchFamily="34" charset="0"/>
              </a:rPr>
              <a:t>the shape of the sampling distribution of </a:t>
            </a:r>
            <a:r>
              <a:rPr lang="en-US" dirty="0">
                <a:latin typeface="Arial" pitchFamily="34" charset="0"/>
                <a:ea typeface="Times New Roman" pitchFamily="18" charset="0"/>
                <a:cs typeface="Arial" pitchFamily="34" charset="0"/>
              </a:rPr>
              <a:t>is normal because the population is normally distributed. </a:t>
            </a:r>
            <a:endParaRPr lang="en-US"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37" name="Object 36"/>
          <p:cNvGraphicFramePr>
            <a:graphicFrameLocks noChangeAspect="1"/>
          </p:cNvGraphicFramePr>
          <p:nvPr>
            <p:extLst>
              <p:ext uri="{D42A27DB-BD31-4B8C-83A1-F6EECF244321}">
                <p14:modId xmlns:p14="http://schemas.microsoft.com/office/powerpoint/2010/main" val="2528534958"/>
              </p:ext>
            </p:extLst>
          </p:nvPr>
        </p:nvGraphicFramePr>
        <p:xfrm>
          <a:off x="2057400" y="1494695"/>
          <a:ext cx="1637624" cy="484167"/>
        </p:xfrm>
        <a:graphic>
          <a:graphicData uri="http://schemas.openxmlformats.org/presentationml/2006/ole">
            <mc:AlternateContent xmlns:mc="http://schemas.openxmlformats.org/markup-compatibility/2006">
              <mc:Choice xmlns:v="urn:schemas-microsoft-com:vml" Requires="v">
                <p:oleObj spid="_x0000_s7228" name="Equation" r:id="rId3" imgW="774364" imgH="228501" progId="Equation.3">
                  <p:embed/>
                </p:oleObj>
              </mc:Choice>
              <mc:Fallback>
                <p:oleObj name="Equation" r:id="rId3" imgW="774364" imgH="228501"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494695"/>
                        <a:ext cx="1637624" cy="484167"/>
                      </a:xfrm>
                      <a:prstGeom prst="rect">
                        <a:avLst/>
                      </a:prstGeom>
                      <a:noFill/>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76333580"/>
              </p:ext>
            </p:extLst>
          </p:nvPr>
        </p:nvGraphicFramePr>
        <p:xfrm>
          <a:off x="2057400" y="2209800"/>
          <a:ext cx="3447469" cy="903267"/>
        </p:xfrm>
        <a:graphic>
          <a:graphicData uri="http://schemas.openxmlformats.org/presentationml/2006/ole">
            <mc:AlternateContent xmlns:mc="http://schemas.openxmlformats.org/markup-compatibility/2006">
              <mc:Choice xmlns:v="urn:schemas-microsoft-com:vml" Requires="v">
                <p:oleObj spid="_x0000_s7229" name="Equation" r:id="rId5" imgW="1600200" imgH="419100" progId="Equation.3">
                  <p:embed/>
                </p:oleObj>
              </mc:Choice>
              <mc:Fallback>
                <p:oleObj name="Equation" r:id="rId5" imgW="1600200" imgH="4191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2209800"/>
                        <a:ext cx="3447469" cy="903267"/>
                      </a:xfrm>
                      <a:prstGeom prst="rect">
                        <a:avLst/>
                      </a:prstGeom>
                      <a:noFill/>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3754677664"/>
              </p:ext>
            </p:extLst>
          </p:nvPr>
        </p:nvGraphicFramePr>
        <p:xfrm>
          <a:off x="2076577" y="3276600"/>
          <a:ext cx="4990845" cy="2922567"/>
        </p:xfrm>
        <a:graphic>
          <a:graphicData uri="http://schemas.openxmlformats.org/presentationml/2006/ole">
            <mc:AlternateContent xmlns:mc="http://schemas.openxmlformats.org/markup-compatibility/2006">
              <mc:Choice xmlns:v="urn:schemas-microsoft-com:vml" Requires="v">
                <p:oleObj spid="_x0000_s7230" name="Equation" r:id="rId7" imgW="3111500" imgH="1828800" progId="Equation.3">
                  <p:embed/>
                </p:oleObj>
              </mc:Choice>
              <mc:Fallback>
                <p:oleObj name="Equation" r:id="rId7" imgW="3111500" imgH="182880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6577" y="3276600"/>
                        <a:ext cx="4990845" cy="2922567"/>
                      </a:xfrm>
                      <a:prstGeom prst="rect">
                        <a:avLst/>
                      </a:prstGeom>
                      <a:noFill/>
                    </p:spPr>
                  </p:pic>
                </p:oleObj>
              </mc:Fallback>
            </mc:AlternateContent>
          </a:graphicData>
        </a:graphic>
      </p:graphicFrame>
      <p:sp>
        <p:nvSpPr>
          <p:cNvPr id="40" name="Rectangle 3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1" name="Rectangle 31"/>
          <p:cNvSpPr>
            <a:spLocks noChangeArrowheads="1"/>
          </p:cNvSpPr>
          <p:nvPr/>
        </p:nvSpPr>
        <p:spPr bwMode="auto">
          <a:xfrm>
            <a:off x="0" y="7810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23508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idx="1"/>
          </p:nvPr>
        </p:nvSpPr>
        <p:spPr>
          <a:xfrm>
            <a:off x="457200" y="1600201"/>
            <a:ext cx="8229600" cy="2743200"/>
          </a:xfrm>
        </p:spPr>
        <p:txBody>
          <a:bodyPr/>
          <a:lstStyle/>
          <a:p>
            <a:pPr marL="0" indent="0">
              <a:buNone/>
            </a:pPr>
            <a:r>
              <a:rPr lang="en-US" dirty="0"/>
              <a:t>In a study of the life expectancy of 500 people in a certain geographic region, the mean age at death was 72 years and the standard deviation was 5.3 years. If a sample of 50 people from this region is selected, find the probability that the mean life expectancy will be less than 70 years.</a:t>
            </a:r>
          </a:p>
          <a:p>
            <a:endParaRPr lang="en-US" dirty="0"/>
          </a:p>
        </p:txBody>
      </p:sp>
    </p:spTree>
    <p:extLst>
      <p:ext uri="{BB962C8B-B14F-4D97-AF65-F5344CB8AC3E}">
        <p14:creationId xmlns:p14="http://schemas.microsoft.com/office/powerpoint/2010/main" val="3062531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a:t>Population distribution</a:t>
            </a:r>
          </a:p>
        </p:txBody>
      </p:sp>
      <p:sp>
        <p:nvSpPr>
          <p:cNvPr id="3" name="Content Placeholder 2"/>
          <p:cNvSpPr>
            <a:spLocks noGrp="1"/>
          </p:cNvSpPr>
          <p:nvPr>
            <p:ph idx="1"/>
          </p:nvPr>
        </p:nvSpPr>
        <p:spPr>
          <a:xfrm>
            <a:off x="457200" y="1295400"/>
            <a:ext cx="8229600" cy="5257800"/>
          </a:xfrm>
        </p:spPr>
        <p:txBody>
          <a:bodyPr/>
          <a:lstStyle/>
          <a:p>
            <a:r>
              <a:rPr lang="en-US" b="1" dirty="0"/>
              <a:t>Population Distribution</a:t>
            </a:r>
          </a:p>
          <a:p>
            <a:pPr marL="68580" indent="0">
              <a:buNone/>
            </a:pPr>
            <a:r>
              <a:rPr lang="en-US" dirty="0"/>
              <a:t>The population distribution is the probability distribution of the population data.</a:t>
            </a:r>
          </a:p>
          <a:p>
            <a:endParaRPr lang="en-US" dirty="0"/>
          </a:p>
        </p:txBody>
      </p:sp>
    </p:spTree>
    <p:extLst>
      <p:ext uri="{BB962C8B-B14F-4D97-AF65-F5344CB8AC3E}">
        <p14:creationId xmlns:p14="http://schemas.microsoft.com/office/powerpoint/2010/main" val="1886069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2822502917"/>
              </p:ext>
            </p:extLst>
          </p:nvPr>
        </p:nvGraphicFramePr>
        <p:xfrm>
          <a:off x="1828800" y="1828800"/>
          <a:ext cx="973137" cy="435733"/>
        </p:xfrm>
        <a:graphic>
          <a:graphicData uri="http://schemas.openxmlformats.org/presentationml/2006/ole">
            <mc:AlternateContent xmlns:mc="http://schemas.openxmlformats.org/markup-compatibility/2006">
              <mc:Choice xmlns:v="urn:schemas-microsoft-com:vml" Requires="v">
                <p:oleObj spid="_x0000_s8226" name="Equation" r:id="rId3" imgW="507960" imgH="228600" progId="Equation.3">
                  <p:embed/>
                </p:oleObj>
              </mc:Choice>
              <mc:Fallback>
                <p:oleObj name="Equation" r:id="rId3" imgW="507960" imgH="228600" progId="Equation.3">
                  <p:embed/>
                  <p:pic>
                    <p:nvPicPr>
                      <p:cNvPr id="0" name=""/>
                      <p:cNvPicPr>
                        <a:picLocks noChangeAspect="1" noChangeArrowheads="1"/>
                      </p:cNvPicPr>
                      <p:nvPr/>
                    </p:nvPicPr>
                    <p:blipFill>
                      <a:blip r:embed="rId4"/>
                      <a:srcRect/>
                      <a:stretch>
                        <a:fillRect/>
                      </a:stretch>
                    </p:blipFill>
                    <p:spPr bwMode="auto">
                      <a:xfrm>
                        <a:off x="1828800" y="1828800"/>
                        <a:ext cx="973137" cy="435733"/>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941857472"/>
              </p:ext>
            </p:extLst>
          </p:nvPr>
        </p:nvGraphicFramePr>
        <p:xfrm>
          <a:off x="1828799" y="2362200"/>
          <a:ext cx="2077861" cy="590550"/>
        </p:xfrm>
        <a:graphic>
          <a:graphicData uri="http://schemas.openxmlformats.org/presentationml/2006/ole">
            <mc:AlternateContent xmlns:mc="http://schemas.openxmlformats.org/markup-compatibility/2006">
              <mc:Choice xmlns:v="urn:schemas-microsoft-com:vml" Requires="v">
                <p:oleObj spid="_x0000_s8227" name="Equation" r:id="rId5" imgW="1371600" imgH="393700" progId="Equation.3">
                  <p:embed/>
                </p:oleObj>
              </mc:Choice>
              <mc:Fallback>
                <p:oleObj name="Equation" r:id="rId5" imgW="13716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799" y="2362200"/>
                        <a:ext cx="2077861" cy="590550"/>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231198663"/>
              </p:ext>
            </p:extLst>
          </p:nvPr>
        </p:nvGraphicFramePr>
        <p:xfrm>
          <a:off x="1695450" y="3124200"/>
          <a:ext cx="5105400" cy="831850"/>
        </p:xfrm>
        <a:graphic>
          <a:graphicData uri="http://schemas.openxmlformats.org/presentationml/2006/ole">
            <mc:AlternateContent xmlns:mc="http://schemas.openxmlformats.org/markup-compatibility/2006">
              <mc:Choice xmlns:v="urn:schemas-microsoft-com:vml" Requires="v">
                <p:oleObj spid="_x0000_s8228" name="Equation" r:id="rId7" imgW="2806700" imgH="457200" progId="Equation.3">
                  <p:embed/>
                </p:oleObj>
              </mc:Choice>
              <mc:Fallback>
                <p:oleObj name="Equation" r:id="rId7" imgW="28067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5450" y="3124200"/>
                        <a:ext cx="5105400" cy="831850"/>
                      </a:xfrm>
                      <a:prstGeom prst="rect">
                        <a:avLst/>
                      </a:prstGeom>
                      <a:noFill/>
                    </p:spPr>
                  </p:pic>
                </p:oleObj>
              </mc:Fallback>
            </mc:AlternateContent>
          </a:graphicData>
        </a:graphic>
      </p:graphicFrame>
      <p:sp>
        <p:nvSpPr>
          <p:cNvPr id="11" name="Rectangle 1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1"/>
          <p:cNvSpPr>
            <a:spLocks noChangeArrowheads="1"/>
          </p:cNvSpPr>
          <p:nvPr/>
        </p:nvSpPr>
        <p:spPr bwMode="auto">
          <a:xfrm>
            <a:off x="0" y="7905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2"/>
          <p:cNvSpPr>
            <a:spLocks noChangeArrowheads="1"/>
          </p:cNvSpPr>
          <p:nvPr/>
        </p:nvSpPr>
        <p:spPr bwMode="auto">
          <a:xfrm>
            <a:off x="4038600" y="929187"/>
            <a:ext cx="8386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n-US" sz="800" b="0" i="0" u="none" strike="noStrike" cap="none" normalizeH="0" baseline="0" dirty="0">
              <a:ln>
                <a:noFill/>
              </a:ln>
              <a:solidFill>
                <a:schemeClr val="tx1"/>
              </a:solidFill>
              <a:effectLst/>
              <a:latin typeface="Times New Roman" pitchFamily="18" charset="0"/>
              <a:cs typeface="Arial" pitchFamily="34" charset="0"/>
              <a:sym typeface="Wingdings" pitchFamily="2" charset="2"/>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pitchFamily="34" charset="0"/>
              <a:sym typeface="Wingdings" pitchFamily="2" charset="2"/>
            </a:endParaRPr>
          </a:p>
        </p:txBody>
      </p:sp>
      <p:sp>
        <p:nvSpPr>
          <p:cNvPr id="14" name="Rectangle 1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1033576736"/>
              </p:ext>
            </p:extLst>
          </p:nvPr>
        </p:nvGraphicFramePr>
        <p:xfrm>
          <a:off x="1935163" y="4191000"/>
          <a:ext cx="2941637" cy="2255838"/>
        </p:xfrm>
        <a:graphic>
          <a:graphicData uri="http://schemas.openxmlformats.org/presentationml/2006/ole">
            <mc:AlternateContent xmlns:mc="http://schemas.openxmlformats.org/markup-compatibility/2006">
              <mc:Choice xmlns:v="urn:schemas-microsoft-com:vml" Requires="v">
                <p:oleObj spid="_x0000_s8229" name="Equation" r:id="rId9" imgW="1752600" imgH="1346200" progId="Equation.3">
                  <p:embed/>
                </p:oleObj>
              </mc:Choice>
              <mc:Fallback>
                <p:oleObj name="Equation" r:id="rId9" imgW="1752600" imgH="1346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5163" y="4191000"/>
                        <a:ext cx="2941637" cy="2255838"/>
                      </a:xfrm>
                      <a:prstGeom prst="rect">
                        <a:avLst/>
                      </a:prstGeom>
                      <a:noFill/>
                    </p:spPr>
                  </p:pic>
                </p:oleObj>
              </mc:Fallback>
            </mc:AlternateContent>
          </a:graphicData>
        </a:graphic>
      </p:graphicFrame>
      <p:sp>
        <p:nvSpPr>
          <p:cNvPr id="16" name="Rectangle 15"/>
          <p:cNvSpPr/>
          <p:nvPr/>
        </p:nvSpPr>
        <p:spPr>
          <a:xfrm>
            <a:off x="4038600" y="2438400"/>
            <a:ext cx="2727029" cy="369332"/>
          </a:xfrm>
          <a:prstGeom prst="rect">
            <a:avLst/>
          </a:prstGeom>
        </p:spPr>
        <p:txBody>
          <a:bodyPr wrap="none">
            <a:spAutoFit/>
          </a:bodyPr>
          <a:lstStyle/>
          <a:p>
            <a:r>
              <a:rPr lang="en-US" dirty="0">
                <a:latin typeface="Times New Roman" pitchFamily="18" charset="0"/>
                <a:ea typeface="Times New Roman" pitchFamily="18" charset="0"/>
                <a:cs typeface="Arial" pitchFamily="34" charset="0"/>
                <a:sym typeface="Wingdings" pitchFamily="2" charset="2"/>
              </a:rPr>
              <a:t></a:t>
            </a:r>
            <a:r>
              <a:rPr lang="en-US" dirty="0">
                <a:latin typeface="Arial" pitchFamily="34" charset="0"/>
                <a:ea typeface="Times New Roman" pitchFamily="18" charset="0"/>
                <a:cs typeface="Arial" pitchFamily="34" charset="0"/>
              </a:rPr>
              <a:t> need correction factor</a:t>
            </a:r>
            <a:endParaRPr lang="en-US" dirty="0"/>
          </a:p>
        </p:txBody>
      </p:sp>
    </p:spTree>
    <p:extLst>
      <p:ext uri="{BB962C8B-B14F-4D97-AF65-F5344CB8AC3E}">
        <p14:creationId xmlns:p14="http://schemas.microsoft.com/office/powerpoint/2010/main" val="209352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a:t>Population distribution</a:t>
            </a:r>
          </a:p>
        </p:txBody>
      </p:sp>
      <p:sp>
        <p:nvSpPr>
          <p:cNvPr id="3" name="Content Placeholder 2"/>
          <p:cNvSpPr>
            <a:spLocks noGrp="1"/>
          </p:cNvSpPr>
          <p:nvPr>
            <p:ph idx="1"/>
          </p:nvPr>
        </p:nvSpPr>
        <p:spPr>
          <a:xfrm>
            <a:off x="457200" y="1295400"/>
            <a:ext cx="8229600" cy="5257800"/>
          </a:xfrm>
        </p:spPr>
        <p:txBody>
          <a:bodyPr/>
          <a:lstStyle/>
          <a:p>
            <a:r>
              <a:rPr lang="en-US" dirty="0"/>
              <a:t>Suppose there are five students in an advanced statistics class and the midterm scores of these five students are </a:t>
            </a:r>
          </a:p>
          <a:p>
            <a:endParaRPr lang="en-US" dirty="0"/>
          </a:p>
          <a:p>
            <a:pPr marL="68580" indent="0" algn="ctr">
              <a:buNone/>
            </a:pPr>
            <a:r>
              <a:rPr lang="en-US" dirty="0"/>
              <a:t>70	78	80	80	95</a:t>
            </a:r>
          </a:p>
          <a:p>
            <a:pPr marL="68580" indent="0" algn="ctr">
              <a:buNone/>
            </a:pPr>
            <a:endParaRPr lang="en-US" dirty="0"/>
          </a:p>
          <a:p>
            <a:pPr marL="68580" indent="0">
              <a:buNone/>
            </a:pPr>
            <a:r>
              <a:rPr lang="en-US" dirty="0"/>
              <a:t>Let x denotes the score of a student. Construct a frequency distribution table and probability distribution table for the population:</a:t>
            </a:r>
          </a:p>
          <a:p>
            <a:pPr marL="68580" indent="0">
              <a:buNone/>
            </a:pPr>
            <a:endParaRPr lang="en-US" dirty="0"/>
          </a:p>
        </p:txBody>
      </p:sp>
    </p:spTree>
    <p:extLst>
      <p:ext uri="{BB962C8B-B14F-4D97-AF65-F5344CB8AC3E}">
        <p14:creationId xmlns:p14="http://schemas.microsoft.com/office/powerpoint/2010/main" val="2031890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a:t>Population distribution</a:t>
            </a:r>
          </a:p>
        </p:txBody>
      </p:sp>
      <p:sp>
        <p:nvSpPr>
          <p:cNvPr id="3" name="Content Placeholder 2"/>
          <p:cNvSpPr>
            <a:spLocks noGrp="1"/>
          </p:cNvSpPr>
          <p:nvPr>
            <p:ph idx="1"/>
          </p:nvPr>
        </p:nvSpPr>
        <p:spPr>
          <a:xfrm>
            <a:off x="457200" y="1295400"/>
            <a:ext cx="8229600" cy="5257800"/>
          </a:xfrm>
        </p:spPr>
        <p:txBody>
          <a:bodyPr/>
          <a:lstStyle/>
          <a:p>
            <a:pPr marL="68580" indent="0" algn="ctr">
              <a:buNone/>
            </a:pPr>
            <a:r>
              <a:rPr lang="en-US" dirty="0"/>
              <a:t>70	78	80	80	95</a:t>
            </a:r>
          </a:p>
          <a:p>
            <a:pPr marL="68580" indent="0">
              <a:buNone/>
            </a:pPr>
            <a:r>
              <a:rPr lang="en-US" dirty="0"/>
              <a:t>Let x denotes the score of a student. Construct a frequency distribution table and probability distribution table for the population:</a:t>
            </a:r>
          </a:p>
          <a:p>
            <a:pPr marL="6858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54434370"/>
              </p:ext>
            </p:extLst>
          </p:nvPr>
        </p:nvGraphicFramePr>
        <p:xfrm>
          <a:off x="2362200" y="3048000"/>
          <a:ext cx="4267200" cy="3093022"/>
        </p:xfrm>
        <a:graphic>
          <a:graphicData uri="http://schemas.openxmlformats.org/drawingml/2006/table">
            <a:tbl>
              <a:tblPr firstRow="1" firstCol="1" bandRow="1">
                <a:tableStyleId>{5C22544A-7EE6-4342-B048-85BDC9FD1C3A}</a:tableStyleId>
              </a:tblPr>
              <a:tblGrid>
                <a:gridCol w="1133941">
                  <a:extLst>
                    <a:ext uri="{9D8B030D-6E8A-4147-A177-3AD203B41FA5}">
                      <a16:colId xmlns:a16="http://schemas.microsoft.com/office/drawing/2014/main" val="20000"/>
                    </a:ext>
                  </a:extLst>
                </a:gridCol>
                <a:gridCol w="1119021">
                  <a:extLst>
                    <a:ext uri="{9D8B030D-6E8A-4147-A177-3AD203B41FA5}">
                      <a16:colId xmlns:a16="http://schemas.microsoft.com/office/drawing/2014/main" val="20001"/>
                    </a:ext>
                  </a:extLst>
                </a:gridCol>
                <a:gridCol w="2014238">
                  <a:extLst>
                    <a:ext uri="{9D8B030D-6E8A-4147-A177-3AD203B41FA5}">
                      <a16:colId xmlns:a16="http://schemas.microsoft.com/office/drawing/2014/main" val="20002"/>
                    </a:ext>
                  </a:extLst>
                </a:gridCol>
              </a:tblGrid>
              <a:tr h="482600">
                <a:tc>
                  <a:txBody>
                    <a:bodyPr/>
                    <a:lstStyle/>
                    <a:p>
                      <a:pPr marL="0" marR="0" algn="ctr">
                        <a:lnSpc>
                          <a:spcPct val="115000"/>
                        </a:lnSpc>
                        <a:spcBef>
                          <a:spcPts val="0"/>
                        </a:spcBef>
                        <a:spcAft>
                          <a:spcPts val="0"/>
                        </a:spcAft>
                      </a:pPr>
                      <a:r>
                        <a:rPr lang="en-US" sz="2000" dirty="0">
                          <a:effectLst/>
                        </a:rPr>
                        <a:t>x</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f</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Relative Frequency</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82600">
                <a:tc>
                  <a:txBody>
                    <a:bodyPr/>
                    <a:lstStyle/>
                    <a:p>
                      <a:pPr marL="0" marR="0" algn="ctr">
                        <a:lnSpc>
                          <a:spcPct val="115000"/>
                        </a:lnSpc>
                        <a:spcBef>
                          <a:spcPts val="0"/>
                        </a:spcBef>
                        <a:spcAft>
                          <a:spcPts val="0"/>
                        </a:spcAft>
                      </a:pPr>
                      <a:r>
                        <a:rPr lang="en-US" sz="2000" dirty="0">
                          <a:effectLst/>
                        </a:rPr>
                        <a:t>70</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mn-ea"/>
                          <a:cs typeface="+mn-cs"/>
                        </a:rPr>
                        <a:t>1</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1/5=0.20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82600">
                <a:tc>
                  <a:txBody>
                    <a:bodyPr/>
                    <a:lstStyle/>
                    <a:p>
                      <a:pPr marL="0" marR="0" algn="ctr">
                        <a:lnSpc>
                          <a:spcPct val="115000"/>
                        </a:lnSpc>
                        <a:spcBef>
                          <a:spcPts val="0"/>
                        </a:spcBef>
                        <a:spcAft>
                          <a:spcPts val="0"/>
                        </a:spcAft>
                      </a:pPr>
                      <a:r>
                        <a:rPr lang="en-US" sz="2000" dirty="0">
                          <a:effectLst/>
                        </a:rPr>
                        <a:t>78</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1</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0.20</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82600">
                <a:tc>
                  <a:txBody>
                    <a:bodyPr/>
                    <a:lstStyle/>
                    <a:p>
                      <a:pPr marL="0" marR="0" algn="ctr">
                        <a:lnSpc>
                          <a:spcPct val="115000"/>
                        </a:lnSpc>
                        <a:spcBef>
                          <a:spcPts val="0"/>
                        </a:spcBef>
                        <a:spcAft>
                          <a:spcPts val="0"/>
                        </a:spcAft>
                      </a:pPr>
                      <a:r>
                        <a:rPr lang="en-US" sz="2000" dirty="0">
                          <a:effectLst/>
                        </a:rPr>
                        <a:t>80</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2 </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0.40</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82600">
                <a:tc>
                  <a:txBody>
                    <a:bodyPr/>
                    <a:lstStyle/>
                    <a:p>
                      <a:pPr marL="0" marR="0" algn="ctr">
                        <a:lnSpc>
                          <a:spcPct val="115000"/>
                        </a:lnSpc>
                        <a:spcBef>
                          <a:spcPts val="0"/>
                        </a:spcBef>
                        <a:spcAft>
                          <a:spcPts val="0"/>
                        </a:spcAft>
                      </a:pPr>
                      <a:r>
                        <a:rPr lang="en-US" sz="2000" dirty="0">
                          <a:effectLst/>
                        </a:rPr>
                        <a:t>95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1</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0.20</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82600">
                <a:tc>
                  <a:txBody>
                    <a:bodyPr/>
                    <a:lstStyle/>
                    <a:p>
                      <a:pPr marL="0" marR="0" algn="ctr">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N =5</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Sum = 1.00</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1676400" y="6192307"/>
            <a:ext cx="5257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chemeClr val="tx1"/>
                </a:solidFill>
                <a:effectLst/>
                <a:latin typeface="Arial" pitchFamily="34" charset="0"/>
                <a:ea typeface="Calibri" pitchFamily="34" charset="0"/>
                <a:cs typeface="Times New Roman" pitchFamily="18" charset="0"/>
              </a:rPr>
              <a:t>Population frequency and Relative frequency Distribution</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1943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a:t>Population distribution</a:t>
            </a:r>
          </a:p>
        </p:txBody>
      </p:sp>
      <p:sp>
        <p:nvSpPr>
          <p:cNvPr id="3" name="Content Placeholder 2"/>
          <p:cNvSpPr>
            <a:spLocks noGrp="1"/>
          </p:cNvSpPr>
          <p:nvPr>
            <p:ph idx="1"/>
          </p:nvPr>
        </p:nvSpPr>
        <p:spPr>
          <a:xfrm>
            <a:off x="457200" y="1295400"/>
            <a:ext cx="8229600" cy="5257800"/>
          </a:xfrm>
        </p:spPr>
        <p:txBody>
          <a:bodyPr/>
          <a:lstStyle/>
          <a:p>
            <a:pPr marL="68580" indent="0" algn="ctr">
              <a:buNone/>
            </a:pPr>
            <a:r>
              <a:rPr lang="en-US" dirty="0"/>
              <a:t>70	78	80	80	95</a:t>
            </a:r>
          </a:p>
          <a:p>
            <a:pPr marL="68580" indent="0">
              <a:buNone/>
            </a:pPr>
            <a:r>
              <a:rPr lang="en-US" dirty="0"/>
              <a:t>Let x denotes the score of a student. Construct a frequency distribution table and probability distribution table for the population:</a:t>
            </a:r>
          </a:p>
          <a:p>
            <a:pPr marL="68580" indent="0">
              <a:buNone/>
            </a:pPr>
            <a:endParaRPr lang="en-US" dirty="0"/>
          </a:p>
        </p:txBody>
      </p:sp>
      <p:sp>
        <p:nvSpPr>
          <p:cNvPr id="6" name="Rectangle 5"/>
          <p:cNvSpPr/>
          <p:nvPr/>
        </p:nvSpPr>
        <p:spPr>
          <a:xfrm>
            <a:off x="2819400" y="6172200"/>
            <a:ext cx="3231334" cy="369332"/>
          </a:xfrm>
          <a:prstGeom prst="rect">
            <a:avLst/>
          </a:prstGeom>
        </p:spPr>
        <p:txBody>
          <a:bodyPr wrap="none">
            <a:spAutoFit/>
          </a:bodyPr>
          <a:lstStyle/>
          <a:p>
            <a:r>
              <a:rPr lang="en-US" i="1" dirty="0"/>
              <a:t>Population Probability Distribution</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825560057"/>
              </p:ext>
            </p:extLst>
          </p:nvPr>
        </p:nvGraphicFramePr>
        <p:xfrm>
          <a:off x="2377667" y="2819400"/>
          <a:ext cx="4114800" cy="3124200"/>
        </p:xfrm>
        <a:graphic>
          <a:graphicData uri="http://schemas.openxmlformats.org/drawingml/2006/table">
            <a:tbl>
              <a:tblPr firstRow="1" firstCol="1" bandRow="1">
                <a:tableStyleId>{5C22544A-7EE6-4342-B048-85BDC9FD1C3A}</a:tableStyleId>
              </a:tblPr>
              <a:tblGrid>
                <a:gridCol w="1379480">
                  <a:extLst>
                    <a:ext uri="{9D8B030D-6E8A-4147-A177-3AD203B41FA5}">
                      <a16:colId xmlns:a16="http://schemas.microsoft.com/office/drawing/2014/main" val="20000"/>
                    </a:ext>
                  </a:extLst>
                </a:gridCol>
                <a:gridCol w="2735320">
                  <a:extLst>
                    <a:ext uri="{9D8B030D-6E8A-4147-A177-3AD203B41FA5}">
                      <a16:colId xmlns:a16="http://schemas.microsoft.com/office/drawing/2014/main" val="20001"/>
                    </a:ext>
                  </a:extLst>
                </a:gridCol>
              </a:tblGrid>
              <a:tr h="520700">
                <a:tc>
                  <a:txBody>
                    <a:bodyPr/>
                    <a:lstStyle/>
                    <a:p>
                      <a:pPr marL="0" marR="0" algn="ctr">
                        <a:lnSpc>
                          <a:spcPct val="115000"/>
                        </a:lnSpc>
                        <a:spcBef>
                          <a:spcPts val="0"/>
                        </a:spcBef>
                        <a:spcAft>
                          <a:spcPts val="0"/>
                        </a:spcAft>
                      </a:pPr>
                      <a:r>
                        <a:rPr lang="en-US" sz="2000" dirty="0">
                          <a:effectLst/>
                        </a:rPr>
                        <a:t>x</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P (x)</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20700">
                <a:tc>
                  <a:txBody>
                    <a:bodyPr/>
                    <a:lstStyle/>
                    <a:p>
                      <a:pPr marL="0" marR="0" algn="ctr">
                        <a:lnSpc>
                          <a:spcPct val="115000"/>
                        </a:lnSpc>
                        <a:spcBef>
                          <a:spcPts val="0"/>
                        </a:spcBef>
                        <a:spcAft>
                          <a:spcPts val="0"/>
                        </a:spcAft>
                      </a:pPr>
                      <a:r>
                        <a:rPr lang="en-US" sz="2000">
                          <a:effectLst/>
                        </a:rPr>
                        <a:t>70</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0.20 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20700">
                <a:tc>
                  <a:txBody>
                    <a:bodyPr/>
                    <a:lstStyle/>
                    <a:p>
                      <a:pPr marL="0" marR="0" algn="ctr">
                        <a:lnSpc>
                          <a:spcPct val="115000"/>
                        </a:lnSpc>
                        <a:spcBef>
                          <a:spcPts val="0"/>
                        </a:spcBef>
                        <a:spcAft>
                          <a:spcPts val="0"/>
                        </a:spcAft>
                      </a:pPr>
                      <a:r>
                        <a:rPr lang="en-US" sz="2000">
                          <a:effectLst/>
                        </a:rPr>
                        <a:t>78</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0.20 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20700">
                <a:tc>
                  <a:txBody>
                    <a:bodyPr/>
                    <a:lstStyle/>
                    <a:p>
                      <a:pPr marL="0" marR="0" algn="ctr">
                        <a:lnSpc>
                          <a:spcPct val="115000"/>
                        </a:lnSpc>
                        <a:spcBef>
                          <a:spcPts val="0"/>
                        </a:spcBef>
                        <a:spcAft>
                          <a:spcPts val="0"/>
                        </a:spcAft>
                      </a:pPr>
                      <a:r>
                        <a:rPr lang="en-US" sz="2000">
                          <a:effectLst/>
                        </a:rPr>
                        <a:t>80</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0.40</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20700">
                <a:tc>
                  <a:txBody>
                    <a:bodyPr/>
                    <a:lstStyle/>
                    <a:p>
                      <a:pPr marL="0" marR="0" algn="ctr">
                        <a:lnSpc>
                          <a:spcPct val="115000"/>
                        </a:lnSpc>
                        <a:spcBef>
                          <a:spcPts val="0"/>
                        </a:spcBef>
                        <a:spcAft>
                          <a:spcPts val="0"/>
                        </a:spcAft>
                      </a:pPr>
                      <a:r>
                        <a:rPr lang="en-US" sz="2000">
                          <a:effectLst/>
                        </a:rPr>
                        <a:t>95</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0.20</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20700">
                <a:tc>
                  <a:txBody>
                    <a:bodyPr/>
                    <a:lstStyle/>
                    <a:p>
                      <a:pPr marL="0" marR="0">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 P(x) = 1.00</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7152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2" name="Rectangle 19"/>
          <p:cNvSpPr>
            <a:spLocks noChangeArrowheads="1"/>
          </p:cNvSpPr>
          <p:nvPr/>
        </p:nvSpPr>
        <p:spPr bwMode="auto">
          <a:xfrm>
            <a:off x="304800" y="1755775"/>
            <a:ext cx="8534400" cy="39754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000"/>
              <a:t>Summary Measures for the Population Distribution:</a:t>
            </a:r>
          </a:p>
        </p:txBody>
      </p:sp>
      <p:sp>
        <p:nvSpPr>
          <p:cNvPr id="2073" name="Rectangle 20"/>
          <p:cNvSpPr>
            <a:spLocks noGrp="1" noChangeArrowheads="1"/>
          </p:cNvSpPr>
          <p:nvPr>
            <p:ph type="title"/>
          </p:nvPr>
        </p:nvSpPr>
        <p:spPr>
          <a:xfrm>
            <a:off x="990600" y="304800"/>
            <a:ext cx="7793038" cy="990600"/>
          </a:xfrm>
        </p:spPr>
        <p:txBody>
          <a:bodyPr/>
          <a:lstStyle/>
          <a:p>
            <a:pPr eaLnBrk="1" hangingPunct="1">
              <a:lnSpc>
                <a:spcPct val="80000"/>
              </a:lnSpc>
            </a:pPr>
            <a:r>
              <a:rPr lang="en-US"/>
              <a:t>Developing a </a:t>
            </a:r>
            <a:br>
              <a:rPr lang="en-US"/>
            </a:br>
            <a:r>
              <a:rPr lang="en-US"/>
              <a:t>Sampling Distribution</a:t>
            </a:r>
          </a:p>
        </p:txBody>
      </p:sp>
      <mc:AlternateContent xmlns:mc="http://schemas.openxmlformats.org/markup-compatibility/2006" xmlns:a14="http://schemas.microsoft.com/office/drawing/2010/main">
        <mc:Choice Requires="a14">
          <p:sp>
            <p:nvSpPr>
              <p:cNvPr id="3" name="Rectangle 2"/>
              <p:cNvSpPr/>
              <p:nvPr/>
            </p:nvSpPr>
            <p:spPr>
              <a:xfrm>
                <a:off x="1371600" y="4168239"/>
                <a:ext cx="4114800" cy="11835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ea typeface="Cambria Math"/>
                        </a:rPr>
                        <m:t>𝜎</m:t>
                      </m:r>
                      <m:r>
                        <a:rPr lang="en-US" sz="2400" i="1">
                          <a:latin typeface="Cambria Math"/>
                        </a:rPr>
                        <m:t>=</m:t>
                      </m:r>
                      <m:rad>
                        <m:radPr>
                          <m:degHide m:val="on"/>
                          <m:ctrlPr>
                            <a:rPr lang="en-US" sz="2400" i="1" smtClean="0">
                              <a:latin typeface="Cambria Math" panose="02040503050406030204" pitchFamily="18" charset="0"/>
                            </a:rPr>
                          </m:ctrlPr>
                        </m:radPr>
                        <m:deg/>
                        <m:e>
                          <m:f>
                            <m:fPr>
                              <m:ctrlPr>
                                <a:rPr lang="en-US" sz="2400" i="1">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2</m:t>
                                      </m:r>
                                    </m:sup>
                                  </m:sSup>
                                </m:e>
                              </m:nary>
                              <m:r>
                                <a:rPr lang="en-US" sz="2400" i="1">
                                  <a:latin typeface="Cambria Math"/>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nary>
                                            <m:naryPr>
                                              <m:chr m:val="∑"/>
                                              <m:limLoc m:val="undOvr"/>
                                              <m:subHide m:val="on"/>
                                              <m:supHide m:val="on"/>
                                              <m:ctrlPr>
                                                <a:rPr lang="en-US" sz="2400" i="1">
                                                  <a:latin typeface="Cambria Math" panose="02040503050406030204" pitchFamily="18" charset="0"/>
                                                </a:rPr>
                                              </m:ctrlPr>
                                            </m:naryPr>
                                            <m:sub/>
                                            <m:sup/>
                                            <m:e>
                                              <m:r>
                                                <a:rPr lang="en-US" sz="2400" i="1">
                                                  <a:latin typeface="Cambria Math"/>
                                                </a:rPr>
                                                <m:t>𝑥</m:t>
                                              </m:r>
                                            </m:e>
                                          </m:nary>
                                        </m:e>
                                      </m:d>
                                    </m:e>
                                    <m:sup>
                                      <m:r>
                                        <a:rPr lang="en-US" sz="2400" i="1">
                                          <a:latin typeface="Cambria Math"/>
                                        </a:rPr>
                                        <m:t>2</m:t>
                                      </m:r>
                                    </m:sup>
                                  </m:sSup>
                                </m:num>
                                <m:den>
                                  <m:r>
                                    <a:rPr lang="en-US" sz="2400" i="1">
                                      <a:latin typeface="Cambria Math"/>
                                    </a:rPr>
                                    <m:t>𝑁</m:t>
                                  </m:r>
                                </m:den>
                              </m:f>
                            </m:num>
                            <m:den>
                              <m:r>
                                <a:rPr lang="en-US" sz="2400" i="1">
                                  <a:latin typeface="Cambria Math"/>
                                </a:rPr>
                                <m:t>𝑁</m:t>
                              </m:r>
                            </m:den>
                          </m:f>
                        </m:e>
                      </m:rad>
                      <m:r>
                        <a:rPr lang="en-US" sz="2400" b="0" i="1" smtClean="0">
                          <a:latin typeface="Cambria Math"/>
                        </a:rPr>
                        <m:t>=8.0895</m:t>
                      </m:r>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1371600" y="4168239"/>
                <a:ext cx="4114800" cy="1183529"/>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66800" y="2667000"/>
                <a:ext cx="6248400" cy="8063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ea typeface="Cambria Math"/>
                        </a:rPr>
                        <m:t>𝜇</m:t>
                      </m:r>
                      <m:r>
                        <a:rPr lang="en-US" sz="2400" i="1" smtClean="0">
                          <a:latin typeface="Cambria Math"/>
                          <a:ea typeface="Cambria Math"/>
                        </a:rPr>
                        <m:t>=</m:t>
                      </m:r>
                      <m:f>
                        <m:fPr>
                          <m:ctrlPr>
                            <a:rPr lang="en-US" sz="2400" i="1">
                              <a:latin typeface="Cambria Math" panose="02040503050406030204" pitchFamily="18" charset="0"/>
                              <a:ea typeface="Cambria Math"/>
                            </a:rPr>
                          </m:ctrlPr>
                        </m:fPr>
                        <m:num>
                          <m:nary>
                            <m:naryPr>
                              <m:chr m:val="∑"/>
                              <m:subHide m:val="on"/>
                              <m:supHide m:val="on"/>
                              <m:ctrlPr>
                                <a:rPr lang="en-US" sz="2400" i="1">
                                  <a:latin typeface="Cambria Math" panose="02040503050406030204" pitchFamily="18" charset="0"/>
                                </a:rPr>
                              </m:ctrlPr>
                            </m:naryPr>
                            <m:sub/>
                            <m:sup/>
                            <m:e>
                              <m:r>
                                <a:rPr lang="en-US" sz="2400" i="1">
                                  <a:latin typeface="Cambria Math"/>
                                </a:rPr>
                                <m:t>𝑥</m:t>
                              </m:r>
                            </m:e>
                          </m:nary>
                        </m:num>
                        <m:den>
                          <m:r>
                            <a:rPr lang="en-US" sz="2400" i="1">
                              <a:latin typeface="Cambria Math"/>
                              <a:ea typeface="Cambria Math"/>
                            </a:rPr>
                            <m:t>𝑁</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70+78+80+80+95</m:t>
                          </m:r>
                        </m:num>
                        <m:den>
                          <m:r>
                            <a:rPr lang="en-US" sz="2400" b="0" i="1" smtClean="0">
                              <a:latin typeface="Cambria Math"/>
                            </a:rPr>
                            <m:t>5</m:t>
                          </m:r>
                        </m:den>
                      </m:f>
                      <m:r>
                        <a:rPr lang="en-US" sz="2400" i="1">
                          <a:latin typeface="Cambria Math"/>
                        </a:rPr>
                        <m:t>=</m:t>
                      </m:r>
                      <m:r>
                        <a:rPr lang="en-US" sz="2400" b="0" i="1" smtClean="0">
                          <a:latin typeface="Cambria Math"/>
                        </a:rPr>
                        <m:t>80.6</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1066800" y="2667000"/>
                <a:ext cx="6248400" cy="806375"/>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27265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a:t>Sampling Distribution</a:t>
            </a:r>
          </a:p>
        </p:txBody>
      </p:sp>
      <p:sp>
        <p:nvSpPr>
          <p:cNvPr id="3" name="Content Placeholder 2"/>
          <p:cNvSpPr>
            <a:spLocks noGrp="1"/>
          </p:cNvSpPr>
          <p:nvPr>
            <p:ph idx="1"/>
          </p:nvPr>
        </p:nvSpPr>
        <p:spPr>
          <a:xfrm>
            <a:off x="457200" y="1295400"/>
            <a:ext cx="8229600" cy="5257800"/>
          </a:xfrm>
        </p:spPr>
        <p:txBody>
          <a:bodyPr/>
          <a:lstStyle/>
          <a:p>
            <a:r>
              <a:rPr lang="en-US" dirty="0"/>
              <a:t>Suppose we assign the letters A, B, C, D and E to the scores of all the five students so that </a:t>
            </a:r>
          </a:p>
          <a:p>
            <a:pPr marL="0" indent="0" algn="ctr">
              <a:buNone/>
            </a:pPr>
            <a:r>
              <a:rPr lang="en-US" dirty="0"/>
              <a:t>A = 70, B = 78, C = 80, D = 80, E = 95</a:t>
            </a:r>
          </a:p>
          <a:p>
            <a:pPr marL="0" indent="0" algn="ctr">
              <a:buNone/>
            </a:pPr>
            <a:endParaRPr lang="en-US" dirty="0"/>
          </a:p>
          <a:p>
            <a:r>
              <a:rPr lang="en-US" dirty="0"/>
              <a:t>Consider three students are selected as a sample without replacement from the population.</a:t>
            </a:r>
          </a:p>
          <a:p>
            <a:r>
              <a:rPr lang="en-US" dirty="0"/>
              <a:t>Then, the 10 possible samples of the three scores each are:</a:t>
            </a:r>
          </a:p>
          <a:p>
            <a:r>
              <a:rPr lang="en-US" dirty="0"/>
              <a:t>ABC, ABD, ABE, ACD, ACE, ADE, BCD, BCE, BDE, CDE</a:t>
            </a:r>
          </a:p>
          <a:p>
            <a:pPr marL="0" indent="0">
              <a:buNone/>
            </a:pPr>
            <a:endParaRPr lang="en-US" dirty="0"/>
          </a:p>
        </p:txBody>
      </p:sp>
    </p:spTree>
    <p:extLst>
      <p:ext uri="{BB962C8B-B14F-4D97-AF65-F5344CB8AC3E}">
        <p14:creationId xmlns:p14="http://schemas.microsoft.com/office/powerpoint/2010/main" val="477019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a:t>Sampling Distribution</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821037279"/>
                  </p:ext>
                </p:extLst>
              </p:nvPr>
            </p:nvGraphicFramePr>
            <p:xfrm>
              <a:off x="533400" y="1752600"/>
              <a:ext cx="5486399" cy="3962400"/>
            </p:xfrm>
            <a:graphic>
              <a:graphicData uri="http://schemas.openxmlformats.org/drawingml/2006/table">
                <a:tbl>
                  <a:tblPr firstRow="1" firstCol="1" bandRow="1">
                    <a:tableStyleId>{5C22544A-7EE6-4342-B048-85BDC9FD1C3A}</a:tableStyleId>
                  </a:tblPr>
                  <a:tblGrid>
                    <a:gridCol w="1355988">
                      <a:extLst>
                        <a:ext uri="{9D8B030D-6E8A-4147-A177-3AD203B41FA5}">
                          <a16:colId xmlns:a16="http://schemas.microsoft.com/office/drawing/2014/main" val="20000"/>
                        </a:ext>
                      </a:extLst>
                    </a:gridCol>
                    <a:gridCol w="2372979">
                      <a:extLst>
                        <a:ext uri="{9D8B030D-6E8A-4147-A177-3AD203B41FA5}">
                          <a16:colId xmlns:a16="http://schemas.microsoft.com/office/drawing/2014/main" val="20001"/>
                        </a:ext>
                      </a:extLst>
                    </a:gridCol>
                    <a:gridCol w="1757432">
                      <a:extLst>
                        <a:ext uri="{9D8B030D-6E8A-4147-A177-3AD203B41FA5}">
                          <a16:colId xmlns:a16="http://schemas.microsoft.com/office/drawing/2014/main" val="20002"/>
                        </a:ext>
                      </a:extLst>
                    </a:gridCol>
                  </a:tblGrid>
                  <a:tr h="380980">
                    <a:tc>
                      <a:txBody>
                        <a:bodyPr/>
                        <a:lstStyle/>
                        <a:p>
                          <a:pPr marL="0" marR="0" algn="ctr">
                            <a:lnSpc>
                              <a:spcPct val="115000"/>
                            </a:lnSpc>
                            <a:spcBef>
                              <a:spcPts val="0"/>
                            </a:spcBef>
                            <a:spcAft>
                              <a:spcPts val="0"/>
                            </a:spcAft>
                          </a:pPr>
                          <a:r>
                            <a:rPr lang="en-US" sz="2000" dirty="0">
                              <a:effectLst/>
                            </a:rPr>
                            <a:t>Sample</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Scores in the Sample</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2000" i="1">
                                        <a:effectLst/>
                                        <a:latin typeface="Cambria Math" panose="02040503050406030204" pitchFamily="18" charset="0"/>
                                      </a:rPr>
                                    </m:ctrlPr>
                                  </m:accPr>
                                  <m:e>
                                    <m:r>
                                      <a:rPr lang="en-US" sz="2000">
                                        <a:effectLst/>
                                        <a:latin typeface="Cambria Math"/>
                                      </a:rPr>
                                      <m:t>𝑥</m:t>
                                    </m:r>
                                  </m:e>
                                </m:acc>
                              </m:oMath>
                            </m:oMathPara>
                          </a14:m>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58142">
                    <a:tc>
                      <a:txBody>
                        <a:bodyPr/>
                        <a:lstStyle/>
                        <a:p>
                          <a:pPr marL="0" marR="0" algn="ctr">
                            <a:lnSpc>
                              <a:spcPct val="115000"/>
                            </a:lnSpc>
                            <a:spcBef>
                              <a:spcPts val="0"/>
                            </a:spcBef>
                            <a:spcAft>
                              <a:spcPts val="0"/>
                            </a:spcAft>
                          </a:pPr>
                          <a:r>
                            <a:rPr lang="en-US" sz="2000">
                              <a:effectLst/>
                            </a:rPr>
                            <a:t>ABC</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70,78,80</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76.00</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58142">
                    <a:tc>
                      <a:txBody>
                        <a:bodyPr/>
                        <a:lstStyle/>
                        <a:p>
                          <a:pPr marL="0" marR="0" algn="ctr">
                            <a:lnSpc>
                              <a:spcPct val="115000"/>
                            </a:lnSpc>
                            <a:spcBef>
                              <a:spcPts val="0"/>
                            </a:spcBef>
                            <a:spcAft>
                              <a:spcPts val="0"/>
                            </a:spcAft>
                          </a:pPr>
                          <a:r>
                            <a:rPr lang="en-US" sz="2000">
                              <a:effectLst/>
                            </a:rPr>
                            <a:t>ABD</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70,78,80 </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76.00</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58142">
                    <a:tc>
                      <a:txBody>
                        <a:bodyPr/>
                        <a:lstStyle/>
                        <a:p>
                          <a:pPr marL="0" marR="0" algn="ctr">
                            <a:lnSpc>
                              <a:spcPct val="115000"/>
                            </a:lnSpc>
                            <a:spcBef>
                              <a:spcPts val="0"/>
                            </a:spcBef>
                            <a:spcAft>
                              <a:spcPts val="0"/>
                            </a:spcAft>
                          </a:pPr>
                          <a:r>
                            <a:rPr lang="en-US" sz="2000">
                              <a:effectLst/>
                            </a:rPr>
                            <a:t>ABE</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70,78,95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81.00</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58142">
                    <a:tc>
                      <a:txBody>
                        <a:bodyPr/>
                        <a:lstStyle/>
                        <a:p>
                          <a:pPr marL="0" marR="0" algn="ctr">
                            <a:lnSpc>
                              <a:spcPct val="115000"/>
                            </a:lnSpc>
                            <a:spcBef>
                              <a:spcPts val="0"/>
                            </a:spcBef>
                            <a:spcAft>
                              <a:spcPts val="0"/>
                            </a:spcAft>
                          </a:pPr>
                          <a:r>
                            <a:rPr lang="en-US" sz="2000">
                              <a:effectLst/>
                            </a:rPr>
                            <a:t>ACD</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70,80,80</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76.67</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58142">
                    <a:tc>
                      <a:txBody>
                        <a:bodyPr/>
                        <a:lstStyle/>
                        <a:p>
                          <a:pPr marL="0" marR="0" algn="ctr">
                            <a:lnSpc>
                              <a:spcPct val="115000"/>
                            </a:lnSpc>
                            <a:spcBef>
                              <a:spcPts val="0"/>
                            </a:spcBef>
                            <a:spcAft>
                              <a:spcPts val="0"/>
                            </a:spcAft>
                          </a:pPr>
                          <a:r>
                            <a:rPr lang="en-US" sz="2000" dirty="0">
                              <a:effectLst/>
                            </a:rPr>
                            <a:t>ACE</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70,80,95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81.67</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58142">
                    <a:tc>
                      <a:txBody>
                        <a:bodyPr/>
                        <a:lstStyle/>
                        <a:p>
                          <a:pPr marL="0" marR="0" algn="ctr">
                            <a:lnSpc>
                              <a:spcPct val="115000"/>
                            </a:lnSpc>
                            <a:spcBef>
                              <a:spcPts val="0"/>
                            </a:spcBef>
                            <a:spcAft>
                              <a:spcPts val="0"/>
                            </a:spcAft>
                          </a:pPr>
                          <a:r>
                            <a:rPr lang="en-US" sz="2000" dirty="0">
                              <a:effectLst/>
                            </a:rPr>
                            <a:t>ADE</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70,80,95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81.67</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58142">
                    <a:tc>
                      <a:txBody>
                        <a:bodyPr/>
                        <a:lstStyle/>
                        <a:p>
                          <a:pPr marL="0" marR="0" algn="ctr">
                            <a:lnSpc>
                              <a:spcPct val="115000"/>
                            </a:lnSpc>
                            <a:spcBef>
                              <a:spcPts val="0"/>
                            </a:spcBef>
                            <a:spcAft>
                              <a:spcPts val="0"/>
                            </a:spcAft>
                          </a:pPr>
                          <a:r>
                            <a:rPr lang="en-US" sz="2000" dirty="0">
                              <a:effectLst/>
                            </a:rPr>
                            <a:t>BCD</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78,80,80</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79.33</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358142">
                    <a:tc>
                      <a:txBody>
                        <a:bodyPr/>
                        <a:lstStyle/>
                        <a:p>
                          <a:pPr marL="0" marR="0" algn="ctr">
                            <a:lnSpc>
                              <a:spcPct val="115000"/>
                            </a:lnSpc>
                            <a:spcBef>
                              <a:spcPts val="0"/>
                            </a:spcBef>
                            <a:spcAft>
                              <a:spcPts val="0"/>
                            </a:spcAft>
                          </a:pPr>
                          <a:r>
                            <a:rPr lang="en-US" sz="2000" dirty="0">
                              <a:effectLst/>
                            </a:rPr>
                            <a:t>BCE</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78,80,95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84.33</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358142">
                    <a:tc>
                      <a:txBody>
                        <a:bodyPr/>
                        <a:lstStyle/>
                        <a:p>
                          <a:pPr marL="0" marR="0" algn="ctr">
                            <a:lnSpc>
                              <a:spcPct val="115000"/>
                            </a:lnSpc>
                            <a:spcBef>
                              <a:spcPts val="0"/>
                            </a:spcBef>
                            <a:spcAft>
                              <a:spcPts val="0"/>
                            </a:spcAft>
                          </a:pPr>
                          <a:r>
                            <a:rPr lang="en-US" sz="2000">
                              <a:effectLst/>
                            </a:rPr>
                            <a:t>BDE</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78,80,95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84.33</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358142">
                    <a:tc>
                      <a:txBody>
                        <a:bodyPr/>
                        <a:lstStyle/>
                        <a:p>
                          <a:pPr marL="0" marR="0" algn="ctr">
                            <a:lnSpc>
                              <a:spcPct val="115000"/>
                            </a:lnSpc>
                            <a:spcBef>
                              <a:spcPts val="0"/>
                            </a:spcBef>
                            <a:spcAft>
                              <a:spcPts val="0"/>
                            </a:spcAft>
                          </a:pPr>
                          <a:r>
                            <a:rPr lang="en-US" sz="2000" dirty="0">
                              <a:effectLst/>
                            </a:rPr>
                            <a:t>CDE</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80,80,95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85.00</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821037279"/>
                  </p:ext>
                </p:extLst>
              </p:nvPr>
            </p:nvGraphicFramePr>
            <p:xfrm>
              <a:off x="533400" y="1752600"/>
              <a:ext cx="5486399" cy="3962400"/>
            </p:xfrm>
            <a:graphic>
              <a:graphicData uri="http://schemas.openxmlformats.org/drawingml/2006/table">
                <a:tbl>
                  <a:tblPr firstRow="1" firstCol="1" bandRow="1">
                    <a:tableStyleId>{5C22544A-7EE6-4342-B048-85BDC9FD1C3A}</a:tableStyleId>
                  </a:tblPr>
                  <a:tblGrid>
                    <a:gridCol w="1355988"/>
                    <a:gridCol w="2372979"/>
                    <a:gridCol w="1757432"/>
                  </a:tblGrid>
                  <a:tr h="380980">
                    <a:tc>
                      <a:txBody>
                        <a:bodyPr/>
                        <a:lstStyle/>
                        <a:p>
                          <a:pPr marL="0" marR="0" algn="ctr">
                            <a:lnSpc>
                              <a:spcPct val="115000"/>
                            </a:lnSpc>
                            <a:spcBef>
                              <a:spcPts val="0"/>
                            </a:spcBef>
                            <a:spcAft>
                              <a:spcPts val="0"/>
                            </a:spcAft>
                          </a:pPr>
                          <a:r>
                            <a:rPr lang="en-US" sz="2000" dirty="0">
                              <a:effectLst/>
                            </a:rPr>
                            <a:t>Sample</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Scores in the Sample</a:t>
                          </a:r>
                          <a:endParaRPr lang="en-US" sz="2000">
                            <a:effectLst/>
                            <a:latin typeface="Calibri"/>
                            <a:ea typeface="Calibri"/>
                            <a:cs typeface="Times New Roman"/>
                          </a:endParaRPr>
                        </a:p>
                      </a:txBody>
                      <a:tcPr marL="68580" marR="68580" marT="0" marB="0"/>
                    </a:tc>
                    <a:tc>
                      <a:txBody>
                        <a:bodyPr/>
                        <a:lstStyle/>
                        <a:p>
                          <a:endParaRPr lang="en-US"/>
                        </a:p>
                      </a:txBody>
                      <a:tcPr marL="68580" marR="68580" marT="0" marB="0">
                        <a:blipFill rotWithShape="1">
                          <a:blip r:embed="rId2"/>
                          <a:stretch>
                            <a:fillRect l="-212500" t="-14516" r="-347" b="-980645"/>
                          </a:stretch>
                        </a:blipFill>
                      </a:tcPr>
                    </a:tc>
                  </a:tr>
                  <a:tr h="358142">
                    <a:tc>
                      <a:txBody>
                        <a:bodyPr/>
                        <a:lstStyle/>
                        <a:p>
                          <a:pPr marL="0" marR="0" algn="ctr">
                            <a:lnSpc>
                              <a:spcPct val="115000"/>
                            </a:lnSpc>
                            <a:spcBef>
                              <a:spcPts val="0"/>
                            </a:spcBef>
                            <a:spcAft>
                              <a:spcPts val="0"/>
                            </a:spcAft>
                          </a:pPr>
                          <a:r>
                            <a:rPr lang="en-US" sz="2000">
                              <a:effectLst/>
                            </a:rPr>
                            <a:t>ABC</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smtClean="0">
                              <a:effectLst/>
                            </a:rPr>
                            <a:t>70,78,80</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76.00</a:t>
                          </a:r>
                          <a:endParaRPr lang="en-US" sz="2000">
                            <a:effectLst/>
                            <a:latin typeface="Calibri"/>
                            <a:ea typeface="Calibri"/>
                            <a:cs typeface="Times New Roman"/>
                          </a:endParaRPr>
                        </a:p>
                      </a:txBody>
                      <a:tcPr marL="68580" marR="68580" marT="0" marB="0"/>
                    </a:tc>
                  </a:tr>
                  <a:tr h="358142">
                    <a:tc>
                      <a:txBody>
                        <a:bodyPr/>
                        <a:lstStyle/>
                        <a:p>
                          <a:pPr marL="0" marR="0" algn="ctr">
                            <a:lnSpc>
                              <a:spcPct val="115000"/>
                            </a:lnSpc>
                            <a:spcBef>
                              <a:spcPts val="0"/>
                            </a:spcBef>
                            <a:spcAft>
                              <a:spcPts val="0"/>
                            </a:spcAft>
                          </a:pPr>
                          <a:r>
                            <a:rPr lang="en-US" sz="2000">
                              <a:effectLst/>
                            </a:rPr>
                            <a:t>ABD</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smtClean="0">
                              <a:effectLst/>
                            </a:rPr>
                            <a:t>70,78,80</a:t>
                          </a: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smtClean="0">
                              <a:effectLst/>
                            </a:rPr>
                            <a:t>76.00</a:t>
                          </a:r>
                          <a:endParaRPr lang="en-US" sz="2000" dirty="0">
                            <a:effectLst/>
                            <a:latin typeface="Calibri"/>
                            <a:ea typeface="Calibri"/>
                            <a:cs typeface="Times New Roman"/>
                          </a:endParaRPr>
                        </a:p>
                      </a:txBody>
                      <a:tcPr marL="68580" marR="68580" marT="0" marB="0"/>
                    </a:tc>
                  </a:tr>
                  <a:tr h="358142">
                    <a:tc>
                      <a:txBody>
                        <a:bodyPr/>
                        <a:lstStyle/>
                        <a:p>
                          <a:pPr marL="0" marR="0" algn="ctr">
                            <a:lnSpc>
                              <a:spcPct val="115000"/>
                            </a:lnSpc>
                            <a:spcBef>
                              <a:spcPts val="0"/>
                            </a:spcBef>
                            <a:spcAft>
                              <a:spcPts val="0"/>
                            </a:spcAft>
                          </a:pPr>
                          <a:r>
                            <a:rPr lang="en-US" sz="2000">
                              <a:effectLst/>
                            </a:rPr>
                            <a:t>ABE</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a:t>
                          </a:r>
                          <a:r>
                            <a:rPr lang="en-US" sz="2000" dirty="0" smtClean="0">
                              <a:effectLst/>
                            </a:rPr>
                            <a:t>70,78,95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a:t>
                          </a:r>
                          <a:r>
                            <a:rPr lang="en-US" sz="2000" dirty="0" smtClean="0">
                              <a:effectLst/>
                            </a:rPr>
                            <a:t>81.00</a:t>
                          </a:r>
                          <a:endParaRPr lang="en-US" sz="2000" dirty="0">
                            <a:effectLst/>
                            <a:latin typeface="Calibri"/>
                            <a:ea typeface="Calibri"/>
                            <a:cs typeface="Times New Roman"/>
                          </a:endParaRPr>
                        </a:p>
                      </a:txBody>
                      <a:tcPr marL="68580" marR="68580" marT="0" marB="0"/>
                    </a:tc>
                  </a:tr>
                  <a:tr h="358142">
                    <a:tc>
                      <a:txBody>
                        <a:bodyPr/>
                        <a:lstStyle/>
                        <a:p>
                          <a:pPr marL="0" marR="0" algn="ctr">
                            <a:lnSpc>
                              <a:spcPct val="115000"/>
                            </a:lnSpc>
                            <a:spcBef>
                              <a:spcPts val="0"/>
                            </a:spcBef>
                            <a:spcAft>
                              <a:spcPts val="0"/>
                            </a:spcAft>
                          </a:pPr>
                          <a:r>
                            <a:rPr lang="en-US" sz="2000">
                              <a:effectLst/>
                            </a:rPr>
                            <a:t>ACD</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a:t>
                          </a:r>
                          <a:r>
                            <a:rPr lang="en-US" sz="2000" dirty="0" smtClean="0">
                              <a:effectLst/>
                            </a:rPr>
                            <a:t>70,80,80</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a:t>
                          </a:r>
                          <a:r>
                            <a:rPr lang="en-US" sz="2000" dirty="0" smtClean="0">
                              <a:effectLst/>
                            </a:rPr>
                            <a:t>76.67</a:t>
                          </a:r>
                          <a:endParaRPr lang="en-US" sz="2000" dirty="0">
                            <a:effectLst/>
                            <a:latin typeface="Calibri"/>
                            <a:ea typeface="Calibri"/>
                            <a:cs typeface="Times New Roman"/>
                          </a:endParaRPr>
                        </a:p>
                      </a:txBody>
                      <a:tcPr marL="68580" marR="68580" marT="0" marB="0"/>
                    </a:tc>
                  </a:tr>
                  <a:tr h="358142">
                    <a:tc>
                      <a:txBody>
                        <a:bodyPr/>
                        <a:lstStyle/>
                        <a:p>
                          <a:pPr marL="0" marR="0" algn="ctr">
                            <a:lnSpc>
                              <a:spcPct val="115000"/>
                            </a:lnSpc>
                            <a:spcBef>
                              <a:spcPts val="0"/>
                            </a:spcBef>
                            <a:spcAft>
                              <a:spcPts val="0"/>
                            </a:spcAft>
                          </a:pPr>
                          <a:r>
                            <a:rPr lang="en-US" sz="2000" dirty="0">
                              <a:effectLst/>
                            </a:rPr>
                            <a:t>ACE</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a:t>
                          </a:r>
                          <a:r>
                            <a:rPr lang="en-US" sz="2000" dirty="0" smtClean="0">
                              <a:effectLst/>
                            </a:rPr>
                            <a:t>70,80,95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a:t>
                          </a:r>
                          <a:r>
                            <a:rPr lang="en-US" sz="2000" dirty="0" smtClean="0">
                              <a:effectLst/>
                            </a:rPr>
                            <a:t>81.67</a:t>
                          </a:r>
                          <a:endParaRPr lang="en-US" sz="2000" dirty="0">
                            <a:effectLst/>
                            <a:latin typeface="Calibri"/>
                            <a:ea typeface="Calibri"/>
                            <a:cs typeface="Times New Roman"/>
                          </a:endParaRPr>
                        </a:p>
                      </a:txBody>
                      <a:tcPr marL="68580" marR="68580" marT="0" marB="0"/>
                    </a:tc>
                  </a:tr>
                  <a:tr h="358142">
                    <a:tc>
                      <a:txBody>
                        <a:bodyPr/>
                        <a:lstStyle/>
                        <a:p>
                          <a:pPr marL="0" marR="0" algn="ctr">
                            <a:lnSpc>
                              <a:spcPct val="115000"/>
                            </a:lnSpc>
                            <a:spcBef>
                              <a:spcPts val="0"/>
                            </a:spcBef>
                            <a:spcAft>
                              <a:spcPts val="0"/>
                            </a:spcAft>
                          </a:pPr>
                          <a:r>
                            <a:rPr lang="en-US" sz="2000" dirty="0">
                              <a:effectLst/>
                            </a:rPr>
                            <a:t>ADE</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a:t>
                          </a:r>
                          <a:r>
                            <a:rPr lang="en-US" sz="2000" dirty="0" smtClean="0">
                              <a:effectLst/>
                            </a:rPr>
                            <a:t>70,80,95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a:t>
                          </a:r>
                          <a:r>
                            <a:rPr lang="en-US" sz="2000" dirty="0" smtClean="0">
                              <a:effectLst/>
                            </a:rPr>
                            <a:t>81.67</a:t>
                          </a:r>
                          <a:endParaRPr lang="en-US" sz="2000" dirty="0">
                            <a:effectLst/>
                            <a:latin typeface="Calibri"/>
                            <a:ea typeface="Calibri"/>
                            <a:cs typeface="Times New Roman"/>
                          </a:endParaRPr>
                        </a:p>
                      </a:txBody>
                      <a:tcPr marL="68580" marR="68580" marT="0" marB="0"/>
                    </a:tc>
                  </a:tr>
                  <a:tr h="358142">
                    <a:tc>
                      <a:txBody>
                        <a:bodyPr/>
                        <a:lstStyle/>
                        <a:p>
                          <a:pPr marL="0" marR="0" algn="ctr">
                            <a:lnSpc>
                              <a:spcPct val="115000"/>
                            </a:lnSpc>
                            <a:spcBef>
                              <a:spcPts val="0"/>
                            </a:spcBef>
                            <a:spcAft>
                              <a:spcPts val="0"/>
                            </a:spcAft>
                          </a:pPr>
                          <a:r>
                            <a:rPr lang="en-US" sz="2000" dirty="0">
                              <a:effectLst/>
                            </a:rPr>
                            <a:t>BCD</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a:t>
                          </a:r>
                          <a:r>
                            <a:rPr lang="en-US" sz="2000" dirty="0" smtClean="0">
                              <a:effectLst/>
                            </a:rPr>
                            <a:t>78,80,80</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a:t>
                          </a:r>
                          <a:r>
                            <a:rPr lang="en-US" sz="2000" dirty="0" smtClean="0">
                              <a:effectLst/>
                            </a:rPr>
                            <a:t>79.33</a:t>
                          </a:r>
                          <a:endParaRPr lang="en-US" sz="2000" dirty="0">
                            <a:effectLst/>
                            <a:latin typeface="Calibri"/>
                            <a:ea typeface="Calibri"/>
                            <a:cs typeface="Times New Roman"/>
                          </a:endParaRPr>
                        </a:p>
                      </a:txBody>
                      <a:tcPr marL="68580" marR="68580" marT="0" marB="0"/>
                    </a:tc>
                  </a:tr>
                  <a:tr h="358142">
                    <a:tc>
                      <a:txBody>
                        <a:bodyPr/>
                        <a:lstStyle/>
                        <a:p>
                          <a:pPr marL="0" marR="0" algn="ctr">
                            <a:lnSpc>
                              <a:spcPct val="115000"/>
                            </a:lnSpc>
                            <a:spcBef>
                              <a:spcPts val="0"/>
                            </a:spcBef>
                            <a:spcAft>
                              <a:spcPts val="0"/>
                            </a:spcAft>
                          </a:pPr>
                          <a:r>
                            <a:rPr lang="en-US" sz="2000" dirty="0">
                              <a:effectLst/>
                            </a:rPr>
                            <a:t>BCE</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a:t>
                          </a:r>
                          <a:r>
                            <a:rPr lang="en-US" sz="2000" dirty="0" smtClean="0">
                              <a:effectLst/>
                            </a:rPr>
                            <a:t>78,80,95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a:t>
                          </a:r>
                          <a:r>
                            <a:rPr lang="en-US" sz="2000" dirty="0" smtClean="0">
                              <a:effectLst/>
                            </a:rPr>
                            <a:t>84.33</a:t>
                          </a:r>
                          <a:endParaRPr lang="en-US" sz="2000" dirty="0">
                            <a:effectLst/>
                            <a:latin typeface="Calibri"/>
                            <a:ea typeface="Calibri"/>
                            <a:cs typeface="Times New Roman"/>
                          </a:endParaRPr>
                        </a:p>
                      </a:txBody>
                      <a:tcPr marL="68580" marR="68580" marT="0" marB="0"/>
                    </a:tc>
                  </a:tr>
                  <a:tr h="358142">
                    <a:tc>
                      <a:txBody>
                        <a:bodyPr/>
                        <a:lstStyle/>
                        <a:p>
                          <a:pPr marL="0" marR="0" algn="ctr">
                            <a:lnSpc>
                              <a:spcPct val="115000"/>
                            </a:lnSpc>
                            <a:spcBef>
                              <a:spcPts val="0"/>
                            </a:spcBef>
                            <a:spcAft>
                              <a:spcPts val="0"/>
                            </a:spcAft>
                          </a:pPr>
                          <a:r>
                            <a:rPr lang="en-US" sz="2000">
                              <a:effectLst/>
                            </a:rPr>
                            <a:t>BDE</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a:t>
                          </a:r>
                          <a:r>
                            <a:rPr lang="en-US" sz="2000" dirty="0" smtClean="0">
                              <a:effectLst/>
                            </a:rPr>
                            <a:t>78,80,95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a:t>
                          </a:r>
                          <a:r>
                            <a:rPr lang="en-US" sz="2000" dirty="0" smtClean="0">
                              <a:effectLst/>
                            </a:rPr>
                            <a:t>84.33</a:t>
                          </a:r>
                          <a:endParaRPr lang="en-US" sz="2000" dirty="0">
                            <a:effectLst/>
                            <a:latin typeface="Calibri"/>
                            <a:ea typeface="Calibri"/>
                            <a:cs typeface="Times New Roman"/>
                          </a:endParaRPr>
                        </a:p>
                      </a:txBody>
                      <a:tcPr marL="68580" marR="68580" marT="0" marB="0"/>
                    </a:tc>
                  </a:tr>
                  <a:tr h="358142">
                    <a:tc>
                      <a:txBody>
                        <a:bodyPr/>
                        <a:lstStyle/>
                        <a:p>
                          <a:pPr marL="0" marR="0" algn="ctr">
                            <a:lnSpc>
                              <a:spcPct val="115000"/>
                            </a:lnSpc>
                            <a:spcBef>
                              <a:spcPts val="0"/>
                            </a:spcBef>
                            <a:spcAft>
                              <a:spcPts val="0"/>
                            </a:spcAft>
                          </a:pPr>
                          <a:r>
                            <a:rPr lang="en-US" sz="2000" dirty="0">
                              <a:effectLst/>
                            </a:rPr>
                            <a:t>CDE</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a:t>
                          </a:r>
                          <a:r>
                            <a:rPr lang="en-US" sz="2000" dirty="0" smtClean="0">
                              <a:effectLst/>
                            </a:rPr>
                            <a:t>80,80,95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 </a:t>
                          </a:r>
                          <a:r>
                            <a:rPr lang="en-US" sz="2000" dirty="0" smtClean="0">
                              <a:effectLst/>
                            </a:rPr>
                            <a:t>85.00</a:t>
                          </a:r>
                          <a:endParaRPr lang="en-US" sz="2000" dirty="0">
                            <a:effectLst/>
                            <a:latin typeface="Calibri"/>
                            <a:ea typeface="Calibri"/>
                            <a:cs typeface="Times New Roman"/>
                          </a:endParaRPr>
                        </a:p>
                      </a:txBody>
                      <a:tcPr marL="68580" marR="68580" marT="0" marB="0"/>
                    </a:tc>
                  </a:tr>
                </a:tbl>
              </a:graphicData>
            </a:graphic>
          </p:graphicFrame>
        </mc:Fallback>
      </mc:AlternateContent>
      <p:sp>
        <p:nvSpPr>
          <p:cNvPr id="5" name="Rectangle 4"/>
          <p:cNvSpPr/>
          <p:nvPr/>
        </p:nvSpPr>
        <p:spPr>
          <a:xfrm>
            <a:off x="2592932" y="1143000"/>
            <a:ext cx="3958135" cy="369332"/>
          </a:xfrm>
          <a:prstGeom prst="rect">
            <a:avLst/>
          </a:prstGeom>
        </p:spPr>
        <p:txBody>
          <a:bodyPr wrap="none">
            <a:spAutoFit/>
          </a:bodyPr>
          <a:lstStyle/>
          <a:p>
            <a:pPr algn="ctr"/>
            <a:r>
              <a:rPr lang="en-US" dirty="0"/>
              <a:t>A = 70, B = 78, C = 80, D = 80, E = 95</a:t>
            </a:r>
          </a:p>
        </p:txBody>
      </p:sp>
      <p:sp>
        <p:nvSpPr>
          <p:cNvPr id="6" name="Rectangle 5"/>
          <p:cNvSpPr/>
          <p:nvPr/>
        </p:nvSpPr>
        <p:spPr>
          <a:xfrm>
            <a:off x="533400" y="6135469"/>
            <a:ext cx="6324600" cy="369332"/>
          </a:xfrm>
          <a:prstGeom prst="rect">
            <a:avLst/>
          </a:prstGeom>
        </p:spPr>
        <p:txBody>
          <a:bodyPr wrap="square">
            <a:spAutoFit/>
          </a:bodyPr>
          <a:lstStyle/>
          <a:p>
            <a:r>
              <a:rPr lang="en-US" i="1" dirty="0"/>
              <a:t>All Possible Samples and Their Means When the Sample size is 3</a:t>
            </a:r>
            <a:endParaRPr lang="en-US" dirty="0"/>
          </a:p>
        </p:txBody>
      </p:sp>
    </p:spTree>
    <p:extLst>
      <p:ext uri="{BB962C8B-B14F-4D97-AF65-F5344CB8AC3E}">
        <p14:creationId xmlns:p14="http://schemas.microsoft.com/office/powerpoint/2010/main" val="631835982"/>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D70632592DED42A7802A263739A7F5" ma:contentTypeVersion="13" ma:contentTypeDescription="Create a new document." ma:contentTypeScope="" ma:versionID="b4c1e80a29fb08a14e0ad9adebeb3cda">
  <xsd:schema xmlns:xsd="http://www.w3.org/2001/XMLSchema" xmlns:xs="http://www.w3.org/2001/XMLSchema" xmlns:p="http://schemas.microsoft.com/office/2006/metadata/properties" xmlns:ns2="72cc5adb-f186-46d5-a486-8fcb4809b7a3" xmlns:ns3="ed74c81f-4d04-4f04-91c1-73e61921785c" targetNamespace="http://schemas.microsoft.com/office/2006/metadata/properties" ma:root="true" ma:fieldsID="6a6b33cf0192cbc21f4c7722795033dd" ns2:_="" ns3:_="">
    <xsd:import namespace="72cc5adb-f186-46d5-a486-8fcb4809b7a3"/>
    <xsd:import namespace="ed74c81f-4d04-4f04-91c1-73e61921785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ObjectDetectorVersions" minOccurs="0"/>
                <xsd:element ref="ns3:MediaLengthInSeconds" minOccurs="0"/>
                <xsd:element ref="ns3:lcf76f155ced4ddcb4097134ff3c332f" minOccurs="0"/>
                <xsd:element ref="ns2:TaxCatchAll"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cc5adb-f186-46d5-a486-8fcb4809b7a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93ddc55d-af7f-4e9c-8099-96f1e96d8610}" ma:internalName="TaxCatchAll" ma:showField="CatchAllData" ma:web="72cc5adb-f186-46d5-a486-8fcb4809b7a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d74c81f-4d04-4f04-91c1-73e61921785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620ccfd-1a38-4f89-9ca2-1cfc4fc167f9"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2cc5adb-f186-46d5-a486-8fcb4809b7a3" xsi:nil="true"/>
    <lcf76f155ced4ddcb4097134ff3c332f xmlns="ed74c81f-4d04-4f04-91c1-73e61921785c">
      <Terms xmlns="http://schemas.microsoft.com/office/infopath/2007/PartnerControls"/>
    </lcf76f155ced4ddcb4097134ff3c332f>
    <SharedWithUsers xmlns="72cc5adb-f186-46d5-a486-8fcb4809b7a3">
      <UserInfo>
        <DisplayName/>
        <AccountId xsi:nil="true"/>
        <AccountType/>
      </UserInfo>
    </SharedWithUsers>
    <MediaLengthInSeconds xmlns="ed74c81f-4d04-4f04-91c1-73e61921785c" xsi:nil="true"/>
  </documentManagement>
</p:properties>
</file>

<file path=customXml/itemProps1.xml><?xml version="1.0" encoding="utf-8"?>
<ds:datastoreItem xmlns:ds="http://schemas.openxmlformats.org/officeDocument/2006/customXml" ds:itemID="{01B67826-84C8-41D9-B417-9FE3484D3A56}"/>
</file>

<file path=customXml/itemProps2.xml><?xml version="1.0" encoding="utf-8"?>
<ds:datastoreItem xmlns:ds="http://schemas.openxmlformats.org/officeDocument/2006/customXml" ds:itemID="{CA73897E-0D60-4B46-9AB9-8A74FEA9D012}"/>
</file>

<file path=customXml/itemProps3.xml><?xml version="1.0" encoding="utf-8"?>
<ds:datastoreItem xmlns:ds="http://schemas.openxmlformats.org/officeDocument/2006/customXml" ds:itemID="{57713DF8-BB1F-45F4-A225-B3E7537FBE73}"/>
</file>

<file path=docProps/app.xml><?xml version="1.0" encoding="utf-8"?>
<Properties xmlns="http://schemas.openxmlformats.org/officeDocument/2006/extended-properties" xmlns:vt="http://schemas.openxmlformats.org/officeDocument/2006/docPropsVTypes">
  <Template>Concourse</Template>
  <TotalTime>643</TotalTime>
  <Words>1517</Words>
  <Application>Microsoft Macintosh PowerPoint</Application>
  <PresentationFormat>On-screen Show (4:3)</PresentationFormat>
  <Paragraphs>235</Paragraphs>
  <Slides>30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Arial</vt:lpstr>
      <vt:lpstr>Calibri</vt:lpstr>
      <vt:lpstr>Cambria Math</vt:lpstr>
      <vt:lpstr>Times New Roman</vt:lpstr>
      <vt:lpstr>Tw Cen MT</vt:lpstr>
      <vt:lpstr>Thatch</vt:lpstr>
      <vt:lpstr>Equation</vt:lpstr>
      <vt:lpstr>Lecture  Sampling Distribution</vt:lpstr>
      <vt:lpstr>Population and sample</vt:lpstr>
      <vt:lpstr>Population distribution</vt:lpstr>
      <vt:lpstr>Population distribution</vt:lpstr>
      <vt:lpstr>Population distribution</vt:lpstr>
      <vt:lpstr>Population distribution</vt:lpstr>
      <vt:lpstr>Developing a  Sampling Distribution</vt:lpstr>
      <vt:lpstr>Sampling Distribution</vt:lpstr>
      <vt:lpstr>Sampling Distribution</vt:lpstr>
      <vt:lpstr>Sampling Distribution</vt:lpstr>
      <vt:lpstr>Sampling and sampling distribution</vt:lpstr>
      <vt:lpstr>Sampling Distribution</vt:lpstr>
      <vt:lpstr>Developing a  Sampling Distribution</vt:lpstr>
      <vt:lpstr>Mean and Standard Deviation of x ̅</vt:lpstr>
      <vt:lpstr>Mean and Standard Deviation</vt:lpstr>
      <vt:lpstr>Properties of Sampling Distribution</vt:lpstr>
      <vt:lpstr>Shape of the Sampling Distribution</vt:lpstr>
      <vt:lpstr>Population is Normally Distributed</vt:lpstr>
      <vt:lpstr>Population is Not Normally Distributed</vt:lpstr>
      <vt:lpstr>Sampling from a Normally Distributed Population</vt:lpstr>
      <vt:lpstr>Sampling from a Normally Distributed Population</vt:lpstr>
      <vt:lpstr>PowerPoint Presentation</vt:lpstr>
      <vt:lpstr>Sampling from a Population That is Not Normally Distributed</vt:lpstr>
      <vt:lpstr>Sampling from a Population That is Not Normally Distributed</vt:lpstr>
      <vt:lpstr>Z Value for a Value of x ̅</vt:lpstr>
      <vt:lpstr>PowerPoint Presentation</vt:lpstr>
      <vt:lpstr>Example</vt:lpstr>
      <vt:lpstr>PowerPoint Presentation</vt:lpstr>
      <vt:lpstr>Example</vt:lpstr>
      <vt:lpstr>PowerPoint Presentation</vt:lpstr>
    </vt:vector>
  </TitlesOfParts>
  <Company>Taylor's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9 Sampling Distribution</dc:title>
  <dc:creator>Administrator</dc:creator>
  <cp:lastModifiedBy>Thulasyammal Ramiah Pillai</cp:lastModifiedBy>
  <cp:revision>29</cp:revision>
  <dcterms:created xsi:type="dcterms:W3CDTF">2011-10-02T14:25:43Z</dcterms:created>
  <dcterms:modified xsi:type="dcterms:W3CDTF">2020-11-16T03:17:05Z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0x01010049D70632592DED42A7802A263739A7F5</vt:lpwstr>
  </property>
  <property fmtid="{D5CDD505-2E9C-101B-9397-08002B2CF9AE}" pid="3" name="Order">
    <vt:r8>14284100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