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66" r:id="rId1"/>
  </p:sldMasterIdLst>
  <p:notesMasterIdLst>
    <p:notesMasterId r:id="rId62"/>
  </p:notesMasterIdLst>
  <p:handoutMasterIdLst>
    <p:handoutMasterId r:id="rId63"/>
  </p:handoutMasterIdLst>
  <p:sldIdLst>
    <p:sldId id="260" r:id="rId2"/>
    <p:sldId id="310" r:id="rId3"/>
    <p:sldId id="424" r:id="rId4"/>
    <p:sldId id="425" r:id="rId5"/>
    <p:sldId id="423" r:id="rId6"/>
    <p:sldId id="426" r:id="rId7"/>
    <p:sldId id="427" r:id="rId8"/>
    <p:sldId id="428" r:id="rId9"/>
    <p:sldId id="429" r:id="rId10"/>
    <p:sldId id="430" r:id="rId11"/>
    <p:sldId id="431" r:id="rId12"/>
    <p:sldId id="432" r:id="rId13"/>
    <p:sldId id="433" r:id="rId14"/>
    <p:sldId id="322" r:id="rId15"/>
    <p:sldId id="323" r:id="rId16"/>
    <p:sldId id="434" r:id="rId17"/>
    <p:sldId id="435" r:id="rId18"/>
    <p:sldId id="436" r:id="rId19"/>
    <p:sldId id="437" r:id="rId20"/>
    <p:sldId id="438" r:id="rId21"/>
    <p:sldId id="439" r:id="rId22"/>
    <p:sldId id="440" r:id="rId23"/>
    <p:sldId id="369" r:id="rId24"/>
    <p:sldId id="441" r:id="rId25"/>
    <p:sldId id="442" r:id="rId26"/>
    <p:sldId id="443" r:id="rId27"/>
    <p:sldId id="444" r:id="rId28"/>
    <p:sldId id="445" r:id="rId29"/>
    <p:sldId id="446" r:id="rId30"/>
    <p:sldId id="447" r:id="rId31"/>
    <p:sldId id="448" r:id="rId32"/>
    <p:sldId id="449" r:id="rId33"/>
    <p:sldId id="450" r:id="rId34"/>
    <p:sldId id="451" r:id="rId35"/>
    <p:sldId id="452" r:id="rId36"/>
    <p:sldId id="453" r:id="rId37"/>
    <p:sldId id="391" r:id="rId38"/>
    <p:sldId id="454" r:id="rId39"/>
    <p:sldId id="455" r:id="rId40"/>
    <p:sldId id="456" r:id="rId41"/>
    <p:sldId id="457" r:id="rId42"/>
    <p:sldId id="458" r:id="rId43"/>
    <p:sldId id="459" r:id="rId44"/>
    <p:sldId id="460" r:id="rId45"/>
    <p:sldId id="461" r:id="rId46"/>
    <p:sldId id="462" r:id="rId47"/>
    <p:sldId id="463" r:id="rId48"/>
    <p:sldId id="465" r:id="rId49"/>
    <p:sldId id="464" r:id="rId50"/>
    <p:sldId id="466" r:id="rId51"/>
    <p:sldId id="467" r:id="rId52"/>
    <p:sldId id="468" r:id="rId53"/>
    <p:sldId id="469" r:id="rId54"/>
    <p:sldId id="470" r:id="rId55"/>
    <p:sldId id="471" r:id="rId56"/>
    <p:sldId id="472" r:id="rId57"/>
    <p:sldId id="473" r:id="rId58"/>
    <p:sldId id="475" r:id="rId59"/>
    <p:sldId id="474" r:id="rId60"/>
    <p:sldId id="476" r:id="rId61"/>
  </p:sldIdLst>
  <p:sldSz cx="9144000" cy="6858000" type="screen4x3"/>
  <p:notesSz cx="6858000" cy="9144000"/>
  <p:embeddedFontLst>
    <p:embeddedFont>
      <p:font typeface="Cambria Math" panose="02040503050406030204" pitchFamily="18" charset="0"/>
      <p:regular r:id="rId64"/>
    </p:embeddedFont>
  </p:embeddedFontLst>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800" kern="1200">
        <a:solidFill>
          <a:schemeClr val="tx1"/>
        </a:solidFill>
        <a:latin typeface="Arial" charset="0"/>
        <a:ea typeface="+mn-ea"/>
        <a:cs typeface="+mn-cs"/>
      </a:defRPr>
    </a:lvl1pPr>
    <a:lvl2pPr marL="457200" algn="l" rtl="0" fontAlgn="base">
      <a:spcBef>
        <a:spcPct val="0"/>
      </a:spcBef>
      <a:spcAft>
        <a:spcPct val="0"/>
      </a:spcAft>
      <a:defRPr sz="2800" kern="1200">
        <a:solidFill>
          <a:schemeClr val="tx1"/>
        </a:solidFill>
        <a:latin typeface="Arial" charset="0"/>
        <a:ea typeface="+mn-ea"/>
        <a:cs typeface="+mn-cs"/>
      </a:defRPr>
    </a:lvl2pPr>
    <a:lvl3pPr marL="914400" algn="l" rtl="0" fontAlgn="base">
      <a:spcBef>
        <a:spcPct val="0"/>
      </a:spcBef>
      <a:spcAft>
        <a:spcPct val="0"/>
      </a:spcAft>
      <a:defRPr sz="2800" kern="1200">
        <a:solidFill>
          <a:schemeClr val="tx1"/>
        </a:solidFill>
        <a:latin typeface="Arial" charset="0"/>
        <a:ea typeface="+mn-ea"/>
        <a:cs typeface="+mn-cs"/>
      </a:defRPr>
    </a:lvl3pPr>
    <a:lvl4pPr marL="1371600" algn="l" rtl="0" fontAlgn="base">
      <a:spcBef>
        <a:spcPct val="0"/>
      </a:spcBef>
      <a:spcAft>
        <a:spcPct val="0"/>
      </a:spcAft>
      <a:defRPr sz="2800" kern="1200">
        <a:solidFill>
          <a:schemeClr val="tx1"/>
        </a:solidFill>
        <a:latin typeface="Arial" charset="0"/>
        <a:ea typeface="+mn-ea"/>
        <a:cs typeface="+mn-cs"/>
      </a:defRPr>
    </a:lvl4pPr>
    <a:lvl5pPr marL="1828800" algn="l" rtl="0" fontAlgn="base">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Levin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BE4"/>
    <a:srgbClr val="E4E4F8"/>
    <a:srgbClr val="FF3300"/>
    <a:srgbClr val="FFFFCC"/>
    <a:srgbClr val="FFFF99"/>
    <a:srgbClr val="FAFEB4"/>
    <a:srgbClr val="C7DAF7"/>
    <a:srgbClr val="FDE0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49" autoAdjust="0"/>
    <p:restoredTop sz="94647" autoAdjust="0"/>
  </p:normalViewPr>
  <p:slideViewPr>
    <p:cSldViewPr>
      <p:cViewPr varScale="1">
        <p:scale>
          <a:sx n="69" d="100"/>
          <a:sy n="69" d="100"/>
        </p:scale>
        <p:origin x="40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2130" y="-2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handoutMaster" Target="handoutMasters/handoutMaster1.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7" name="Rectangle 5"/>
          <p:cNvSpPr>
            <a:spLocks noChangeArrowheads="1"/>
          </p:cNvSpPr>
          <p:nvPr/>
        </p:nvSpPr>
        <p:spPr bwMode="auto">
          <a:xfrm>
            <a:off x="76200" y="8823325"/>
            <a:ext cx="6705600" cy="274638"/>
          </a:xfrm>
          <a:prstGeom prst="rect">
            <a:avLst/>
          </a:prstGeom>
          <a:noFill/>
          <a:ln w="12700">
            <a:noFill/>
            <a:miter lim="800000"/>
            <a:headEnd/>
            <a:tailEnd/>
          </a:ln>
          <a:effectLst/>
        </p:spPr>
        <p:txBody>
          <a:bodyPr wrap="none" anchor="ctr"/>
          <a:lstStyle/>
          <a:p>
            <a:pPr>
              <a:defRPr/>
            </a:pPr>
            <a:endParaRPr lang="en-US"/>
          </a:p>
        </p:txBody>
      </p:sp>
      <p:sp>
        <p:nvSpPr>
          <p:cNvPr id="3079" name="Line 7"/>
          <p:cNvSpPr>
            <a:spLocks noChangeShapeType="1"/>
          </p:cNvSpPr>
          <p:nvPr/>
        </p:nvSpPr>
        <p:spPr bwMode="auto">
          <a:xfrm>
            <a:off x="828675" y="8763000"/>
            <a:ext cx="5622925" cy="0"/>
          </a:xfrm>
          <a:prstGeom prst="line">
            <a:avLst/>
          </a:prstGeom>
          <a:noFill/>
          <a:ln w="25400">
            <a:solidFill>
              <a:schemeClr val="tx1"/>
            </a:solidFill>
            <a:round/>
            <a:headEnd/>
            <a:tailEnd/>
          </a:ln>
          <a:effectLst/>
        </p:spPr>
        <p:txBody>
          <a:bodyPr wrap="none" anchor="ctr"/>
          <a:lstStyle/>
          <a:p>
            <a:pPr>
              <a:defRPr/>
            </a:pPr>
            <a:endParaRPr lang="en-US"/>
          </a:p>
        </p:txBody>
      </p:sp>
      <p:sp>
        <p:nvSpPr>
          <p:cNvPr id="3081" name="Rectangle 9"/>
          <p:cNvSpPr>
            <a:spLocks noChangeArrowheads="1"/>
          </p:cNvSpPr>
          <p:nvPr/>
        </p:nvSpPr>
        <p:spPr bwMode="auto">
          <a:xfrm>
            <a:off x="71438" y="55563"/>
            <a:ext cx="6715125" cy="271462"/>
          </a:xfrm>
          <a:prstGeom prst="rect">
            <a:avLst/>
          </a:prstGeom>
          <a:noFill/>
          <a:ln w="12700">
            <a:noFill/>
            <a:miter lim="800000"/>
            <a:headEnd/>
            <a:tailEnd/>
          </a:ln>
          <a:effectLst/>
        </p:spPr>
        <p:txBody>
          <a:bodyPr lIns="90488" tIns="44450" rIns="90488" bIns="44450">
            <a:spAutoFit/>
          </a:bodyPr>
          <a:lstStyle/>
          <a:p>
            <a:pPr eaLnBrk="0" hangingPunct="0">
              <a:tabLst>
                <a:tab pos="285750" algn="l"/>
                <a:tab pos="3257550" algn="ctr"/>
                <a:tab pos="6457950" algn="r"/>
              </a:tabLst>
              <a:defRPr/>
            </a:pPr>
            <a:r>
              <a:rPr lang="en-US" sz="1200"/>
              <a:t>	Chapter 9		 9-</a:t>
            </a:r>
            <a:fld id="{1C38057D-858B-43FA-9EC6-3587B59D38D6}" type="slidenum">
              <a:rPr lang="en-US" sz="1200"/>
              <a:pPr eaLnBrk="0" hangingPunct="0">
                <a:tabLst>
                  <a:tab pos="285750" algn="l"/>
                  <a:tab pos="3257550" algn="ctr"/>
                  <a:tab pos="6457950" algn="r"/>
                </a:tabLst>
                <a:defRPr/>
              </a:pPr>
              <a:t>‹#›</a:t>
            </a:fld>
            <a:endParaRPr lang="en-US" sz="1200"/>
          </a:p>
        </p:txBody>
      </p:sp>
      <p:sp>
        <p:nvSpPr>
          <p:cNvPr id="3082" name="Rectangle 10"/>
          <p:cNvSpPr>
            <a:spLocks noChangeArrowheads="1"/>
          </p:cNvSpPr>
          <p:nvPr/>
        </p:nvSpPr>
        <p:spPr bwMode="auto">
          <a:xfrm>
            <a:off x="71438" y="8818563"/>
            <a:ext cx="6715125" cy="24130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6457950" algn="r"/>
              </a:tabLst>
              <a:defRPr/>
            </a:pPr>
            <a:r>
              <a:rPr lang="en-US" sz="1000"/>
              <a:t>Basic Business Statistics, 10/e	© 2006 Prentice Hall, Inc.</a:t>
            </a:r>
          </a:p>
        </p:txBody>
      </p:sp>
    </p:spTree>
    <p:extLst>
      <p:ext uri="{BB962C8B-B14F-4D97-AF65-F5344CB8AC3E}">
        <p14:creationId xmlns:p14="http://schemas.microsoft.com/office/powerpoint/2010/main" val="908237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3276600"/>
            <a:ext cx="5029200" cy="5181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0355" name="Rectangle 3"/>
          <p:cNvSpPr>
            <a:spLocks noGrp="1" noRot="1" noChangeAspect="1" noChangeArrowheads="1" noTextEdit="1"/>
          </p:cNvSpPr>
          <p:nvPr>
            <p:ph type="sldImg" idx="2"/>
          </p:nvPr>
        </p:nvSpPr>
        <p:spPr bwMode="auto">
          <a:xfrm>
            <a:off x="1524000" y="609600"/>
            <a:ext cx="3962400" cy="2584450"/>
          </a:xfrm>
          <a:prstGeom prst="rect">
            <a:avLst/>
          </a:prstGeom>
          <a:noFill/>
          <a:ln w="12700">
            <a:solidFill>
              <a:schemeClr val="tx1"/>
            </a:solidFill>
            <a:miter lim="800000"/>
            <a:headEnd/>
            <a:tailEnd/>
          </a:ln>
        </p:spPr>
      </p:sp>
      <p:sp>
        <p:nvSpPr>
          <p:cNvPr id="2052" name="Line 4"/>
          <p:cNvSpPr>
            <a:spLocks noChangeShapeType="1"/>
          </p:cNvSpPr>
          <p:nvPr/>
        </p:nvSpPr>
        <p:spPr bwMode="auto">
          <a:xfrm>
            <a:off x="1120775" y="35814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53" name="Line 5"/>
          <p:cNvSpPr>
            <a:spLocks noChangeShapeType="1"/>
          </p:cNvSpPr>
          <p:nvPr/>
        </p:nvSpPr>
        <p:spPr bwMode="auto">
          <a:xfrm>
            <a:off x="1120775" y="38862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54" name="Line 6"/>
          <p:cNvSpPr>
            <a:spLocks noChangeShapeType="1"/>
          </p:cNvSpPr>
          <p:nvPr/>
        </p:nvSpPr>
        <p:spPr bwMode="auto">
          <a:xfrm>
            <a:off x="1120775" y="41910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55" name="Line 7"/>
          <p:cNvSpPr>
            <a:spLocks noChangeShapeType="1"/>
          </p:cNvSpPr>
          <p:nvPr/>
        </p:nvSpPr>
        <p:spPr bwMode="auto">
          <a:xfrm>
            <a:off x="1120775" y="44958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56" name="Line 8"/>
          <p:cNvSpPr>
            <a:spLocks noChangeShapeType="1"/>
          </p:cNvSpPr>
          <p:nvPr/>
        </p:nvSpPr>
        <p:spPr bwMode="auto">
          <a:xfrm>
            <a:off x="1120775" y="48006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57" name="Line 9"/>
          <p:cNvSpPr>
            <a:spLocks noChangeShapeType="1"/>
          </p:cNvSpPr>
          <p:nvPr/>
        </p:nvSpPr>
        <p:spPr bwMode="auto">
          <a:xfrm>
            <a:off x="1120775" y="51054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58" name="Line 10"/>
          <p:cNvSpPr>
            <a:spLocks noChangeShapeType="1"/>
          </p:cNvSpPr>
          <p:nvPr/>
        </p:nvSpPr>
        <p:spPr bwMode="auto">
          <a:xfrm>
            <a:off x="1120775" y="51054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59" name="Line 11"/>
          <p:cNvSpPr>
            <a:spLocks noChangeShapeType="1"/>
          </p:cNvSpPr>
          <p:nvPr/>
        </p:nvSpPr>
        <p:spPr bwMode="auto">
          <a:xfrm>
            <a:off x="1120775" y="54102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0" name="Line 12"/>
          <p:cNvSpPr>
            <a:spLocks noChangeShapeType="1"/>
          </p:cNvSpPr>
          <p:nvPr/>
        </p:nvSpPr>
        <p:spPr bwMode="auto">
          <a:xfrm>
            <a:off x="1120775" y="57150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1" name="Line 13"/>
          <p:cNvSpPr>
            <a:spLocks noChangeShapeType="1"/>
          </p:cNvSpPr>
          <p:nvPr/>
        </p:nvSpPr>
        <p:spPr bwMode="auto">
          <a:xfrm>
            <a:off x="1120775" y="60198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2" name="Line 14"/>
          <p:cNvSpPr>
            <a:spLocks noChangeShapeType="1"/>
          </p:cNvSpPr>
          <p:nvPr/>
        </p:nvSpPr>
        <p:spPr bwMode="auto">
          <a:xfrm>
            <a:off x="1120775" y="63246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3" name="Line 15"/>
          <p:cNvSpPr>
            <a:spLocks noChangeShapeType="1"/>
          </p:cNvSpPr>
          <p:nvPr/>
        </p:nvSpPr>
        <p:spPr bwMode="auto">
          <a:xfrm>
            <a:off x="1120775" y="66294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4" name="Line 16"/>
          <p:cNvSpPr>
            <a:spLocks noChangeShapeType="1"/>
          </p:cNvSpPr>
          <p:nvPr/>
        </p:nvSpPr>
        <p:spPr bwMode="auto">
          <a:xfrm>
            <a:off x="1120775" y="69342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5" name="Line 17"/>
          <p:cNvSpPr>
            <a:spLocks noChangeShapeType="1"/>
          </p:cNvSpPr>
          <p:nvPr/>
        </p:nvSpPr>
        <p:spPr bwMode="auto">
          <a:xfrm>
            <a:off x="1120775" y="72390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6" name="Line 18"/>
          <p:cNvSpPr>
            <a:spLocks noChangeShapeType="1"/>
          </p:cNvSpPr>
          <p:nvPr/>
        </p:nvSpPr>
        <p:spPr bwMode="auto">
          <a:xfrm>
            <a:off x="1120775" y="75438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7" name="Line 19"/>
          <p:cNvSpPr>
            <a:spLocks noChangeShapeType="1"/>
          </p:cNvSpPr>
          <p:nvPr/>
        </p:nvSpPr>
        <p:spPr bwMode="auto">
          <a:xfrm>
            <a:off x="1120775" y="78486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8" name="Line 20"/>
          <p:cNvSpPr>
            <a:spLocks noChangeShapeType="1"/>
          </p:cNvSpPr>
          <p:nvPr/>
        </p:nvSpPr>
        <p:spPr bwMode="auto">
          <a:xfrm>
            <a:off x="1120775" y="81534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9" name="Line 21"/>
          <p:cNvSpPr>
            <a:spLocks noChangeShapeType="1"/>
          </p:cNvSpPr>
          <p:nvPr/>
        </p:nvSpPr>
        <p:spPr bwMode="auto">
          <a:xfrm>
            <a:off x="1120775" y="8458200"/>
            <a:ext cx="4657725"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72" name="Line 24"/>
          <p:cNvSpPr>
            <a:spLocks noChangeShapeType="1"/>
          </p:cNvSpPr>
          <p:nvPr/>
        </p:nvSpPr>
        <p:spPr bwMode="auto">
          <a:xfrm>
            <a:off x="523875" y="8763000"/>
            <a:ext cx="5851525" cy="0"/>
          </a:xfrm>
          <a:prstGeom prst="line">
            <a:avLst/>
          </a:prstGeom>
          <a:noFill/>
          <a:ln w="25400">
            <a:solidFill>
              <a:schemeClr val="tx1"/>
            </a:solidFill>
            <a:round/>
            <a:headEnd/>
            <a:tailEnd/>
          </a:ln>
          <a:effectLst/>
        </p:spPr>
        <p:txBody>
          <a:bodyPr wrap="none" anchor="ctr"/>
          <a:lstStyle/>
          <a:p>
            <a:pPr>
              <a:defRPr/>
            </a:pPr>
            <a:endParaRPr lang="en-US"/>
          </a:p>
        </p:txBody>
      </p:sp>
      <p:sp>
        <p:nvSpPr>
          <p:cNvPr id="2073" name="Rectangle 25"/>
          <p:cNvSpPr>
            <a:spLocks noChangeArrowheads="1"/>
          </p:cNvSpPr>
          <p:nvPr/>
        </p:nvSpPr>
        <p:spPr bwMode="auto">
          <a:xfrm>
            <a:off x="77788" y="61913"/>
            <a:ext cx="6702425" cy="271462"/>
          </a:xfrm>
          <a:prstGeom prst="rect">
            <a:avLst/>
          </a:prstGeom>
          <a:noFill/>
          <a:ln w="12700">
            <a:noFill/>
            <a:miter lim="800000"/>
            <a:headEnd/>
            <a:tailEnd/>
          </a:ln>
          <a:effectLst/>
        </p:spPr>
        <p:txBody>
          <a:bodyPr lIns="90488" tIns="44450" rIns="90488" bIns="44450">
            <a:spAutoFit/>
          </a:bodyPr>
          <a:lstStyle/>
          <a:p>
            <a:pPr eaLnBrk="0" hangingPunct="0">
              <a:tabLst>
                <a:tab pos="285750" algn="l"/>
                <a:tab pos="3257550" algn="ctr"/>
                <a:tab pos="6457950" algn="r"/>
              </a:tabLst>
              <a:defRPr/>
            </a:pPr>
            <a:r>
              <a:rPr lang="en-US" sz="1200"/>
              <a:t>	Chapter 9		9-</a:t>
            </a:r>
            <a:fld id="{7841FBEC-EFD8-420F-9ADE-5BB5AF341A30}" type="slidenum">
              <a:rPr lang="en-US" sz="1200"/>
              <a:pPr eaLnBrk="0" hangingPunct="0">
                <a:tabLst>
                  <a:tab pos="285750" algn="l"/>
                  <a:tab pos="3257550" algn="ctr"/>
                  <a:tab pos="6457950" algn="r"/>
                </a:tabLst>
                <a:defRPr/>
              </a:pPr>
              <a:t>‹#›</a:t>
            </a:fld>
            <a:endParaRPr lang="en-US" sz="1200"/>
          </a:p>
        </p:txBody>
      </p:sp>
      <p:sp>
        <p:nvSpPr>
          <p:cNvPr id="2074" name="Rectangle 26"/>
          <p:cNvSpPr>
            <a:spLocks noChangeArrowheads="1"/>
          </p:cNvSpPr>
          <p:nvPr/>
        </p:nvSpPr>
        <p:spPr bwMode="auto">
          <a:xfrm>
            <a:off x="71438" y="8818563"/>
            <a:ext cx="6715125" cy="24130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6457950" algn="r"/>
              </a:tabLst>
              <a:defRPr/>
            </a:pPr>
            <a:r>
              <a:rPr lang="en-US" sz="1000"/>
              <a:t>Basic Business Statistics, 10/e	© 2006 Prentice Hall, Inc.</a:t>
            </a:r>
          </a:p>
        </p:txBody>
      </p:sp>
    </p:spTree>
    <p:extLst>
      <p:ext uri="{BB962C8B-B14F-4D97-AF65-F5344CB8AC3E}">
        <p14:creationId xmlns:p14="http://schemas.microsoft.com/office/powerpoint/2010/main" val="24678430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mn-ea"/>
        <a:cs typeface="+mn-cs"/>
      </a:defRPr>
    </a:lvl1pPr>
    <a:lvl2pPr marL="457200" algn="l" rtl="0" eaLnBrk="0" fontAlgn="base" hangingPunct="0">
      <a:spcBef>
        <a:spcPct val="30000"/>
      </a:spcBef>
      <a:spcAft>
        <a:spcPct val="0"/>
      </a:spcAft>
      <a:defRPr sz="1400" kern="1200">
        <a:solidFill>
          <a:schemeClr val="tx1"/>
        </a:solidFill>
        <a:latin typeface="Arial" charset="0"/>
        <a:ea typeface="+mn-ea"/>
        <a:cs typeface="+mn-cs"/>
      </a:defRPr>
    </a:lvl2pPr>
    <a:lvl3pPr marL="914400" algn="l" rtl="0" eaLnBrk="0" fontAlgn="base" hangingPunct="0">
      <a:spcBef>
        <a:spcPct val="30000"/>
      </a:spcBef>
      <a:spcAft>
        <a:spcPct val="0"/>
      </a:spcAft>
      <a:defRPr sz="1400" kern="1200">
        <a:solidFill>
          <a:schemeClr val="tx1"/>
        </a:solidFill>
        <a:latin typeface="Arial" charset="0"/>
        <a:ea typeface="+mn-ea"/>
        <a:cs typeface="+mn-cs"/>
      </a:defRPr>
    </a:lvl3pPr>
    <a:lvl4pPr marL="1371600" algn="l" rtl="0" eaLnBrk="0" fontAlgn="base" hangingPunct="0">
      <a:spcBef>
        <a:spcPct val="30000"/>
      </a:spcBef>
      <a:spcAft>
        <a:spcPct val="0"/>
      </a:spcAft>
      <a:defRPr sz="1400" kern="1200">
        <a:solidFill>
          <a:schemeClr val="tx1"/>
        </a:solidFill>
        <a:latin typeface="Arial" charset="0"/>
        <a:ea typeface="+mn-ea"/>
        <a:cs typeface="+mn-cs"/>
      </a:defRPr>
    </a:lvl4pPr>
    <a:lvl5pPr marL="1828800" algn="l" rtl="0" eaLnBrk="0" fontAlgn="base" hangingPunct="0">
      <a:spcBef>
        <a:spcPct val="3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xfrm>
            <a:off x="1782763" y="609600"/>
            <a:ext cx="3444875" cy="2584450"/>
          </a:xfrm>
          <a:ln/>
        </p:spPr>
      </p:sp>
      <p:sp>
        <p:nvSpPr>
          <p:cNvPr id="39938" name="Notes Placeholder 2"/>
          <p:cNvSpPr>
            <a:spLocks noGrp="1"/>
          </p:cNvSpPr>
          <p:nvPr>
            <p:ph type="body" idx="1"/>
          </p:nvPr>
        </p:nvSpPr>
        <p:spPr>
          <a:noFill/>
          <a:ln w="9525"/>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xfrm>
            <a:off x="1782763" y="609600"/>
            <a:ext cx="3444875" cy="2584450"/>
          </a:xfrm>
          <a:ln/>
        </p:spPr>
      </p:sp>
      <p:sp>
        <p:nvSpPr>
          <p:cNvPr id="75778" name="Notes Placeholder 2"/>
          <p:cNvSpPr>
            <a:spLocks noGrp="1"/>
          </p:cNvSpPr>
          <p:nvPr>
            <p:ph type="body" idx="1"/>
          </p:nvPr>
        </p:nvSpPr>
        <p:spPr>
          <a:noFill/>
          <a:ln w="9525"/>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
          <p:cNvGrpSpPr>
            <a:grpSpLocks/>
          </p:cNvGrpSpPr>
          <p:nvPr userDrawn="1"/>
        </p:nvGrpSpPr>
        <p:grpSpPr bwMode="auto">
          <a:xfrm>
            <a:off x="134938" y="2438400"/>
            <a:ext cx="9009062" cy="1181100"/>
            <a:chOff x="0" y="1536"/>
            <a:chExt cx="5675" cy="744"/>
          </a:xfrm>
        </p:grpSpPr>
        <p:grpSp>
          <p:nvGrpSpPr>
            <p:cNvPr id="5" name="Group 5"/>
            <p:cNvGrpSpPr>
              <a:grpSpLocks/>
            </p:cNvGrpSpPr>
            <p:nvPr userDrawn="1"/>
          </p:nvGrpSpPr>
          <p:grpSpPr bwMode="auto">
            <a:xfrm>
              <a:off x="185" y="1604"/>
              <a:ext cx="449" cy="297"/>
              <a:chOff x="720" y="336"/>
              <a:chExt cx="624" cy="432"/>
            </a:xfrm>
          </p:grpSpPr>
          <p:sp>
            <p:nvSpPr>
              <p:cNvPr id="12" name="Rectangle 6"/>
              <p:cNvSpPr>
                <a:spLocks noChangeArrowheads="1"/>
              </p:cNvSpPr>
              <p:nvPr userDrawn="1"/>
            </p:nvSpPr>
            <p:spPr bwMode="auto">
              <a:xfrm>
                <a:off x="720" y="336"/>
                <a:ext cx="384" cy="432"/>
              </a:xfrm>
              <a:prstGeom prst="rect">
                <a:avLst/>
              </a:prstGeom>
              <a:solidFill>
                <a:srgbClr val="FF0000"/>
              </a:solidFill>
              <a:ln w="9525">
                <a:noFill/>
                <a:miter lim="800000"/>
                <a:headEnd/>
                <a:tailEnd/>
              </a:ln>
              <a:effectLst/>
            </p:spPr>
            <p:txBody>
              <a:bodyPr wrap="none" anchor="ctr"/>
              <a:lstStyle/>
              <a:p>
                <a:pPr>
                  <a:defRPr/>
                </a:pPr>
                <a:endParaRPr lang="en-US"/>
              </a:p>
            </p:txBody>
          </p:sp>
          <p:sp>
            <p:nvSpPr>
              <p:cNvPr id="13" name="Rectangle 7"/>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w="9525">
                <a:noFill/>
                <a:miter lim="800000"/>
                <a:headEnd/>
                <a:tailEnd/>
              </a:ln>
              <a:effectLst/>
            </p:spPr>
            <p:txBody>
              <a:bodyPr wrap="none" anchor="ctr"/>
              <a:lstStyle/>
              <a:p>
                <a:pPr>
                  <a:defRPr/>
                </a:pPr>
                <a:endParaRPr lang="en-US"/>
              </a:p>
            </p:txBody>
          </p:sp>
        </p:grpSp>
        <p:sp>
          <p:nvSpPr>
            <p:cNvPr id="6" name="Rectangle 8"/>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w="9525">
              <a:noFill/>
              <a:miter lim="800000"/>
              <a:headEnd/>
              <a:tailEnd/>
            </a:ln>
            <a:effectLst/>
          </p:spPr>
          <p:txBody>
            <a:bodyPr wrap="none" anchor="ctr"/>
            <a:lstStyle/>
            <a:p>
              <a:pPr>
                <a:defRPr/>
              </a:pPr>
              <a:endParaRPr lang="en-US"/>
            </a:p>
          </p:txBody>
        </p:sp>
        <p:sp>
          <p:nvSpPr>
            <p:cNvPr id="7" name="Rectangle 9"/>
            <p:cNvSpPr>
              <a:spLocks noChangeArrowheads="1"/>
            </p:cNvSpPr>
            <p:nvPr userDrawn="1"/>
          </p:nvSpPr>
          <p:spPr bwMode="auto">
            <a:xfrm>
              <a:off x="245" y="1868"/>
              <a:ext cx="187" cy="298"/>
            </a:xfrm>
            <a:prstGeom prst="rect">
              <a:avLst/>
            </a:prstGeom>
            <a:solidFill>
              <a:srgbClr val="339966"/>
            </a:solidFill>
            <a:ln w="9525">
              <a:noFill/>
              <a:miter lim="800000"/>
              <a:headEnd/>
              <a:tailEnd/>
            </a:ln>
            <a:effectLst/>
          </p:spPr>
          <p:txBody>
            <a:bodyPr wrap="none" anchor="ctr"/>
            <a:lstStyle/>
            <a:p>
              <a:pPr>
                <a:defRPr/>
              </a:pPr>
              <a:endParaRPr lang="en-US"/>
            </a:p>
          </p:txBody>
        </p:sp>
        <p:sp>
          <p:nvSpPr>
            <p:cNvPr id="8" name="Rectangle 10"/>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w="9525">
              <a:noFill/>
              <a:miter lim="800000"/>
              <a:headEnd/>
              <a:tailEnd/>
            </a:ln>
            <a:effectLst/>
          </p:spPr>
          <p:txBody>
            <a:bodyPr wrap="none" anchor="ctr"/>
            <a:lstStyle/>
            <a:p>
              <a:pPr>
                <a:defRPr/>
              </a:pPr>
              <a:endParaRPr lang="en-US"/>
            </a:p>
          </p:txBody>
        </p:sp>
        <p:sp>
          <p:nvSpPr>
            <p:cNvPr id="9" name="Rectangle 11"/>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w="9525">
              <a:noFill/>
              <a:miter lim="800000"/>
              <a:headEnd/>
              <a:tailEnd/>
            </a:ln>
            <a:effectLst/>
          </p:spPr>
          <p:txBody>
            <a:bodyPr wrap="none" anchor="ctr"/>
            <a:lstStyle/>
            <a:p>
              <a:pPr>
                <a:defRPr/>
              </a:pPr>
              <a:endParaRPr lang="en-US"/>
            </a:p>
          </p:txBody>
        </p:sp>
        <p:sp>
          <p:nvSpPr>
            <p:cNvPr id="10" name="Rectangle 12"/>
            <p:cNvSpPr>
              <a:spLocks noChangeArrowheads="1"/>
            </p:cNvSpPr>
            <p:nvPr userDrawn="1"/>
          </p:nvSpPr>
          <p:spPr bwMode="auto">
            <a:xfrm>
              <a:off x="400" y="1536"/>
              <a:ext cx="20" cy="66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11" name="Rectangle 13"/>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91138" name="Rectangle 2"/>
          <p:cNvSpPr>
            <a:spLocks noGrp="1" noChangeArrowheads="1"/>
          </p:cNvSpPr>
          <p:nvPr>
            <p:ph type="ctrTitle"/>
          </p:nvPr>
        </p:nvSpPr>
        <p:spPr>
          <a:xfrm>
            <a:off x="990600" y="1833563"/>
            <a:ext cx="7772400" cy="1143000"/>
          </a:xfrm>
        </p:spPr>
        <p:txBody>
          <a:bodyPr/>
          <a:lstStyle>
            <a:lvl1pPr>
              <a:defRPr/>
            </a:lvl1pPr>
          </a:lstStyle>
          <a:p>
            <a:r>
              <a:rPr lang="en-US"/>
              <a:t>Click to edit Master title style</a:t>
            </a:r>
          </a:p>
        </p:txBody>
      </p:sp>
      <p:sp>
        <p:nvSpPr>
          <p:cNvPr id="91139" name="Rectangle 3"/>
          <p:cNvSpPr>
            <a:spLocks noGrp="1" noChangeArrowheads="1"/>
          </p:cNvSpPr>
          <p:nvPr>
            <p:ph type="subTitle" idx="1"/>
          </p:nvPr>
        </p:nvSpPr>
        <p:spPr>
          <a:xfrm>
            <a:off x="1371600" y="3881438"/>
            <a:ext cx="6400800" cy="1762125"/>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019300" cy="61325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905500" cy="61325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7F4F5"/>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bwMode="auto">
          <a:xfrm>
            <a:off x="1150938" y="228600"/>
            <a:ext cx="7383462" cy="99060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p>
            <a:pPr lvl="0"/>
            <a:r>
              <a:rPr lang="en-US"/>
              <a:t>Click to edit Master title style</a:t>
            </a:r>
          </a:p>
        </p:txBody>
      </p:sp>
      <p:sp>
        <p:nvSpPr>
          <p:cNvPr id="128003" name="Rectangle 3"/>
          <p:cNvSpPr>
            <a:spLocks noGrp="1" noChangeArrowheads="1"/>
          </p:cNvSpPr>
          <p:nvPr>
            <p:ph type="body" idx="1"/>
          </p:nvPr>
        </p:nvSpPr>
        <p:spPr bwMode="auto">
          <a:xfrm>
            <a:off x="609600" y="1828800"/>
            <a:ext cx="8077200" cy="4532313"/>
          </a:xfrm>
          <a:prstGeom prst="rect">
            <a:avLst/>
          </a:prstGeom>
          <a:noFill/>
          <a:ln w="9525">
            <a:noFill/>
            <a:miter lim="800000"/>
            <a:headEnd/>
            <a:tailEnd/>
          </a:ln>
        </p:spPr>
        <p:txBody>
          <a:bodyPr vert="horz" wrap="square" lIns="85342" tIns="42672" rIns="85342" bIns="4267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0117" name="Rectangle 5"/>
          <p:cNvSpPr>
            <a:spLocks noGrp="1" noChangeArrowheads="1"/>
          </p:cNvSpPr>
          <p:nvPr>
            <p:ph type="sldNum" sz="quarter" idx="4"/>
          </p:nvPr>
        </p:nvSpPr>
        <p:spPr bwMode="auto">
          <a:xfrm>
            <a:off x="6858000" y="6534150"/>
            <a:ext cx="2133600" cy="320675"/>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lvl1pPr algn="r">
              <a:defRPr sz="1000">
                <a:latin typeface="Arial" pitchFamily="34" charset="0"/>
              </a:defRPr>
            </a:lvl1pPr>
          </a:lstStyle>
          <a:p>
            <a:pPr>
              <a:defRPr/>
            </a:pPr>
            <a:r>
              <a:rPr lang="en-US"/>
              <a:t>Chap 9-</a:t>
            </a:r>
            <a:fld id="{25C5DA00-F3F0-4642-A348-7160377918CE}" type="slidenum">
              <a:rPr lang="en-US"/>
              <a:pPr>
                <a:defRPr/>
              </a:pPr>
              <a:t>‹#›</a:t>
            </a:fld>
            <a:endParaRPr lang="en-US"/>
          </a:p>
        </p:txBody>
      </p:sp>
      <p:grpSp>
        <p:nvGrpSpPr>
          <p:cNvPr id="128005" name="Group 6"/>
          <p:cNvGrpSpPr>
            <a:grpSpLocks/>
          </p:cNvGrpSpPr>
          <p:nvPr userDrawn="1"/>
        </p:nvGrpSpPr>
        <p:grpSpPr bwMode="auto">
          <a:xfrm>
            <a:off x="0" y="609600"/>
            <a:ext cx="9009063" cy="1181100"/>
            <a:chOff x="0" y="1536"/>
            <a:chExt cx="5675" cy="744"/>
          </a:xfrm>
        </p:grpSpPr>
        <p:grpSp>
          <p:nvGrpSpPr>
            <p:cNvPr id="128007" name="Group 7"/>
            <p:cNvGrpSpPr>
              <a:grpSpLocks/>
            </p:cNvGrpSpPr>
            <p:nvPr userDrawn="1"/>
          </p:nvGrpSpPr>
          <p:grpSpPr bwMode="auto">
            <a:xfrm>
              <a:off x="183" y="1604"/>
              <a:ext cx="448" cy="297"/>
              <a:chOff x="720" y="336"/>
              <a:chExt cx="624" cy="432"/>
            </a:xfrm>
          </p:grpSpPr>
          <p:sp>
            <p:nvSpPr>
              <p:cNvPr id="90120" name="Rectangle 8"/>
              <p:cNvSpPr>
                <a:spLocks noChangeArrowheads="1"/>
              </p:cNvSpPr>
              <p:nvPr userDrawn="1"/>
            </p:nvSpPr>
            <p:spPr bwMode="auto">
              <a:xfrm>
                <a:off x="720" y="336"/>
                <a:ext cx="384" cy="432"/>
              </a:xfrm>
              <a:prstGeom prst="rect">
                <a:avLst/>
              </a:prstGeom>
              <a:solidFill>
                <a:srgbClr val="FF0000"/>
              </a:solidFill>
              <a:ln w="9525">
                <a:noFill/>
                <a:miter lim="800000"/>
                <a:headEnd/>
                <a:tailEnd/>
              </a:ln>
              <a:effectLst/>
            </p:spPr>
            <p:txBody>
              <a:bodyPr wrap="none" anchor="ctr"/>
              <a:lstStyle/>
              <a:p>
                <a:pPr>
                  <a:defRPr/>
                </a:pPr>
                <a:endParaRPr lang="en-US"/>
              </a:p>
            </p:txBody>
          </p:sp>
          <p:sp>
            <p:nvSpPr>
              <p:cNvPr id="90121" name="Rectangle 9"/>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w="9525">
                <a:noFill/>
                <a:miter lim="800000"/>
                <a:headEnd/>
                <a:tailEnd/>
              </a:ln>
              <a:effectLst/>
            </p:spPr>
            <p:txBody>
              <a:bodyPr wrap="none" anchor="ctr"/>
              <a:lstStyle/>
              <a:p>
                <a:pPr>
                  <a:defRPr/>
                </a:pPr>
                <a:endParaRPr lang="en-US"/>
              </a:p>
            </p:txBody>
          </p:sp>
        </p:grpSp>
        <p:sp>
          <p:nvSpPr>
            <p:cNvPr id="90122" name="Rectangle 10"/>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w="9525">
              <a:noFill/>
              <a:miter lim="800000"/>
              <a:headEnd/>
              <a:tailEnd/>
            </a:ln>
            <a:effectLst/>
          </p:spPr>
          <p:txBody>
            <a:bodyPr wrap="none" anchor="ctr"/>
            <a:lstStyle/>
            <a:p>
              <a:pPr>
                <a:defRPr/>
              </a:pPr>
              <a:endParaRPr lang="en-US"/>
            </a:p>
          </p:txBody>
        </p:sp>
        <p:sp>
          <p:nvSpPr>
            <p:cNvPr id="90123" name="Rectangle 11"/>
            <p:cNvSpPr>
              <a:spLocks noChangeArrowheads="1"/>
            </p:cNvSpPr>
            <p:nvPr userDrawn="1"/>
          </p:nvSpPr>
          <p:spPr bwMode="auto">
            <a:xfrm>
              <a:off x="245" y="1868"/>
              <a:ext cx="187" cy="298"/>
            </a:xfrm>
            <a:prstGeom prst="rect">
              <a:avLst/>
            </a:prstGeom>
            <a:solidFill>
              <a:srgbClr val="339966"/>
            </a:solidFill>
            <a:ln w="9525">
              <a:noFill/>
              <a:miter lim="800000"/>
              <a:headEnd/>
              <a:tailEnd/>
            </a:ln>
            <a:effectLst/>
          </p:spPr>
          <p:txBody>
            <a:bodyPr wrap="none" anchor="ctr"/>
            <a:lstStyle/>
            <a:p>
              <a:pPr>
                <a:defRPr/>
              </a:pPr>
              <a:endParaRPr lang="en-US"/>
            </a:p>
          </p:txBody>
        </p:sp>
        <p:sp>
          <p:nvSpPr>
            <p:cNvPr id="90124" name="Rectangle 12"/>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w="9525">
              <a:noFill/>
              <a:miter lim="800000"/>
              <a:headEnd/>
              <a:tailEnd/>
            </a:ln>
            <a:effectLst/>
          </p:spPr>
          <p:txBody>
            <a:bodyPr wrap="none" anchor="ctr"/>
            <a:lstStyle/>
            <a:p>
              <a:pPr>
                <a:defRPr/>
              </a:pPr>
              <a:endParaRPr lang="en-US"/>
            </a:p>
          </p:txBody>
        </p:sp>
        <p:sp>
          <p:nvSpPr>
            <p:cNvPr id="90125" name="Rectangle 13"/>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w="9525">
              <a:noFill/>
              <a:miter lim="800000"/>
              <a:headEnd/>
              <a:tailEnd/>
            </a:ln>
            <a:effectLst/>
          </p:spPr>
          <p:txBody>
            <a:bodyPr wrap="none" anchor="ctr"/>
            <a:lstStyle/>
            <a:p>
              <a:pPr>
                <a:defRPr/>
              </a:pPr>
              <a:endParaRPr lang="en-US"/>
            </a:p>
          </p:txBody>
        </p:sp>
        <p:sp>
          <p:nvSpPr>
            <p:cNvPr id="90126" name="Rectangle 14"/>
            <p:cNvSpPr>
              <a:spLocks noChangeArrowheads="1"/>
            </p:cNvSpPr>
            <p:nvPr userDrawn="1"/>
          </p:nvSpPr>
          <p:spPr bwMode="auto">
            <a:xfrm>
              <a:off x="400" y="1536"/>
              <a:ext cx="20" cy="66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0127" name="Rectangle 15"/>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28016" name="Rectangle 16"/>
          <p:cNvSpPr>
            <a:spLocks noGrp="1" noChangeArrowheads="1"/>
          </p:cNvSpPr>
          <p:nvPr>
            <p:ph type="ftr" sz="quarter" idx="3"/>
          </p:nvPr>
        </p:nvSpPr>
        <p:spPr bwMode="auto">
          <a:xfrm>
            <a:off x="0" y="6629400"/>
            <a:ext cx="5410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r>
              <a:rPr lang="en-US" dirty="0"/>
              <a:t>Copyright ©2012 Pearson Education</a:t>
            </a:r>
          </a:p>
        </p:txBody>
      </p:sp>
    </p:spTree>
  </p:cSld>
  <p:clrMap bg1="lt1" tx1="dk1" bg2="lt2" tx2="dk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Lst>
  <p:hf hdr="0" dt="0"/>
  <p:txStyles>
    <p:title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p:titleStyle>
    <p:bodyStyle>
      <a:lvl1pPr marL="320675" indent="-320675" algn="l" defTabSz="852488"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068388" indent="-215900" algn="l" defTabSz="852488" rtl="0" eaLnBrk="0" fontAlgn="base" hangingPunct="0">
        <a:spcBef>
          <a:spcPct val="20000"/>
        </a:spcBef>
        <a:spcAft>
          <a:spcPct val="0"/>
        </a:spcAft>
        <a:buClr>
          <a:schemeClr val="accent2"/>
        </a:buClr>
        <a:buSzPct val="50000"/>
        <a:buFont typeface="Wingdings" pitchFamily="2" charset="2"/>
        <a:buChar char="n"/>
        <a:defRPr sz="2000">
          <a:solidFill>
            <a:schemeClr val="tx1"/>
          </a:solidFill>
          <a:latin typeface="+mn-lt"/>
        </a:defRPr>
      </a:lvl3pPr>
      <a:lvl4pPr marL="1493838" indent="-212725" algn="l" defTabSz="852488" rtl="0" eaLnBrk="0" fontAlgn="base" hangingPunct="0">
        <a:spcBef>
          <a:spcPct val="20000"/>
        </a:spcBef>
        <a:spcAft>
          <a:spcPct val="0"/>
        </a:spcAft>
        <a:buClr>
          <a:schemeClr val="folHlink"/>
        </a:buClr>
        <a:buSzPct val="55000"/>
        <a:buFont typeface="Wingdings" pitchFamily="2" charset="2"/>
        <a:buChar char="n"/>
        <a:defRPr>
          <a:solidFill>
            <a:schemeClr val="tx1"/>
          </a:solidFill>
          <a:latin typeface="+mn-lt"/>
        </a:defRPr>
      </a:lvl4pPr>
      <a:lvl5pPr marL="1919288" indent="-212725" algn="l" defTabSz="852488" rtl="0" eaLnBrk="0" fontAlgn="base" hangingPunct="0">
        <a:spcBef>
          <a:spcPct val="20000"/>
        </a:spcBef>
        <a:spcAft>
          <a:spcPct val="0"/>
        </a:spcAft>
        <a:buClr>
          <a:srgbClr val="FD2B4E"/>
        </a:buClr>
        <a:buSzPct val="50000"/>
        <a:buFont typeface="Wingdings" pitchFamily="2" charset="2"/>
        <a:buChar char="n"/>
        <a:defRPr>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3"/>
          <p:cNvSpPr>
            <a:spLocks noGrp="1" noChangeArrowheads="1"/>
          </p:cNvSpPr>
          <p:nvPr>
            <p:ph type="subTitle" idx="1"/>
          </p:nvPr>
        </p:nvSpPr>
        <p:spPr>
          <a:xfrm>
            <a:off x="1371600" y="2286000"/>
            <a:ext cx="6400800" cy="2286000"/>
          </a:xfrm>
        </p:spPr>
        <p:txBody>
          <a:bodyPr/>
          <a:lstStyle/>
          <a:p>
            <a:pPr eaLnBrk="1" hangingPunct="1">
              <a:lnSpc>
                <a:spcPct val="90000"/>
              </a:lnSpc>
            </a:pPr>
            <a:endParaRPr lang="en-US" sz="3500" b="1" dirty="0"/>
          </a:p>
          <a:p>
            <a:pPr eaLnBrk="1" hangingPunct="1">
              <a:lnSpc>
                <a:spcPct val="90000"/>
              </a:lnSpc>
            </a:pPr>
            <a:endParaRPr lang="en-US" sz="3500" dirty="0"/>
          </a:p>
          <a:p>
            <a:pPr eaLnBrk="1" hangingPunct="1">
              <a:lnSpc>
                <a:spcPct val="90000"/>
              </a:lnSpc>
            </a:pPr>
            <a:r>
              <a:rPr lang="en-US" sz="3500" dirty="0"/>
              <a:t>HYPOTHESIS TESTING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29EF-6DCB-45FC-9AC5-371FD9853A30}"/>
              </a:ext>
            </a:extLst>
          </p:cNvPr>
          <p:cNvSpPr>
            <a:spLocks noGrp="1"/>
          </p:cNvSpPr>
          <p:nvPr>
            <p:ph type="title"/>
          </p:nvPr>
        </p:nvSpPr>
        <p:spPr>
          <a:xfrm>
            <a:off x="609600" y="457200"/>
            <a:ext cx="2971800" cy="990600"/>
          </a:xfrm>
        </p:spPr>
        <p:txBody>
          <a:bodyPr/>
          <a:lstStyle/>
          <a:p>
            <a:r>
              <a:rPr lang="en-MY" dirty="0"/>
              <a:t>continue..</a:t>
            </a:r>
          </a:p>
        </p:txBody>
      </p:sp>
      <p:sp>
        <p:nvSpPr>
          <p:cNvPr id="3" name="Content Placeholder 2">
            <a:extLst>
              <a:ext uri="{FF2B5EF4-FFF2-40B4-BE49-F238E27FC236}">
                <a16:creationId xmlns:a16="http://schemas.microsoft.com/office/drawing/2014/main" id="{10253F7B-C927-4AEC-9008-635F2438C039}"/>
              </a:ext>
            </a:extLst>
          </p:cNvPr>
          <p:cNvSpPr>
            <a:spLocks noGrp="1"/>
          </p:cNvSpPr>
          <p:nvPr>
            <p:ph idx="1"/>
          </p:nvPr>
        </p:nvSpPr>
        <p:spPr>
          <a:xfrm>
            <a:off x="609600" y="1828800"/>
            <a:ext cx="8077200" cy="4800600"/>
          </a:xfrm>
        </p:spPr>
        <p:txBody>
          <a:bodyPr/>
          <a:lstStyle/>
          <a:p>
            <a:pPr algn="just"/>
            <a:r>
              <a:rPr lang="en-MY" dirty="0"/>
              <a:t>After stating the hypotheses, then design the study. Researcher selects the </a:t>
            </a:r>
            <a:r>
              <a:rPr lang="en-MY" b="1" dirty="0"/>
              <a:t>correct statistical test</a:t>
            </a:r>
            <a:r>
              <a:rPr lang="en-MY" dirty="0"/>
              <a:t>, choose an appropriate </a:t>
            </a:r>
            <a:r>
              <a:rPr lang="en-MY" b="1" dirty="0"/>
              <a:t>level of significance</a:t>
            </a:r>
            <a:r>
              <a:rPr lang="en-MY" dirty="0"/>
              <a:t>, and formulates a plan for conducting the study.</a:t>
            </a:r>
          </a:p>
          <a:p>
            <a:pPr algn="just"/>
            <a:r>
              <a:rPr lang="en-MY" dirty="0"/>
              <a:t>A </a:t>
            </a:r>
            <a:r>
              <a:rPr lang="en-MY" b="1" dirty="0"/>
              <a:t>statistical test </a:t>
            </a:r>
            <a:r>
              <a:rPr lang="en-MY" dirty="0"/>
              <a:t>uses the data obtained from a sample to make decision about whether the null hypothesis should be rejected. </a:t>
            </a:r>
          </a:p>
          <a:p>
            <a:pPr algn="just"/>
            <a:r>
              <a:rPr lang="en-MY" dirty="0"/>
              <a:t>The numerical value obtained from a statistical test is called the </a:t>
            </a:r>
            <a:r>
              <a:rPr lang="en-MY" b="1" dirty="0"/>
              <a:t>test value</a:t>
            </a:r>
            <a:r>
              <a:rPr lang="en-MY" dirty="0"/>
              <a:t>.</a:t>
            </a:r>
          </a:p>
        </p:txBody>
      </p:sp>
    </p:spTree>
    <p:extLst>
      <p:ext uri="{BB962C8B-B14F-4D97-AF65-F5344CB8AC3E}">
        <p14:creationId xmlns:p14="http://schemas.microsoft.com/office/powerpoint/2010/main" val="370685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CD60-0FB4-45AD-BDE2-5488DC21DA8A}"/>
              </a:ext>
            </a:extLst>
          </p:cNvPr>
          <p:cNvSpPr>
            <a:spLocks noGrp="1"/>
          </p:cNvSpPr>
          <p:nvPr>
            <p:ph type="title"/>
          </p:nvPr>
        </p:nvSpPr>
        <p:spPr>
          <a:xfrm>
            <a:off x="914400" y="457200"/>
            <a:ext cx="2659062" cy="990600"/>
          </a:xfrm>
        </p:spPr>
        <p:txBody>
          <a:bodyPr/>
          <a:lstStyle/>
          <a:p>
            <a:r>
              <a:rPr lang="en-MY" dirty="0"/>
              <a:t>continue..</a:t>
            </a:r>
          </a:p>
        </p:txBody>
      </p:sp>
      <p:sp>
        <p:nvSpPr>
          <p:cNvPr id="3" name="Content Placeholder 2">
            <a:extLst>
              <a:ext uri="{FF2B5EF4-FFF2-40B4-BE49-F238E27FC236}">
                <a16:creationId xmlns:a16="http://schemas.microsoft.com/office/drawing/2014/main" id="{857EA82E-3D7B-4B5F-9A8A-6FA48AA3A754}"/>
              </a:ext>
            </a:extLst>
          </p:cNvPr>
          <p:cNvSpPr>
            <a:spLocks noGrp="1"/>
          </p:cNvSpPr>
          <p:nvPr>
            <p:ph idx="1"/>
          </p:nvPr>
        </p:nvSpPr>
        <p:spPr>
          <a:xfrm>
            <a:off x="609600" y="1828800"/>
            <a:ext cx="8077200" cy="5029200"/>
          </a:xfrm>
        </p:spPr>
        <p:txBody>
          <a:bodyPr/>
          <a:lstStyle/>
          <a:p>
            <a:r>
              <a:rPr lang="en-MY" dirty="0"/>
              <a:t>There are four possible outcomes in hypothesis-testing situation.</a:t>
            </a:r>
          </a:p>
        </p:txBody>
      </p:sp>
      <p:pic>
        <p:nvPicPr>
          <p:cNvPr id="4" name="Picture 3">
            <a:extLst>
              <a:ext uri="{FF2B5EF4-FFF2-40B4-BE49-F238E27FC236}">
                <a16:creationId xmlns:a16="http://schemas.microsoft.com/office/drawing/2014/main" id="{BBBD5F77-CF06-4D75-B3B0-1524A0378CF6}"/>
              </a:ext>
            </a:extLst>
          </p:cNvPr>
          <p:cNvPicPr>
            <a:picLocks noChangeAspect="1"/>
          </p:cNvPicPr>
          <p:nvPr/>
        </p:nvPicPr>
        <p:blipFill>
          <a:blip r:embed="rId2"/>
          <a:stretch>
            <a:fillRect/>
          </a:stretch>
        </p:blipFill>
        <p:spPr>
          <a:xfrm>
            <a:off x="1828800" y="2871004"/>
            <a:ext cx="5105400" cy="3771900"/>
          </a:xfrm>
          <a:prstGeom prst="rect">
            <a:avLst/>
          </a:prstGeom>
        </p:spPr>
      </p:pic>
    </p:spTree>
    <p:extLst>
      <p:ext uri="{BB962C8B-B14F-4D97-AF65-F5344CB8AC3E}">
        <p14:creationId xmlns:p14="http://schemas.microsoft.com/office/powerpoint/2010/main" val="46034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CC88-313A-4E82-B5FB-9BCE4C3CC285}"/>
              </a:ext>
            </a:extLst>
          </p:cNvPr>
          <p:cNvSpPr>
            <a:spLocks noGrp="1"/>
          </p:cNvSpPr>
          <p:nvPr>
            <p:ph type="title"/>
          </p:nvPr>
        </p:nvSpPr>
        <p:spPr>
          <a:xfrm>
            <a:off x="990600" y="496887"/>
            <a:ext cx="2582862" cy="990600"/>
          </a:xfrm>
        </p:spPr>
        <p:txBody>
          <a:bodyPr/>
          <a:lstStyle/>
          <a:p>
            <a:r>
              <a:rPr lang="en-MY" dirty="0"/>
              <a:t>continue..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6D5E2C-AD46-4504-AFDB-04AB5C98ACA7}"/>
                  </a:ext>
                </a:extLst>
              </p:cNvPr>
              <p:cNvSpPr>
                <a:spLocks noGrp="1"/>
              </p:cNvSpPr>
              <p:nvPr>
                <p:ph idx="1"/>
              </p:nvPr>
            </p:nvSpPr>
            <p:spPr/>
            <p:txBody>
              <a:bodyPr/>
              <a:lstStyle/>
              <a:p>
                <a:r>
                  <a:rPr lang="en-MY" dirty="0"/>
                  <a:t>If null hypothesis is true and it is rejected, a</a:t>
                </a:r>
                <a:r>
                  <a:rPr lang="en-MY" i="1" dirty="0"/>
                  <a:t> </a:t>
                </a:r>
                <a:r>
                  <a:rPr lang="en-MY" b="1" i="1" dirty="0"/>
                  <a:t>type I error</a:t>
                </a:r>
                <a:r>
                  <a:rPr lang="en-MY" dirty="0"/>
                  <a:t> is made.</a:t>
                </a:r>
              </a:p>
              <a:p>
                <a:r>
                  <a:rPr lang="en-MY" dirty="0"/>
                  <a:t>If null hypothesis is false and it is not rejected, a </a:t>
                </a:r>
                <a:r>
                  <a:rPr lang="en-MY" b="1" i="1" dirty="0"/>
                  <a:t>type II error </a:t>
                </a:r>
                <a:r>
                  <a:rPr lang="en-MY" dirty="0"/>
                  <a:t>is made.</a:t>
                </a:r>
              </a:p>
              <a:p>
                <a:pPr marL="0" indent="0">
                  <a:buNone/>
                </a:pPr>
                <a:r>
                  <a:rPr lang="en-MY" dirty="0"/>
                  <a:t>Example: </a:t>
                </a:r>
              </a:p>
              <a:p>
                <a:pPr marL="0" indent="0">
                  <a:buNone/>
                </a:pPr>
                <a:r>
                  <a:rPr lang="en-MY" dirty="0"/>
                  <a:t>Given null hypothesis, </a:t>
                </a:r>
                <a14:m>
                  <m:oMath xmlns:m="http://schemas.openxmlformats.org/officeDocument/2006/math">
                    <m:sSub>
                      <m:sSubPr>
                        <m:ctrlPr>
                          <a:rPr lang="en-MY" i="1" smtClean="0">
                            <a:latin typeface="Cambria Math" panose="02040503050406030204" pitchFamily="18" charset="0"/>
                          </a:rPr>
                        </m:ctrlPr>
                      </m:sSubPr>
                      <m:e>
                        <m:r>
                          <a:rPr lang="en-MY" b="0" i="1" smtClean="0">
                            <a:latin typeface="Cambria Math" panose="02040503050406030204" pitchFamily="18" charset="0"/>
                          </a:rPr>
                          <m:t>𝐻</m:t>
                        </m:r>
                      </m:e>
                      <m:sub>
                        <m:r>
                          <a:rPr lang="en-MY" b="0" i="1" smtClean="0">
                            <a:latin typeface="Cambria Math" panose="02040503050406030204" pitchFamily="18" charset="0"/>
                          </a:rPr>
                          <m:t>0</m:t>
                        </m:r>
                      </m:sub>
                    </m:sSub>
                  </m:oMath>
                </a14:m>
                <a:r>
                  <a:rPr lang="en-MY" dirty="0"/>
                  <a:t>: Ali’s used car is safe to drive.</a:t>
                </a:r>
              </a:p>
              <a:p>
                <a:pPr marL="0" indent="0">
                  <a:buNone/>
                </a:pPr>
                <a:r>
                  <a:rPr lang="en-MY" dirty="0"/>
                  <a:t>Which statements in a-d represent a type I error and type II error?</a:t>
                </a:r>
              </a:p>
              <a:p>
                <a:pPr marL="0" indent="0">
                  <a:buNone/>
                </a:pPr>
                <a:endParaRPr lang="en-MY" dirty="0"/>
              </a:p>
            </p:txBody>
          </p:sp>
        </mc:Choice>
        <mc:Fallback xmlns="">
          <p:sp>
            <p:nvSpPr>
              <p:cNvPr id="3" name="Content Placeholder 2">
                <a:extLst>
                  <a:ext uri="{FF2B5EF4-FFF2-40B4-BE49-F238E27FC236}">
                    <a16:creationId xmlns:a16="http://schemas.microsoft.com/office/drawing/2014/main" id="{716D5E2C-AD46-4504-AFDB-04AB5C98ACA7}"/>
                  </a:ext>
                </a:extLst>
              </p:cNvPr>
              <p:cNvSpPr>
                <a:spLocks noGrp="1" noRot="1" noChangeAspect="1" noMove="1" noResize="1" noEditPoints="1" noAdjustHandles="1" noChangeArrowheads="1" noChangeShapeType="1" noTextEdit="1"/>
              </p:cNvSpPr>
              <p:nvPr>
                <p:ph idx="1"/>
              </p:nvPr>
            </p:nvSpPr>
            <p:spPr>
              <a:blipFill>
                <a:blip r:embed="rId2"/>
                <a:stretch>
                  <a:fillRect l="-1585" t="-1480" r="-1736"/>
                </a:stretch>
              </a:blipFill>
            </p:spPr>
            <p:txBody>
              <a:bodyPr/>
              <a:lstStyle/>
              <a:p>
                <a:r>
                  <a:rPr lang="en-MY">
                    <a:noFill/>
                  </a:rPr>
                  <a:t> </a:t>
                </a:r>
              </a:p>
            </p:txBody>
          </p:sp>
        </mc:Fallback>
      </mc:AlternateContent>
    </p:spTree>
    <p:extLst>
      <p:ext uri="{BB962C8B-B14F-4D97-AF65-F5344CB8AC3E}">
        <p14:creationId xmlns:p14="http://schemas.microsoft.com/office/powerpoint/2010/main" val="173860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83B9D-EB7A-4730-AB3D-02A1B56A7834}"/>
              </a:ext>
            </a:extLst>
          </p:cNvPr>
          <p:cNvSpPr>
            <a:spLocks noGrp="1"/>
          </p:cNvSpPr>
          <p:nvPr>
            <p:ph idx="1"/>
          </p:nvPr>
        </p:nvSpPr>
        <p:spPr/>
        <p:txBody>
          <a:bodyPr/>
          <a:lstStyle/>
          <a:p>
            <a:pPr marL="514350" indent="-514350">
              <a:buAutoNum type="alphaLcPeriod"/>
            </a:pPr>
            <a:r>
              <a:rPr lang="en-MY" dirty="0"/>
              <a:t>Ali thinks that his car may be safe when, in fact, it is not safe.</a:t>
            </a:r>
          </a:p>
          <a:p>
            <a:pPr marL="514350" indent="-514350">
              <a:buAutoNum type="alphaLcPeriod"/>
            </a:pPr>
            <a:r>
              <a:rPr lang="en-MY" dirty="0"/>
              <a:t>Ali thinks that his car may be safe when, in fact, it is safe.</a:t>
            </a:r>
          </a:p>
          <a:p>
            <a:pPr marL="514350" indent="-514350">
              <a:buAutoNum type="alphaLcPeriod"/>
            </a:pPr>
            <a:r>
              <a:rPr lang="en-MY" dirty="0"/>
              <a:t>Ali thinks that his car may not be safe when, in fact, it is not safe.</a:t>
            </a:r>
          </a:p>
          <a:p>
            <a:pPr marL="514350" indent="-514350">
              <a:buAutoNum type="alphaLcPeriod"/>
            </a:pPr>
            <a:r>
              <a:rPr lang="en-MY" dirty="0"/>
              <a:t>Ali thinks that his car may not be safe when, in fact, it is safe.</a:t>
            </a:r>
          </a:p>
        </p:txBody>
      </p:sp>
    </p:spTree>
    <p:extLst>
      <p:ext uri="{BB962C8B-B14F-4D97-AF65-F5344CB8AC3E}">
        <p14:creationId xmlns:p14="http://schemas.microsoft.com/office/powerpoint/2010/main" val="2586673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ChangeArrowheads="1"/>
          </p:cNvSpPr>
          <p:nvPr/>
        </p:nvSpPr>
        <p:spPr bwMode="auto">
          <a:xfrm>
            <a:off x="1371600" y="4648200"/>
            <a:ext cx="6705600" cy="1524000"/>
          </a:xfrm>
          <a:prstGeom prst="rect">
            <a:avLst/>
          </a:prstGeom>
          <a:solidFill>
            <a:srgbClr val="FDE0BD"/>
          </a:solidFill>
          <a:ln w="9525" algn="ctr">
            <a:solidFill>
              <a:schemeClr val="tx1"/>
            </a:solidFill>
            <a:miter lim="800000"/>
            <a:headEnd/>
            <a:tailEnd/>
          </a:ln>
        </p:spPr>
        <p:txBody>
          <a:bodyPr wrap="none" anchor="ctr"/>
          <a:lstStyle/>
          <a:p>
            <a:endParaRPr lang="en-GB"/>
          </a:p>
        </p:txBody>
      </p:sp>
      <p:sp>
        <p:nvSpPr>
          <p:cNvPr id="37893" name="Rectangle 3"/>
          <p:cNvSpPr>
            <a:spLocks noGrp="1" noChangeArrowheads="1"/>
          </p:cNvSpPr>
          <p:nvPr>
            <p:ph type="title" idx="4294967295"/>
          </p:nvPr>
        </p:nvSpPr>
        <p:spPr>
          <a:xfrm>
            <a:off x="1150938" y="228600"/>
            <a:ext cx="6773862" cy="990600"/>
          </a:xfrm>
        </p:spPr>
        <p:txBody>
          <a:bodyPr/>
          <a:lstStyle/>
          <a:p>
            <a:pPr eaLnBrk="1" hangingPunct="1"/>
            <a:r>
              <a:rPr lang="en-US" dirty="0"/>
              <a:t>Type I &amp; II Error Relationship</a:t>
            </a:r>
          </a:p>
        </p:txBody>
      </p:sp>
      <p:sp>
        <p:nvSpPr>
          <p:cNvPr id="37894" name="Text Box 4"/>
          <p:cNvSpPr txBox="1">
            <a:spLocks noChangeArrowheads="1"/>
          </p:cNvSpPr>
          <p:nvPr/>
        </p:nvSpPr>
        <p:spPr bwMode="auto">
          <a:xfrm>
            <a:off x="685800" y="2057400"/>
            <a:ext cx="7848600" cy="3975100"/>
          </a:xfrm>
          <a:prstGeom prst="rect">
            <a:avLst/>
          </a:prstGeom>
          <a:noFill/>
          <a:ln w="19050" algn="ctr">
            <a:noFill/>
            <a:miter lim="800000"/>
            <a:headEnd/>
            <a:tailEnd/>
          </a:ln>
        </p:spPr>
        <p:txBody>
          <a:bodyPr>
            <a:spAutoFit/>
          </a:bodyPr>
          <a:lstStyle/>
          <a:p>
            <a:pPr>
              <a:spcBef>
                <a:spcPct val="50000"/>
              </a:spcBef>
              <a:buClr>
                <a:schemeClr val="folHlink"/>
              </a:buClr>
              <a:buSzPct val="120000"/>
              <a:buFont typeface="Wingdings" pitchFamily="2" charset="2"/>
              <a:buChar char="§"/>
            </a:pPr>
            <a:r>
              <a:rPr lang="en-US" sz="2400"/>
              <a:t> </a:t>
            </a:r>
            <a:r>
              <a:rPr lang="en-US"/>
              <a:t>Type I and Type II errors cannot happen at</a:t>
            </a:r>
          </a:p>
          <a:p>
            <a:pPr>
              <a:lnSpc>
                <a:spcPct val="30000"/>
              </a:lnSpc>
              <a:spcBef>
                <a:spcPct val="50000"/>
              </a:spcBef>
              <a:buClr>
                <a:schemeClr val="folHlink"/>
              </a:buClr>
              <a:buSzPct val="120000"/>
              <a:buFont typeface="Wingdings" pitchFamily="2" charset="2"/>
              <a:buNone/>
            </a:pPr>
            <a:r>
              <a:rPr lang="en-US"/>
              <a:t>   the same time</a:t>
            </a:r>
          </a:p>
          <a:p>
            <a:pPr lvl="1">
              <a:spcBef>
                <a:spcPct val="50000"/>
              </a:spcBef>
              <a:buClr>
                <a:schemeClr val="hlink"/>
              </a:buClr>
              <a:buSzPct val="70000"/>
              <a:buFont typeface="Wingdings" pitchFamily="2" charset="2"/>
              <a:buChar char="§"/>
            </a:pPr>
            <a:r>
              <a:rPr lang="en-US"/>
              <a:t> A Type I error can only occur if H</a:t>
            </a:r>
            <a:r>
              <a:rPr lang="en-US" baseline="-25000"/>
              <a:t>0</a:t>
            </a:r>
            <a:r>
              <a:rPr lang="en-US"/>
              <a:t> is </a:t>
            </a:r>
            <a:r>
              <a:rPr lang="en-US">
                <a:solidFill>
                  <a:schemeClr val="folHlink"/>
                </a:solidFill>
              </a:rPr>
              <a:t>true</a:t>
            </a:r>
          </a:p>
          <a:p>
            <a:pPr lvl="1">
              <a:spcBef>
                <a:spcPct val="50000"/>
              </a:spcBef>
              <a:buClr>
                <a:schemeClr val="hlink"/>
              </a:buClr>
              <a:buSzPct val="70000"/>
              <a:buFont typeface="Wingdings" pitchFamily="2" charset="2"/>
              <a:buChar char="§"/>
            </a:pPr>
            <a:r>
              <a:rPr lang="en-US"/>
              <a:t> A Type II error can only occur if H</a:t>
            </a:r>
            <a:r>
              <a:rPr lang="en-US" baseline="-25000"/>
              <a:t>0</a:t>
            </a:r>
            <a:r>
              <a:rPr lang="en-US"/>
              <a:t> is </a:t>
            </a:r>
            <a:r>
              <a:rPr lang="en-US">
                <a:solidFill>
                  <a:schemeClr val="folHlink"/>
                </a:solidFill>
              </a:rPr>
              <a:t>false</a:t>
            </a:r>
          </a:p>
          <a:p>
            <a:pPr lvl="1">
              <a:spcBef>
                <a:spcPct val="50000"/>
              </a:spcBef>
              <a:buClr>
                <a:schemeClr val="hlink"/>
              </a:buClr>
              <a:buSzPct val="70000"/>
              <a:buFont typeface="Wingdings" pitchFamily="2" charset="2"/>
              <a:buNone/>
            </a:pPr>
            <a:endParaRPr lang="en-US" sz="2400"/>
          </a:p>
          <a:p>
            <a:pPr>
              <a:spcBef>
                <a:spcPct val="50000"/>
              </a:spcBef>
              <a:buClr>
                <a:schemeClr val="folHlink"/>
              </a:buClr>
              <a:buSzPct val="120000"/>
              <a:buFont typeface="Wingdings" pitchFamily="2" charset="2"/>
              <a:buNone/>
            </a:pPr>
            <a:r>
              <a:rPr lang="en-US" sz="2400"/>
              <a:t>  	</a:t>
            </a:r>
            <a:r>
              <a:rPr lang="en-US"/>
              <a:t>If Type I error probability (</a:t>
            </a:r>
            <a:r>
              <a:rPr lang="en-US" b="1">
                <a:sym typeface="Symbol" pitchFamily="18" charset="2"/>
              </a:rPr>
              <a:t></a:t>
            </a:r>
            <a:r>
              <a:rPr lang="en-US"/>
              <a:t>)      , then </a:t>
            </a:r>
          </a:p>
          <a:p>
            <a:pPr>
              <a:spcBef>
                <a:spcPct val="50000"/>
              </a:spcBef>
              <a:buClr>
                <a:schemeClr val="folHlink"/>
              </a:buClr>
              <a:buFont typeface="Wingdings" pitchFamily="2" charset="2"/>
              <a:buNone/>
            </a:pPr>
            <a:r>
              <a:rPr lang="en-US"/>
              <a:t>   	Type II error probability (</a:t>
            </a:r>
            <a:r>
              <a:rPr lang="el-GR">
                <a:cs typeface="Arial" charset="0"/>
              </a:rPr>
              <a:t>β</a:t>
            </a:r>
            <a:r>
              <a:rPr lang="en-US"/>
              <a:t>)</a:t>
            </a:r>
          </a:p>
        </p:txBody>
      </p:sp>
      <p:sp>
        <p:nvSpPr>
          <p:cNvPr id="37895" name="AutoShape 5"/>
          <p:cNvSpPr>
            <a:spLocks noChangeArrowheads="1"/>
          </p:cNvSpPr>
          <p:nvPr/>
        </p:nvSpPr>
        <p:spPr bwMode="auto">
          <a:xfrm>
            <a:off x="6227763" y="4876800"/>
            <a:ext cx="381000" cy="457200"/>
          </a:xfrm>
          <a:prstGeom prst="upArrow">
            <a:avLst>
              <a:gd name="adj1" fmla="val 50000"/>
              <a:gd name="adj2" fmla="val 30000"/>
            </a:avLst>
          </a:prstGeom>
          <a:solidFill>
            <a:schemeClr val="hlink"/>
          </a:solidFill>
          <a:ln w="19050" algn="ctr">
            <a:solidFill>
              <a:schemeClr val="tx1"/>
            </a:solidFill>
            <a:miter lim="800000"/>
            <a:headEnd/>
            <a:tailEnd/>
          </a:ln>
        </p:spPr>
        <p:txBody>
          <a:bodyPr wrap="none" anchor="ctr"/>
          <a:lstStyle/>
          <a:p>
            <a:endParaRPr lang="en-GB"/>
          </a:p>
        </p:txBody>
      </p:sp>
      <p:sp>
        <p:nvSpPr>
          <p:cNvPr id="37896" name="AutoShape 6"/>
          <p:cNvSpPr>
            <a:spLocks noChangeArrowheads="1"/>
          </p:cNvSpPr>
          <p:nvPr/>
        </p:nvSpPr>
        <p:spPr bwMode="auto">
          <a:xfrm rot="10800000">
            <a:off x="6248400" y="5562600"/>
            <a:ext cx="381000" cy="457200"/>
          </a:xfrm>
          <a:prstGeom prst="upArrow">
            <a:avLst>
              <a:gd name="adj1" fmla="val 50000"/>
              <a:gd name="adj2" fmla="val 30000"/>
            </a:avLst>
          </a:prstGeom>
          <a:solidFill>
            <a:schemeClr val="folHlink"/>
          </a:solidFill>
          <a:ln w="19050" algn="ctr">
            <a:solidFill>
              <a:schemeClr val="tx1"/>
            </a:solidFill>
            <a:miter lim="800000"/>
            <a:headEnd/>
            <a:tailEnd/>
          </a:ln>
        </p:spPr>
        <p:txBody>
          <a:bodyPr wrap="none" anchor="ctr"/>
          <a:lstStyle/>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idx="4294967295"/>
          </p:nvPr>
        </p:nvSpPr>
        <p:spPr>
          <a:xfrm>
            <a:off x="952500" y="609601"/>
            <a:ext cx="7162800" cy="762000"/>
          </a:xfrm>
        </p:spPr>
        <p:txBody>
          <a:bodyPr/>
          <a:lstStyle/>
          <a:p>
            <a:pPr eaLnBrk="1" hangingPunct="1"/>
            <a:r>
              <a:rPr lang="en-US" dirty="0"/>
              <a:t>Factors Affecting Type II Error</a:t>
            </a:r>
          </a:p>
        </p:txBody>
      </p:sp>
      <p:sp>
        <p:nvSpPr>
          <p:cNvPr id="38917" name="Rectangle 3"/>
          <p:cNvSpPr>
            <a:spLocks noGrp="1" noChangeArrowheads="1"/>
          </p:cNvSpPr>
          <p:nvPr>
            <p:ph type="body" idx="4294967295"/>
          </p:nvPr>
        </p:nvSpPr>
        <p:spPr>
          <a:xfrm>
            <a:off x="762000" y="1600200"/>
            <a:ext cx="7543800" cy="4648200"/>
          </a:xfrm>
        </p:spPr>
        <p:txBody>
          <a:bodyPr/>
          <a:lstStyle/>
          <a:p>
            <a:pPr eaLnBrk="1" hangingPunct="1">
              <a:lnSpc>
                <a:spcPct val="110000"/>
              </a:lnSpc>
              <a:spcBef>
                <a:spcPct val="50000"/>
              </a:spcBef>
            </a:pPr>
            <a:r>
              <a:rPr lang="en-US"/>
              <a:t>All else equal,</a:t>
            </a:r>
          </a:p>
          <a:p>
            <a:pPr lvl="1" eaLnBrk="1" hangingPunct="1">
              <a:lnSpc>
                <a:spcPct val="110000"/>
              </a:lnSpc>
            </a:pPr>
            <a:r>
              <a:rPr lang="en-US"/>
              <a:t>  </a:t>
            </a:r>
            <a:r>
              <a:rPr lang="el-GR">
                <a:cs typeface="Arial" charset="0"/>
              </a:rPr>
              <a:t>β</a:t>
            </a:r>
            <a:r>
              <a:rPr lang="en-US"/>
              <a:t>          when the difference between hypothesized parameter and its true value</a:t>
            </a:r>
          </a:p>
          <a:p>
            <a:pPr lvl="1" eaLnBrk="1" hangingPunct="1">
              <a:lnSpc>
                <a:spcPct val="110000"/>
              </a:lnSpc>
            </a:pPr>
            <a:endParaRPr lang="en-US"/>
          </a:p>
          <a:p>
            <a:pPr lvl="1" eaLnBrk="1" hangingPunct="1">
              <a:lnSpc>
                <a:spcPct val="110000"/>
              </a:lnSpc>
              <a:spcBef>
                <a:spcPct val="45000"/>
              </a:spcBef>
            </a:pPr>
            <a:r>
              <a:rPr lang="en-US">
                <a:cs typeface="Arial" charset="0"/>
              </a:rPr>
              <a:t>  </a:t>
            </a:r>
            <a:r>
              <a:rPr lang="el-GR" sz="3200">
                <a:cs typeface="Arial" charset="0"/>
              </a:rPr>
              <a:t>β</a:t>
            </a:r>
            <a:r>
              <a:rPr lang="en-US"/>
              <a:t> 	when    </a:t>
            </a:r>
            <a:r>
              <a:rPr lang="en-US" sz="3200" b="1">
                <a:sym typeface="Symbol" pitchFamily="18" charset="2"/>
              </a:rPr>
              <a:t></a:t>
            </a:r>
            <a:endParaRPr lang="en-US" sz="3200" b="1"/>
          </a:p>
          <a:p>
            <a:pPr lvl="1" eaLnBrk="1" hangingPunct="1">
              <a:lnSpc>
                <a:spcPct val="110000"/>
              </a:lnSpc>
              <a:spcBef>
                <a:spcPct val="45000"/>
              </a:spcBef>
            </a:pPr>
            <a:r>
              <a:rPr lang="en-US">
                <a:cs typeface="Arial" charset="0"/>
              </a:rPr>
              <a:t>  </a:t>
            </a:r>
            <a:r>
              <a:rPr lang="el-GR" sz="3200">
                <a:cs typeface="Arial" charset="0"/>
              </a:rPr>
              <a:t>β</a:t>
            </a:r>
            <a:r>
              <a:rPr lang="en-US"/>
              <a:t> 	when    </a:t>
            </a:r>
            <a:r>
              <a:rPr lang="el-GR" sz="3200">
                <a:cs typeface="Arial" charset="0"/>
              </a:rPr>
              <a:t>σ</a:t>
            </a:r>
            <a:endParaRPr lang="en-US"/>
          </a:p>
          <a:p>
            <a:pPr lvl="1" eaLnBrk="1" hangingPunct="1">
              <a:lnSpc>
                <a:spcPct val="110000"/>
              </a:lnSpc>
              <a:spcBef>
                <a:spcPct val="45000"/>
              </a:spcBef>
            </a:pPr>
            <a:r>
              <a:rPr lang="en-US"/>
              <a:t>  </a:t>
            </a:r>
            <a:r>
              <a:rPr lang="el-GR" sz="3200">
                <a:cs typeface="Arial" charset="0"/>
              </a:rPr>
              <a:t>β</a:t>
            </a:r>
            <a:r>
              <a:rPr lang="en-US"/>
              <a:t> 	when    </a:t>
            </a:r>
            <a:r>
              <a:rPr lang="en-US" sz="3200" i="1"/>
              <a:t>n</a:t>
            </a:r>
          </a:p>
        </p:txBody>
      </p:sp>
      <p:sp>
        <p:nvSpPr>
          <p:cNvPr id="38918" name="AutoShape 4"/>
          <p:cNvSpPr>
            <a:spLocks noChangeArrowheads="1"/>
          </p:cNvSpPr>
          <p:nvPr/>
        </p:nvSpPr>
        <p:spPr bwMode="auto">
          <a:xfrm>
            <a:off x="2057400" y="5257800"/>
            <a:ext cx="381000" cy="457200"/>
          </a:xfrm>
          <a:prstGeom prst="upArrow">
            <a:avLst>
              <a:gd name="adj1" fmla="val 50000"/>
              <a:gd name="adj2" fmla="val 30000"/>
            </a:avLst>
          </a:prstGeom>
          <a:solidFill>
            <a:schemeClr val="hlink"/>
          </a:solidFill>
          <a:ln w="19050" algn="ctr">
            <a:solidFill>
              <a:schemeClr val="tx1"/>
            </a:solidFill>
            <a:miter lim="800000"/>
            <a:headEnd/>
            <a:tailEnd/>
          </a:ln>
        </p:spPr>
        <p:txBody>
          <a:bodyPr wrap="none" anchor="ctr"/>
          <a:lstStyle/>
          <a:p>
            <a:endParaRPr lang="en-GB"/>
          </a:p>
        </p:txBody>
      </p:sp>
      <p:sp>
        <p:nvSpPr>
          <p:cNvPr id="38919" name="AutoShape 5"/>
          <p:cNvSpPr>
            <a:spLocks noChangeArrowheads="1"/>
          </p:cNvSpPr>
          <p:nvPr/>
        </p:nvSpPr>
        <p:spPr bwMode="auto">
          <a:xfrm rot="10800000">
            <a:off x="4038600" y="5257800"/>
            <a:ext cx="381000" cy="457200"/>
          </a:xfrm>
          <a:prstGeom prst="upArrow">
            <a:avLst>
              <a:gd name="adj1" fmla="val 50000"/>
              <a:gd name="adj2" fmla="val 30000"/>
            </a:avLst>
          </a:prstGeom>
          <a:solidFill>
            <a:schemeClr val="folHlink"/>
          </a:solidFill>
          <a:ln w="19050" algn="ctr">
            <a:solidFill>
              <a:schemeClr val="tx1"/>
            </a:solidFill>
            <a:miter lim="800000"/>
            <a:headEnd/>
            <a:tailEnd/>
          </a:ln>
        </p:spPr>
        <p:txBody>
          <a:bodyPr wrap="none" anchor="ctr"/>
          <a:lstStyle/>
          <a:p>
            <a:endParaRPr lang="en-GB"/>
          </a:p>
        </p:txBody>
      </p:sp>
      <p:sp>
        <p:nvSpPr>
          <p:cNvPr id="38920" name="AutoShape 6"/>
          <p:cNvSpPr>
            <a:spLocks noChangeArrowheads="1"/>
          </p:cNvSpPr>
          <p:nvPr/>
        </p:nvSpPr>
        <p:spPr bwMode="auto">
          <a:xfrm>
            <a:off x="2057400" y="2133600"/>
            <a:ext cx="381000" cy="457200"/>
          </a:xfrm>
          <a:prstGeom prst="upArrow">
            <a:avLst>
              <a:gd name="adj1" fmla="val 50000"/>
              <a:gd name="adj2" fmla="val 30000"/>
            </a:avLst>
          </a:prstGeom>
          <a:solidFill>
            <a:schemeClr val="hlink"/>
          </a:solidFill>
          <a:ln w="19050" algn="ctr">
            <a:solidFill>
              <a:schemeClr val="tx1"/>
            </a:solidFill>
            <a:miter lim="800000"/>
            <a:headEnd/>
            <a:tailEnd/>
          </a:ln>
        </p:spPr>
        <p:txBody>
          <a:bodyPr wrap="none" anchor="ctr"/>
          <a:lstStyle/>
          <a:p>
            <a:endParaRPr lang="en-GB"/>
          </a:p>
        </p:txBody>
      </p:sp>
      <p:sp>
        <p:nvSpPr>
          <p:cNvPr id="38921" name="AutoShape 7"/>
          <p:cNvSpPr>
            <a:spLocks noChangeArrowheads="1"/>
          </p:cNvSpPr>
          <p:nvPr/>
        </p:nvSpPr>
        <p:spPr bwMode="auto">
          <a:xfrm rot="10800000">
            <a:off x="7315200" y="2590800"/>
            <a:ext cx="381000" cy="457200"/>
          </a:xfrm>
          <a:prstGeom prst="upArrow">
            <a:avLst>
              <a:gd name="adj1" fmla="val 50000"/>
              <a:gd name="adj2" fmla="val 30000"/>
            </a:avLst>
          </a:prstGeom>
          <a:solidFill>
            <a:schemeClr val="folHlink"/>
          </a:solidFill>
          <a:ln w="19050" algn="ctr">
            <a:solidFill>
              <a:schemeClr val="tx1"/>
            </a:solidFill>
            <a:miter lim="800000"/>
            <a:headEnd/>
            <a:tailEnd/>
          </a:ln>
        </p:spPr>
        <p:txBody>
          <a:bodyPr wrap="none" anchor="ctr"/>
          <a:lstStyle/>
          <a:p>
            <a:endParaRPr lang="en-GB"/>
          </a:p>
        </p:txBody>
      </p:sp>
      <p:sp>
        <p:nvSpPr>
          <p:cNvPr id="38922" name="AutoShape 8"/>
          <p:cNvSpPr>
            <a:spLocks noChangeArrowheads="1"/>
          </p:cNvSpPr>
          <p:nvPr/>
        </p:nvSpPr>
        <p:spPr bwMode="auto">
          <a:xfrm>
            <a:off x="2057400" y="4495800"/>
            <a:ext cx="381000" cy="457200"/>
          </a:xfrm>
          <a:prstGeom prst="upArrow">
            <a:avLst>
              <a:gd name="adj1" fmla="val 50000"/>
              <a:gd name="adj2" fmla="val 30000"/>
            </a:avLst>
          </a:prstGeom>
          <a:solidFill>
            <a:schemeClr val="hlink"/>
          </a:solidFill>
          <a:ln w="19050" algn="ctr">
            <a:solidFill>
              <a:schemeClr val="tx1"/>
            </a:solidFill>
            <a:miter lim="800000"/>
            <a:headEnd/>
            <a:tailEnd/>
          </a:ln>
        </p:spPr>
        <p:txBody>
          <a:bodyPr wrap="none" anchor="ctr"/>
          <a:lstStyle/>
          <a:p>
            <a:endParaRPr lang="en-GB"/>
          </a:p>
        </p:txBody>
      </p:sp>
      <p:sp>
        <p:nvSpPr>
          <p:cNvPr id="38923" name="AutoShape 9"/>
          <p:cNvSpPr>
            <a:spLocks noChangeArrowheads="1"/>
          </p:cNvSpPr>
          <p:nvPr/>
        </p:nvSpPr>
        <p:spPr bwMode="auto">
          <a:xfrm>
            <a:off x="2057400" y="3733800"/>
            <a:ext cx="381000" cy="457200"/>
          </a:xfrm>
          <a:prstGeom prst="upArrow">
            <a:avLst>
              <a:gd name="adj1" fmla="val 50000"/>
              <a:gd name="adj2" fmla="val 30000"/>
            </a:avLst>
          </a:prstGeom>
          <a:solidFill>
            <a:schemeClr val="hlink"/>
          </a:solidFill>
          <a:ln w="19050" algn="ctr">
            <a:solidFill>
              <a:schemeClr val="tx1"/>
            </a:solidFill>
            <a:miter lim="800000"/>
            <a:headEnd/>
            <a:tailEnd/>
          </a:ln>
        </p:spPr>
        <p:txBody>
          <a:bodyPr wrap="none" anchor="ctr"/>
          <a:lstStyle/>
          <a:p>
            <a:endParaRPr lang="en-GB"/>
          </a:p>
        </p:txBody>
      </p:sp>
      <p:sp>
        <p:nvSpPr>
          <p:cNvPr id="38924" name="AutoShape 10"/>
          <p:cNvSpPr>
            <a:spLocks noChangeArrowheads="1"/>
          </p:cNvSpPr>
          <p:nvPr/>
        </p:nvSpPr>
        <p:spPr bwMode="auto">
          <a:xfrm rot="10800000">
            <a:off x="4038600" y="3733800"/>
            <a:ext cx="381000" cy="457200"/>
          </a:xfrm>
          <a:prstGeom prst="upArrow">
            <a:avLst>
              <a:gd name="adj1" fmla="val 50000"/>
              <a:gd name="adj2" fmla="val 30000"/>
            </a:avLst>
          </a:prstGeom>
          <a:solidFill>
            <a:schemeClr val="folHlink"/>
          </a:solidFill>
          <a:ln w="19050" algn="ctr">
            <a:solidFill>
              <a:schemeClr val="tx1"/>
            </a:solidFill>
            <a:miter lim="800000"/>
            <a:headEnd/>
            <a:tailEnd/>
          </a:ln>
        </p:spPr>
        <p:txBody>
          <a:bodyPr wrap="none" anchor="ctr"/>
          <a:lstStyle/>
          <a:p>
            <a:endParaRPr lang="en-GB"/>
          </a:p>
        </p:txBody>
      </p:sp>
      <p:sp>
        <p:nvSpPr>
          <p:cNvPr id="38925" name="AutoShape 11"/>
          <p:cNvSpPr>
            <a:spLocks noChangeArrowheads="1"/>
          </p:cNvSpPr>
          <p:nvPr/>
        </p:nvSpPr>
        <p:spPr bwMode="auto">
          <a:xfrm>
            <a:off x="4038600" y="4419600"/>
            <a:ext cx="381000" cy="457200"/>
          </a:xfrm>
          <a:prstGeom prst="upArrow">
            <a:avLst>
              <a:gd name="adj1" fmla="val 50000"/>
              <a:gd name="adj2" fmla="val 30000"/>
            </a:avLst>
          </a:prstGeom>
          <a:solidFill>
            <a:schemeClr val="hlink"/>
          </a:solidFill>
          <a:ln w="19050" algn="ctr">
            <a:solidFill>
              <a:schemeClr val="tx1"/>
            </a:solidFill>
            <a:miter lim="800000"/>
            <a:headEnd/>
            <a:tailEnd/>
          </a:ln>
        </p:spPr>
        <p:txBody>
          <a:bodyPr wrap="none" anchor="ctr"/>
          <a:lstStyle/>
          <a:p>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54973E-969F-4F49-82F9-1C5B649E1006}"/>
                  </a:ext>
                </a:extLst>
              </p:cNvPr>
              <p:cNvSpPr>
                <a:spLocks noGrp="1"/>
              </p:cNvSpPr>
              <p:nvPr>
                <p:ph idx="1"/>
              </p:nvPr>
            </p:nvSpPr>
            <p:spPr/>
            <p:txBody>
              <a:bodyPr/>
              <a:lstStyle/>
              <a:p>
                <a:r>
                  <a:rPr lang="en-MY" dirty="0"/>
                  <a:t>The </a:t>
                </a:r>
                <a:r>
                  <a:rPr lang="en-MY" b="1" dirty="0"/>
                  <a:t>level of significance </a:t>
                </a:r>
                <a:r>
                  <a:rPr lang="en-MY" dirty="0"/>
                  <a:t>is the maximum probability of committing a type I error. This probability is symbolized by </a:t>
                </a:r>
                <a14:m>
                  <m:oMath xmlns:m="http://schemas.openxmlformats.org/officeDocument/2006/math">
                    <m:r>
                      <a:rPr lang="en-MY" i="1" smtClean="0">
                        <a:latin typeface="Cambria Math" panose="02040503050406030204" pitchFamily="18" charset="0"/>
                        <a:ea typeface="Cambria Math" panose="02040503050406030204" pitchFamily="18" charset="0"/>
                      </a:rPr>
                      <m:t>𝛼</m:t>
                    </m:r>
                  </m:oMath>
                </a14:m>
                <a:r>
                  <a:rPr lang="en-MY" dirty="0"/>
                  <a:t> (alpha).</a:t>
                </a:r>
              </a:p>
              <a:p>
                <a:r>
                  <a:rPr lang="en-MY" dirty="0"/>
                  <a:t>P(type I error)=</a:t>
                </a:r>
                <a:r>
                  <a:rPr lang="en-MY" dirty="0">
                    <a:ea typeface="Cambria Math" panose="02040503050406030204" pitchFamily="18" charset="0"/>
                  </a:rPr>
                  <a:t> </a:t>
                </a:r>
                <a14:m>
                  <m:oMath xmlns:m="http://schemas.openxmlformats.org/officeDocument/2006/math">
                    <m:r>
                      <a:rPr lang="en-MY" i="1" smtClean="0">
                        <a:latin typeface="Cambria Math" panose="02040503050406030204" pitchFamily="18" charset="0"/>
                        <a:ea typeface="Cambria Math" panose="02040503050406030204" pitchFamily="18" charset="0"/>
                      </a:rPr>
                      <m:t>𝛼</m:t>
                    </m:r>
                  </m:oMath>
                </a14:m>
                <a:endParaRPr lang="en-MY" dirty="0"/>
              </a:p>
              <a:p>
                <a:r>
                  <a:rPr lang="en-MY" dirty="0"/>
                  <a:t>P(type II error)=</a:t>
                </a:r>
                <a:r>
                  <a:rPr lang="en-MY" dirty="0">
                    <a:ea typeface="Cambria Math" panose="02040503050406030204" pitchFamily="18" charset="0"/>
                  </a:rPr>
                  <a:t>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oMath>
                </a14:m>
                <a:r>
                  <a:rPr lang="en-MY" dirty="0"/>
                  <a:t> (beta)</a:t>
                </a:r>
              </a:p>
              <a:p>
                <a:r>
                  <a:rPr lang="en-MY" dirty="0"/>
                  <a:t>Typical significance levels are: 0.10, 0.05 and 0.01</a:t>
                </a:r>
              </a:p>
              <a:p>
                <a:r>
                  <a:rPr lang="en-MY" dirty="0"/>
                  <a:t>Example, when </a:t>
                </a:r>
                <a14:m>
                  <m:oMath xmlns:m="http://schemas.openxmlformats.org/officeDocument/2006/math">
                    <m:r>
                      <a:rPr lang="en-MY" i="1" smtClean="0">
                        <a:latin typeface="Cambria Math" panose="02040503050406030204" pitchFamily="18" charset="0"/>
                        <a:ea typeface="Cambria Math" panose="02040503050406030204" pitchFamily="18" charset="0"/>
                      </a:rPr>
                      <m:t>𝛼</m:t>
                    </m:r>
                  </m:oMath>
                </a14:m>
                <a:r>
                  <a:rPr lang="en-MY" dirty="0"/>
                  <a:t>=0.10, there is a 10% chance of rejecting a true null hypothesis.</a:t>
                </a:r>
              </a:p>
            </p:txBody>
          </p:sp>
        </mc:Choice>
        <mc:Fallback xmlns="">
          <p:sp>
            <p:nvSpPr>
              <p:cNvPr id="3" name="Content Placeholder 2">
                <a:extLst>
                  <a:ext uri="{FF2B5EF4-FFF2-40B4-BE49-F238E27FC236}">
                    <a16:creationId xmlns:a16="http://schemas.microsoft.com/office/drawing/2014/main" id="{3454973E-969F-4F49-82F9-1C5B649E1006}"/>
                  </a:ext>
                </a:extLst>
              </p:cNvPr>
              <p:cNvSpPr>
                <a:spLocks noGrp="1" noRot="1" noChangeAspect="1" noMove="1" noResize="1" noEditPoints="1" noAdjustHandles="1" noChangeArrowheads="1" noChangeShapeType="1" noTextEdit="1"/>
              </p:cNvSpPr>
              <p:nvPr>
                <p:ph idx="1"/>
              </p:nvPr>
            </p:nvSpPr>
            <p:spPr>
              <a:blipFill>
                <a:blip r:embed="rId2"/>
                <a:stretch>
                  <a:fillRect l="-377" t="-1480" r="-302"/>
                </a:stretch>
              </a:blipFill>
            </p:spPr>
            <p:txBody>
              <a:bodyPr/>
              <a:lstStyle/>
              <a:p>
                <a:r>
                  <a:rPr lang="en-MY">
                    <a:noFill/>
                  </a:rPr>
                  <a:t> </a:t>
                </a:r>
              </a:p>
            </p:txBody>
          </p:sp>
        </mc:Fallback>
      </mc:AlternateContent>
      <p:sp>
        <p:nvSpPr>
          <p:cNvPr id="4" name="Rectangle 2">
            <a:extLst>
              <a:ext uri="{FF2B5EF4-FFF2-40B4-BE49-F238E27FC236}">
                <a16:creationId xmlns:a16="http://schemas.microsoft.com/office/drawing/2014/main" id="{614F5419-DD5D-432A-BFF0-B4339B9F91A7}"/>
              </a:ext>
            </a:extLst>
          </p:cNvPr>
          <p:cNvSpPr txBox="1">
            <a:spLocks noChangeArrowheads="1"/>
          </p:cNvSpPr>
          <p:nvPr/>
        </p:nvSpPr>
        <p:spPr bwMode="auto">
          <a:xfrm>
            <a:off x="952500" y="609601"/>
            <a:ext cx="5219700" cy="76200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a:lstStyle>
          <a:p>
            <a:pPr eaLnBrk="1" hangingPunct="1"/>
            <a:r>
              <a:rPr lang="en-US" kern="0" dirty="0"/>
              <a:t>Level of Significance</a:t>
            </a:r>
          </a:p>
        </p:txBody>
      </p:sp>
    </p:spTree>
    <p:extLst>
      <p:ext uri="{BB962C8B-B14F-4D97-AF65-F5344CB8AC3E}">
        <p14:creationId xmlns:p14="http://schemas.microsoft.com/office/powerpoint/2010/main" val="1969969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18718-C26A-4493-A032-EE41F8115D15}"/>
              </a:ext>
            </a:extLst>
          </p:cNvPr>
          <p:cNvSpPr>
            <a:spLocks noGrp="1"/>
          </p:cNvSpPr>
          <p:nvPr>
            <p:ph idx="1"/>
          </p:nvPr>
        </p:nvSpPr>
        <p:spPr>
          <a:xfrm>
            <a:off x="609600" y="1676400"/>
            <a:ext cx="8077200" cy="5181600"/>
          </a:xfrm>
        </p:spPr>
        <p:txBody>
          <a:bodyPr/>
          <a:lstStyle/>
          <a:p>
            <a:pPr algn="just"/>
            <a:r>
              <a:rPr lang="en-MY" dirty="0"/>
              <a:t>The </a:t>
            </a:r>
            <a:r>
              <a:rPr lang="en-MY" b="1" dirty="0"/>
              <a:t>critical value (C.V)</a:t>
            </a:r>
            <a:r>
              <a:rPr lang="en-MY" dirty="0"/>
              <a:t>, separates the critical region from the noncritical region.</a:t>
            </a:r>
          </a:p>
          <a:p>
            <a:pPr algn="just"/>
            <a:r>
              <a:rPr lang="en-MY" dirty="0"/>
              <a:t>The </a:t>
            </a:r>
            <a:r>
              <a:rPr lang="en-MY" b="1" dirty="0"/>
              <a:t>critical (rejection) region </a:t>
            </a:r>
            <a:r>
              <a:rPr lang="en-MY" dirty="0"/>
              <a:t>is the range of values of the test value that indicates there is a significant difference and that the null hypothesis should be rejected.</a:t>
            </a:r>
          </a:p>
          <a:p>
            <a:pPr algn="just"/>
            <a:r>
              <a:rPr lang="en-MY" dirty="0"/>
              <a:t>The </a:t>
            </a:r>
            <a:r>
              <a:rPr lang="en-MY" b="1" dirty="0"/>
              <a:t>noncritical (nonrejection) region </a:t>
            </a:r>
            <a:r>
              <a:rPr lang="en-MY" dirty="0"/>
              <a:t>is the range of values of the test value that indicates that the difference was probably due to chance and that the null hypothesis should not be rejected.</a:t>
            </a:r>
          </a:p>
        </p:txBody>
      </p:sp>
      <p:sp>
        <p:nvSpPr>
          <p:cNvPr id="4" name="Rectangle 2">
            <a:extLst>
              <a:ext uri="{FF2B5EF4-FFF2-40B4-BE49-F238E27FC236}">
                <a16:creationId xmlns:a16="http://schemas.microsoft.com/office/drawing/2014/main" id="{169E9B98-A521-441B-ABA7-62E79827E285}"/>
              </a:ext>
            </a:extLst>
          </p:cNvPr>
          <p:cNvSpPr txBox="1">
            <a:spLocks noChangeArrowheads="1"/>
          </p:cNvSpPr>
          <p:nvPr/>
        </p:nvSpPr>
        <p:spPr bwMode="auto">
          <a:xfrm>
            <a:off x="952500" y="609601"/>
            <a:ext cx="3543300" cy="76200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a:lstStyle>
          <a:p>
            <a:pPr eaLnBrk="1" hangingPunct="1"/>
            <a:r>
              <a:rPr lang="en-US" kern="0" dirty="0"/>
              <a:t>Critical Value</a:t>
            </a:r>
          </a:p>
        </p:txBody>
      </p:sp>
    </p:spTree>
    <p:extLst>
      <p:ext uri="{BB962C8B-B14F-4D97-AF65-F5344CB8AC3E}">
        <p14:creationId xmlns:p14="http://schemas.microsoft.com/office/powerpoint/2010/main" val="2802664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9FF7D4-C76A-4578-863F-A7B9C561C008}"/>
                  </a:ext>
                </a:extLst>
              </p:cNvPr>
              <p:cNvSpPr>
                <a:spLocks noGrp="1"/>
              </p:cNvSpPr>
              <p:nvPr>
                <p:ph idx="1"/>
              </p:nvPr>
            </p:nvSpPr>
            <p:spPr>
              <a:xfrm>
                <a:off x="609600" y="1524000"/>
                <a:ext cx="8077200" cy="5029200"/>
              </a:xfrm>
            </p:spPr>
            <p:txBody>
              <a:bodyPr/>
              <a:lstStyle/>
              <a:p>
                <a:r>
                  <a:rPr lang="en-MY" dirty="0"/>
                  <a:t>Example: Finding the critical value for </a:t>
                </a:r>
                <a14:m>
                  <m:oMath xmlns:m="http://schemas.openxmlformats.org/officeDocument/2006/math">
                    <m:r>
                      <a:rPr lang="en-MY" i="1" smtClean="0">
                        <a:latin typeface="Cambria Math" panose="02040503050406030204" pitchFamily="18" charset="0"/>
                        <a:ea typeface="Cambria Math" panose="02040503050406030204" pitchFamily="18" charset="0"/>
                      </a:rPr>
                      <m:t>𝛼</m:t>
                    </m:r>
                  </m:oMath>
                </a14:m>
                <a:r>
                  <a:rPr lang="en-MY" dirty="0"/>
                  <a:t>=0.01 (Right-Tailed Test)</a:t>
                </a:r>
              </a:p>
              <a:p>
                <a:pPr marL="0" indent="0">
                  <a:buNone/>
                </a:pPr>
                <a:endParaRPr lang="en-MY" dirty="0"/>
              </a:p>
              <a:p>
                <a:pPr marL="0" indent="0">
                  <a:buNone/>
                </a:pPr>
                <a:endParaRPr lang="en-MY" dirty="0"/>
              </a:p>
              <a:p>
                <a:pPr marL="0" indent="0">
                  <a:buNone/>
                </a:pPr>
                <a:endParaRPr lang="en-MY" dirty="0"/>
              </a:p>
              <a:p>
                <a:pPr marL="0" indent="0">
                  <a:buNone/>
                </a:pPr>
                <a:endParaRPr lang="en-MY" dirty="0"/>
              </a:p>
              <a:p>
                <a:pPr marL="0" indent="0">
                  <a:buNone/>
                </a:pPr>
                <a:endParaRPr lang="en-MY" dirty="0"/>
              </a:p>
              <a:p>
                <a:pPr marL="0" indent="0">
                  <a:buNone/>
                </a:pPr>
                <a:endParaRPr lang="en-MY" dirty="0"/>
              </a:p>
              <a:p>
                <a:pPr marL="0" indent="0">
                  <a:buNone/>
                </a:pPr>
                <a:endParaRPr lang="en-MY" dirty="0"/>
              </a:p>
              <a:p>
                <a:pPr marL="0" indent="0">
                  <a:buNone/>
                </a:pPr>
                <a:endParaRPr lang="en-MY" dirty="0"/>
              </a:p>
            </p:txBody>
          </p:sp>
        </mc:Choice>
        <mc:Fallback xmlns="">
          <p:sp>
            <p:nvSpPr>
              <p:cNvPr id="3" name="Content Placeholder 2">
                <a:extLst>
                  <a:ext uri="{FF2B5EF4-FFF2-40B4-BE49-F238E27FC236}">
                    <a16:creationId xmlns:a16="http://schemas.microsoft.com/office/drawing/2014/main" id="{359FF7D4-C76A-4578-863F-A7B9C561C008}"/>
                  </a:ext>
                </a:extLst>
              </p:cNvPr>
              <p:cNvSpPr>
                <a:spLocks noGrp="1" noRot="1" noChangeAspect="1" noMove="1" noResize="1" noEditPoints="1" noAdjustHandles="1" noChangeArrowheads="1" noChangeShapeType="1" noTextEdit="1"/>
              </p:cNvSpPr>
              <p:nvPr>
                <p:ph idx="1"/>
              </p:nvPr>
            </p:nvSpPr>
            <p:spPr>
              <a:xfrm>
                <a:off x="609600" y="1524000"/>
                <a:ext cx="8077200" cy="5029200"/>
              </a:xfrm>
              <a:blipFill>
                <a:blip r:embed="rId2"/>
                <a:stretch>
                  <a:fillRect l="-377" t="-1333"/>
                </a:stretch>
              </a:blipFill>
            </p:spPr>
            <p:txBody>
              <a:bodyPr/>
              <a:lstStyle/>
              <a:p>
                <a:r>
                  <a:rPr lang="en-MY">
                    <a:noFill/>
                  </a:rPr>
                  <a:t> </a:t>
                </a:r>
              </a:p>
            </p:txBody>
          </p:sp>
        </mc:Fallback>
      </mc:AlternateContent>
      <p:pic>
        <p:nvPicPr>
          <p:cNvPr id="4" name="Picture 3">
            <a:extLst>
              <a:ext uri="{FF2B5EF4-FFF2-40B4-BE49-F238E27FC236}">
                <a16:creationId xmlns:a16="http://schemas.microsoft.com/office/drawing/2014/main" id="{063F59B2-7297-4B48-8BA1-116014168B94}"/>
              </a:ext>
            </a:extLst>
          </p:cNvPr>
          <p:cNvPicPr>
            <a:picLocks noChangeAspect="1"/>
          </p:cNvPicPr>
          <p:nvPr/>
        </p:nvPicPr>
        <p:blipFill>
          <a:blip r:embed="rId3"/>
          <a:stretch>
            <a:fillRect/>
          </a:stretch>
        </p:blipFill>
        <p:spPr>
          <a:xfrm>
            <a:off x="273563" y="2895600"/>
            <a:ext cx="4545957" cy="3313113"/>
          </a:xfrm>
          <a:prstGeom prst="rect">
            <a:avLst/>
          </a:prstGeom>
        </p:spPr>
      </p:pic>
      <p:pic>
        <p:nvPicPr>
          <p:cNvPr id="5" name="Picture 4">
            <a:extLst>
              <a:ext uri="{FF2B5EF4-FFF2-40B4-BE49-F238E27FC236}">
                <a16:creationId xmlns:a16="http://schemas.microsoft.com/office/drawing/2014/main" id="{0FA710F7-D5EB-4997-A35F-3AAD197B1789}"/>
              </a:ext>
            </a:extLst>
          </p:cNvPr>
          <p:cNvPicPr>
            <a:picLocks noChangeAspect="1"/>
          </p:cNvPicPr>
          <p:nvPr/>
        </p:nvPicPr>
        <p:blipFill>
          <a:blip r:embed="rId4"/>
          <a:stretch>
            <a:fillRect/>
          </a:stretch>
        </p:blipFill>
        <p:spPr>
          <a:xfrm>
            <a:off x="4819520" y="2895600"/>
            <a:ext cx="4240530" cy="3313113"/>
          </a:xfrm>
          <a:prstGeom prst="rect">
            <a:avLst/>
          </a:prstGeom>
        </p:spPr>
      </p:pic>
    </p:spTree>
    <p:extLst>
      <p:ext uri="{BB962C8B-B14F-4D97-AF65-F5344CB8AC3E}">
        <p14:creationId xmlns:p14="http://schemas.microsoft.com/office/powerpoint/2010/main" val="126520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B3E31D-522B-48BE-BA6C-C2931ADADA82}"/>
                  </a:ext>
                </a:extLst>
              </p:cNvPr>
              <p:cNvSpPr>
                <a:spLocks noGrp="1"/>
              </p:cNvSpPr>
              <p:nvPr>
                <p:ph idx="1"/>
              </p:nvPr>
            </p:nvSpPr>
            <p:spPr/>
            <p:txBody>
              <a:bodyPr/>
              <a:lstStyle/>
              <a:p>
                <a:r>
                  <a:rPr lang="en-MY" dirty="0"/>
                  <a:t>Example: Finding the critical value for </a:t>
                </a:r>
                <a14:m>
                  <m:oMath xmlns:m="http://schemas.openxmlformats.org/officeDocument/2006/math">
                    <m:r>
                      <a:rPr lang="en-MY" i="1" smtClean="0">
                        <a:latin typeface="Cambria Math" panose="02040503050406030204" pitchFamily="18" charset="0"/>
                        <a:ea typeface="Cambria Math" panose="02040503050406030204" pitchFamily="18" charset="0"/>
                      </a:rPr>
                      <m:t>𝛼</m:t>
                    </m:r>
                  </m:oMath>
                </a14:m>
                <a:r>
                  <a:rPr lang="en-MY" dirty="0"/>
                  <a:t>=0.01 (Left-Tailed Test)</a:t>
                </a:r>
              </a:p>
              <a:p>
                <a:r>
                  <a:rPr lang="en-MY" dirty="0"/>
                  <a:t>Because of symmetry, z=-2.33 for </a:t>
                </a:r>
                <a14:m>
                  <m:oMath xmlns:m="http://schemas.openxmlformats.org/officeDocument/2006/math">
                    <m:r>
                      <a:rPr lang="en-MY" i="1" smtClean="0">
                        <a:latin typeface="Cambria Math" panose="02040503050406030204" pitchFamily="18" charset="0"/>
                        <a:ea typeface="Cambria Math" panose="02040503050406030204" pitchFamily="18" charset="0"/>
                      </a:rPr>
                      <m:t>𝛼</m:t>
                    </m:r>
                  </m:oMath>
                </a14:m>
                <a:r>
                  <a:rPr lang="en-MY" dirty="0"/>
                  <a:t>=0.01 </a:t>
                </a:r>
              </a:p>
              <a:p>
                <a:pPr marL="0" indent="0">
                  <a:buNone/>
                </a:pPr>
                <a:endParaRPr lang="en-MY" dirty="0"/>
              </a:p>
            </p:txBody>
          </p:sp>
        </mc:Choice>
        <mc:Fallback xmlns="">
          <p:sp>
            <p:nvSpPr>
              <p:cNvPr id="3" name="Content Placeholder 2">
                <a:extLst>
                  <a:ext uri="{FF2B5EF4-FFF2-40B4-BE49-F238E27FC236}">
                    <a16:creationId xmlns:a16="http://schemas.microsoft.com/office/drawing/2014/main" id="{3CB3E31D-522B-48BE-BA6C-C2931ADADA82}"/>
                  </a:ext>
                </a:extLst>
              </p:cNvPr>
              <p:cNvSpPr>
                <a:spLocks noGrp="1" noRot="1" noChangeAspect="1" noMove="1" noResize="1" noEditPoints="1" noAdjustHandles="1" noChangeArrowheads="1" noChangeShapeType="1" noTextEdit="1"/>
              </p:cNvSpPr>
              <p:nvPr>
                <p:ph idx="1"/>
              </p:nvPr>
            </p:nvSpPr>
            <p:spPr>
              <a:blipFill>
                <a:blip r:embed="rId2"/>
                <a:stretch>
                  <a:fillRect l="-377" t="-1480"/>
                </a:stretch>
              </a:blipFill>
            </p:spPr>
            <p:txBody>
              <a:bodyPr/>
              <a:lstStyle/>
              <a:p>
                <a:r>
                  <a:rPr lang="en-MY">
                    <a:noFill/>
                  </a:rPr>
                  <a:t> </a:t>
                </a:r>
              </a:p>
            </p:txBody>
          </p:sp>
        </mc:Fallback>
      </mc:AlternateContent>
      <p:pic>
        <p:nvPicPr>
          <p:cNvPr id="4" name="Picture 3">
            <a:extLst>
              <a:ext uri="{FF2B5EF4-FFF2-40B4-BE49-F238E27FC236}">
                <a16:creationId xmlns:a16="http://schemas.microsoft.com/office/drawing/2014/main" id="{1FA253B5-9D4A-4955-A2FA-D256BD3564E4}"/>
              </a:ext>
            </a:extLst>
          </p:cNvPr>
          <p:cNvPicPr>
            <a:picLocks noChangeAspect="1"/>
          </p:cNvPicPr>
          <p:nvPr/>
        </p:nvPicPr>
        <p:blipFill>
          <a:blip r:embed="rId3"/>
          <a:stretch>
            <a:fillRect/>
          </a:stretch>
        </p:blipFill>
        <p:spPr>
          <a:xfrm>
            <a:off x="1676400" y="3657600"/>
            <a:ext cx="5943600" cy="2874024"/>
          </a:xfrm>
          <a:prstGeom prst="rect">
            <a:avLst/>
          </a:prstGeom>
        </p:spPr>
      </p:pic>
    </p:spTree>
    <p:extLst>
      <p:ext uri="{BB962C8B-B14F-4D97-AF65-F5344CB8AC3E}">
        <p14:creationId xmlns:p14="http://schemas.microsoft.com/office/powerpoint/2010/main" val="87076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noChangeArrowheads="1"/>
          </p:cNvSpPr>
          <p:nvPr>
            <p:ph type="title" idx="4294967295"/>
          </p:nvPr>
        </p:nvSpPr>
        <p:spPr/>
        <p:txBody>
          <a:bodyPr/>
          <a:lstStyle/>
          <a:p>
            <a:pPr eaLnBrk="1" hangingPunct="1"/>
            <a:r>
              <a:rPr lang="en-US"/>
              <a:t>Learning Objectives</a:t>
            </a:r>
          </a:p>
        </p:txBody>
      </p:sp>
      <mc:AlternateContent xmlns:mc="http://schemas.openxmlformats.org/markup-compatibility/2006" xmlns:a14="http://schemas.microsoft.com/office/drawing/2010/main">
        <mc:Choice Requires="a14">
          <p:sp>
            <p:nvSpPr>
              <p:cNvPr id="111621" name="Rectangle 3"/>
              <p:cNvSpPr>
                <a:spLocks noGrp="1" noChangeArrowheads="1"/>
              </p:cNvSpPr>
              <p:nvPr>
                <p:ph type="body" idx="4294967295"/>
              </p:nvPr>
            </p:nvSpPr>
            <p:spPr>
              <a:xfrm>
                <a:off x="914400" y="1752600"/>
                <a:ext cx="7848600" cy="4532313"/>
              </a:xfrm>
            </p:spPr>
            <p:txBody>
              <a:bodyPr/>
              <a:lstStyle/>
              <a:p>
                <a:pPr eaLnBrk="1" hangingPunct="1">
                  <a:lnSpc>
                    <a:spcPct val="110000"/>
                  </a:lnSpc>
                  <a:buFont typeface="Wingdings" pitchFamily="2" charset="2"/>
                  <a:buNone/>
                </a:pPr>
                <a:r>
                  <a:rPr lang="en-US" sz="2000" b="1" dirty="0"/>
                  <a:t>After completing this chapter, you should be able to:</a:t>
                </a:r>
                <a:endParaRPr lang="en-US" sz="1800" dirty="0"/>
              </a:p>
              <a:p>
                <a:pPr eaLnBrk="1" hangingPunct="1">
                  <a:spcBef>
                    <a:spcPct val="40000"/>
                  </a:spcBef>
                  <a:buSzPct val="80000"/>
                </a:pPr>
                <a:r>
                  <a:rPr lang="en-US" sz="2400" dirty="0"/>
                  <a:t>Understand the definitions used in  hypothesis testing.</a:t>
                </a:r>
              </a:p>
              <a:p>
                <a:pPr eaLnBrk="1" hangingPunct="1">
                  <a:spcBef>
                    <a:spcPct val="40000"/>
                  </a:spcBef>
                  <a:buSzPct val="80000"/>
                </a:pPr>
                <a:r>
                  <a:rPr lang="en-US" sz="2400" dirty="0"/>
                  <a:t>State the null and alternative hypotheses.</a:t>
                </a:r>
              </a:p>
              <a:p>
                <a:pPr eaLnBrk="1" hangingPunct="1">
                  <a:spcBef>
                    <a:spcPct val="40000"/>
                  </a:spcBef>
                  <a:buSzPct val="80000"/>
                </a:pPr>
                <a:r>
                  <a:rPr lang="en-US" sz="2400" dirty="0"/>
                  <a:t>Find critical values for the </a:t>
                </a:r>
                <a14:m>
                  <m:oMath xmlns:m="http://schemas.openxmlformats.org/officeDocument/2006/math">
                    <m:r>
                      <a:rPr lang="en-MY" sz="2400" b="0" i="1" smtClean="0">
                        <a:latin typeface="Cambria Math" panose="02040503050406030204" pitchFamily="18" charset="0"/>
                      </a:rPr>
                      <m:t>𝑧</m:t>
                    </m:r>
                  </m:oMath>
                </a14:m>
                <a:r>
                  <a:rPr lang="en-US" sz="2400" dirty="0"/>
                  <a:t> test.</a:t>
                </a:r>
              </a:p>
              <a:p>
                <a:pPr eaLnBrk="1" hangingPunct="1">
                  <a:spcBef>
                    <a:spcPct val="40000"/>
                  </a:spcBef>
                  <a:buSzPct val="80000"/>
                </a:pPr>
                <a:r>
                  <a:rPr lang="en-US" sz="2400" dirty="0"/>
                  <a:t>State the five steps used in hypothesis testing.</a:t>
                </a:r>
              </a:p>
              <a:p>
                <a:pPr eaLnBrk="1" hangingPunct="1">
                  <a:spcBef>
                    <a:spcPct val="40000"/>
                  </a:spcBef>
                  <a:buSzPct val="80000"/>
                </a:pPr>
                <a:r>
                  <a:rPr lang="en-US" sz="2400" dirty="0"/>
                  <a:t>Test Means when </a:t>
                </a:r>
                <a14:m>
                  <m:oMath xmlns:m="http://schemas.openxmlformats.org/officeDocument/2006/math">
                    <m:r>
                      <a:rPr lang="en-US" sz="2400" i="1" smtClean="0">
                        <a:latin typeface="Cambria Math" panose="02040503050406030204" pitchFamily="18" charset="0"/>
                        <a:ea typeface="Cambria Math" panose="02040503050406030204" pitchFamily="18" charset="0"/>
                      </a:rPr>
                      <m:t>𝜎</m:t>
                    </m:r>
                  </m:oMath>
                </a14:m>
                <a:r>
                  <a:rPr lang="en-US" sz="2400" dirty="0"/>
                  <a:t> is known (</a:t>
                </a:r>
                <a14:m>
                  <m:oMath xmlns:m="http://schemas.openxmlformats.org/officeDocument/2006/math">
                    <m:r>
                      <a:rPr lang="en-MY" sz="2400" i="1">
                        <a:latin typeface="Cambria Math" panose="02040503050406030204" pitchFamily="18" charset="0"/>
                      </a:rPr>
                      <m:t>𝑧</m:t>
                    </m:r>
                  </m:oMath>
                </a14:m>
                <a:r>
                  <a:rPr lang="en-US" sz="2400" dirty="0"/>
                  <a:t> test)</a:t>
                </a:r>
              </a:p>
              <a:p>
                <a:pPr eaLnBrk="1" hangingPunct="1">
                  <a:spcBef>
                    <a:spcPct val="40000"/>
                  </a:spcBef>
                  <a:buSzPct val="80000"/>
                </a:pPr>
                <a:r>
                  <a:rPr lang="en-US" sz="2400" dirty="0"/>
                  <a:t>Test Means when </a:t>
                </a:r>
                <a14:m>
                  <m:oMath xmlns:m="http://schemas.openxmlformats.org/officeDocument/2006/math">
                    <m:r>
                      <a:rPr lang="en-US" sz="2400" i="1" smtClean="0">
                        <a:latin typeface="Cambria Math" panose="02040503050406030204" pitchFamily="18" charset="0"/>
                        <a:ea typeface="Cambria Math" panose="02040503050406030204" pitchFamily="18" charset="0"/>
                      </a:rPr>
                      <m:t>𝜎</m:t>
                    </m:r>
                  </m:oMath>
                </a14:m>
                <a:r>
                  <a:rPr lang="en-US" sz="2400" dirty="0"/>
                  <a:t> is unknown (</a:t>
                </a:r>
                <a14:m>
                  <m:oMath xmlns:m="http://schemas.openxmlformats.org/officeDocument/2006/math">
                    <m:r>
                      <m:rPr>
                        <m:sty m:val="p"/>
                      </m:rPr>
                      <a:rPr lang="en-MY" sz="2400" b="0" i="0" smtClean="0">
                        <a:latin typeface="Cambria Math" panose="02040503050406030204" pitchFamily="18" charset="0"/>
                      </a:rPr>
                      <m:t>t</m:t>
                    </m:r>
                  </m:oMath>
                </a14:m>
                <a:r>
                  <a:rPr lang="en-US" sz="2400" dirty="0"/>
                  <a:t> test)</a:t>
                </a:r>
              </a:p>
              <a:p>
                <a:pPr eaLnBrk="1" hangingPunct="1">
                  <a:spcBef>
                    <a:spcPct val="40000"/>
                  </a:spcBef>
                  <a:buSzPct val="80000"/>
                </a:pPr>
                <a:r>
                  <a:rPr lang="en-US" sz="2400" dirty="0"/>
                  <a:t>Z test for a Proportion</a:t>
                </a:r>
              </a:p>
            </p:txBody>
          </p:sp>
        </mc:Choice>
        <mc:Fallback xmlns="">
          <p:sp>
            <p:nvSpPr>
              <p:cNvPr id="111621" name="Rectangle 3"/>
              <p:cNvSpPr>
                <a:spLocks noGrp="1" noRot="1" noChangeAspect="1" noMove="1" noResize="1" noEditPoints="1" noAdjustHandles="1" noChangeArrowheads="1" noChangeShapeType="1" noTextEdit="1"/>
              </p:cNvSpPr>
              <p:nvPr>
                <p:ph type="body" idx="4294967295"/>
              </p:nvPr>
            </p:nvSpPr>
            <p:spPr>
              <a:xfrm>
                <a:off x="914400" y="1752600"/>
                <a:ext cx="7848600" cy="4532313"/>
              </a:xfrm>
              <a:blipFill>
                <a:blip r:embed="rId2"/>
                <a:stretch>
                  <a:fillRect l="-854" t="-673" r="-776"/>
                </a:stretch>
              </a:blipFill>
            </p:spPr>
            <p:txBody>
              <a:bodyPr/>
              <a:lstStyle/>
              <a:p>
                <a:r>
                  <a:rPr lang="en-MY">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804AE2-79E8-43AF-87AA-B1AE7AB78556}"/>
                  </a:ext>
                </a:extLst>
              </p:cNvPr>
              <p:cNvSpPr>
                <a:spLocks noGrp="1"/>
              </p:cNvSpPr>
              <p:nvPr>
                <p:ph idx="1"/>
              </p:nvPr>
            </p:nvSpPr>
            <p:spPr/>
            <p:txBody>
              <a:bodyPr/>
              <a:lstStyle/>
              <a:p>
                <a:r>
                  <a:rPr lang="en-MY" dirty="0"/>
                  <a:t>Example: Finding the critical value for </a:t>
                </a:r>
                <a14:m>
                  <m:oMath xmlns:m="http://schemas.openxmlformats.org/officeDocument/2006/math">
                    <m:r>
                      <a:rPr lang="en-MY" i="1" smtClean="0">
                        <a:latin typeface="Cambria Math" panose="02040503050406030204" pitchFamily="18" charset="0"/>
                        <a:ea typeface="Cambria Math" panose="02040503050406030204" pitchFamily="18" charset="0"/>
                      </a:rPr>
                      <m:t>𝛼</m:t>
                    </m:r>
                  </m:oMath>
                </a14:m>
                <a:r>
                  <a:rPr lang="en-MY" dirty="0"/>
                  <a:t>=0.01 (Two-Tailed Test)</a:t>
                </a:r>
              </a:p>
              <a:p>
                <a:r>
                  <a:rPr lang="en-MY" dirty="0"/>
                  <a:t>Z=</a:t>
                </a:r>
                <a:r>
                  <a:rPr lang="en-MY" dirty="0">
                    <a:ea typeface="Cambria Math" panose="02040503050406030204" pitchFamily="18" charset="0"/>
                  </a:rPr>
                  <a:t> </a:t>
                </a:r>
                <a14:m>
                  <m:oMath xmlns:m="http://schemas.openxmlformats.org/officeDocument/2006/math">
                    <m:r>
                      <a:rPr lang="en-MY" i="1" smtClean="0">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2.58</m:t>
                    </m:r>
                  </m:oMath>
                </a14:m>
                <a:endParaRPr lang="en-MY" dirty="0"/>
              </a:p>
            </p:txBody>
          </p:sp>
        </mc:Choice>
        <mc:Fallback xmlns="">
          <p:sp>
            <p:nvSpPr>
              <p:cNvPr id="3" name="Content Placeholder 2">
                <a:extLst>
                  <a:ext uri="{FF2B5EF4-FFF2-40B4-BE49-F238E27FC236}">
                    <a16:creationId xmlns:a16="http://schemas.microsoft.com/office/drawing/2014/main" id="{A6804AE2-79E8-43AF-87AA-B1AE7AB78556}"/>
                  </a:ext>
                </a:extLst>
              </p:cNvPr>
              <p:cNvSpPr>
                <a:spLocks noGrp="1" noRot="1" noChangeAspect="1" noMove="1" noResize="1" noEditPoints="1" noAdjustHandles="1" noChangeArrowheads="1" noChangeShapeType="1" noTextEdit="1"/>
              </p:cNvSpPr>
              <p:nvPr>
                <p:ph idx="1"/>
              </p:nvPr>
            </p:nvSpPr>
            <p:spPr>
              <a:blipFill>
                <a:blip r:embed="rId2"/>
                <a:stretch>
                  <a:fillRect l="-377" t="-1480"/>
                </a:stretch>
              </a:blipFill>
            </p:spPr>
            <p:txBody>
              <a:bodyPr/>
              <a:lstStyle/>
              <a:p>
                <a:r>
                  <a:rPr lang="en-MY">
                    <a:noFill/>
                  </a:rPr>
                  <a:t> </a:t>
                </a:r>
              </a:p>
            </p:txBody>
          </p:sp>
        </mc:Fallback>
      </mc:AlternateContent>
      <p:pic>
        <p:nvPicPr>
          <p:cNvPr id="4" name="Picture 3">
            <a:extLst>
              <a:ext uri="{FF2B5EF4-FFF2-40B4-BE49-F238E27FC236}">
                <a16:creationId xmlns:a16="http://schemas.microsoft.com/office/drawing/2014/main" id="{C03ABD4C-28E2-4CB2-87AD-115C36FAAAB7}"/>
              </a:ext>
            </a:extLst>
          </p:cNvPr>
          <p:cNvPicPr>
            <a:picLocks noChangeAspect="1"/>
          </p:cNvPicPr>
          <p:nvPr/>
        </p:nvPicPr>
        <p:blipFill>
          <a:blip r:embed="rId3"/>
          <a:stretch>
            <a:fillRect/>
          </a:stretch>
        </p:blipFill>
        <p:spPr>
          <a:xfrm>
            <a:off x="477457" y="3429000"/>
            <a:ext cx="3865944" cy="2285998"/>
          </a:xfrm>
          <a:prstGeom prst="rect">
            <a:avLst/>
          </a:prstGeom>
        </p:spPr>
      </p:pic>
      <p:pic>
        <p:nvPicPr>
          <p:cNvPr id="5" name="Picture 4">
            <a:extLst>
              <a:ext uri="{FF2B5EF4-FFF2-40B4-BE49-F238E27FC236}">
                <a16:creationId xmlns:a16="http://schemas.microsoft.com/office/drawing/2014/main" id="{AE90E69D-D060-475E-94C7-53FE100A05A6}"/>
              </a:ext>
            </a:extLst>
          </p:cNvPr>
          <p:cNvPicPr>
            <a:picLocks noChangeAspect="1"/>
          </p:cNvPicPr>
          <p:nvPr/>
        </p:nvPicPr>
        <p:blipFill>
          <a:blip r:embed="rId4"/>
          <a:stretch>
            <a:fillRect/>
          </a:stretch>
        </p:blipFill>
        <p:spPr>
          <a:xfrm>
            <a:off x="4648200" y="3733800"/>
            <a:ext cx="4227071" cy="2285999"/>
          </a:xfrm>
          <a:prstGeom prst="rect">
            <a:avLst/>
          </a:prstGeom>
        </p:spPr>
      </p:pic>
    </p:spTree>
    <p:extLst>
      <p:ext uri="{BB962C8B-B14F-4D97-AF65-F5344CB8AC3E}">
        <p14:creationId xmlns:p14="http://schemas.microsoft.com/office/powerpoint/2010/main" val="2778384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44A8B-CB4A-4258-9E7C-B42B1BD72824}"/>
              </a:ext>
            </a:extLst>
          </p:cNvPr>
          <p:cNvSpPr>
            <a:spLocks noGrp="1"/>
          </p:cNvSpPr>
          <p:nvPr>
            <p:ph type="title"/>
          </p:nvPr>
        </p:nvSpPr>
        <p:spPr>
          <a:xfrm>
            <a:off x="1066800" y="685800"/>
            <a:ext cx="2354262" cy="722313"/>
          </a:xfrm>
        </p:spPr>
        <p:txBody>
          <a:bodyPr/>
          <a:lstStyle/>
          <a:p>
            <a:r>
              <a:rPr lang="en-MY" dirty="0"/>
              <a:t>Activity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8204CA-BA33-437B-8221-8C40FAAA48A2}"/>
                  </a:ext>
                </a:extLst>
              </p:cNvPr>
              <p:cNvSpPr>
                <a:spLocks noGrp="1"/>
              </p:cNvSpPr>
              <p:nvPr>
                <p:ph idx="1"/>
              </p:nvPr>
            </p:nvSpPr>
            <p:spPr/>
            <p:txBody>
              <a:bodyPr/>
              <a:lstStyle/>
              <a:p>
                <a:r>
                  <a:rPr lang="en-MY" dirty="0"/>
                  <a:t>Using Table E, find the critical value(s) for each situation and draw the appropriate figure, showing the critical region.</a:t>
                </a:r>
              </a:p>
              <a:p>
                <a:pPr marL="0" indent="0">
                  <a:buNone/>
                </a:pPr>
                <a:r>
                  <a:rPr lang="en-MY" dirty="0"/>
                  <a:t>a. A left-tailed test with </a:t>
                </a:r>
                <a14:m>
                  <m:oMath xmlns:m="http://schemas.openxmlformats.org/officeDocument/2006/math">
                    <m:r>
                      <a:rPr lang="en-MY" i="1" smtClean="0">
                        <a:latin typeface="Cambria Math" panose="02040503050406030204" pitchFamily="18" charset="0"/>
                        <a:ea typeface="Cambria Math" panose="02040503050406030204" pitchFamily="18" charset="0"/>
                      </a:rPr>
                      <m:t>𝛼</m:t>
                    </m:r>
                  </m:oMath>
                </a14:m>
                <a:r>
                  <a:rPr lang="en-MY" dirty="0"/>
                  <a:t>=0.10</a:t>
                </a:r>
              </a:p>
              <a:p>
                <a:pPr marL="0" indent="0">
                  <a:buNone/>
                </a:pPr>
                <a:r>
                  <a:rPr lang="en-MY" dirty="0"/>
                  <a:t>b. A two-tailed test with </a:t>
                </a:r>
                <a14:m>
                  <m:oMath xmlns:m="http://schemas.openxmlformats.org/officeDocument/2006/math">
                    <m:r>
                      <a:rPr lang="en-MY" i="1" smtClean="0">
                        <a:latin typeface="Cambria Math" panose="02040503050406030204" pitchFamily="18" charset="0"/>
                        <a:ea typeface="Cambria Math" panose="02040503050406030204" pitchFamily="18" charset="0"/>
                      </a:rPr>
                      <m:t>𝛼</m:t>
                    </m:r>
                  </m:oMath>
                </a14:m>
                <a:r>
                  <a:rPr lang="en-MY" dirty="0"/>
                  <a:t>=0.02</a:t>
                </a:r>
              </a:p>
              <a:p>
                <a:pPr marL="0" indent="0">
                  <a:buNone/>
                </a:pPr>
                <a:r>
                  <a:rPr lang="en-MY" dirty="0"/>
                  <a:t>c. A right-tailed test with </a:t>
                </a:r>
                <a14:m>
                  <m:oMath xmlns:m="http://schemas.openxmlformats.org/officeDocument/2006/math">
                    <m:r>
                      <a:rPr lang="en-MY" i="1" smtClean="0">
                        <a:latin typeface="Cambria Math" panose="02040503050406030204" pitchFamily="18" charset="0"/>
                        <a:ea typeface="Cambria Math" panose="02040503050406030204" pitchFamily="18" charset="0"/>
                      </a:rPr>
                      <m:t>𝛼</m:t>
                    </m:r>
                  </m:oMath>
                </a14:m>
                <a:r>
                  <a:rPr lang="en-MY" dirty="0"/>
                  <a:t>=0.005</a:t>
                </a:r>
              </a:p>
            </p:txBody>
          </p:sp>
        </mc:Choice>
        <mc:Fallback xmlns="">
          <p:sp>
            <p:nvSpPr>
              <p:cNvPr id="3" name="Content Placeholder 2">
                <a:extLst>
                  <a:ext uri="{FF2B5EF4-FFF2-40B4-BE49-F238E27FC236}">
                    <a16:creationId xmlns:a16="http://schemas.microsoft.com/office/drawing/2014/main" id="{128204CA-BA33-437B-8221-8C40FAAA48A2}"/>
                  </a:ext>
                </a:extLst>
              </p:cNvPr>
              <p:cNvSpPr>
                <a:spLocks noGrp="1" noRot="1" noChangeAspect="1" noMove="1" noResize="1" noEditPoints="1" noAdjustHandles="1" noChangeArrowheads="1" noChangeShapeType="1" noTextEdit="1"/>
              </p:cNvSpPr>
              <p:nvPr>
                <p:ph idx="1"/>
              </p:nvPr>
            </p:nvSpPr>
            <p:spPr>
              <a:blipFill>
                <a:blip r:embed="rId2"/>
                <a:stretch>
                  <a:fillRect l="-1585" t="-1480" r="-1283"/>
                </a:stretch>
              </a:blipFill>
            </p:spPr>
            <p:txBody>
              <a:bodyPr/>
              <a:lstStyle/>
              <a:p>
                <a:r>
                  <a:rPr lang="en-MY">
                    <a:noFill/>
                  </a:rPr>
                  <a:t> </a:t>
                </a:r>
              </a:p>
            </p:txBody>
          </p:sp>
        </mc:Fallback>
      </mc:AlternateContent>
    </p:spTree>
    <p:extLst>
      <p:ext uri="{BB962C8B-B14F-4D97-AF65-F5344CB8AC3E}">
        <p14:creationId xmlns:p14="http://schemas.microsoft.com/office/powerpoint/2010/main" val="3620113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59F1-0B9A-4070-8F14-1C5BD03498BC}"/>
              </a:ext>
            </a:extLst>
          </p:cNvPr>
          <p:cNvSpPr>
            <a:spLocks noGrp="1"/>
          </p:cNvSpPr>
          <p:nvPr>
            <p:ph type="title"/>
          </p:nvPr>
        </p:nvSpPr>
        <p:spPr>
          <a:xfrm>
            <a:off x="685800" y="381000"/>
            <a:ext cx="6705600" cy="990600"/>
          </a:xfrm>
        </p:spPr>
        <p:txBody>
          <a:bodyPr/>
          <a:lstStyle/>
          <a:p>
            <a:r>
              <a:rPr lang="en-MY" sz="3600" dirty="0"/>
              <a:t>Steps of Traditional Method</a:t>
            </a:r>
          </a:p>
        </p:txBody>
      </p:sp>
      <p:sp>
        <p:nvSpPr>
          <p:cNvPr id="3" name="Content Placeholder 2">
            <a:extLst>
              <a:ext uri="{FF2B5EF4-FFF2-40B4-BE49-F238E27FC236}">
                <a16:creationId xmlns:a16="http://schemas.microsoft.com/office/drawing/2014/main" id="{BF90868A-9EA1-491E-8D18-D420E55BCC24}"/>
              </a:ext>
            </a:extLst>
          </p:cNvPr>
          <p:cNvSpPr>
            <a:spLocks noGrp="1"/>
          </p:cNvSpPr>
          <p:nvPr>
            <p:ph idx="1"/>
          </p:nvPr>
        </p:nvSpPr>
        <p:spPr/>
        <p:txBody>
          <a:bodyPr/>
          <a:lstStyle/>
          <a:p>
            <a:r>
              <a:rPr lang="en-MY" dirty="0"/>
              <a:t>Steps in solving hypothesis-testing (Traditional Method)</a:t>
            </a:r>
          </a:p>
          <a:p>
            <a:pPr marL="514350" indent="-514350">
              <a:buAutoNum type="arabicPeriod"/>
            </a:pPr>
            <a:r>
              <a:rPr lang="en-MY" dirty="0"/>
              <a:t>State the hypotheses and identify the claim.</a:t>
            </a:r>
          </a:p>
          <a:p>
            <a:pPr marL="514350" indent="-514350">
              <a:buAutoNum type="arabicPeriod"/>
            </a:pPr>
            <a:r>
              <a:rPr lang="en-MY" dirty="0"/>
              <a:t>Find the critical value from the statistical table.</a:t>
            </a:r>
          </a:p>
          <a:p>
            <a:pPr marL="514350" indent="-514350">
              <a:buAutoNum type="arabicPeriod"/>
            </a:pPr>
            <a:r>
              <a:rPr lang="en-MY" dirty="0"/>
              <a:t>Compute the test value.</a:t>
            </a:r>
          </a:p>
          <a:p>
            <a:pPr marL="514350" indent="-514350">
              <a:buAutoNum type="arabicPeriod"/>
            </a:pPr>
            <a:r>
              <a:rPr lang="en-MY" dirty="0"/>
              <a:t>Make the decision to reject or not to reject the null hypothesis.</a:t>
            </a:r>
          </a:p>
          <a:p>
            <a:pPr marL="514350" indent="-514350">
              <a:buAutoNum type="arabicPeriod"/>
            </a:pPr>
            <a:r>
              <a:rPr lang="en-MY" dirty="0"/>
              <a:t>Write the conclusion</a:t>
            </a:r>
          </a:p>
        </p:txBody>
      </p:sp>
    </p:spTree>
    <p:extLst>
      <p:ext uri="{BB962C8B-B14F-4D97-AF65-F5344CB8AC3E}">
        <p14:creationId xmlns:p14="http://schemas.microsoft.com/office/powerpoint/2010/main" val="1153250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4"/>
          <p:cNvSpPr>
            <a:spLocks noGrp="1" noChangeArrowheads="1"/>
          </p:cNvSpPr>
          <p:nvPr>
            <p:ph type="title" idx="4294967295"/>
          </p:nvPr>
        </p:nvSpPr>
        <p:spPr>
          <a:xfrm>
            <a:off x="990600" y="228600"/>
            <a:ext cx="7793038" cy="1143000"/>
          </a:xfrm>
        </p:spPr>
        <p:txBody>
          <a:bodyPr/>
          <a:lstStyle/>
          <a:p>
            <a:pPr eaLnBrk="1" hangingPunct="1">
              <a:lnSpc>
                <a:spcPct val="80000"/>
              </a:lnSpc>
            </a:pPr>
            <a:r>
              <a:rPr lang="en-US"/>
              <a:t>Z Test of Hypothesis for the Mean (</a:t>
            </a:r>
            <a:r>
              <a:rPr lang="el-GR">
                <a:cs typeface="Arial" charset="0"/>
              </a:rPr>
              <a:t>σ</a:t>
            </a:r>
            <a:r>
              <a:rPr lang="en-US">
                <a:cs typeface="Arial" charset="0"/>
              </a:rPr>
              <a:t> Known)</a:t>
            </a:r>
            <a:endParaRPr lang="el-GR">
              <a:cs typeface="Arial" charset="0"/>
            </a:endParaRPr>
          </a:p>
        </p:txBody>
      </p:sp>
      <p:sp>
        <p:nvSpPr>
          <p:cNvPr id="3079" name="Rectangle 5"/>
          <p:cNvSpPr>
            <a:spLocks noGrp="1" noChangeArrowheads="1"/>
          </p:cNvSpPr>
          <p:nvPr>
            <p:ph type="body" idx="4294967295"/>
          </p:nvPr>
        </p:nvSpPr>
        <p:spPr>
          <a:xfrm>
            <a:off x="457200" y="1524000"/>
            <a:ext cx="8458200" cy="1258888"/>
          </a:xfrm>
        </p:spPr>
        <p:txBody>
          <a:bodyPr/>
          <a:lstStyle/>
          <a:p>
            <a:pPr eaLnBrk="1" hangingPunct="1"/>
            <a:r>
              <a:rPr lang="en-US" sz="2700"/>
              <a:t>Convert sample statistic (     ) to a Z</a:t>
            </a:r>
            <a:r>
              <a:rPr lang="en-US" sz="2400" baseline="-25000"/>
              <a:t>STAT</a:t>
            </a:r>
            <a:r>
              <a:rPr lang="en-US" sz="2700"/>
              <a:t> </a:t>
            </a:r>
            <a:r>
              <a:rPr lang="en-US" sz="2700">
                <a:solidFill>
                  <a:schemeClr val="folHlink"/>
                </a:solidFill>
              </a:rPr>
              <a:t>test statistic</a:t>
            </a:r>
            <a:r>
              <a:rPr lang="en-US" sz="2700"/>
              <a:t> </a:t>
            </a:r>
          </a:p>
          <a:p>
            <a:pPr eaLnBrk="1" hangingPunct="1">
              <a:lnSpc>
                <a:spcPct val="80000"/>
              </a:lnSpc>
              <a:buFont typeface="Wingdings" pitchFamily="2" charset="2"/>
              <a:buNone/>
            </a:pPr>
            <a:endParaRPr lang="en-US" sz="2700"/>
          </a:p>
          <a:p>
            <a:pPr eaLnBrk="1" hangingPunct="1">
              <a:buFont typeface="Wingdings" pitchFamily="2" charset="2"/>
              <a:buNone/>
            </a:pPr>
            <a:endParaRPr lang="en-US" sz="2700"/>
          </a:p>
        </p:txBody>
      </p:sp>
      <p:sp>
        <p:nvSpPr>
          <p:cNvPr id="3080" name="Text Box 6"/>
          <p:cNvSpPr txBox="1">
            <a:spLocks noChangeArrowheads="1"/>
          </p:cNvSpPr>
          <p:nvPr/>
        </p:nvSpPr>
        <p:spPr bwMode="auto">
          <a:xfrm>
            <a:off x="4648200" y="1524000"/>
            <a:ext cx="533400" cy="519113"/>
          </a:xfrm>
          <a:prstGeom prst="rect">
            <a:avLst/>
          </a:prstGeom>
          <a:noFill/>
          <a:ln w="19050" algn="ctr">
            <a:noFill/>
            <a:miter lim="800000"/>
            <a:headEnd/>
            <a:tailEnd/>
          </a:ln>
        </p:spPr>
        <p:txBody>
          <a:bodyPr>
            <a:spAutoFit/>
          </a:bodyPr>
          <a:lstStyle/>
          <a:p>
            <a:pPr algn="ctr">
              <a:spcBef>
                <a:spcPct val="50000"/>
              </a:spcBef>
            </a:pPr>
            <a:r>
              <a:rPr lang="en-US" sz="1400"/>
              <a:t> </a:t>
            </a:r>
            <a:r>
              <a:rPr lang="en-US"/>
              <a:t>X</a:t>
            </a:r>
          </a:p>
        </p:txBody>
      </p:sp>
      <p:sp>
        <p:nvSpPr>
          <p:cNvPr id="3081" name="Line 7"/>
          <p:cNvSpPr>
            <a:spLocks noChangeShapeType="1"/>
          </p:cNvSpPr>
          <p:nvPr/>
        </p:nvSpPr>
        <p:spPr bwMode="auto">
          <a:xfrm>
            <a:off x="4800600" y="1600200"/>
            <a:ext cx="228600" cy="0"/>
          </a:xfrm>
          <a:prstGeom prst="line">
            <a:avLst/>
          </a:prstGeom>
          <a:noFill/>
          <a:ln w="19050">
            <a:solidFill>
              <a:schemeClr val="tx1"/>
            </a:solidFill>
            <a:round/>
            <a:headEnd/>
            <a:tailEnd/>
          </a:ln>
        </p:spPr>
        <p:txBody>
          <a:bodyPr wrap="none" anchor="ctr"/>
          <a:lstStyle/>
          <a:p>
            <a:endParaRPr lang="en-US"/>
          </a:p>
        </p:txBody>
      </p:sp>
      <p:sp>
        <p:nvSpPr>
          <p:cNvPr id="3082" name="Text Box 29"/>
          <p:cNvSpPr txBox="1">
            <a:spLocks noChangeArrowheads="1"/>
          </p:cNvSpPr>
          <p:nvPr/>
        </p:nvSpPr>
        <p:spPr bwMode="auto">
          <a:xfrm>
            <a:off x="381000" y="4343400"/>
            <a:ext cx="3276600" cy="457200"/>
          </a:xfrm>
          <a:prstGeom prst="rect">
            <a:avLst/>
          </a:prstGeom>
          <a:noFill/>
          <a:ln w="19050" algn="ctr">
            <a:noFill/>
            <a:miter lim="800000"/>
            <a:headEnd/>
            <a:tailEnd/>
          </a:ln>
        </p:spPr>
        <p:txBody>
          <a:bodyPr>
            <a:spAutoFit/>
          </a:bodyPr>
          <a:lstStyle/>
          <a:p>
            <a:pPr>
              <a:spcBef>
                <a:spcPct val="50000"/>
              </a:spcBef>
            </a:pPr>
            <a:r>
              <a:rPr lang="en-US" sz="2400"/>
              <a:t>The test statistic is:</a:t>
            </a:r>
          </a:p>
        </p:txBody>
      </p:sp>
      <p:graphicFrame>
        <p:nvGraphicFramePr>
          <p:cNvPr id="3074" name="Object 30">
            <a:hlinkClick r:id="" action="ppaction://ole?verb=0"/>
          </p:cNvPr>
          <p:cNvGraphicFramePr>
            <a:graphicFrameLocks/>
          </p:cNvGraphicFramePr>
          <p:nvPr/>
        </p:nvGraphicFramePr>
        <p:xfrm>
          <a:off x="695325" y="4770438"/>
          <a:ext cx="3073400" cy="1511300"/>
        </p:xfrm>
        <a:graphic>
          <a:graphicData uri="http://schemas.openxmlformats.org/presentationml/2006/ole">
            <mc:AlternateContent xmlns:mc="http://schemas.openxmlformats.org/markup-compatibility/2006">
              <mc:Choice xmlns:v="urn:schemas-microsoft-com:vml" Requires="v">
                <p:oleObj name="Equation" r:id="rId2" imgW="977760" imgH="634680" progId="Equation.3">
                  <p:embed/>
                </p:oleObj>
              </mc:Choice>
              <mc:Fallback>
                <p:oleObj name="Equation" r:id="rId2" imgW="977760" imgH="634680" progId="Equation.3">
                  <p:embed/>
                  <p:pic>
                    <p:nvPicPr>
                      <p:cNvPr id="0" name="Object 3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4770438"/>
                        <a:ext cx="3073400" cy="1511300"/>
                      </a:xfrm>
                      <a:prstGeom prst="rect">
                        <a:avLst/>
                      </a:prstGeom>
                      <a:solidFill>
                        <a:srgbClr val="FDE0B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3" name="Freeform 31"/>
          <p:cNvSpPr>
            <a:spLocks/>
          </p:cNvSpPr>
          <p:nvPr/>
        </p:nvSpPr>
        <p:spPr bwMode="auto">
          <a:xfrm>
            <a:off x="228600" y="3276600"/>
            <a:ext cx="3962400" cy="3352800"/>
          </a:xfrm>
          <a:custGeom>
            <a:avLst/>
            <a:gdLst>
              <a:gd name="T0" fmla="*/ 2147483647 w 2784"/>
              <a:gd name="T1" fmla="*/ 0 h 2208"/>
              <a:gd name="T2" fmla="*/ 2147483647 w 2784"/>
              <a:gd name="T3" fmla="*/ 2147483647 h 2208"/>
              <a:gd name="T4" fmla="*/ 0 w 2784"/>
              <a:gd name="T5" fmla="*/ 2147483647 h 2208"/>
              <a:gd name="T6" fmla="*/ 0 w 2784"/>
              <a:gd name="T7" fmla="*/ 0 h 2208"/>
              <a:gd name="T8" fmla="*/ 2147483647 w 2784"/>
              <a:gd name="T9" fmla="*/ 0 h 2208"/>
              <a:gd name="T10" fmla="*/ 0 60000 65536"/>
              <a:gd name="T11" fmla="*/ 0 60000 65536"/>
              <a:gd name="T12" fmla="*/ 0 60000 65536"/>
              <a:gd name="T13" fmla="*/ 0 60000 65536"/>
              <a:gd name="T14" fmla="*/ 0 60000 65536"/>
              <a:gd name="T15" fmla="*/ 0 w 2784"/>
              <a:gd name="T16" fmla="*/ 0 h 2208"/>
              <a:gd name="T17" fmla="*/ 2784 w 2784"/>
              <a:gd name="T18" fmla="*/ 2208 h 2208"/>
            </a:gdLst>
            <a:ahLst/>
            <a:cxnLst>
              <a:cxn ang="T10">
                <a:pos x="T0" y="T1"/>
              </a:cxn>
              <a:cxn ang="T11">
                <a:pos x="T2" y="T3"/>
              </a:cxn>
              <a:cxn ang="T12">
                <a:pos x="T4" y="T5"/>
              </a:cxn>
              <a:cxn ang="T13">
                <a:pos x="T6" y="T7"/>
              </a:cxn>
              <a:cxn ang="T14">
                <a:pos x="T8" y="T9"/>
              </a:cxn>
            </a:cxnLst>
            <a:rect l="T15" t="T16" r="T17" b="T18"/>
            <a:pathLst>
              <a:path w="2784" h="2208">
                <a:moveTo>
                  <a:pt x="2784" y="0"/>
                </a:moveTo>
                <a:lnTo>
                  <a:pt x="2784" y="2208"/>
                </a:lnTo>
                <a:lnTo>
                  <a:pt x="0" y="2208"/>
                </a:lnTo>
                <a:lnTo>
                  <a:pt x="0" y="0"/>
                </a:lnTo>
                <a:lnTo>
                  <a:pt x="2784" y="0"/>
                </a:lnTo>
              </a:path>
            </a:pathLst>
          </a:custGeom>
          <a:noFill/>
          <a:ln w="28575">
            <a:solidFill>
              <a:schemeClr val="hlink"/>
            </a:solidFill>
            <a:round/>
            <a:headEnd/>
            <a:tailEnd/>
          </a:ln>
        </p:spPr>
        <p:txBody>
          <a:bodyPr wrap="none" anchor="ctr"/>
          <a:lstStyle/>
          <a:p>
            <a:endParaRPr lang="en-GB"/>
          </a:p>
        </p:txBody>
      </p:sp>
      <p:sp>
        <p:nvSpPr>
          <p:cNvPr id="3084" name="Line 32"/>
          <p:cNvSpPr>
            <a:spLocks noChangeShapeType="1"/>
          </p:cNvSpPr>
          <p:nvPr/>
        </p:nvSpPr>
        <p:spPr bwMode="auto">
          <a:xfrm>
            <a:off x="4800600" y="2971800"/>
            <a:ext cx="1588" cy="228600"/>
          </a:xfrm>
          <a:prstGeom prst="line">
            <a:avLst/>
          </a:prstGeom>
          <a:noFill/>
          <a:ln w="28575">
            <a:solidFill>
              <a:schemeClr val="tx1"/>
            </a:solidFill>
            <a:miter lim="800000"/>
            <a:headEnd/>
            <a:tailEnd/>
          </a:ln>
        </p:spPr>
        <p:txBody>
          <a:bodyPr wrap="none"/>
          <a:lstStyle/>
          <a:p>
            <a:endParaRPr lang="en-US"/>
          </a:p>
        </p:txBody>
      </p:sp>
      <p:sp>
        <p:nvSpPr>
          <p:cNvPr id="3085" name="Freeform 34"/>
          <p:cNvSpPr>
            <a:spLocks/>
          </p:cNvSpPr>
          <p:nvPr/>
        </p:nvSpPr>
        <p:spPr bwMode="auto">
          <a:xfrm>
            <a:off x="3733800" y="2133600"/>
            <a:ext cx="1981200" cy="914400"/>
          </a:xfrm>
          <a:custGeom>
            <a:avLst/>
            <a:gdLst>
              <a:gd name="T0" fmla="*/ 0 w 1115"/>
              <a:gd name="T1" fmla="*/ 2147483647 h 514"/>
              <a:gd name="T2" fmla="*/ 2147483647 w 1115"/>
              <a:gd name="T3" fmla="*/ 2147483647 h 514"/>
              <a:gd name="T4" fmla="*/ 2147483647 w 1115"/>
              <a:gd name="T5" fmla="*/ 0 h 514"/>
              <a:gd name="T6" fmla="*/ 0 w 1115"/>
              <a:gd name="T7" fmla="*/ 0 h 514"/>
              <a:gd name="T8" fmla="*/ 0 w 1115"/>
              <a:gd name="T9" fmla="*/ 2147483647 h 514"/>
              <a:gd name="T10" fmla="*/ 0 60000 65536"/>
              <a:gd name="T11" fmla="*/ 0 60000 65536"/>
              <a:gd name="T12" fmla="*/ 0 60000 65536"/>
              <a:gd name="T13" fmla="*/ 0 60000 65536"/>
              <a:gd name="T14" fmla="*/ 0 60000 65536"/>
              <a:gd name="T15" fmla="*/ 0 w 1115"/>
              <a:gd name="T16" fmla="*/ 0 h 514"/>
              <a:gd name="T17" fmla="*/ 1115 w 1115"/>
              <a:gd name="T18" fmla="*/ 514 h 514"/>
            </a:gdLst>
            <a:ahLst/>
            <a:cxnLst>
              <a:cxn ang="T10">
                <a:pos x="T0" y="T1"/>
              </a:cxn>
              <a:cxn ang="T11">
                <a:pos x="T2" y="T3"/>
              </a:cxn>
              <a:cxn ang="T12">
                <a:pos x="T4" y="T5"/>
              </a:cxn>
              <a:cxn ang="T13">
                <a:pos x="T6" y="T7"/>
              </a:cxn>
              <a:cxn ang="T14">
                <a:pos x="T8" y="T9"/>
              </a:cxn>
            </a:cxnLst>
            <a:rect l="T15" t="T16" r="T17" b="T18"/>
            <a:pathLst>
              <a:path w="1115" h="514">
                <a:moveTo>
                  <a:pt x="0" y="513"/>
                </a:moveTo>
                <a:lnTo>
                  <a:pt x="1114" y="513"/>
                </a:lnTo>
                <a:lnTo>
                  <a:pt x="1114" y="0"/>
                </a:lnTo>
                <a:lnTo>
                  <a:pt x="0" y="0"/>
                </a:lnTo>
                <a:lnTo>
                  <a:pt x="0" y="513"/>
                </a:lnTo>
              </a:path>
            </a:pathLst>
          </a:custGeom>
          <a:solidFill>
            <a:srgbClr val="C7DAF7"/>
          </a:solidFill>
          <a:ln w="25400" cap="rnd">
            <a:solidFill>
              <a:srgbClr val="1A1A1A"/>
            </a:solidFill>
            <a:round/>
            <a:headEnd/>
            <a:tailEnd/>
          </a:ln>
        </p:spPr>
        <p:txBody>
          <a:bodyPr/>
          <a:lstStyle/>
          <a:p>
            <a:endParaRPr lang="en-GB"/>
          </a:p>
        </p:txBody>
      </p:sp>
      <p:sp>
        <p:nvSpPr>
          <p:cNvPr id="3086" name="Rectangle 35"/>
          <p:cNvSpPr>
            <a:spLocks noChangeArrowheads="1"/>
          </p:cNvSpPr>
          <p:nvPr/>
        </p:nvSpPr>
        <p:spPr bwMode="auto">
          <a:xfrm>
            <a:off x="2362200" y="3505200"/>
            <a:ext cx="1487488" cy="454025"/>
          </a:xfrm>
          <a:prstGeom prst="rect">
            <a:avLst/>
          </a:prstGeom>
          <a:noFill/>
          <a:ln w="12700">
            <a:noFill/>
            <a:miter lim="800000"/>
            <a:headEnd/>
            <a:tailEnd/>
          </a:ln>
        </p:spPr>
        <p:txBody>
          <a:bodyPr wrap="none" lIns="90488" tIns="44450" rIns="90488" bIns="44450">
            <a:spAutoFit/>
          </a:bodyPr>
          <a:lstStyle/>
          <a:p>
            <a:pPr eaLnBrk="0" hangingPunct="0"/>
            <a:r>
              <a:rPr lang="el-GR" sz="2400" b="1">
                <a:cs typeface="Arial" charset="0"/>
                <a:sym typeface="Symbol" pitchFamily="18" charset="2"/>
              </a:rPr>
              <a:t>σ</a:t>
            </a:r>
            <a:r>
              <a:rPr lang="en-US" sz="2400" b="1">
                <a:sym typeface="Symbol" pitchFamily="18" charset="2"/>
              </a:rPr>
              <a:t> Known</a:t>
            </a:r>
          </a:p>
        </p:txBody>
      </p:sp>
      <p:sp>
        <p:nvSpPr>
          <p:cNvPr id="3087" name="Line 37"/>
          <p:cNvSpPr>
            <a:spLocks noChangeShapeType="1"/>
          </p:cNvSpPr>
          <p:nvPr/>
        </p:nvSpPr>
        <p:spPr bwMode="auto">
          <a:xfrm>
            <a:off x="3124200" y="3200400"/>
            <a:ext cx="3429000" cy="0"/>
          </a:xfrm>
          <a:prstGeom prst="line">
            <a:avLst/>
          </a:prstGeom>
          <a:noFill/>
          <a:ln w="28575">
            <a:solidFill>
              <a:schemeClr val="tx1"/>
            </a:solidFill>
            <a:round/>
            <a:headEnd/>
            <a:tailEnd/>
          </a:ln>
        </p:spPr>
        <p:txBody>
          <a:bodyPr wrap="none"/>
          <a:lstStyle/>
          <a:p>
            <a:endParaRPr lang="en-US"/>
          </a:p>
        </p:txBody>
      </p:sp>
      <p:sp>
        <p:nvSpPr>
          <p:cNvPr id="3088" name="Line 38"/>
          <p:cNvSpPr>
            <a:spLocks noChangeShapeType="1"/>
          </p:cNvSpPr>
          <p:nvPr/>
        </p:nvSpPr>
        <p:spPr bwMode="auto">
          <a:xfrm>
            <a:off x="3124200" y="3200400"/>
            <a:ext cx="1588" cy="228600"/>
          </a:xfrm>
          <a:prstGeom prst="line">
            <a:avLst/>
          </a:prstGeom>
          <a:noFill/>
          <a:ln w="28575">
            <a:solidFill>
              <a:schemeClr val="tx1"/>
            </a:solidFill>
            <a:miter lim="800000"/>
            <a:headEnd/>
            <a:tailEnd/>
          </a:ln>
        </p:spPr>
        <p:txBody>
          <a:bodyPr wrap="none"/>
          <a:lstStyle/>
          <a:p>
            <a:endParaRPr lang="en-US"/>
          </a:p>
        </p:txBody>
      </p:sp>
      <p:sp>
        <p:nvSpPr>
          <p:cNvPr id="3089" name="Line 39"/>
          <p:cNvSpPr>
            <a:spLocks noChangeShapeType="1"/>
          </p:cNvSpPr>
          <p:nvPr/>
        </p:nvSpPr>
        <p:spPr bwMode="auto">
          <a:xfrm>
            <a:off x="6553200" y="3200400"/>
            <a:ext cx="1588" cy="228600"/>
          </a:xfrm>
          <a:prstGeom prst="line">
            <a:avLst/>
          </a:prstGeom>
          <a:noFill/>
          <a:ln w="28575">
            <a:solidFill>
              <a:schemeClr val="tx1"/>
            </a:solidFill>
            <a:miter lim="800000"/>
            <a:headEnd/>
            <a:tailEnd/>
          </a:ln>
        </p:spPr>
        <p:txBody>
          <a:bodyPr wrap="none"/>
          <a:lstStyle/>
          <a:p>
            <a:endParaRPr lang="en-US"/>
          </a:p>
        </p:txBody>
      </p:sp>
      <p:sp>
        <p:nvSpPr>
          <p:cNvPr id="3090" name="Rectangle 40"/>
          <p:cNvSpPr>
            <a:spLocks noChangeArrowheads="1"/>
          </p:cNvSpPr>
          <p:nvPr/>
        </p:nvSpPr>
        <p:spPr bwMode="auto">
          <a:xfrm>
            <a:off x="5638800" y="3505200"/>
            <a:ext cx="1843088" cy="454025"/>
          </a:xfrm>
          <a:prstGeom prst="rect">
            <a:avLst/>
          </a:prstGeom>
          <a:noFill/>
          <a:ln w="12700">
            <a:noFill/>
            <a:miter lim="800000"/>
            <a:headEnd/>
            <a:tailEnd/>
          </a:ln>
        </p:spPr>
        <p:txBody>
          <a:bodyPr wrap="none" lIns="90488" tIns="44450" rIns="90488" bIns="44450">
            <a:spAutoFit/>
          </a:bodyPr>
          <a:lstStyle/>
          <a:p>
            <a:pPr eaLnBrk="0" hangingPunct="0"/>
            <a:r>
              <a:rPr lang="el-GR" sz="2400" b="1">
                <a:sym typeface="Symbol" pitchFamily="18" charset="2"/>
              </a:rPr>
              <a:t>σ</a:t>
            </a:r>
            <a:r>
              <a:rPr lang="en-US" sz="2400" b="1">
                <a:sym typeface="Symbol" pitchFamily="18" charset="2"/>
              </a:rPr>
              <a:t> Unknown</a:t>
            </a:r>
          </a:p>
        </p:txBody>
      </p:sp>
      <p:sp>
        <p:nvSpPr>
          <p:cNvPr id="3091" name="Rectangle 41"/>
          <p:cNvSpPr>
            <a:spLocks noChangeArrowheads="1"/>
          </p:cNvSpPr>
          <p:nvPr/>
        </p:nvSpPr>
        <p:spPr bwMode="auto">
          <a:xfrm>
            <a:off x="3276600" y="2133600"/>
            <a:ext cx="2743200" cy="819150"/>
          </a:xfrm>
          <a:prstGeom prst="rect">
            <a:avLst/>
          </a:prstGeom>
          <a:noFill/>
          <a:ln w="12700">
            <a:noFill/>
            <a:miter lim="800000"/>
            <a:headEnd/>
            <a:tailEnd/>
          </a:ln>
        </p:spPr>
        <p:txBody>
          <a:bodyPr lIns="90488" tIns="44450" rIns="90488" bIns="44450">
            <a:spAutoFit/>
          </a:bodyPr>
          <a:lstStyle/>
          <a:p>
            <a:pPr algn="ctr" eaLnBrk="0" hangingPunct="0"/>
            <a:r>
              <a:rPr lang="en-US" sz="2400" b="1">
                <a:sym typeface="Symbol" pitchFamily="18" charset="2"/>
              </a:rPr>
              <a:t>Hypothesis </a:t>
            </a:r>
          </a:p>
          <a:p>
            <a:pPr algn="ctr" eaLnBrk="0" hangingPunct="0"/>
            <a:r>
              <a:rPr lang="en-US" sz="2400" b="1">
                <a:sym typeface="Symbol" pitchFamily="18" charset="2"/>
              </a:rPr>
              <a:t>Tests for </a:t>
            </a:r>
          </a:p>
        </p:txBody>
      </p:sp>
      <p:sp>
        <p:nvSpPr>
          <p:cNvPr id="3092" name="Freeform 42"/>
          <p:cNvSpPr>
            <a:spLocks/>
          </p:cNvSpPr>
          <p:nvPr/>
        </p:nvSpPr>
        <p:spPr bwMode="auto">
          <a:xfrm>
            <a:off x="2133600" y="3429000"/>
            <a:ext cx="1819275" cy="914400"/>
          </a:xfrm>
          <a:custGeom>
            <a:avLst/>
            <a:gdLst>
              <a:gd name="T0" fmla="*/ 0 w 1068"/>
              <a:gd name="T1" fmla="*/ 2147483647 h 429"/>
              <a:gd name="T2" fmla="*/ 2147483647 w 1068"/>
              <a:gd name="T3" fmla="*/ 2147483647 h 429"/>
              <a:gd name="T4" fmla="*/ 2147483647 w 1068"/>
              <a:gd name="T5" fmla="*/ 0 h 429"/>
              <a:gd name="T6" fmla="*/ 0 w 1068"/>
              <a:gd name="T7" fmla="*/ 0 h 429"/>
              <a:gd name="T8" fmla="*/ 0 w 1068"/>
              <a:gd name="T9" fmla="*/ 2147483647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solidFill>
            <a:srgbClr val="FDE0BD"/>
          </a:solidFill>
          <a:ln w="25400" cap="rnd">
            <a:solidFill>
              <a:srgbClr val="1A1A1A"/>
            </a:solidFill>
            <a:round/>
            <a:headEnd/>
            <a:tailEnd/>
          </a:ln>
        </p:spPr>
        <p:txBody>
          <a:bodyPr/>
          <a:lstStyle/>
          <a:p>
            <a:endParaRPr lang="en-GB"/>
          </a:p>
        </p:txBody>
      </p:sp>
      <p:sp>
        <p:nvSpPr>
          <p:cNvPr id="3093" name="Rectangle 43"/>
          <p:cNvSpPr>
            <a:spLocks noChangeArrowheads="1"/>
          </p:cNvSpPr>
          <p:nvPr/>
        </p:nvSpPr>
        <p:spPr bwMode="auto">
          <a:xfrm>
            <a:off x="2286000" y="3505200"/>
            <a:ext cx="1463675" cy="454025"/>
          </a:xfrm>
          <a:prstGeom prst="rect">
            <a:avLst/>
          </a:prstGeom>
          <a:noFill/>
          <a:ln w="12700">
            <a:noFill/>
            <a:miter lim="800000"/>
            <a:headEnd/>
            <a:tailEnd/>
          </a:ln>
        </p:spPr>
        <p:txBody>
          <a:bodyPr wrap="none" lIns="90488" tIns="44450" rIns="90488" bIns="44450">
            <a:spAutoFit/>
          </a:bodyPr>
          <a:lstStyle/>
          <a:p>
            <a:pPr eaLnBrk="0" hangingPunct="0"/>
            <a:r>
              <a:rPr lang="en-US" sz="2400" b="1">
                <a:sym typeface="Symbol" pitchFamily="18" charset="2"/>
              </a:rPr>
              <a:t> Known</a:t>
            </a:r>
          </a:p>
        </p:txBody>
      </p:sp>
      <p:sp>
        <p:nvSpPr>
          <p:cNvPr id="3094" name="Freeform 44"/>
          <p:cNvSpPr>
            <a:spLocks/>
          </p:cNvSpPr>
          <p:nvPr/>
        </p:nvSpPr>
        <p:spPr bwMode="auto">
          <a:xfrm>
            <a:off x="5410200" y="3429000"/>
            <a:ext cx="2057400" cy="914400"/>
          </a:xfrm>
          <a:custGeom>
            <a:avLst/>
            <a:gdLst>
              <a:gd name="T0" fmla="*/ 0 w 1241"/>
              <a:gd name="T1" fmla="*/ 2147483647 h 436"/>
              <a:gd name="T2" fmla="*/ 2147483647 w 1241"/>
              <a:gd name="T3" fmla="*/ 2147483647 h 436"/>
              <a:gd name="T4" fmla="*/ 2147483647 w 1241"/>
              <a:gd name="T5" fmla="*/ 0 h 436"/>
              <a:gd name="T6" fmla="*/ 0 w 1241"/>
              <a:gd name="T7" fmla="*/ 0 h 436"/>
              <a:gd name="T8" fmla="*/ 0 w 1241"/>
              <a:gd name="T9" fmla="*/ 2147483647 h 436"/>
              <a:gd name="T10" fmla="*/ 0 60000 65536"/>
              <a:gd name="T11" fmla="*/ 0 60000 65536"/>
              <a:gd name="T12" fmla="*/ 0 60000 65536"/>
              <a:gd name="T13" fmla="*/ 0 60000 65536"/>
              <a:gd name="T14" fmla="*/ 0 60000 65536"/>
              <a:gd name="T15" fmla="*/ 0 w 1241"/>
              <a:gd name="T16" fmla="*/ 0 h 436"/>
              <a:gd name="T17" fmla="*/ 1241 w 1241"/>
              <a:gd name="T18" fmla="*/ 436 h 436"/>
            </a:gdLst>
            <a:ahLst/>
            <a:cxnLst>
              <a:cxn ang="T10">
                <a:pos x="T0" y="T1"/>
              </a:cxn>
              <a:cxn ang="T11">
                <a:pos x="T2" y="T3"/>
              </a:cxn>
              <a:cxn ang="T12">
                <a:pos x="T4" y="T5"/>
              </a:cxn>
              <a:cxn ang="T13">
                <a:pos x="T6" y="T7"/>
              </a:cxn>
              <a:cxn ang="T14">
                <a:pos x="T8" y="T9"/>
              </a:cxn>
            </a:cxnLst>
            <a:rect l="T15" t="T16" r="T17" b="T18"/>
            <a:pathLst>
              <a:path w="1241" h="436">
                <a:moveTo>
                  <a:pt x="0" y="435"/>
                </a:moveTo>
                <a:lnTo>
                  <a:pt x="1240" y="435"/>
                </a:lnTo>
                <a:lnTo>
                  <a:pt x="1240" y="0"/>
                </a:lnTo>
                <a:lnTo>
                  <a:pt x="0" y="0"/>
                </a:lnTo>
                <a:lnTo>
                  <a:pt x="0" y="435"/>
                </a:lnTo>
              </a:path>
            </a:pathLst>
          </a:custGeom>
          <a:solidFill>
            <a:srgbClr val="C7DAF7"/>
          </a:solidFill>
          <a:ln w="25400" cap="rnd">
            <a:solidFill>
              <a:srgbClr val="1A1A1A"/>
            </a:solidFill>
            <a:round/>
            <a:headEnd/>
            <a:tailEnd/>
          </a:ln>
        </p:spPr>
        <p:txBody>
          <a:bodyPr/>
          <a:lstStyle/>
          <a:p>
            <a:endParaRPr lang="en-GB"/>
          </a:p>
        </p:txBody>
      </p:sp>
      <p:sp>
        <p:nvSpPr>
          <p:cNvPr id="3095" name="Rectangle 45"/>
          <p:cNvSpPr>
            <a:spLocks noChangeArrowheads="1"/>
          </p:cNvSpPr>
          <p:nvPr/>
        </p:nvSpPr>
        <p:spPr bwMode="auto">
          <a:xfrm>
            <a:off x="5562600" y="3505200"/>
            <a:ext cx="1819275" cy="454025"/>
          </a:xfrm>
          <a:prstGeom prst="rect">
            <a:avLst/>
          </a:prstGeom>
          <a:noFill/>
          <a:ln w="12700">
            <a:noFill/>
            <a:miter lim="800000"/>
            <a:headEnd/>
            <a:tailEnd/>
          </a:ln>
        </p:spPr>
        <p:txBody>
          <a:bodyPr wrap="none" lIns="90488" tIns="44450" rIns="90488" bIns="44450">
            <a:spAutoFit/>
          </a:bodyPr>
          <a:lstStyle/>
          <a:p>
            <a:pPr eaLnBrk="0" hangingPunct="0"/>
            <a:r>
              <a:rPr lang="en-US" sz="2400" b="1">
                <a:sym typeface="Symbol" pitchFamily="18" charset="2"/>
              </a:rPr>
              <a:t> Unknown</a:t>
            </a:r>
          </a:p>
        </p:txBody>
      </p:sp>
      <p:sp>
        <p:nvSpPr>
          <p:cNvPr id="3096" name="Text Box 46"/>
          <p:cNvSpPr txBox="1">
            <a:spLocks noChangeArrowheads="1"/>
          </p:cNvSpPr>
          <p:nvPr/>
        </p:nvSpPr>
        <p:spPr bwMode="auto">
          <a:xfrm>
            <a:off x="2362200" y="3860800"/>
            <a:ext cx="1200150" cy="457200"/>
          </a:xfrm>
          <a:prstGeom prst="rect">
            <a:avLst/>
          </a:prstGeom>
          <a:noFill/>
          <a:ln w="9525">
            <a:noFill/>
            <a:miter lim="800000"/>
            <a:headEnd/>
            <a:tailEnd/>
          </a:ln>
        </p:spPr>
        <p:txBody>
          <a:bodyPr wrap="none">
            <a:spAutoFit/>
          </a:bodyPr>
          <a:lstStyle/>
          <a:p>
            <a:r>
              <a:rPr lang="en-US" sz="2400" b="1"/>
              <a:t>(Z test)</a:t>
            </a:r>
          </a:p>
        </p:txBody>
      </p:sp>
      <p:sp>
        <p:nvSpPr>
          <p:cNvPr id="3097" name="Text Box 47"/>
          <p:cNvSpPr txBox="1">
            <a:spLocks noChangeArrowheads="1"/>
          </p:cNvSpPr>
          <p:nvPr/>
        </p:nvSpPr>
        <p:spPr bwMode="auto">
          <a:xfrm>
            <a:off x="5810250" y="3886200"/>
            <a:ext cx="1116013" cy="457200"/>
          </a:xfrm>
          <a:prstGeom prst="rect">
            <a:avLst/>
          </a:prstGeom>
          <a:noFill/>
          <a:ln w="9525">
            <a:noFill/>
            <a:miter lim="800000"/>
            <a:headEnd/>
            <a:tailEnd/>
          </a:ln>
        </p:spPr>
        <p:txBody>
          <a:bodyPr wrap="none">
            <a:spAutoFit/>
          </a:bodyPr>
          <a:lstStyle/>
          <a:p>
            <a:r>
              <a:rPr lang="en-US" sz="2400" b="1"/>
              <a:t>(t test)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EB04174-F1EA-4BD0-BFA0-C93FE33F15C9}"/>
                  </a:ext>
                </a:extLst>
              </p:cNvPr>
              <p:cNvSpPr>
                <a:spLocks noGrp="1"/>
              </p:cNvSpPr>
              <p:nvPr>
                <p:ph type="title"/>
              </p:nvPr>
            </p:nvSpPr>
            <p:spPr>
              <a:xfrm>
                <a:off x="1150938" y="533400"/>
                <a:ext cx="4564062" cy="685800"/>
              </a:xfrm>
            </p:spPr>
            <p:txBody>
              <a:bodyPr/>
              <a:lstStyle/>
              <a:p>
                <a14:m>
                  <m:oMath xmlns:m="http://schemas.openxmlformats.org/officeDocument/2006/math">
                    <m:r>
                      <a:rPr lang="en-MY" b="0" i="1" smtClean="0">
                        <a:latin typeface="Cambria Math" panose="02040503050406030204" pitchFamily="18" charset="0"/>
                      </a:rPr>
                      <m:t>𝑍</m:t>
                    </m:r>
                    <m:r>
                      <a:rPr lang="en-MY" b="0" i="1" smtClean="0">
                        <a:latin typeface="Cambria Math" panose="02040503050406030204" pitchFamily="18" charset="0"/>
                      </a:rPr>
                      <m:t>−</m:t>
                    </m:r>
                  </m:oMath>
                </a14:m>
                <a:r>
                  <a:rPr lang="en-MY" dirty="0"/>
                  <a:t> Test for Mean</a:t>
                </a:r>
              </a:p>
            </p:txBody>
          </p:sp>
        </mc:Choice>
        <mc:Fallback xmlns="">
          <p:sp>
            <p:nvSpPr>
              <p:cNvPr id="2" name="Title 1">
                <a:extLst>
                  <a:ext uri="{FF2B5EF4-FFF2-40B4-BE49-F238E27FC236}">
                    <a16:creationId xmlns:a16="http://schemas.microsoft.com/office/drawing/2014/main" id="{9EB04174-F1EA-4BD0-BFA0-C93FE33F15C9}"/>
                  </a:ext>
                </a:extLst>
              </p:cNvPr>
              <p:cNvSpPr>
                <a:spLocks noGrp="1" noRot="1" noChangeAspect="1" noMove="1" noResize="1" noEditPoints="1" noAdjustHandles="1" noChangeArrowheads="1" noChangeShapeType="1" noTextEdit="1"/>
              </p:cNvSpPr>
              <p:nvPr>
                <p:ph type="title"/>
              </p:nvPr>
            </p:nvSpPr>
            <p:spPr>
              <a:xfrm>
                <a:off x="1150938" y="533400"/>
                <a:ext cx="4564062" cy="685800"/>
              </a:xfrm>
              <a:blipFill>
                <a:blip r:embed="rId2"/>
                <a:stretch>
                  <a:fillRect t="-17857" r="-1202" b="-38393"/>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4FB989-8C35-478F-AA57-5E42FF6E9BB1}"/>
                  </a:ext>
                </a:extLst>
              </p:cNvPr>
              <p:cNvSpPr>
                <a:spLocks noGrp="1"/>
              </p:cNvSpPr>
              <p:nvPr>
                <p:ph idx="1"/>
              </p:nvPr>
            </p:nvSpPr>
            <p:spPr>
              <a:xfrm>
                <a:off x="609600" y="1828800"/>
                <a:ext cx="8077200" cy="4876800"/>
              </a:xfrm>
            </p:spPr>
            <p:txBody>
              <a:bodyPr/>
              <a:lstStyle/>
              <a:p>
                <a14:m>
                  <m:oMath xmlns:m="http://schemas.openxmlformats.org/officeDocument/2006/math">
                    <m:r>
                      <a:rPr lang="en-MY" b="0" i="1" smtClean="0">
                        <a:latin typeface="Cambria Math" panose="02040503050406030204" pitchFamily="18" charset="0"/>
                      </a:rPr>
                      <m:t>𝑧</m:t>
                    </m:r>
                  </m:oMath>
                </a14:m>
                <a:r>
                  <a:rPr lang="en-MY" dirty="0"/>
                  <a:t> Test is a statistical test for mean of a population.</a:t>
                </a:r>
              </a:p>
              <a:p>
                <a:r>
                  <a:rPr lang="en-MY" dirty="0"/>
                  <a:t>Used when </a:t>
                </a:r>
                <a14:m>
                  <m:oMath xmlns:m="http://schemas.openxmlformats.org/officeDocument/2006/math">
                    <m:r>
                      <a:rPr lang="en-MY" b="1" i="1" smtClean="0">
                        <a:latin typeface="Cambria Math" panose="02040503050406030204" pitchFamily="18" charset="0"/>
                      </a:rPr>
                      <m:t>𝒏</m:t>
                    </m:r>
                    <m:r>
                      <a:rPr lang="en-MY" b="1" i="1" smtClean="0">
                        <a:latin typeface="Cambria Math" panose="02040503050406030204" pitchFamily="18" charset="0"/>
                        <a:ea typeface="Cambria Math" panose="02040503050406030204" pitchFamily="18" charset="0"/>
                      </a:rPr>
                      <m:t>≥</m:t>
                    </m:r>
                    <m:r>
                      <a:rPr lang="en-MY" b="1" i="1" smtClean="0">
                        <a:latin typeface="Cambria Math" panose="02040503050406030204" pitchFamily="18" charset="0"/>
                        <a:ea typeface="Cambria Math" panose="02040503050406030204" pitchFamily="18" charset="0"/>
                      </a:rPr>
                      <m:t>𝟑𝟎</m:t>
                    </m:r>
                  </m:oMath>
                </a14:m>
                <a:r>
                  <a:rPr lang="en-MY" dirty="0"/>
                  <a:t>, </a:t>
                </a:r>
                <a:r>
                  <a:rPr lang="en-MY" b="1" dirty="0"/>
                  <a:t>population is normally distributed</a:t>
                </a:r>
                <a:r>
                  <a:rPr lang="en-MY" dirty="0"/>
                  <a:t> and </a:t>
                </a:r>
                <a14:m>
                  <m:oMath xmlns:m="http://schemas.openxmlformats.org/officeDocument/2006/math">
                    <m:r>
                      <a:rPr lang="en-MY" b="1" i="1" smtClean="0">
                        <a:latin typeface="Cambria Math" panose="02040503050406030204" pitchFamily="18" charset="0"/>
                        <a:ea typeface="Cambria Math" panose="02040503050406030204" pitchFamily="18" charset="0"/>
                      </a:rPr>
                      <m:t>𝝈</m:t>
                    </m:r>
                  </m:oMath>
                </a14:m>
                <a:r>
                  <a:rPr lang="en-MY" b="1" dirty="0"/>
                  <a:t> is known</a:t>
                </a:r>
                <a:r>
                  <a:rPr lang="en-MY" dirty="0"/>
                  <a:t>.</a:t>
                </a:r>
              </a:p>
              <a:p>
                <a:r>
                  <a:rPr lang="en-MY" dirty="0"/>
                  <a:t>Formula: </a:t>
                </a:r>
                <a14:m>
                  <m:oMath xmlns:m="http://schemas.openxmlformats.org/officeDocument/2006/math">
                    <m:r>
                      <a:rPr lang="en-MY" b="0" i="1" smtClean="0">
                        <a:latin typeface="Cambria Math" panose="02040503050406030204" pitchFamily="18" charset="0"/>
                      </a:rPr>
                      <m:t>𝑧</m:t>
                    </m:r>
                    <m:r>
                      <a:rPr lang="en-MY" b="0" i="1" smtClean="0">
                        <a:latin typeface="Cambria Math" panose="02040503050406030204" pitchFamily="18" charset="0"/>
                      </a:rPr>
                      <m:t>=</m:t>
                    </m:r>
                    <m:f>
                      <m:fPr>
                        <m:ctrlPr>
                          <a:rPr lang="en-MY" b="0" i="1" smtClean="0">
                            <a:latin typeface="Cambria Math" panose="02040503050406030204" pitchFamily="18" charset="0"/>
                          </a:rPr>
                        </m:ctrlPr>
                      </m:fPr>
                      <m:num>
                        <m:acc>
                          <m:accPr>
                            <m:chr m:val="̅"/>
                            <m:ctrlPr>
                              <a:rPr lang="en-MY" b="0" i="1" smtClean="0">
                                <a:latin typeface="Cambria Math" panose="02040503050406030204" pitchFamily="18" charset="0"/>
                              </a:rPr>
                            </m:ctrlPr>
                          </m:accPr>
                          <m:e>
                            <m:r>
                              <a:rPr lang="en-MY" b="0" i="1" smtClean="0">
                                <a:latin typeface="Cambria Math" panose="02040503050406030204" pitchFamily="18" charset="0"/>
                              </a:rPr>
                              <m:t>𝑥</m:t>
                            </m:r>
                          </m:e>
                        </m:acc>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num>
                      <m:den>
                        <m:f>
                          <m:fPr>
                            <m:type m:val="lin"/>
                            <m:ctrlPr>
                              <a:rPr lang="en-MY" b="0" i="1" smtClean="0">
                                <a:latin typeface="Cambria Math" panose="02040503050406030204" pitchFamily="18" charset="0"/>
                              </a:rPr>
                            </m:ctrlPr>
                          </m:fPr>
                          <m:num>
                            <m:r>
                              <a:rPr lang="en-MY" b="0" i="1" smtClean="0">
                                <a:latin typeface="Cambria Math" panose="02040503050406030204" pitchFamily="18" charset="0"/>
                                <a:ea typeface="Cambria Math" panose="02040503050406030204" pitchFamily="18" charset="0"/>
                              </a:rPr>
                              <m:t>𝜎</m:t>
                            </m:r>
                          </m:num>
                          <m:den>
                            <m:rad>
                              <m:radPr>
                                <m:degHide m:val="on"/>
                                <m:ctrlPr>
                                  <a:rPr lang="en-MY" b="0" i="1" smtClean="0">
                                    <a:latin typeface="Cambria Math" panose="02040503050406030204" pitchFamily="18" charset="0"/>
                                  </a:rPr>
                                </m:ctrlPr>
                              </m:radPr>
                              <m:deg/>
                              <m:e>
                                <m:r>
                                  <a:rPr lang="en-MY" b="0" i="1" smtClean="0">
                                    <a:latin typeface="Cambria Math" panose="02040503050406030204" pitchFamily="18" charset="0"/>
                                  </a:rPr>
                                  <m:t>𝑛</m:t>
                                </m:r>
                              </m:e>
                            </m:rad>
                          </m:den>
                        </m:f>
                      </m:den>
                    </m:f>
                  </m:oMath>
                </a14:m>
                <a:r>
                  <a:rPr lang="en-MY" dirty="0"/>
                  <a:t> where,</a:t>
                </a:r>
              </a:p>
              <a:p>
                <a:pPr marL="0" indent="0">
                  <a:buNone/>
                </a:pPr>
                <a14:m>
                  <m:oMath xmlns:m="http://schemas.openxmlformats.org/officeDocument/2006/math">
                    <m:acc>
                      <m:accPr>
                        <m:chr m:val="̅"/>
                        <m:ctrlPr>
                          <a:rPr lang="en-MY" i="1" smtClean="0">
                            <a:latin typeface="Cambria Math" panose="02040503050406030204" pitchFamily="18" charset="0"/>
                          </a:rPr>
                        </m:ctrlPr>
                      </m:accPr>
                      <m:e>
                        <m:r>
                          <a:rPr lang="en-MY" b="0" i="1" smtClean="0">
                            <a:latin typeface="Cambria Math" panose="02040503050406030204" pitchFamily="18" charset="0"/>
                          </a:rPr>
                          <m:t>𝑥</m:t>
                        </m:r>
                      </m:e>
                    </m:acc>
                  </m:oMath>
                </a14:m>
                <a:r>
                  <a:rPr lang="en-MY" dirty="0"/>
                  <a:t>: sample mean</a:t>
                </a:r>
              </a:p>
              <a:p>
                <a:pPr marL="0" indent="0">
                  <a:buNone/>
                </a:pPr>
                <a14:m>
                  <m:oMath xmlns:m="http://schemas.openxmlformats.org/officeDocument/2006/math">
                    <m:r>
                      <a:rPr lang="en-MY" i="1" smtClean="0">
                        <a:latin typeface="Cambria Math" panose="02040503050406030204" pitchFamily="18" charset="0"/>
                        <a:ea typeface="Cambria Math" panose="02040503050406030204" pitchFamily="18" charset="0"/>
                      </a:rPr>
                      <m:t>𝜇</m:t>
                    </m:r>
                  </m:oMath>
                </a14:m>
                <a:r>
                  <a:rPr lang="en-MY" dirty="0"/>
                  <a:t>: hypothesized population mean</a:t>
                </a:r>
              </a:p>
              <a:p>
                <a:pPr marL="0" indent="0">
                  <a:buNone/>
                </a:pPr>
                <a14:m>
                  <m:oMath xmlns:m="http://schemas.openxmlformats.org/officeDocument/2006/math">
                    <m:r>
                      <a:rPr lang="en-MY" i="1" smtClean="0">
                        <a:latin typeface="Cambria Math" panose="02040503050406030204" pitchFamily="18" charset="0"/>
                        <a:ea typeface="Cambria Math" panose="02040503050406030204" pitchFamily="18" charset="0"/>
                      </a:rPr>
                      <m:t>𝜎</m:t>
                    </m:r>
                  </m:oMath>
                </a14:m>
                <a:r>
                  <a:rPr lang="en-MY" dirty="0"/>
                  <a:t>: population standard deviation</a:t>
                </a:r>
              </a:p>
              <a:p>
                <a:pPr marL="0" indent="0">
                  <a:buNone/>
                </a:pPr>
                <a14:m>
                  <m:oMath xmlns:m="http://schemas.openxmlformats.org/officeDocument/2006/math">
                    <m:r>
                      <a:rPr lang="en-MY" b="0" i="1" smtClean="0">
                        <a:latin typeface="Cambria Math" panose="02040503050406030204" pitchFamily="18" charset="0"/>
                      </a:rPr>
                      <m:t>𝑛</m:t>
                    </m:r>
                  </m:oMath>
                </a14:m>
                <a:r>
                  <a:rPr lang="en-MY" dirty="0"/>
                  <a:t>: sample size</a:t>
                </a:r>
              </a:p>
              <a:p>
                <a:pPr marL="0" indent="0">
                  <a:buNone/>
                </a:pPr>
                <a:endParaRPr lang="en-MY" dirty="0"/>
              </a:p>
            </p:txBody>
          </p:sp>
        </mc:Choice>
        <mc:Fallback xmlns="">
          <p:sp>
            <p:nvSpPr>
              <p:cNvPr id="3" name="Content Placeholder 2">
                <a:extLst>
                  <a:ext uri="{FF2B5EF4-FFF2-40B4-BE49-F238E27FC236}">
                    <a16:creationId xmlns:a16="http://schemas.microsoft.com/office/drawing/2014/main" id="{F74FB989-8C35-478F-AA57-5E42FF6E9BB1}"/>
                  </a:ext>
                </a:extLst>
              </p:cNvPr>
              <p:cNvSpPr>
                <a:spLocks noGrp="1" noRot="1" noChangeAspect="1" noMove="1" noResize="1" noEditPoints="1" noAdjustHandles="1" noChangeArrowheads="1" noChangeShapeType="1" noTextEdit="1"/>
              </p:cNvSpPr>
              <p:nvPr>
                <p:ph idx="1"/>
              </p:nvPr>
            </p:nvSpPr>
            <p:spPr>
              <a:xfrm>
                <a:off x="609600" y="1828800"/>
                <a:ext cx="8077200" cy="4876800"/>
              </a:xfrm>
              <a:blipFill>
                <a:blip r:embed="rId3"/>
                <a:stretch>
                  <a:fillRect l="-377" t="-1375" b="-125"/>
                </a:stretch>
              </a:blipFill>
            </p:spPr>
            <p:txBody>
              <a:bodyPr/>
              <a:lstStyle/>
              <a:p>
                <a:r>
                  <a:rPr lang="en-MY">
                    <a:noFill/>
                  </a:rPr>
                  <a:t> </a:t>
                </a:r>
              </a:p>
            </p:txBody>
          </p:sp>
        </mc:Fallback>
      </mc:AlternateContent>
    </p:spTree>
    <p:extLst>
      <p:ext uri="{BB962C8B-B14F-4D97-AF65-F5344CB8AC3E}">
        <p14:creationId xmlns:p14="http://schemas.microsoft.com/office/powerpoint/2010/main" val="1722386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332974D-F22E-49E7-AFA6-205D0EC49B26}"/>
                  </a:ext>
                </a:extLst>
              </p:cNvPr>
              <p:cNvSpPr>
                <a:spLocks noGrp="1"/>
              </p:cNvSpPr>
              <p:nvPr>
                <p:ph type="title"/>
              </p:nvPr>
            </p:nvSpPr>
            <p:spPr>
              <a:xfrm>
                <a:off x="914400" y="381000"/>
                <a:ext cx="4183062" cy="990600"/>
              </a:xfrm>
            </p:spPr>
            <p:txBody>
              <a:bodyPr/>
              <a:lstStyle/>
              <a:p>
                <a:r>
                  <a:rPr lang="en-MY" dirty="0"/>
                  <a:t>Example </a:t>
                </a:r>
                <a14:m>
                  <m:oMath xmlns:m="http://schemas.openxmlformats.org/officeDocument/2006/math">
                    <m:r>
                      <m:rPr>
                        <m:sty m:val="p"/>
                      </m:rPr>
                      <a:rPr lang="en-MY" b="0" i="0" smtClean="0">
                        <a:latin typeface="Cambria Math" panose="02040503050406030204" pitchFamily="18" charset="0"/>
                      </a:rPr>
                      <m:t>Z</m:t>
                    </m:r>
                    <m:r>
                      <a:rPr lang="en-MY" b="0" i="0" smtClean="0">
                        <a:latin typeface="Cambria Math" panose="02040503050406030204" pitchFamily="18" charset="0"/>
                      </a:rPr>
                      <m:t>−</m:t>
                    </m:r>
                  </m:oMath>
                </a14:m>
                <a:r>
                  <a:rPr lang="en-MY" dirty="0"/>
                  <a:t>Test </a:t>
                </a:r>
              </a:p>
            </p:txBody>
          </p:sp>
        </mc:Choice>
        <mc:Fallback xmlns="">
          <p:sp>
            <p:nvSpPr>
              <p:cNvPr id="2" name="Title 1">
                <a:extLst>
                  <a:ext uri="{FF2B5EF4-FFF2-40B4-BE49-F238E27FC236}">
                    <a16:creationId xmlns:a16="http://schemas.microsoft.com/office/drawing/2014/main" id="{A332974D-F22E-49E7-AFA6-205D0EC49B26}"/>
                  </a:ext>
                </a:extLst>
              </p:cNvPr>
              <p:cNvSpPr>
                <a:spLocks noGrp="1" noRot="1" noChangeAspect="1" noMove="1" noResize="1" noEditPoints="1" noAdjustHandles="1" noChangeArrowheads="1" noChangeShapeType="1" noTextEdit="1"/>
              </p:cNvSpPr>
              <p:nvPr>
                <p:ph type="title"/>
              </p:nvPr>
            </p:nvSpPr>
            <p:spPr>
              <a:xfrm>
                <a:off x="914400" y="381000"/>
                <a:ext cx="4183062" cy="990600"/>
              </a:xfrm>
              <a:blipFill>
                <a:blip r:embed="rId2"/>
                <a:stretch>
                  <a:fillRect l="-3644" r="-7143" b="-26543"/>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1B89E3-78F5-4D40-9CE3-B1866A2A6FE0}"/>
                  </a:ext>
                </a:extLst>
              </p:cNvPr>
              <p:cNvSpPr>
                <a:spLocks noGrp="1"/>
              </p:cNvSpPr>
              <p:nvPr>
                <p:ph idx="1"/>
              </p:nvPr>
            </p:nvSpPr>
            <p:spPr/>
            <p:txBody>
              <a:bodyPr/>
              <a:lstStyle/>
              <a:p>
                <a:pPr algn="just"/>
                <a:r>
                  <a:rPr lang="en-MY" dirty="0"/>
                  <a:t>A researcher reports that the average salary of assistant professors is more than RM 42,000. A sample of 30 assistant professor has a mean salary of RM 43,260. At </a:t>
                </a:r>
                <a14:m>
                  <m:oMath xmlns:m="http://schemas.openxmlformats.org/officeDocument/2006/math">
                    <m:r>
                      <a:rPr lang="en-MY" i="1" smtClean="0">
                        <a:latin typeface="Cambria Math" panose="02040503050406030204" pitchFamily="18" charset="0"/>
                        <a:ea typeface="Cambria Math" panose="02040503050406030204" pitchFamily="18" charset="0"/>
                      </a:rPr>
                      <m:t>𝛼</m:t>
                    </m:r>
                    <m:r>
                      <a:rPr lang="en-MY" b="0" i="1" smtClean="0">
                        <a:latin typeface="Cambria Math" panose="02040503050406030204" pitchFamily="18" charset="0"/>
                        <a:ea typeface="Cambria Math" panose="02040503050406030204" pitchFamily="18" charset="0"/>
                      </a:rPr>
                      <m:t>=0.05</m:t>
                    </m:r>
                  </m:oMath>
                </a14:m>
                <a:r>
                  <a:rPr lang="en-MY" dirty="0"/>
                  <a:t>, test the claim that assistant professors earn more than RM 42,000 per year. The standard deviation of the population is RM 5230.</a:t>
                </a:r>
              </a:p>
            </p:txBody>
          </p:sp>
        </mc:Choice>
        <mc:Fallback xmlns="">
          <p:sp>
            <p:nvSpPr>
              <p:cNvPr id="3" name="Content Placeholder 2">
                <a:extLst>
                  <a:ext uri="{FF2B5EF4-FFF2-40B4-BE49-F238E27FC236}">
                    <a16:creationId xmlns:a16="http://schemas.microsoft.com/office/drawing/2014/main" id="{9F1B89E3-78F5-4D40-9CE3-B1866A2A6FE0}"/>
                  </a:ext>
                </a:extLst>
              </p:cNvPr>
              <p:cNvSpPr>
                <a:spLocks noGrp="1" noRot="1" noChangeAspect="1" noMove="1" noResize="1" noEditPoints="1" noAdjustHandles="1" noChangeArrowheads="1" noChangeShapeType="1" noTextEdit="1"/>
              </p:cNvSpPr>
              <p:nvPr>
                <p:ph idx="1"/>
              </p:nvPr>
            </p:nvSpPr>
            <p:spPr>
              <a:blipFill>
                <a:blip r:embed="rId3"/>
                <a:stretch>
                  <a:fillRect l="-377" t="-1480" r="-1585"/>
                </a:stretch>
              </a:blipFill>
            </p:spPr>
            <p:txBody>
              <a:bodyPr/>
              <a:lstStyle/>
              <a:p>
                <a:r>
                  <a:rPr lang="en-MY">
                    <a:noFill/>
                  </a:rPr>
                  <a:t> </a:t>
                </a:r>
              </a:p>
            </p:txBody>
          </p:sp>
        </mc:Fallback>
      </mc:AlternateContent>
    </p:spTree>
    <p:extLst>
      <p:ext uri="{BB962C8B-B14F-4D97-AF65-F5344CB8AC3E}">
        <p14:creationId xmlns:p14="http://schemas.microsoft.com/office/powerpoint/2010/main" val="1983095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F376-75EF-4194-BAE3-0FF6DE24D78D}"/>
              </a:ext>
            </a:extLst>
          </p:cNvPr>
          <p:cNvSpPr>
            <a:spLocks noGrp="1"/>
          </p:cNvSpPr>
          <p:nvPr>
            <p:ph type="title"/>
          </p:nvPr>
        </p:nvSpPr>
        <p:spPr>
          <a:xfrm>
            <a:off x="914400" y="457200"/>
            <a:ext cx="2582862" cy="990600"/>
          </a:xfrm>
        </p:spPr>
        <p:txBody>
          <a:bodyPr/>
          <a:lstStyle/>
          <a:p>
            <a:r>
              <a:rPr lang="en-MY"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94101E-1D24-42CC-8875-7FCC4C564046}"/>
                  </a:ext>
                </a:extLst>
              </p:cNvPr>
              <p:cNvSpPr>
                <a:spLocks noGrp="1"/>
              </p:cNvSpPr>
              <p:nvPr>
                <p:ph idx="1"/>
              </p:nvPr>
            </p:nvSpPr>
            <p:spPr>
              <a:xfrm>
                <a:off x="762000" y="1524000"/>
                <a:ext cx="8077200" cy="5334000"/>
              </a:xfrm>
            </p:spPr>
            <p:txBody>
              <a:bodyPr/>
              <a:lstStyle/>
              <a:p>
                <a:r>
                  <a:rPr lang="en-MY" dirty="0"/>
                  <a:t>State the hypotheses</a:t>
                </a:r>
              </a:p>
              <a:p>
                <a:pPr marL="0" indent="0">
                  <a:buNone/>
                </a:pPr>
                <a14:m>
                  <m:oMath xmlns:m="http://schemas.openxmlformats.org/officeDocument/2006/math">
                    <m:sSub>
                      <m:sSubPr>
                        <m:ctrlPr>
                          <a:rPr lang="en-MY" i="1" smtClean="0">
                            <a:latin typeface="Cambria Math" panose="02040503050406030204" pitchFamily="18" charset="0"/>
                          </a:rPr>
                        </m:ctrlPr>
                      </m:sSubPr>
                      <m:e>
                        <m:r>
                          <a:rPr lang="en-MY" b="0" i="1" smtClean="0">
                            <a:latin typeface="Cambria Math" panose="02040503050406030204" pitchFamily="18" charset="0"/>
                          </a:rPr>
                          <m:t>𝐻</m:t>
                        </m:r>
                      </m:e>
                      <m:sub>
                        <m:r>
                          <a:rPr lang="en-MY" b="0" i="1" smtClean="0">
                            <a:latin typeface="Cambria Math" panose="02040503050406030204" pitchFamily="18" charset="0"/>
                          </a:rPr>
                          <m:t>0</m:t>
                        </m:r>
                      </m:sub>
                    </m:sSub>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𝑅𝑀</m:t>
                    </m:r>
                    <m:r>
                      <a:rPr lang="en-MY" b="0" i="1" smtClean="0">
                        <a:latin typeface="Cambria Math" panose="02040503050406030204" pitchFamily="18" charset="0"/>
                        <a:ea typeface="Cambria Math" panose="02040503050406030204" pitchFamily="18" charset="0"/>
                      </a:rPr>
                      <m:t> 42,000</m:t>
                    </m:r>
                  </m:oMath>
                </a14:m>
                <a:r>
                  <a:rPr lang="en-MY" dirty="0"/>
                  <a:t> 	 </a:t>
                </a:r>
                <a14:m>
                  <m:oMath xmlns:m="http://schemas.openxmlformats.org/officeDocument/2006/math">
                    <m:sSub>
                      <m:sSubPr>
                        <m:ctrlPr>
                          <a:rPr lang="en-MY" i="1">
                            <a:latin typeface="Cambria Math" panose="02040503050406030204" pitchFamily="18" charset="0"/>
                          </a:rPr>
                        </m:ctrlPr>
                      </m:sSubPr>
                      <m:e>
                        <m:r>
                          <a:rPr lang="en-MY" i="1">
                            <a:latin typeface="Cambria Math" panose="02040503050406030204" pitchFamily="18" charset="0"/>
                          </a:rPr>
                          <m:t>𝐻</m:t>
                        </m:r>
                      </m:e>
                      <m:sub>
                        <m:r>
                          <a:rPr lang="en-MY" b="0" i="1" smtClean="0">
                            <a:latin typeface="Cambria Math" panose="02040503050406030204" pitchFamily="18" charset="0"/>
                          </a:rPr>
                          <m:t>1</m:t>
                        </m:r>
                      </m:sub>
                    </m:sSub>
                    <m:r>
                      <a:rPr lang="en-MY" i="1">
                        <a:latin typeface="Cambria Math" panose="02040503050406030204" pitchFamily="18" charset="0"/>
                      </a:rPr>
                      <m:t>:</m:t>
                    </m:r>
                    <m:r>
                      <a:rPr lang="en-MY" i="1">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&gt;</m:t>
                    </m:r>
                    <m:r>
                      <a:rPr lang="en-MY" i="1">
                        <a:latin typeface="Cambria Math" panose="02040503050406030204" pitchFamily="18" charset="0"/>
                        <a:ea typeface="Cambria Math" panose="02040503050406030204" pitchFamily="18" charset="0"/>
                      </a:rPr>
                      <m:t>𝑅𝑀</m:t>
                    </m:r>
                    <m:r>
                      <a:rPr lang="en-MY" i="1">
                        <a:latin typeface="Cambria Math" panose="02040503050406030204" pitchFamily="18" charset="0"/>
                        <a:ea typeface="Cambria Math" panose="02040503050406030204" pitchFamily="18" charset="0"/>
                      </a:rPr>
                      <m:t> 42,000</m:t>
                    </m:r>
                  </m:oMath>
                </a14:m>
                <a:r>
                  <a:rPr lang="en-MY" dirty="0"/>
                  <a:t> (claim)</a:t>
                </a:r>
              </a:p>
              <a:p>
                <a:r>
                  <a:rPr lang="en-MY" dirty="0"/>
                  <a:t>Find critical value</a:t>
                </a:r>
              </a:p>
              <a:p>
                <a:pPr marL="0" indent="0">
                  <a:buNone/>
                </a:pPr>
                <a14:m>
                  <m:oMath xmlns:m="http://schemas.openxmlformats.org/officeDocument/2006/math">
                    <m:r>
                      <a:rPr lang="en-MY" i="1" smtClean="0">
                        <a:latin typeface="Cambria Math" panose="02040503050406030204" pitchFamily="18" charset="0"/>
                        <a:ea typeface="Cambria Math" panose="02040503050406030204" pitchFamily="18" charset="0"/>
                      </a:rPr>
                      <m:t>𝛼</m:t>
                    </m:r>
                    <m:r>
                      <a:rPr lang="en-MY" b="0" i="1" smtClean="0">
                        <a:latin typeface="Cambria Math" panose="02040503050406030204" pitchFamily="18" charset="0"/>
                        <a:ea typeface="Cambria Math" panose="02040503050406030204" pitchFamily="18" charset="0"/>
                      </a:rPr>
                      <m:t>=0.05</m:t>
                    </m:r>
                  </m:oMath>
                </a14:m>
                <a:r>
                  <a:rPr lang="en-MY" dirty="0"/>
                  <a:t>, since right-tailed test, critical value is </a:t>
                </a:r>
                <a14:m>
                  <m:oMath xmlns:m="http://schemas.openxmlformats.org/officeDocument/2006/math">
                    <m:r>
                      <a:rPr lang="en-MY" b="0" i="1" smtClean="0">
                        <a:latin typeface="Cambria Math" panose="02040503050406030204" pitchFamily="18" charset="0"/>
                        <a:ea typeface="Cambria Math" panose="02040503050406030204" pitchFamily="18" charset="0"/>
                      </a:rPr>
                      <m:t>𝑧</m:t>
                    </m:r>
                    <m:r>
                      <a:rPr lang="en-MY" i="1">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+1</m:t>
                    </m:r>
                    <m:r>
                      <a:rPr lang="en-MY" i="1">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6</m:t>
                    </m:r>
                    <m:r>
                      <a:rPr lang="en-MY" i="1">
                        <a:latin typeface="Cambria Math" panose="02040503050406030204" pitchFamily="18" charset="0"/>
                        <a:ea typeface="Cambria Math" panose="02040503050406030204" pitchFamily="18" charset="0"/>
                      </a:rPr>
                      <m:t>5</m:t>
                    </m:r>
                  </m:oMath>
                </a14:m>
                <a:endParaRPr lang="en-MY" dirty="0"/>
              </a:p>
              <a:p>
                <a:r>
                  <a:rPr lang="en-MY" dirty="0"/>
                  <a:t>Compute the test value</a:t>
                </a:r>
              </a:p>
              <a:p>
                <a:pPr marL="0" indent="0">
                  <a:buNone/>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𝑧</m:t>
                      </m:r>
                      <m:r>
                        <a:rPr lang="en-MY" b="0" i="1" smtClean="0">
                          <a:latin typeface="Cambria Math" panose="02040503050406030204" pitchFamily="18" charset="0"/>
                        </a:rPr>
                        <m:t>=</m:t>
                      </m:r>
                      <m:f>
                        <m:fPr>
                          <m:ctrlPr>
                            <a:rPr lang="en-MY" b="0" i="1" smtClean="0">
                              <a:latin typeface="Cambria Math" panose="02040503050406030204" pitchFamily="18" charset="0"/>
                            </a:rPr>
                          </m:ctrlPr>
                        </m:fPr>
                        <m:num>
                          <m:acc>
                            <m:accPr>
                              <m:chr m:val="̅"/>
                              <m:ctrlPr>
                                <a:rPr lang="en-MY" b="0" i="1" smtClean="0">
                                  <a:latin typeface="Cambria Math" panose="02040503050406030204" pitchFamily="18" charset="0"/>
                                </a:rPr>
                              </m:ctrlPr>
                            </m:accPr>
                            <m:e>
                              <m:r>
                                <a:rPr lang="en-MY" b="0" i="1" smtClean="0">
                                  <a:latin typeface="Cambria Math" panose="02040503050406030204" pitchFamily="18" charset="0"/>
                                </a:rPr>
                                <m:t>𝑥</m:t>
                              </m:r>
                            </m:e>
                          </m:acc>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num>
                        <m:den>
                          <m:f>
                            <m:fPr>
                              <m:type m:val="lin"/>
                              <m:ctrlPr>
                                <a:rPr lang="en-MY" b="0" i="1" smtClean="0">
                                  <a:latin typeface="Cambria Math" panose="02040503050406030204" pitchFamily="18" charset="0"/>
                                </a:rPr>
                              </m:ctrlPr>
                            </m:fPr>
                            <m:num>
                              <m:r>
                                <a:rPr lang="en-MY" b="0" i="1" smtClean="0">
                                  <a:latin typeface="Cambria Math" panose="02040503050406030204" pitchFamily="18" charset="0"/>
                                  <a:ea typeface="Cambria Math" panose="02040503050406030204" pitchFamily="18" charset="0"/>
                                </a:rPr>
                                <m:t>𝜎</m:t>
                              </m:r>
                            </m:num>
                            <m:den>
                              <m:rad>
                                <m:radPr>
                                  <m:degHide m:val="on"/>
                                  <m:ctrlPr>
                                    <a:rPr lang="en-MY" b="0" i="1" smtClean="0">
                                      <a:latin typeface="Cambria Math" panose="02040503050406030204" pitchFamily="18" charset="0"/>
                                    </a:rPr>
                                  </m:ctrlPr>
                                </m:radPr>
                                <m:deg/>
                                <m:e>
                                  <m:r>
                                    <a:rPr lang="en-MY" b="0" i="1" smtClean="0">
                                      <a:latin typeface="Cambria Math" panose="02040503050406030204" pitchFamily="18" charset="0"/>
                                    </a:rPr>
                                    <m:t>𝑛</m:t>
                                  </m:r>
                                </m:e>
                              </m:rad>
                            </m:den>
                          </m:f>
                        </m:den>
                      </m:f>
                      <m:r>
                        <a:rPr lang="en-MY" b="0" i="1" smtClean="0">
                          <a:latin typeface="Cambria Math" panose="02040503050406030204" pitchFamily="18" charset="0"/>
                        </a:rPr>
                        <m:t>=</m:t>
                      </m:r>
                      <m:f>
                        <m:fPr>
                          <m:ctrlPr>
                            <a:rPr lang="en-MY" b="0" i="1" smtClean="0">
                              <a:latin typeface="Cambria Math" panose="02040503050406030204" pitchFamily="18" charset="0"/>
                            </a:rPr>
                          </m:ctrlPr>
                        </m:fPr>
                        <m:num>
                          <m:r>
                            <a:rPr lang="en-MY" b="0" i="1" smtClean="0">
                              <a:latin typeface="Cambria Math" panose="02040503050406030204" pitchFamily="18" charset="0"/>
                            </a:rPr>
                            <m:t>43260−42000</m:t>
                          </m:r>
                        </m:num>
                        <m:den>
                          <m:f>
                            <m:fPr>
                              <m:type m:val="lin"/>
                              <m:ctrlPr>
                                <a:rPr lang="en-MY" b="0" i="1" smtClean="0">
                                  <a:latin typeface="Cambria Math" panose="02040503050406030204" pitchFamily="18" charset="0"/>
                                </a:rPr>
                              </m:ctrlPr>
                            </m:fPr>
                            <m:num>
                              <m:r>
                                <a:rPr lang="en-MY" b="0" i="1" smtClean="0">
                                  <a:latin typeface="Cambria Math" panose="02040503050406030204" pitchFamily="18" charset="0"/>
                                </a:rPr>
                                <m:t>5230</m:t>
                              </m:r>
                            </m:num>
                            <m:den>
                              <m:rad>
                                <m:radPr>
                                  <m:degHide m:val="on"/>
                                  <m:ctrlPr>
                                    <a:rPr lang="en-MY" b="0" i="1" smtClean="0">
                                      <a:latin typeface="Cambria Math" panose="02040503050406030204" pitchFamily="18" charset="0"/>
                                    </a:rPr>
                                  </m:ctrlPr>
                                </m:radPr>
                                <m:deg/>
                                <m:e>
                                  <m:r>
                                    <a:rPr lang="en-MY" b="0" i="1" smtClean="0">
                                      <a:latin typeface="Cambria Math" panose="02040503050406030204" pitchFamily="18" charset="0"/>
                                    </a:rPr>
                                    <m:t>30</m:t>
                                  </m:r>
                                </m:e>
                              </m:rad>
                            </m:den>
                          </m:f>
                        </m:den>
                      </m:f>
                      <m:r>
                        <a:rPr lang="en-MY" b="0" i="1" smtClean="0">
                          <a:latin typeface="Cambria Math" panose="02040503050406030204" pitchFamily="18" charset="0"/>
                        </a:rPr>
                        <m:t>=1.32</m:t>
                      </m:r>
                    </m:oMath>
                  </m:oMathPara>
                </a14:m>
                <a:endParaRPr lang="en-MY" dirty="0"/>
              </a:p>
            </p:txBody>
          </p:sp>
        </mc:Choice>
        <mc:Fallback xmlns="">
          <p:sp>
            <p:nvSpPr>
              <p:cNvPr id="3" name="Content Placeholder 2">
                <a:extLst>
                  <a:ext uri="{FF2B5EF4-FFF2-40B4-BE49-F238E27FC236}">
                    <a16:creationId xmlns:a16="http://schemas.microsoft.com/office/drawing/2014/main" id="{BF94101E-1D24-42CC-8875-7FCC4C564046}"/>
                  </a:ext>
                </a:extLst>
              </p:cNvPr>
              <p:cNvSpPr>
                <a:spLocks noGrp="1" noRot="1" noChangeAspect="1" noMove="1" noResize="1" noEditPoints="1" noAdjustHandles="1" noChangeArrowheads="1" noChangeShapeType="1" noTextEdit="1"/>
              </p:cNvSpPr>
              <p:nvPr>
                <p:ph idx="1"/>
              </p:nvPr>
            </p:nvSpPr>
            <p:spPr>
              <a:xfrm>
                <a:off x="762000" y="1524000"/>
                <a:ext cx="8077200" cy="5334000"/>
              </a:xfrm>
              <a:blipFill>
                <a:blip r:embed="rId2"/>
                <a:stretch>
                  <a:fillRect l="-377" t="-1257"/>
                </a:stretch>
              </a:blipFill>
            </p:spPr>
            <p:txBody>
              <a:bodyPr/>
              <a:lstStyle/>
              <a:p>
                <a:r>
                  <a:rPr lang="en-MY">
                    <a:noFill/>
                  </a:rPr>
                  <a:t> </a:t>
                </a:r>
              </a:p>
            </p:txBody>
          </p:sp>
        </mc:Fallback>
      </mc:AlternateContent>
    </p:spTree>
    <p:extLst>
      <p:ext uri="{BB962C8B-B14F-4D97-AF65-F5344CB8AC3E}">
        <p14:creationId xmlns:p14="http://schemas.microsoft.com/office/powerpoint/2010/main" val="1337712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6399-ECF1-4E67-AB13-0A334296F15E}"/>
              </a:ext>
            </a:extLst>
          </p:cNvPr>
          <p:cNvSpPr>
            <a:spLocks noGrp="1"/>
          </p:cNvSpPr>
          <p:nvPr>
            <p:ph type="title"/>
          </p:nvPr>
        </p:nvSpPr>
        <p:spPr>
          <a:xfrm>
            <a:off x="1150938" y="228600"/>
            <a:ext cx="2582862" cy="990600"/>
          </a:xfrm>
        </p:spPr>
        <p:txBody>
          <a:bodyPr/>
          <a:lstStyle/>
          <a:p>
            <a:r>
              <a:rPr lang="en-MY" dirty="0"/>
              <a:t>Continue..</a:t>
            </a:r>
          </a:p>
        </p:txBody>
      </p:sp>
      <p:sp>
        <p:nvSpPr>
          <p:cNvPr id="3" name="Content Placeholder 2">
            <a:extLst>
              <a:ext uri="{FF2B5EF4-FFF2-40B4-BE49-F238E27FC236}">
                <a16:creationId xmlns:a16="http://schemas.microsoft.com/office/drawing/2014/main" id="{414B96E3-67C8-4F1F-AF45-9D11DA62CDC9}"/>
              </a:ext>
            </a:extLst>
          </p:cNvPr>
          <p:cNvSpPr>
            <a:spLocks noGrp="1"/>
          </p:cNvSpPr>
          <p:nvPr>
            <p:ph idx="1"/>
          </p:nvPr>
        </p:nvSpPr>
        <p:spPr>
          <a:xfrm>
            <a:off x="685800" y="1447800"/>
            <a:ext cx="8077200" cy="5029200"/>
          </a:xfrm>
        </p:spPr>
        <p:txBody>
          <a:bodyPr/>
          <a:lstStyle/>
          <a:p>
            <a:r>
              <a:rPr lang="en-MY" dirty="0"/>
              <a:t>Make decision (Reject or fail to reject)</a:t>
            </a:r>
          </a:p>
          <a:p>
            <a:pPr marL="0" indent="0">
              <a:buNone/>
            </a:pPr>
            <a:r>
              <a:rPr lang="en-MY" dirty="0"/>
              <a:t>Since test value =1.32 &lt;  critical value=1.65, fail to reject null hypothesis.</a:t>
            </a:r>
          </a:p>
          <a:p>
            <a:pPr marL="0" indent="0">
              <a:buNone/>
            </a:pPr>
            <a:endParaRPr lang="en-MY" dirty="0"/>
          </a:p>
          <a:p>
            <a:pPr marL="0" indent="0">
              <a:buNone/>
            </a:pPr>
            <a:endParaRPr lang="en-MY" dirty="0"/>
          </a:p>
          <a:p>
            <a:pPr marL="0" indent="0">
              <a:buNone/>
            </a:pPr>
            <a:endParaRPr lang="en-MY" dirty="0"/>
          </a:p>
          <a:p>
            <a:pPr marL="0" indent="0">
              <a:buNone/>
            </a:pPr>
            <a:endParaRPr lang="en-MY" dirty="0"/>
          </a:p>
          <a:p>
            <a:r>
              <a:rPr lang="en-MY" dirty="0"/>
              <a:t>There is not enough evidence to support the claim that assistant professors earn more on average than RM 42,000 per year.</a:t>
            </a:r>
          </a:p>
        </p:txBody>
      </p:sp>
      <p:pic>
        <p:nvPicPr>
          <p:cNvPr id="4" name="Picture 3">
            <a:extLst>
              <a:ext uri="{FF2B5EF4-FFF2-40B4-BE49-F238E27FC236}">
                <a16:creationId xmlns:a16="http://schemas.microsoft.com/office/drawing/2014/main" id="{93F4F192-10EA-430C-B5C1-A2BB5E1F389D}"/>
              </a:ext>
            </a:extLst>
          </p:cNvPr>
          <p:cNvPicPr>
            <a:picLocks noChangeAspect="1"/>
          </p:cNvPicPr>
          <p:nvPr/>
        </p:nvPicPr>
        <p:blipFill>
          <a:blip r:embed="rId2"/>
          <a:stretch>
            <a:fillRect/>
          </a:stretch>
        </p:blipFill>
        <p:spPr>
          <a:xfrm>
            <a:off x="2057400" y="3352800"/>
            <a:ext cx="3516085" cy="1600200"/>
          </a:xfrm>
          <a:prstGeom prst="rect">
            <a:avLst/>
          </a:prstGeom>
        </p:spPr>
      </p:pic>
    </p:spTree>
    <p:extLst>
      <p:ext uri="{BB962C8B-B14F-4D97-AF65-F5344CB8AC3E}">
        <p14:creationId xmlns:p14="http://schemas.microsoft.com/office/powerpoint/2010/main" val="465622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83E8-0345-4FE3-8693-426A8FC9A028}"/>
              </a:ext>
            </a:extLst>
          </p:cNvPr>
          <p:cNvSpPr>
            <a:spLocks noGrp="1"/>
          </p:cNvSpPr>
          <p:nvPr>
            <p:ph type="title"/>
          </p:nvPr>
        </p:nvSpPr>
        <p:spPr>
          <a:xfrm>
            <a:off x="762000" y="381000"/>
            <a:ext cx="8077200" cy="990600"/>
          </a:xfrm>
        </p:spPr>
        <p:txBody>
          <a:bodyPr/>
          <a:lstStyle/>
          <a:p>
            <a:r>
              <a:rPr lang="en-MY" sz="3600" dirty="0"/>
              <a:t>Hypothesis Testing</a:t>
            </a:r>
            <a:r>
              <a:rPr lang="en-MY" sz="3600" i="1" dirty="0"/>
              <a:t> </a:t>
            </a:r>
            <a:br>
              <a:rPr lang="en-MY" sz="3600" i="1" dirty="0"/>
            </a:br>
            <a:r>
              <a:rPr lang="en-MY" sz="3600" i="1" dirty="0"/>
              <a:t>(P</a:t>
            </a:r>
            <a:r>
              <a:rPr lang="en-MY" sz="3600" dirty="0"/>
              <a:t>-value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4E79FD-FC29-4204-9AF4-FC9B50B84CDB}"/>
                  </a:ext>
                </a:extLst>
              </p:cNvPr>
              <p:cNvSpPr>
                <a:spLocks noGrp="1"/>
              </p:cNvSpPr>
              <p:nvPr>
                <p:ph idx="1"/>
              </p:nvPr>
            </p:nvSpPr>
            <p:spPr>
              <a:xfrm>
                <a:off x="609600" y="1828800"/>
                <a:ext cx="8305800" cy="4837113"/>
              </a:xfrm>
            </p:spPr>
            <p:txBody>
              <a:bodyPr/>
              <a:lstStyle/>
              <a:p>
                <a:pPr algn="just"/>
                <a:r>
                  <a:rPr lang="en-MY" dirty="0"/>
                  <a:t>The </a:t>
                </a:r>
                <a:r>
                  <a:rPr lang="en-MY" i="1" dirty="0"/>
                  <a:t>p</a:t>
                </a:r>
                <a:r>
                  <a:rPr lang="en-MY" dirty="0"/>
                  <a:t>-value is the actual area under the standard normal distribution curve representing the probability of a particular sample statistic if the null hypothesis is true.</a:t>
                </a:r>
              </a:p>
              <a:p>
                <a:pPr algn="just"/>
                <a:r>
                  <a:rPr lang="en-MY" i="1" dirty="0"/>
                  <a:t>P</a:t>
                </a:r>
                <a:r>
                  <a:rPr lang="en-MY" dirty="0"/>
                  <a:t>-value method for solving hypothesis testing problems compares areas:</a:t>
                </a:r>
              </a:p>
              <a:p>
                <a:pPr algn="just">
                  <a:buFont typeface="Wingdings" panose="05000000000000000000" pitchFamily="2" charset="2"/>
                  <a:buChar char="Ø"/>
                </a:pPr>
                <a:r>
                  <a:rPr lang="en-MY" dirty="0"/>
                  <a:t>Alpha (</a:t>
                </a:r>
                <a14:m>
                  <m:oMath xmlns:m="http://schemas.openxmlformats.org/officeDocument/2006/math">
                    <m:r>
                      <a:rPr lang="en-MY" i="1" smtClean="0">
                        <a:latin typeface="Cambria Math" panose="02040503050406030204" pitchFamily="18" charset="0"/>
                        <a:ea typeface="Cambria Math" panose="02040503050406030204" pitchFamily="18" charset="0"/>
                      </a:rPr>
                      <m:t>𝛼</m:t>
                    </m:r>
                  </m:oMath>
                </a14:m>
                <a:r>
                  <a:rPr lang="en-MY" dirty="0"/>
                  <a:t>)</a:t>
                </a:r>
              </a:p>
              <a:p>
                <a:pPr algn="just">
                  <a:buFont typeface="Wingdings" panose="05000000000000000000" pitchFamily="2" charset="2"/>
                  <a:buChar char="Ø"/>
                </a:pPr>
                <a:r>
                  <a:rPr lang="en-MY" i="1" dirty="0"/>
                  <a:t>P</a:t>
                </a:r>
                <a:r>
                  <a:rPr lang="en-MY" dirty="0"/>
                  <a:t>-value</a:t>
                </a:r>
              </a:p>
              <a:p>
                <a:pPr marL="0" indent="0" algn="just">
                  <a:buNone/>
                </a:pPr>
                <a:endParaRPr lang="en-MY" dirty="0"/>
              </a:p>
            </p:txBody>
          </p:sp>
        </mc:Choice>
        <mc:Fallback xmlns="">
          <p:sp>
            <p:nvSpPr>
              <p:cNvPr id="3" name="Content Placeholder 2">
                <a:extLst>
                  <a:ext uri="{FF2B5EF4-FFF2-40B4-BE49-F238E27FC236}">
                    <a16:creationId xmlns:a16="http://schemas.microsoft.com/office/drawing/2014/main" id="{6D4E79FD-FC29-4204-9AF4-FC9B50B84CDB}"/>
                  </a:ext>
                </a:extLst>
              </p:cNvPr>
              <p:cNvSpPr>
                <a:spLocks noGrp="1" noRot="1" noChangeAspect="1" noMove="1" noResize="1" noEditPoints="1" noAdjustHandles="1" noChangeArrowheads="1" noChangeShapeType="1" noTextEdit="1"/>
              </p:cNvSpPr>
              <p:nvPr>
                <p:ph idx="1"/>
              </p:nvPr>
            </p:nvSpPr>
            <p:spPr>
              <a:xfrm>
                <a:off x="609600" y="1828800"/>
                <a:ext cx="8305800" cy="4837113"/>
              </a:xfrm>
              <a:blipFill>
                <a:blip r:embed="rId2"/>
                <a:stretch>
                  <a:fillRect l="-367" t="-1387" r="-1467"/>
                </a:stretch>
              </a:blipFill>
            </p:spPr>
            <p:txBody>
              <a:bodyPr/>
              <a:lstStyle/>
              <a:p>
                <a:r>
                  <a:rPr lang="en-MY">
                    <a:noFill/>
                  </a:rPr>
                  <a:t> </a:t>
                </a:r>
              </a:p>
            </p:txBody>
          </p:sp>
        </mc:Fallback>
      </mc:AlternateContent>
      <p:sp>
        <p:nvSpPr>
          <p:cNvPr id="6" name="Rectangle 4">
            <a:extLst>
              <a:ext uri="{FF2B5EF4-FFF2-40B4-BE49-F238E27FC236}">
                <a16:creationId xmlns:a16="http://schemas.microsoft.com/office/drawing/2014/main" id="{2C1F6E88-AF95-4C6B-B26F-F081DC443D29}"/>
              </a:ext>
            </a:extLst>
          </p:cNvPr>
          <p:cNvSpPr txBox="1">
            <a:spLocks noChangeArrowheads="1"/>
          </p:cNvSpPr>
          <p:nvPr/>
        </p:nvSpPr>
        <p:spPr bwMode="auto">
          <a:xfrm>
            <a:off x="2895600" y="4876800"/>
            <a:ext cx="6019800" cy="1789113"/>
          </a:xfrm>
          <a:prstGeom prst="rect">
            <a:avLst/>
          </a:prstGeom>
          <a:solidFill>
            <a:schemeClr val="accent2">
              <a:lumMod val="60000"/>
              <a:lumOff val="40000"/>
            </a:schemeClr>
          </a:solidFill>
          <a:ln w="9525">
            <a:noFill/>
            <a:miter lim="800000"/>
            <a:headEnd/>
            <a:tailEnd/>
          </a:ln>
        </p:spPr>
        <p:txBody>
          <a:bodyPr vert="horz" wrap="square" lIns="85342" tIns="42672" rIns="85342" bIns="42672" numCol="1" anchor="t" anchorCtr="0" compatLnSpc="1">
            <a:prstTxWarp prst="textNoShape">
              <a:avLst/>
            </a:prstTxWarp>
          </a:bodyPr>
          <a:lstStyle>
            <a:lvl1pPr marL="320675" indent="-320675" algn="l" defTabSz="852488"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068388" indent="-215900" algn="l" defTabSz="852488" rtl="0" eaLnBrk="0" fontAlgn="base" hangingPunct="0">
              <a:spcBef>
                <a:spcPct val="20000"/>
              </a:spcBef>
              <a:spcAft>
                <a:spcPct val="0"/>
              </a:spcAft>
              <a:buClr>
                <a:schemeClr val="accent2"/>
              </a:buClr>
              <a:buSzPct val="50000"/>
              <a:buFont typeface="Wingdings" pitchFamily="2" charset="2"/>
              <a:buChar char="n"/>
              <a:defRPr sz="2000">
                <a:solidFill>
                  <a:schemeClr val="tx1"/>
                </a:solidFill>
                <a:latin typeface="+mn-lt"/>
              </a:defRPr>
            </a:lvl3pPr>
            <a:lvl4pPr marL="1493838" indent="-212725" algn="l" defTabSz="852488" rtl="0" eaLnBrk="0" fontAlgn="base" hangingPunct="0">
              <a:spcBef>
                <a:spcPct val="20000"/>
              </a:spcBef>
              <a:spcAft>
                <a:spcPct val="0"/>
              </a:spcAft>
              <a:buClr>
                <a:schemeClr val="folHlink"/>
              </a:buClr>
              <a:buSzPct val="55000"/>
              <a:buFont typeface="Wingdings" pitchFamily="2" charset="2"/>
              <a:buChar char="n"/>
              <a:defRPr>
                <a:solidFill>
                  <a:schemeClr val="tx1"/>
                </a:solidFill>
                <a:latin typeface="+mn-lt"/>
              </a:defRPr>
            </a:lvl4pPr>
            <a:lvl5pPr marL="1919288" indent="-212725" algn="l" defTabSz="852488" rtl="0" eaLnBrk="0" fontAlgn="base" hangingPunct="0">
              <a:spcBef>
                <a:spcPct val="20000"/>
              </a:spcBef>
              <a:spcAft>
                <a:spcPct val="0"/>
              </a:spcAft>
              <a:buClr>
                <a:srgbClr val="FD2B4E"/>
              </a:buClr>
              <a:buSzPct val="50000"/>
              <a:buFont typeface="Wingdings" pitchFamily="2" charset="2"/>
              <a:buChar char="n"/>
              <a:defRPr>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9pPr>
          </a:lstStyle>
          <a:p>
            <a:pPr eaLnBrk="1" hangingPunct="1">
              <a:spcBef>
                <a:spcPct val="60000"/>
              </a:spcBef>
            </a:pPr>
            <a:r>
              <a:rPr lang="en-US" sz="2400" kern="0" dirty="0"/>
              <a:t>Compare the </a:t>
            </a:r>
            <a:r>
              <a:rPr lang="en-US" sz="2400" kern="0" dirty="0">
                <a:solidFill>
                  <a:schemeClr val="folHlink"/>
                </a:solidFill>
              </a:rPr>
              <a:t>p-value</a:t>
            </a:r>
            <a:r>
              <a:rPr lang="en-US" sz="2400" kern="0" dirty="0"/>
              <a:t> with  </a:t>
            </a:r>
            <a:r>
              <a:rPr lang="en-US" sz="2400" b="1" kern="0" dirty="0">
                <a:solidFill>
                  <a:schemeClr val="folHlink"/>
                </a:solidFill>
                <a:sym typeface="Symbol" pitchFamily="18" charset="2"/>
              </a:rPr>
              <a:t></a:t>
            </a:r>
          </a:p>
          <a:p>
            <a:pPr lvl="1" eaLnBrk="1" hangingPunct="1">
              <a:spcBef>
                <a:spcPct val="60000"/>
              </a:spcBef>
            </a:pPr>
            <a:r>
              <a:rPr lang="en-US" kern="0" dirty="0"/>
              <a:t>If   p-value  </a:t>
            </a:r>
            <a:r>
              <a:rPr lang="en-US" kern="0" dirty="0">
                <a:sym typeface="Symbol" pitchFamily="18" charset="2"/>
              </a:rPr>
              <a:t>&lt;  </a:t>
            </a:r>
            <a:r>
              <a:rPr lang="en-US" b="1" kern="0" dirty="0">
                <a:sym typeface="Symbol" pitchFamily="18" charset="2"/>
              </a:rPr>
              <a:t></a:t>
            </a:r>
            <a:r>
              <a:rPr lang="en-US" kern="0" dirty="0">
                <a:sym typeface="Symbol" pitchFamily="18" charset="2"/>
              </a:rPr>
              <a:t> </a:t>
            </a:r>
            <a:r>
              <a:rPr lang="en-US" kern="0" dirty="0"/>
              <a:t>,  reject H</a:t>
            </a:r>
            <a:r>
              <a:rPr lang="en-US" kern="0" baseline="-25000" dirty="0"/>
              <a:t>0</a:t>
            </a:r>
            <a:endParaRPr lang="en-US" kern="0" dirty="0"/>
          </a:p>
          <a:p>
            <a:pPr lvl="1" eaLnBrk="1" hangingPunct="1">
              <a:spcBef>
                <a:spcPct val="60000"/>
              </a:spcBef>
            </a:pPr>
            <a:r>
              <a:rPr lang="en-US" kern="0" dirty="0"/>
              <a:t>If   p-value  </a:t>
            </a:r>
            <a:r>
              <a:rPr lang="en-US" b="1" kern="0" dirty="0">
                <a:sym typeface="Symbol" pitchFamily="18" charset="2"/>
              </a:rPr>
              <a:t></a:t>
            </a:r>
            <a:r>
              <a:rPr lang="en-US" kern="0" dirty="0"/>
              <a:t>  </a:t>
            </a:r>
            <a:r>
              <a:rPr lang="en-US" b="1" kern="0" dirty="0">
                <a:sym typeface="Symbol" pitchFamily="18" charset="2"/>
              </a:rPr>
              <a:t></a:t>
            </a:r>
            <a:r>
              <a:rPr lang="en-US" kern="0" dirty="0"/>
              <a:t> ,  do not reject H</a:t>
            </a:r>
            <a:r>
              <a:rPr lang="en-US" kern="0" baseline="-25000" dirty="0"/>
              <a:t>0</a:t>
            </a:r>
          </a:p>
          <a:p>
            <a:pPr marL="425450" lvl="1" indent="0" eaLnBrk="1" hangingPunct="1">
              <a:spcBef>
                <a:spcPct val="60000"/>
              </a:spcBef>
              <a:buNone/>
            </a:pPr>
            <a:endParaRPr lang="en-US" sz="2700" kern="0" baseline="-25000" dirty="0"/>
          </a:p>
        </p:txBody>
      </p:sp>
    </p:spTree>
    <p:extLst>
      <p:ext uri="{BB962C8B-B14F-4D97-AF65-F5344CB8AC3E}">
        <p14:creationId xmlns:p14="http://schemas.microsoft.com/office/powerpoint/2010/main" val="923952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2D74-D57A-4F97-B749-01909E68EDAA}"/>
              </a:ext>
            </a:extLst>
          </p:cNvPr>
          <p:cNvSpPr>
            <a:spLocks noGrp="1"/>
          </p:cNvSpPr>
          <p:nvPr>
            <p:ph type="title"/>
          </p:nvPr>
        </p:nvSpPr>
        <p:spPr>
          <a:xfrm>
            <a:off x="838200" y="485790"/>
            <a:ext cx="4487862" cy="990600"/>
          </a:xfrm>
        </p:spPr>
        <p:txBody>
          <a:bodyPr/>
          <a:lstStyle/>
          <a:p>
            <a:r>
              <a:rPr lang="en-MY" sz="4000" dirty="0"/>
              <a:t>Steps of </a:t>
            </a:r>
            <a:r>
              <a:rPr lang="en-MY" sz="4000" i="1" dirty="0"/>
              <a:t>P</a:t>
            </a:r>
            <a:r>
              <a:rPr lang="en-MY" sz="4000" dirty="0"/>
              <a:t>-value</a:t>
            </a:r>
            <a:endParaRPr lang="en-MY" dirty="0"/>
          </a:p>
        </p:txBody>
      </p:sp>
      <p:sp>
        <p:nvSpPr>
          <p:cNvPr id="3" name="Content Placeholder 2">
            <a:extLst>
              <a:ext uri="{FF2B5EF4-FFF2-40B4-BE49-F238E27FC236}">
                <a16:creationId xmlns:a16="http://schemas.microsoft.com/office/drawing/2014/main" id="{521DCFF7-7CF6-4123-A916-3B02D1644B8E}"/>
              </a:ext>
            </a:extLst>
          </p:cNvPr>
          <p:cNvSpPr>
            <a:spLocks noGrp="1"/>
          </p:cNvSpPr>
          <p:nvPr>
            <p:ph idx="1"/>
          </p:nvPr>
        </p:nvSpPr>
        <p:spPr/>
        <p:txBody>
          <a:bodyPr/>
          <a:lstStyle/>
          <a:p>
            <a:r>
              <a:rPr lang="en-MY" dirty="0"/>
              <a:t>Solving hypothesis-testing problems using </a:t>
            </a:r>
            <a:r>
              <a:rPr lang="en-MY" i="1" dirty="0"/>
              <a:t>p</a:t>
            </a:r>
            <a:r>
              <a:rPr lang="en-MY" dirty="0"/>
              <a:t>-value method</a:t>
            </a:r>
          </a:p>
          <a:p>
            <a:pPr marL="514350" indent="-514350">
              <a:buFont typeface="+mj-lt"/>
              <a:buAutoNum type="arabicPeriod"/>
            </a:pPr>
            <a:r>
              <a:rPr lang="en-MY" dirty="0"/>
              <a:t>State the hypotheses and identify the claim.</a:t>
            </a:r>
          </a:p>
          <a:p>
            <a:pPr marL="514350" indent="-514350">
              <a:buFont typeface="+mj-lt"/>
              <a:buAutoNum type="arabicPeriod"/>
            </a:pPr>
            <a:r>
              <a:rPr lang="en-MY" dirty="0"/>
              <a:t>Compare the test value.</a:t>
            </a:r>
          </a:p>
          <a:p>
            <a:pPr marL="514350" indent="-514350">
              <a:buFont typeface="+mj-lt"/>
              <a:buAutoNum type="arabicPeriod"/>
            </a:pPr>
            <a:r>
              <a:rPr lang="en-MY" dirty="0"/>
              <a:t>Find the </a:t>
            </a:r>
            <a:r>
              <a:rPr lang="en-MY" i="1" dirty="0"/>
              <a:t>p</a:t>
            </a:r>
            <a:r>
              <a:rPr lang="en-MY" dirty="0"/>
              <a:t>-value.</a:t>
            </a:r>
          </a:p>
          <a:p>
            <a:pPr marL="514350" indent="-514350">
              <a:buFont typeface="+mj-lt"/>
              <a:buAutoNum type="arabicPeriod"/>
            </a:pPr>
            <a:r>
              <a:rPr lang="en-MY" dirty="0"/>
              <a:t>Make the decision (reject or fail to reject)</a:t>
            </a:r>
          </a:p>
          <a:p>
            <a:pPr marL="514350" indent="-514350">
              <a:buFont typeface="+mj-lt"/>
              <a:buAutoNum type="arabicPeriod"/>
            </a:pPr>
            <a:r>
              <a:rPr lang="en-MY" dirty="0"/>
              <a:t>Conclusion</a:t>
            </a:r>
          </a:p>
          <a:p>
            <a:pPr marL="0" indent="0">
              <a:buNone/>
            </a:pPr>
            <a:endParaRPr lang="en-MY" dirty="0"/>
          </a:p>
          <a:p>
            <a:pPr marL="0" indent="0">
              <a:buNone/>
            </a:pPr>
            <a:endParaRPr lang="en-MY" dirty="0"/>
          </a:p>
        </p:txBody>
      </p:sp>
    </p:spTree>
    <p:extLst>
      <p:ext uri="{BB962C8B-B14F-4D97-AF65-F5344CB8AC3E}">
        <p14:creationId xmlns:p14="http://schemas.microsoft.com/office/powerpoint/2010/main" val="112887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09EC-BE25-4A73-8B57-98A45523F602}"/>
              </a:ext>
            </a:extLst>
          </p:cNvPr>
          <p:cNvSpPr>
            <a:spLocks noGrp="1"/>
          </p:cNvSpPr>
          <p:nvPr>
            <p:ph type="title"/>
          </p:nvPr>
        </p:nvSpPr>
        <p:spPr>
          <a:xfrm>
            <a:off x="-228600" y="496887"/>
            <a:ext cx="6316662" cy="990600"/>
          </a:xfrm>
        </p:spPr>
        <p:txBody>
          <a:bodyPr/>
          <a:lstStyle/>
          <a:p>
            <a:r>
              <a:rPr lang="en-MY" dirty="0"/>
              <a:t>Hypothesis Testing</a:t>
            </a:r>
          </a:p>
        </p:txBody>
      </p:sp>
      <p:sp>
        <p:nvSpPr>
          <p:cNvPr id="3" name="Content Placeholder 2">
            <a:extLst>
              <a:ext uri="{FF2B5EF4-FFF2-40B4-BE49-F238E27FC236}">
                <a16:creationId xmlns:a16="http://schemas.microsoft.com/office/drawing/2014/main" id="{FC248F05-6BFC-47DF-A45C-AB6C60405FFB}"/>
              </a:ext>
            </a:extLst>
          </p:cNvPr>
          <p:cNvSpPr>
            <a:spLocks noGrp="1"/>
          </p:cNvSpPr>
          <p:nvPr>
            <p:ph idx="1"/>
          </p:nvPr>
        </p:nvSpPr>
        <p:spPr/>
        <p:txBody>
          <a:bodyPr/>
          <a:lstStyle/>
          <a:p>
            <a:r>
              <a:rPr lang="en-MY" dirty="0"/>
              <a:t>Researchers are interested in answering many types of questions. For example,</a:t>
            </a:r>
          </a:p>
          <a:p>
            <a:pPr>
              <a:buFont typeface="Wingdings" panose="05000000000000000000" pitchFamily="2" charset="2"/>
              <a:buChar char="Ø"/>
            </a:pPr>
            <a:r>
              <a:rPr lang="en-MY" dirty="0"/>
              <a:t>Is new teaching technique better than traditional one?</a:t>
            </a:r>
          </a:p>
          <a:p>
            <a:pPr>
              <a:buFont typeface="Wingdings" panose="05000000000000000000" pitchFamily="2" charset="2"/>
              <a:buChar char="Ø"/>
            </a:pPr>
            <a:r>
              <a:rPr lang="en-MY" dirty="0"/>
              <a:t>Is vaccine can cure Covid-19 virus?</a:t>
            </a:r>
          </a:p>
          <a:p>
            <a:pPr marL="0" indent="0">
              <a:buNone/>
            </a:pPr>
            <a:endParaRPr lang="en-MY" dirty="0"/>
          </a:p>
          <a:p>
            <a:r>
              <a:rPr lang="en-MY" dirty="0"/>
              <a:t>These types of questions can be addressed through statistical hypothesis testing.</a:t>
            </a:r>
          </a:p>
        </p:txBody>
      </p:sp>
    </p:spTree>
    <p:extLst>
      <p:ext uri="{BB962C8B-B14F-4D97-AF65-F5344CB8AC3E}">
        <p14:creationId xmlns:p14="http://schemas.microsoft.com/office/powerpoint/2010/main" val="3618051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A0A6-3F2D-4838-8E77-9171358EE5F5}"/>
              </a:ext>
            </a:extLst>
          </p:cNvPr>
          <p:cNvSpPr>
            <a:spLocks noGrp="1"/>
          </p:cNvSpPr>
          <p:nvPr>
            <p:ph type="title"/>
          </p:nvPr>
        </p:nvSpPr>
        <p:spPr>
          <a:xfrm>
            <a:off x="1150938" y="533400"/>
            <a:ext cx="6011862" cy="685800"/>
          </a:xfrm>
        </p:spPr>
        <p:txBody>
          <a:bodyPr/>
          <a:lstStyle/>
          <a:p>
            <a:r>
              <a:rPr lang="en-MY" dirty="0"/>
              <a:t>Example </a:t>
            </a:r>
            <a:r>
              <a:rPr lang="en-MY" i="1" dirty="0"/>
              <a:t>p</a:t>
            </a:r>
            <a:r>
              <a:rPr lang="en-MY" dirty="0"/>
              <a:t>-value method</a:t>
            </a:r>
          </a:p>
        </p:txBody>
      </p:sp>
      <p:sp>
        <p:nvSpPr>
          <p:cNvPr id="3" name="Content Placeholder 2">
            <a:extLst>
              <a:ext uri="{FF2B5EF4-FFF2-40B4-BE49-F238E27FC236}">
                <a16:creationId xmlns:a16="http://schemas.microsoft.com/office/drawing/2014/main" id="{3E92AB59-EAEB-4186-834F-992285836D5B}"/>
              </a:ext>
            </a:extLst>
          </p:cNvPr>
          <p:cNvSpPr>
            <a:spLocks noGrp="1"/>
          </p:cNvSpPr>
          <p:nvPr>
            <p:ph idx="1"/>
          </p:nvPr>
        </p:nvSpPr>
        <p:spPr/>
        <p:txBody>
          <a:bodyPr/>
          <a:lstStyle/>
          <a:p>
            <a:pPr algn="just"/>
            <a:r>
              <a:rPr lang="en-MY" dirty="0"/>
              <a:t>A researcher wishes to test the claim that the average cost of tuition and fees at a four-year public college is greater than $5700. She selects a random sample of 36 students and finds the mean to be $5950. The population standard deviation is $659. Is there evidence to support the claim at a 0.05? Use the p-value method.</a:t>
            </a:r>
          </a:p>
        </p:txBody>
      </p:sp>
    </p:spTree>
    <p:extLst>
      <p:ext uri="{BB962C8B-B14F-4D97-AF65-F5344CB8AC3E}">
        <p14:creationId xmlns:p14="http://schemas.microsoft.com/office/powerpoint/2010/main" val="2862466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CA7B-F3F9-43A6-9EB2-66779EE31DD5}"/>
              </a:ext>
            </a:extLst>
          </p:cNvPr>
          <p:cNvSpPr>
            <a:spLocks noGrp="1"/>
          </p:cNvSpPr>
          <p:nvPr>
            <p:ph type="title"/>
          </p:nvPr>
        </p:nvSpPr>
        <p:spPr>
          <a:xfrm>
            <a:off x="1150938" y="228600"/>
            <a:ext cx="2354262" cy="990600"/>
          </a:xfrm>
        </p:spPr>
        <p:txBody>
          <a:bodyPr/>
          <a:lstStyle/>
          <a:p>
            <a:r>
              <a:rPr lang="en-MY"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BFBB14-9076-4A2C-B49A-2CA8FFDD94C8}"/>
                  </a:ext>
                </a:extLst>
              </p:cNvPr>
              <p:cNvSpPr>
                <a:spLocks noGrp="1"/>
              </p:cNvSpPr>
              <p:nvPr>
                <p:ph idx="1"/>
              </p:nvPr>
            </p:nvSpPr>
            <p:spPr>
              <a:xfrm>
                <a:off x="685800" y="1447800"/>
                <a:ext cx="8077200" cy="5287701"/>
              </a:xfrm>
            </p:spPr>
            <p:txBody>
              <a:bodyPr/>
              <a:lstStyle/>
              <a:p>
                <a:r>
                  <a:rPr lang="en-MY" dirty="0"/>
                  <a:t>State the hypotheses and identify the claim.</a:t>
                </a:r>
              </a:p>
              <a:p>
                <a:pPr marL="0" indent="0">
                  <a:buNone/>
                </a:pPr>
                <a14:m>
                  <m:oMath xmlns:m="http://schemas.openxmlformats.org/officeDocument/2006/math">
                    <m:sSub>
                      <m:sSubPr>
                        <m:ctrlPr>
                          <a:rPr lang="en-MY" i="1" smtClean="0">
                            <a:latin typeface="Cambria Math" panose="02040503050406030204" pitchFamily="18" charset="0"/>
                          </a:rPr>
                        </m:ctrlPr>
                      </m:sSubPr>
                      <m:e>
                        <m:r>
                          <a:rPr lang="en-MY" b="0" i="1" smtClean="0">
                            <a:latin typeface="Cambria Math" panose="02040503050406030204" pitchFamily="18" charset="0"/>
                          </a:rPr>
                          <m:t>𝐻</m:t>
                        </m:r>
                      </m:e>
                      <m:sub>
                        <m:r>
                          <a:rPr lang="en-MY" b="0" i="1" smtClean="0">
                            <a:latin typeface="Cambria Math" panose="02040503050406030204" pitchFamily="18" charset="0"/>
                          </a:rPr>
                          <m:t>0</m:t>
                        </m:r>
                      </m:sub>
                    </m:sSub>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=$ 5700</m:t>
                    </m:r>
                  </m:oMath>
                </a14:m>
                <a:r>
                  <a:rPr lang="en-MY" dirty="0"/>
                  <a:t> 	 </a:t>
                </a:r>
                <a14:m>
                  <m:oMath xmlns:m="http://schemas.openxmlformats.org/officeDocument/2006/math">
                    <m:sSub>
                      <m:sSubPr>
                        <m:ctrlPr>
                          <a:rPr lang="en-MY" i="1">
                            <a:latin typeface="Cambria Math" panose="02040503050406030204" pitchFamily="18" charset="0"/>
                          </a:rPr>
                        </m:ctrlPr>
                      </m:sSubPr>
                      <m:e>
                        <m:r>
                          <a:rPr lang="en-MY" i="1">
                            <a:latin typeface="Cambria Math" panose="02040503050406030204" pitchFamily="18" charset="0"/>
                          </a:rPr>
                          <m:t>𝐻</m:t>
                        </m:r>
                      </m:e>
                      <m:sub>
                        <m:r>
                          <a:rPr lang="en-MY" b="0" i="1" smtClean="0">
                            <a:latin typeface="Cambria Math" panose="02040503050406030204" pitchFamily="18" charset="0"/>
                          </a:rPr>
                          <m:t>1</m:t>
                        </m:r>
                      </m:sub>
                    </m:sSub>
                    <m:r>
                      <a:rPr lang="en-MY" i="1">
                        <a:latin typeface="Cambria Math" panose="02040503050406030204" pitchFamily="18" charset="0"/>
                      </a:rPr>
                      <m:t>:</m:t>
                    </m:r>
                    <m:r>
                      <a:rPr lang="en-MY" i="1">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&gt;$57</m:t>
                    </m:r>
                    <m:r>
                      <a:rPr lang="en-MY" i="1">
                        <a:latin typeface="Cambria Math" panose="02040503050406030204" pitchFamily="18" charset="0"/>
                        <a:ea typeface="Cambria Math" panose="02040503050406030204" pitchFamily="18" charset="0"/>
                      </a:rPr>
                      <m:t>00</m:t>
                    </m:r>
                  </m:oMath>
                </a14:m>
                <a:r>
                  <a:rPr lang="en-MY" dirty="0"/>
                  <a:t> (claim)</a:t>
                </a:r>
              </a:p>
              <a:p>
                <a:pPr marL="0" indent="0">
                  <a:buNone/>
                </a:pPr>
                <a:endParaRPr lang="en-MY" dirty="0"/>
              </a:p>
              <a:p>
                <a:r>
                  <a:rPr lang="en-MY" dirty="0"/>
                  <a:t>Compare the test value.</a:t>
                </a:r>
              </a:p>
              <a:p>
                <a:pPr marL="0" indent="0">
                  <a:buNone/>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𝑧</m:t>
                      </m:r>
                      <m:r>
                        <a:rPr lang="en-MY" b="0" i="1" smtClean="0">
                          <a:latin typeface="Cambria Math" panose="02040503050406030204" pitchFamily="18" charset="0"/>
                        </a:rPr>
                        <m:t>=</m:t>
                      </m:r>
                      <m:f>
                        <m:fPr>
                          <m:ctrlPr>
                            <a:rPr lang="en-MY" b="0" i="1" smtClean="0">
                              <a:latin typeface="Cambria Math" panose="02040503050406030204" pitchFamily="18" charset="0"/>
                            </a:rPr>
                          </m:ctrlPr>
                        </m:fPr>
                        <m:num>
                          <m:acc>
                            <m:accPr>
                              <m:chr m:val="̅"/>
                              <m:ctrlPr>
                                <a:rPr lang="en-MY" b="0" i="1" smtClean="0">
                                  <a:latin typeface="Cambria Math" panose="02040503050406030204" pitchFamily="18" charset="0"/>
                                </a:rPr>
                              </m:ctrlPr>
                            </m:accPr>
                            <m:e>
                              <m:r>
                                <a:rPr lang="en-MY" b="0" i="1" smtClean="0">
                                  <a:latin typeface="Cambria Math" panose="02040503050406030204" pitchFamily="18" charset="0"/>
                                </a:rPr>
                                <m:t>𝑥</m:t>
                              </m:r>
                            </m:e>
                          </m:acc>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num>
                        <m:den>
                          <m:f>
                            <m:fPr>
                              <m:type m:val="lin"/>
                              <m:ctrlPr>
                                <a:rPr lang="en-MY" b="0" i="1" smtClean="0">
                                  <a:latin typeface="Cambria Math" panose="02040503050406030204" pitchFamily="18" charset="0"/>
                                </a:rPr>
                              </m:ctrlPr>
                            </m:fPr>
                            <m:num>
                              <m:r>
                                <a:rPr lang="en-MY" b="0" i="1" smtClean="0">
                                  <a:latin typeface="Cambria Math" panose="02040503050406030204" pitchFamily="18" charset="0"/>
                                  <a:ea typeface="Cambria Math" panose="02040503050406030204" pitchFamily="18" charset="0"/>
                                </a:rPr>
                                <m:t>𝜎</m:t>
                              </m:r>
                            </m:num>
                            <m:den>
                              <m:rad>
                                <m:radPr>
                                  <m:degHide m:val="on"/>
                                  <m:ctrlPr>
                                    <a:rPr lang="en-MY" b="0" i="1" smtClean="0">
                                      <a:latin typeface="Cambria Math" panose="02040503050406030204" pitchFamily="18" charset="0"/>
                                    </a:rPr>
                                  </m:ctrlPr>
                                </m:radPr>
                                <m:deg/>
                                <m:e>
                                  <m:r>
                                    <a:rPr lang="en-MY" b="0" i="1" smtClean="0">
                                      <a:latin typeface="Cambria Math" panose="02040503050406030204" pitchFamily="18" charset="0"/>
                                    </a:rPr>
                                    <m:t>𝑛</m:t>
                                  </m:r>
                                </m:e>
                              </m:rad>
                            </m:den>
                          </m:f>
                        </m:den>
                      </m:f>
                      <m:r>
                        <a:rPr lang="en-MY" b="0" i="1" smtClean="0">
                          <a:latin typeface="Cambria Math" panose="02040503050406030204" pitchFamily="18" charset="0"/>
                        </a:rPr>
                        <m:t>=</m:t>
                      </m:r>
                      <m:f>
                        <m:fPr>
                          <m:ctrlPr>
                            <a:rPr lang="en-MY" b="0" i="1" smtClean="0">
                              <a:latin typeface="Cambria Math" panose="02040503050406030204" pitchFamily="18" charset="0"/>
                            </a:rPr>
                          </m:ctrlPr>
                        </m:fPr>
                        <m:num>
                          <m:r>
                            <a:rPr lang="en-MY" b="0" i="1" smtClean="0">
                              <a:latin typeface="Cambria Math" panose="02040503050406030204" pitchFamily="18" charset="0"/>
                            </a:rPr>
                            <m:t>5950−5700</m:t>
                          </m:r>
                        </m:num>
                        <m:den>
                          <m:f>
                            <m:fPr>
                              <m:type m:val="lin"/>
                              <m:ctrlPr>
                                <a:rPr lang="en-MY" b="0" i="1" smtClean="0">
                                  <a:latin typeface="Cambria Math" panose="02040503050406030204" pitchFamily="18" charset="0"/>
                                </a:rPr>
                              </m:ctrlPr>
                            </m:fPr>
                            <m:num>
                              <m:r>
                                <a:rPr lang="en-MY" b="0" i="1" smtClean="0">
                                  <a:latin typeface="Cambria Math" panose="02040503050406030204" pitchFamily="18" charset="0"/>
                                </a:rPr>
                                <m:t>659</m:t>
                              </m:r>
                            </m:num>
                            <m:den>
                              <m:rad>
                                <m:radPr>
                                  <m:degHide m:val="on"/>
                                  <m:ctrlPr>
                                    <a:rPr lang="en-MY" b="0" i="1" smtClean="0">
                                      <a:latin typeface="Cambria Math" panose="02040503050406030204" pitchFamily="18" charset="0"/>
                                    </a:rPr>
                                  </m:ctrlPr>
                                </m:radPr>
                                <m:deg/>
                                <m:e>
                                  <m:r>
                                    <a:rPr lang="en-MY" b="0" i="1" smtClean="0">
                                      <a:latin typeface="Cambria Math" panose="02040503050406030204" pitchFamily="18" charset="0"/>
                                    </a:rPr>
                                    <m:t>36</m:t>
                                  </m:r>
                                </m:e>
                              </m:rad>
                            </m:den>
                          </m:f>
                        </m:den>
                      </m:f>
                      <m:r>
                        <a:rPr lang="en-MY" b="0" i="1" smtClean="0">
                          <a:latin typeface="Cambria Math" panose="02040503050406030204" pitchFamily="18" charset="0"/>
                        </a:rPr>
                        <m:t>=2.28</m:t>
                      </m:r>
                    </m:oMath>
                  </m:oMathPara>
                </a14:m>
                <a:endParaRPr lang="en-MY" dirty="0"/>
              </a:p>
              <a:p>
                <a:pPr marL="0" indent="0">
                  <a:buNone/>
                </a:pPr>
                <a:endParaRPr lang="en-MY" dirty="0"/>
              </a:p>
              <a:p>
                <a:r>
                  <a:rPr lang="en-MY" dirty="0"/>
                  <a:t>Find the </a:t>
                </a:r>
                <a:r>
                  <a:rPr lang="en-MY" i="1" dirty="0"/>
                  <a:t>p</a:t>
                </a:r>
                <a:r>
                  <a:rPr lang="en-MY" dirty="0"/>
                  <a:t>-value (</a:t>
                </a:r>
                <a:r>
                  <a:rPr lang="en-MY" b="1" dirty="0"/>
                  <a:t>using Table E</a:t>
                </a:r>
                <a:r>
                  <a:rPr lang="en-MY" dirty="0"/>
                  <a:t>)</a:t>
                </a:r>
              </a:p>
              <a:p>
                <a:pPr marL="0" indent="0">
                  <a:buNone/>
                </a:pPr>
                <a:r>
                  <a:rPr lang="en-MY" dirty="0"/>
                  <a:t>Find the area for </a:t>
                </a:r>
                <a14:m>
                  <m:oMath xmlns:m="http://schemas.openxmlformats.org/officeDocument/2006/math">
                    <m:r>
                      <a:rPr lang="en-MY" b="0" i="1" smtClean="0">
                        <a:latin typeface="Cambria Math" panose="02040503050406030204" pitchFamily="18" charset="0"/>
                      </a:rPr>
                      <m:t>𝑧</m:t>
                    </m:r>
                    <m:r>
                      <a:rPr lang="en-MY" b="0" i="1" smtClean="0">
                        <a:latin typeface="Cambria Math" panose="02040503050406030204" pitchFamily="18" charset="0"/>
                      </a:rPr>
                      <m:t> </m:t>
                    </m:r>
                  </m:oMath>
                </a14:m>
                <a:r>
                  <a:rPr lang="en-MY" dirty="0"/>
                  <a:t>=2.28, the area=0.9887</a:t>
                </a:r>
              </a:p>
              <a:p>
                <a:pPr marL="0" indent="0">
                  <a:buNone/>
                </a:pPr>
                <a:r>
                  <a:rPr lang="en-MY" dirty="0"/>
                  <a:t>Actual area (area of the tail)= 1 - 0.9887 = 0.0113</a:t>
                </a:r>
              </a:p>
              <a:p>
                <a:pPr marL="0" indent="0">
                  <a:buNone/>
                </a:pPr>
                <a:endParaRPr lang="en-MY" dirty="0"/>
              </a:p>
            </p:txBody>
          </p:sp>
        </mc:Choice>
        <mc:Fallback xmlns="">
          <p:sp>
            <p:nvSpPr>
              <p:cNvPr id="3" name="Content Placeholder 2">
                <a:extLst>
                  <a:ext uri="{FF2B5EF4-FFF2-40B4-BE49-F238E27FC236}">
                    <a16:creationId xmlns:a16="http://schemas.microsoft.com/office/drawing/2014/main" id="{52BFBB14-9076-4A2C-B49A-2CA8FFDD94C8}"/>
                  </a:ext>
                </a:extLst>
              </p:cNvPr>
              <p:cNvSpPr>
                <a:spLocks noGrp="1" noRot="1" noChangeAspect="1" noMove="1" noResize="1" noEditPoints="1" noAdjustHandles="1" noChangeArrowheads="1" noChangeShapeType="1" noTextEdit="1"/>
              </p:cNvSpPr>
              <p:nvPr>
                <p:ph idx="1"/>
              </p:nvPr>
            </p:nvSpPr>
            <p:spPr>
              <a:xfrm>
                <a:off x="685800" y="1447800"/>
                <a:ext cx="8077200" cy="5287701"/>
              </a:xfrm>
              <a:blipFill>
                <a:blip r:embed="rId2"/>
                <a:stretch>
                  <a:fillRect l="-1660" t="-1269" r="-75"/>
                </a:stretch>
              </a:blipFill>
            </p:spPr>
            <p:txBody>
              <a:bodyPr/>
              <a:lstStyle/>
              <a:p>
                <a:r>
                  <a:rPr lang="en-MY">
                    <a:noFill/>
                  </a:rPr>
                  <a:t> </a:t>
                </a:r>
              </a:p>
            </p:txBody>
          </p:sp>
        </mc:Fallback>
      </mc:AlternateContent>
    </p:spTree>
    <p:extLst>
      <p:ext uri="{BB962C8B-B14F-4D97-AF65-F5344CB8AC3E}">
        <p14:creationId xmlns:p14="http://schemas.microsoft.com/office/powerpoint/2010/main" val="1223623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6F8D7-5295-4EE6-9047-A6B8F5F102CA}"/>
              </a:ext>
            </a:extLst>
          </p:cNvPr>
          <p:cNvSpPr>
            <a:spLocks noGrp="1"/>
          </p:cNvSpPr>
          <p:nvPr>
            <p:ph idx="1"/>
          </p:nvPr>
        </p:nvSpPr>
        <p:spPr>
          <a:xfrm>
            <a:off x="489995" y="1695450"/>
            <a:ext cx="8077200" cy="4933950"/>
          </a:xfrm>
        </p:spPr>
        <p:txBody>
          <a:bodyPr/>
          <a:lstStyle/>
          <a:p>
            <a:r>
              <a:rPr lang="en-MY" dirty="0"/>
              <a:t>Make the decision (reject or fail to reject)</a:t>
            </a:r>
          </a:p>
          <a:p>
            <a:pPr marL="0" indent="0">
              <a:buNone/>
            </a:pPr>
            <a:r>
              <a:rPr lang="en-MY" dirty="0"/>
              <a:t>Since the p-value = 0.0113 </a:t>
            </a:r>
            <a:r>
              <a:rPr lang="en-US" kern="0" dirty="0">
                <a:sym typeface="Symbol" pitchFamily="18" charset="2"/>
              </a:rPr>
              <a:t>&lt;  </a:t>
            </a:r>
            <a:r>
              <a:rPr lang="en-US" b="1" kern="0" dirty="0">
                <a:sym typeface="Symbol" pitchFamily="18" charset="2"/>
              </a:rPr>
              <a:t></a:t>
            </a:r>
            <a:r>
              <a:rPr lang="en-US" kern="0" dirty="0">
                <a:sym typeface="Symbol" pitchFamily="18" charset="2"/>
              </a:rPr>
              <a:t> =0.05, reject the null hypothesis.</a:t>
            </a:r>
          </a:p>
          <a:p>
            <a:pPr marL="0" indent="0">
              <a:buNone/>
            </a:pPr>
            <a:endParaRPr lang="en-MY" dirty="0"/>
          </a:p>
          <a:p>
            <a:pPr marL="0" indent="0">
              <a:buNone/>
            </a:pPr>
            <a:endParaRPr lang="en-MY" dirty="0"/>
          </a:p>
          <a:p>
            <a:pPr marL="0" indent="0">
              <a:buNone/>
            </a:pPr>
            <a:endParaRPr lang="en-MY" dirty="0"/>
          </a:p>
          <a:p>
            <a:r>
              <a:rPr lang="en-MY" dirty="0"/>
              <a:t>Conclusion</a:t>
            </a:r>
          </a:p>
          <a:p>
            <a:pPr marL="0" indent="0">
              <a:buNone/>
            </a:pPr>
            <a:r>
              <a:rPr lang="en-MY" dirty="0"/>
              <a:t>There is enough evidence to support the claim that the tuition and fees at four-year public colleges are greater than $5700.</a:t>
            </a:r>
          </a:p>
          <a:p>
            <a:endParaRPr lang="en-MY" dirty="0"/>
          </a:p>
        </p:txBody>
      </p:sp>
      <p:pic>
        <p:nvPicPr>
          <p:cNvPr id="13314" name="Picture 2">
            <a:extLst>
              <a:ext uri="{FF2B5EF4-FFF2-40B4-BE49-F238E27FC236}">
                <a16:creationId xmlns:a16="http://schemas.microsoft.com/office/drawing/2014/main" id="{C1292157-A1EF-461F-83AB-B72CECB37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2895600"/>
            <a:ext cx="3624649"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414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A742-E439-4927-832F-E0D9559568AC}"/>
              </a:ext>
            </a:extLst>
          </p:cNvPr>
          <p:cNvSpPr>
            <a:spLocks noGrp="1"/>
          </p:cNvSpPr>
          <p:nvPr>
            <p:ph type="title"/>
          </p:nvPr>
        </p:nvSpPr>
        <p:spPr>
          <a:xfrm>
            <a:off x="846138" y="381000"/>
            <a:ext cx="7840662" cy="950913"/>
          </a:xfrm>
        </p:spPr>
        <p:txBody>
          <a:bodyPr/>
          <a:lstStyle/>
          <a:p>
            <a:br>
              <a:rPr lang="en-MY" dirty="0"/>
            </a:br>
            <a:r>
              <a:rPr lang="en-MY" sz="2800" dirty="0"/>
              <a:t>Hypothesis Testing</a:t>
            </a:r>
            <a:br>
              <a:rPr lang="en-MY" sz="2800" dirty="0"/>
            </a:br>
            <a:r>
              <a:rPr lang="en-MY" sz="2800" dirty="0"/>
              <a:t> (Confidence Interval Method)</a:t>
            </a:r>
            <a:endParaRPr lang="en-MY" dirty="0"/>
          </a:p>
        </p:txBody>
      </p:sp>
      <p:sp>
        <p:nvSpPr>
          <p:cNvPr id="3" name="Content Placeholder 2">
            <a:extLst>
              <a:ext uri="{FF2B5EF4-FFF2-40B4-BE49-F238E27FC236}">
                <a16:creationId xmlns:a16="http://schemas.microsoft.com/office/drawing/2014/main" id="{A1163AAC-57EB-45FE-8ED7-BC465ADB9BD1}"/>
              </a:ext>
            </a:extLst>
          </p:cNvPr>
          <p:cNvSpPr>
            <a:spLocks noGrp="1"/>
          </p:cNvSpPr>
          <p:nvPr>
            <p:ph idx="1"/>
          </p:nvPr>
        </p:nvSpPr>
        <p:spPr>
          <a:xfrm>
            <a:off x="609600" y="1828801"/>
            <a:ext cx="8077200" cy="4038600"/>
          </a:xfrm>
        </p:spPr>
        <p:txBody>
          <a:bodyPr/>
          <a:lstStyle/>
          <a:p>
            <a:r>
              <a:rPr lang="en-MY" dirty="0"/>
              <a:t>When the </a:t>
            </a:r>
            <a:r>
              <a:rPr lang="en-MY" b="1" dirty="0">
                <a:solidFill>
                  <a:srgbClr val="FF0000"/>
                </a:solidFill>
              </a:rPr>
              <a:t>null hypothesis is rejected </a:t>
            </a:r>
            <a:r>
              <a:rPr lang="en-MY" dirty="0"/>
              <a:t>in a hypothesis-testing, the confidence interval for the mean using the same level of significance </a:t>
            </a:r>
            <a:r>
              <a:rPr lang="en-MY" b="1" dirty="0">
                <a:solidFill>
                  <a:srgbClr val="FF0000"/>
                </a:solidFill>
              </a:rPr>
              <a:t>will not contain </a:t>
            </a:r>
            <a:r>
              <a:rPr lang="en-MY" dirty="0"/>
              <a:t>the </a:t>
            </a:r>
            <a:r>
              <a:rPr lang="en-MY" b="1" dirty="0">
                <a:solidFill>
                  <a:srgbClr val="FF0000"/>
                </a:solidFill>
              </a:rPr>
              <a:t>hypothesized mean</a:t>
            </a:r>
            <a:r>
              <a:rPr lang="en-MY" dirty="0"/>
              <a:t>.</a:t>
            </a:r>
          </a:p>
          <a:p>
            <a:r>
              <a:rPr lang="en-MY" dirty="0"/>
              <a:t>When the </a:t>
            </a:r>
            <a:r>
              <a:rPr lang="en-MY" b="1" dirty="0">
                <a:solidFill>
                  <a:srgbClr val="FF0000"/>
                </a:solidFill>
              </a:rPr>
              <a:t>null hypothesis is not rejected</a:t>
            </a:r>
            <a:r>
              <a:rPr lang="en-MY" dirty="0"/>
              <a:t>, the confidence interval computed using the same level of significance </a:t>
            </a:r>
            <a:r>
              <a:rPr lang="en-MY" b="1" dirty="0">
                <a:solidFill>
                  <a:srgbClr val="FF0000"/>
                </a:solidFill>
              </a:rPr>
              <a:t>will contain </a:t>
            </a:r>
            <a:r>
              <a:rPr lang="en-MY" dirty="0"/>
              <a:t>the </a:t>
            </a:r>
            <a:r>
              <a:rPr lang="en-MY" b="1" dirty="0">
                <a:solidFill>
                  <a:srgbClr val="FF0000"/>
                </a:solidFill>
              </a:rPr>
              <a:t>hypothesized mean</a:t>
            </a:r>
            <a:r>
              <a:rPr lang="en-MY" dirty="0"/>
              <a:t>.</a:t>
            </a:r>
          </a:p>
        </p:txBody>
      </p:sp>
    </p:spTree>
    <p:extLst>
      <p:ext uri="{BB962C8B-B14F-4D97-AF65-F5344CB8AC3E}">
        <p14:creationId xmlns:p14="http://schemas.microsoft.com/office/powerpoint/2010/main" val="1987948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EBCE-4DE2-4CF0-BB86-70203892E3A9}"/>
              </a:ext>
            </a:extLst>
          </p:cNvPr>
          <p:cNvSpPr>
            <a:spLocks noGrp="1"/>
          </p:cNvSpPr>
          <p:nvPr>
            <p:ph type="title"/>
          </p:nvPr>
        </p:nvSpPr>
        <p:spPr>
          <a:xfrm>
            <a:off x="1150938" y="685800"/>
            <a:ext cx="5478462" cy="533400"/>
          </a:xfrm>
        </p:spPr>
        <p:txBody>
          <a:bodyPr/>
          <a:lstStyle/>
          <a:p>
            <a:r>
              <a:rPr lang="en-MY" dirty="0"/>
              <a:t>Example C.I method</a:t>
            </a:r>
          </a:p>
        </p:txBody>
      </p:sp>
      <p:sp>
        <p:nvSpPr>
          <p:cNvPr id="3" name="Content Placeholder 2">
            <a:extLst>
              <a:ext uri="{FF2B5EF4-FFF2-40B4-BE49-F238E27FC236}">
                <a16:creationId xmlns:a16="http://schemas.microsoft.com/office/drawing/2014/main" id="{89F320FD-D632-416D-8596-C491B5B71949}"/>
              </a:ext>
            </a:extLst>
          </p:cNvPr>
          <p:cNvSpPr>
            <a:spLocks noGrp="1"/>
          </p:cNvSpPr>
          <p:nvPr>
            <p:ph idx="1"/>
          </p:nvPr>
        </p:nvSpPr>
        <p:spPr/>
        <p:txBody>
          <a:bodyPr/>
          <a:lstStyle/>
          <a:p>
            <a:r>
              <a:rPr lang="en-MY" dirty="0"/>
              <a:t>Sugar is packed in 5-pound bags. An inspector suspects the bags may not contain 5 pounds. A sample of 50 bags produces a mean of 4.6 pounds and a standard deviation of 0.7 pound. Is there enough evidence to conclude that the bags do not contain 5 pounds as stated as </a:t>
            </a:r>
            <a:r>
              <a:rPr lang="el-GR" dirty="0"/>
              <a:t>α</a:t>
            </a:r>
            <a:r>
              <a:rPr lang="en-MY" dirty="0"/>
              <a:t>=0.05? Also find 95% confidence interval of the true mean.</a:t>
            </a:r>
          </a:p>
        </p:txBody>
      </p:sp>
    </p:spTree>
    <p:extLst>
      <p:ext uri="{BB962C8B-B14F-4D97-AF65-F5344CB8AC3E}">
        <p14:creationId xmlns:p14="http://schemas.microsoft.com/office/powerpoint/2010/main" val="2692365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1CF1-D736-4263-8D80-B2D72616B90B}"/>
              </a:ext>
            </a:extLst>
          </p:cNvPr>
          <p:cNvSpPr>
            <a:spLocks noGrp="1"/>
          </p:cNvSpPr>
          <p:nvPr>
            <p:ph type="title"/>
          </p:nvPr>
        </p:nvSpPr>
        <p:spPr>
          <a:xfrm>
            <a:off x="1150938" y="609600"/>
            <a:ext cx="2201862" cy="609600"/>
          </a:xfrm>
        </p:spPr>
        <p:txBody>
          <a:bodyPr/>
          <a:lstStyle/>
          <a:p>
            <a:r>
              <a:rPr lang="en-MY"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6ACF90-588F-4877-BBE9-A95946CB89BF}"/>
                  </a:ext>
                </a:extLst>
              </p:cNvPr>
              <p:cNvSpPr>
                <a:spLocks noGrp="1"/>
              </p:cNvSpPr>
              <p:nvPr>
                <p:ph idx="1"/>
              </p:nvPr>
            </p:nvSpPr>
            <p:spPr>
              <a:xfrm>
                <a:off x="762000" y="1600200"/>
                <a:ext cx="8077200" cy="5105400"/>
              </a:xfrm>
            </p:spPr>
            <p:txBody>
              <a:bodyPr/>
              <a:lstStyle/>
              <a:p>
                <a14:m>
                  <m:oMath xmlns:m="http://schemas.openxmlformats.org/officeDocument/2006/math">
                    <m:sSub>
                      <m:sSubPr>
                        <m:ctrlPr>
                          <a:rPr lang="en-MY" i="1" smtClean="0">
                            <a:latin typeface="Cambria Math" panose="02040503050406030204" pitchFamily="18" charset="0"/>
                          </a:rPr>
                        </m:ctrlPr>
                      </m:sSubPr>
                      <m:e>
                        <m:r>
                          <a:rPr lang="en-MY" b="0" i="1" smtClean="0">
                            <a:latin typeface="Cambria Math" panose="02040503050406030204" pitchFamily="18" charset="0"/>
                          </a:rPr>
                          <m:t>𝐻</m:t>
                        </m:r>
                      </m:e>
                      <m:sub>
                        <m:r>
                          <a:rPr lang="en-MY" b="0" i="1" smtClean="0">
                            <a:latin typeface="Cambria Math" panose="02040503050406030204" pitchFamily="18" charset="0"/>
                          </a:rPr>
                          <m:t>0</m:t>
                        </m:r>
                      </m:sub>
                    </m:sSub>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=5</m:t>
                    </m:r>
                  </m:oMath>
                </a14:m>
                <a:r>
                  <a:rPr lang="en-MY" dirty="0"/>
                  <a:t> 	 </a:t>
                </a:r>
                <a14:m>
                  <m:oMath xmlns:m="http://schemas.openxmlformats.org/officeDocument/2006/math">
                    <m:sSub>
                      <m:sSubPr>
                        <m:ctrlPr>
                          <a:rPr lang="en-MY" i="1">
                            <a:latin typeface="Cambria Math" panose="02040503050406030204" pitchFamily="18" charset="0"/>
                          </a:rPr>
                        </m:ctrlPr>
                      </m:sSubPr>
                      <m:e>
                        <m:r>
                          <a:rPr lang="en-MY" i="1">
                            <a:latin typeface="Cambria Math" panose="02040503050406030204" pitchFamily="18" charset="0"/>
                          </a:rPr>
                          <m:t>𝐻</m:t>
                        </m:r>
                      </m:e>
                      <m:sub>
                        <m:r>
                          <a:rPr lang="en-MY" b="0" i="1" smtClean="0">
                            <a:latin typeface="Cambria Math" panose="02040503050406030204" pitchFamily="18" charset="0"/>
                          </a:rPr>
                          <m:t>1</m:t>
                        </m:r>
                      </m:sub>
                    </m:sSub>
                    <m:r>
                      <a:rPr lang="en-MY" i="1">
                        <a:latin typeface="Cambria Math" panose="02040503050406030204" pitchFamily="18" charset="0"/>
                      </a:rPr>
                      <m:t>:</m:t>
                    </m:r>
                    <m:r>
                      <a:rPr lang="en-MY" i="1">
                        <a:latin typeface="Cambria Math" panose="02040503050406030204" pitchFamily="18" charset="0"/>
                        <a:ea typeface="Cambria Math" panose="02040503050406030204" pitchFamily="18" charset="0"/>
                      </a:rPr>
                      <m:t>𝜇</m:t>
                    </m:r>
                    <m:r>
                      <a:rPr lang="en-MY" i="1">
                        <a:latin typeface="Cambria Math" panose="02040503050406030204" pitchFamily="18" charset="0"/>
                        <a:ea typeface="Cambria Math" panose="02040503050406030204" pitchFamily="18" charset="0"/>
                      </a:rPr>
                      <m:t>≠5</m:t>
                    </m:r>
                  </m:oMath>
                </a14:m>
                <a:r>
                  <a:rPr lang="en-MY" dirty="0"/>
                  <a:t> (claim)</a:t>
                </a:r>
              </a:p>
              <a:p>
                <a14:m>
                  <m:oMath xmlns:m="http://schemas.openxmlformats.org/officeDocument/2006/math">
                    <m:r>
                      <a:rPr lang="en-MY" i="1" smtClean="0">
                        <a:latin typeface="Cambria Math" panose="02040503050406030204" pitchFamily="18" charset="0"/>
                        <a:ea typeface="Cambria Math" panose="02040503050406030204" pitchFamily="18" charset="0"/>
                      </a:rPr>
                      <m:t>𝛼</m:t>
                    </m:r>
                    <m:r>
                      <a:rPr lang="en-MY" b="0" i="1" smtClean="0">
                        <a:latin typeface="Cambria Math" panose="02040503050406030204" pitchFamily="18" charset="0"/>
                        <a:ea typeface="Cambria Math" panose="02040503050406030204" pitchFamily="18" charset="0"/>
                      </a:rPr>
                      <m:t>=0.05</m:t>
                    </m:r>
                  </m:oMath>
                </a14:m>
                <a:r>
                  <a:rPr lang="en-MY" dirty="0"/>
                  <a:t>, since two-tailed test, critical value is </a:t>
                </a:r>
                <a14:m>
                  <m:oMath xmlns:m="http://schemas.openxmlformats.org/officeDocument/2006/math">
                    <m:r>
                      <a:rPr lang="en-MY" b="0" i="1" smtClean="0">
                        <a:latin typeface="Cambria Math" panose="02040503050406030204" pitchFamily="18" charset="0"/>
                        <a:ea typeface="Cambria Math" panose="02040503050406030204" pitchFamily="18" charset="0"/>
                      </a:rPr>
                      <m:t>𝑧</m:t>
                    </m:r>
                    <m:r>
                      <a:rPr lang="en-MY" i="1">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1</m:t>
                    </m:r>
                    <m:r>
                      <a:rPr lang="en-MY" i="1">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96</m:t>
                    </m:r>
                  </m:oMath>
                </a14:m>
                <a:endParaRPr lang="en-MY" dirty="0"/>
              </a:p>
              <a:p>
                <a:endParaRPr lang="en-MY" dirty="0"/>
              </a:p>
              <a:p>
                <a:pPr marL="0" indent="0">
                  <a:buNone/>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𝑧</m:t>
                      </m:r>
                      <m:r>
                        <a:rPr lang="en-MY" b="0" i="1" smtClean="0">
                          <a:latin typeface="Cambria Math" panose="02040503050406030204" pitchFamily="18" charset="0"/>
                        </a:rPr>
                        <m:t>=</m:t>
                      </m:r>
                      <m:f>
                        <m:fPr>
                          <m:ctrlPr>
                            <a:rPr lang="en-MY" b="0" i="1" smtClean="0">
                              <a:latin typeface="Cambria Math" panose="02040503050406030204" pitchFamily="18" charset="0"/>
                            </a:rPr>
                          </m:ctrlPr>
                        </m:fPr>
                        <m:num>
                          <m:acc>
                            <m:accPr>
                              <m:chr m:val="̅"/>
                              <m:ctrlPr>
                                <a:rPr lang="en-MY" b="0" i="1" smtClean="0">
                                  <a:latin typeface="Cambria Math" panose="02040503050406030204" pitchFamily="18" charset="0"/>
                                </a:rPr>
                              </m:ctrlPr>
                            </m:accPr>
                            <m:e>
                              <m:r>
                                <a:rPr lang="en-MY" b="0" i="1" smtClean="0">
                                  <a:latin typeface="Cambria Math" panose="02040503050406030204" pitchFamily="18" charset="0"/>
                                </a:rPr>
                                <m:t>𝑥</m:t>
                              </m:r>
                            </m:e>
                          </m:acc>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num>
                        <m:den>
                          <m:f>
                            <m:fPr>
                              <m:type m:val="lin"/>
                              <m:ctrlPr>
                                <a:rPr lang="en-MY" b="0" i="1" smtClean="0">
                                  <a:latin typeface="Cambria Math" panose="02040503050406030204" pitchFamily="18" charset="0"/>
                                </a:rPr>
                              </m:ctrlPr>
                            </m:fPr>
                            <m:num>
                              <m:r>
                                <a:rPr lang="en-MY" b="0" i="1" smtClean="0">
                                  <a:latin typeface="Cambria Math" panose="02040503050406030204" pitchFamily="18" charset="0"/>
                                </a:rPr>
                                <m:t>𝑠</m:t>
                              </m:r>
                            </m:num>
                            <m:den>
                              <m:rad>
                                <m:radPr>
                                  <m:degHide m:val="on"/>
                                  <m:ctrlPr>
                                    <a:rPr lang="en-MY" b="0" i="1" smtClean="0">
                                      <a:latin typeface="Cambria Math" panose="02040503050406030204" pitchFamily="18" charset="0"/>
                                    </a:rPr>
                                  </m:ctrlPr>
                                </m:radPr>
                                <m:deg/>
                                <m:e>
                                  <m:r>
                                    <a:rPr lang="en-MY" b="0" i="1" smtClean="0">
                                      <a:latin typeface="Cambria Math" panose="02040503050406030204" pitchFamily="18" charset="0"/>
                                    </a:rPr>
                                    <m:t>𝑛</m:t>
                                  </m:r>
                                </m:e>
                              </m:rad>
                            </m:den>
                          </m:f>
                        </m:den>
                      </m:f>
                      <m:r>
                        <a:rPr lang="en-MY" b="0" i="1" smtClean="0">
                          <a:latin typeface="Cambria Math" panose="02040503050406030204" pitchFamily="18" charset="0"/>
                        </a:rPr>
                        <m:t>=</m:t>
                      </m:r>
                      <m:f>
                        <m:fPr>
                          <m:ctrlPr>
                            <a:rPr lang="en-MY" b="0" i="1" smtClean="0">
                              <a:latin typeface="Cambria Math" panose="02040503050406030204" pitchFamily="18" charset="0"/>
                            </a:rPr>
                          </m:ctrlPr>
                        </m:fPr>
                        <m:num>
                          <m:r>
                            <a:rPr lang="en-MY" b="0" i="1" smtClean="0">
                              <a:latin typeface="Cambria Math" panose="02040503050406030204" pitchFamily="18" charset="0"/>
                            </a:rPr>
                            <m:t>4.6−5</m:t>
                          </m:r>
                        </m:num>
                        <m:den>
                          <m:f>
                            <m:fPr>
                              <m:type m:val="lin"/>
                              <m:ctrlPr>
                                <a:rPr lang="en-MY" b="0" i="1" smtClean="0">
                                  <a:latin typeface="Cambria Math" panose="02040503050406030204" pitchFamily="18" charset="0"/>
                                </a:rPr>
                              </m:ctrlPr>
                            </m:fPr>
                            <m:num>
                              <m:r>
                                <a:rPr lang="en-MY" b="0" i="1" smtClean="0">
                                  <a:latin typeface="Cambria Math" panose="02040503050406030204" pitchFamily="18" charset="0"/>
                                </a:rPr>
                                <m:t>0.7</m:t>
                              </m:r>
                            </m:num>
                            <m:den>
                              <m:rad>
                                <m:radPr>
                                  <m:degHide m:val="on"/>
                                  <m:ctrlPr>
                                    <a:rPr lang="en-MY" b="0" i="1" smtClean="0">
                                      <a:latin typeface="Cambria Math" panose="02040503050406030204" pitchFamily="18" charset="0"/>
                                    </a:rPr>
                                  </m:ctrlPr>
                                </m:radPr>
                                <m:deg/>
                                <m:e>
                                  <m:r>
                                    <a:rPr lang="en-MY" b="0" i="1" smtClean="0">
                                      <a:latin typeface="Cambria Math" panose="02040503050406030204" pitchFamily="18" charset="0"/>
                                    </a:rPr>
                                    <m:t>50</m:t>
                                  </m:r>
                                </m:e>
                              </m:rad>
                            </m:den>
                          </m:f>
                        </m:den>
                      </m:f>
                      <m:r>
                        <a:rPr lang="en-MY" b="0" i="1" smtClean="0">
                          <a:latin typeface="Cambria Math" panose="02040503050406030204" pitchFamily="18" charset="0"/>
                        </a:rPr>
                        <m:t>=−4.04</m:t>
                      </m:r>
                    </m:oMath>
                  </m:oMathPara>
                </a14:m>
                <a:endParaRPr lang="en-MY" dirty="0"/>
              </a:p>
              <a:p>
                <a:pPr marL="0" indent="0">
                  <a:buNone/>
                </a:pPr>
                <a:endParaRPr lang="en-MY" dirty="0"/>
              </a:p>
              <a:p>
                <a:pPr marL="0" indent="0">
                  <a:buNone/>
                </a:pPr>
                <a:r>
                  <a:rPr lang="en-MY" dirty="0"/>
                  <a:t>Since the -4.04 </a:t>
                </a:r>
                <a:r>
                  <a:rPr lang="en-US" kern="0" dirty="0">
                    <a:sym typeface="Symbol" pitchFamily="18" charset="2"/>
                  </a:rPr>
                  <a:t>&lt; -1.96, reject the null hypothesis.</a:t>
                </a:r>
              </a:p>
              <a:p>
                <a:pPr marL="0" indent="0">
                  <a:buNone/>
                </a:pPr>
                <a:r>
                  <a:rPr lang="en-MY" dirty="0"/>
                  <a:t>There is enough evidence to conclude that the bags do not weigh 5 pounds.</a:t>
                </a:r>
              </a:p>
              <a:p>
                <a:pPr marL="0" indent="0">
                  <a:buNone/>
                </a:pPr>
                <a:endParaRPr lang="en-MY" dirty="0"/>
              </a:p>
            </p:txBody>
          </p:sp>
        </mc:Choice>
        <mc:Fallback xmlns="">
          <p:sp>
            <p:nvSpPr>
              <p:cNvPr id="3" name="Content Placeholder 2">
                <a:extLst>
                  <a:ext uri="{FF2B5EF4-FFF2-40B4-BE49-F238E27FC236}">
                    <a16:creationId xmlns:a16="http://schemas.microsoft.com/office/drawing/2014/main" id="{886ACF90-588F-4877-BBE9-A95946CB89BF}"/>
                  </a:ext>
                </a:extLst>
              </p:cNvPr>
              <p:cNvSpPr>
                <a:spLocks noGrp="1" noRot="1" noChangeAspect="1" noMove="1" noResize="1" noEditPoints="1" noAdjustHandles="1" noChangeArrowheads="1" noChangeShapeType="1" noTextEdit="1"/>
              </p:cNvSpPr>
              <p:nvPr>
                <p:ph idx="1"/>
              </p:nvPr>
            </p:nvSpPr>
            <p:spPr>
              <a:xfrm>
                <a:off x="762000" y="1600200"/>
                <a:ext cx="8077200" cy="5105400"/>
              </a:xfrm>
              <a:blipFill>
                <a:blip r:embed="rId2"/>
                <a:stretch>
                  <a:fillRect l="-1585" t="-1314" r="-226"/>
                </a:stretch>
              </a:blipFill>
            </p:spPr>
            <p:txBody>
              <a:bodyPr/>
              <a:lstStyle/>
              <a:p>
                <a:r>
                  <a:rPr lang="en-MY">
                    <a:noFill/>
                  </a:rPr>
                  <a:t> </a:t>
                </a:r>
              </a:p>
            </p:txBody>
          </p:sp>
        </mc:Fallback>
      </mc:AlternateContent>
    </p:spTree>
    <p:extLst>
      <p:ext uri="{BB962C8B-B14F-4D97-AF65-F5344CB8AC3E}">
        <p14:creationId xmlns:p14="http://schemas.microsoft.com/office/powerpoint/2010/main" val="13194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807FEB-4A36-4663-89A3-8C3D848B49D4}"/>
                  </a:ext>
                </a:extLst>
              </p:cNvPr>
              <p:cNvSpPr>
                <a:spLocks noGrp="1"/>
              </p:cNvSpPr>
              <p:nvPr>
                <p:ph idx="1"/>
              </p:nvPr>
            </p:nvSpPr>
            <p:spPr>
              <a:xfrm>
                <a:off x="685800" y="1447800"/>
                <a:ext cx="8077200" cy="5257800"/>
              </a:xfrm>
            </p:spPr>
            <p:txBody>
              <a:bodyPr/>
              <a:lstStyle/>
              <a:p>
                <a:r>
                  <a:rPr lang="en-MY" dirty="0"/>
                  <a:t>The 95% confidence interval:</a:t>
                </a:r>
              </a:p>
              <a:p>
                <a:pPr marL="0" indent="0">
                  <a:buNone/>
                </a:pPr>
                <a:endParaRPr lang="en-MY" dirty="0"/>
              </a:p>
              <a:p>
                <a:endParaRPr lang="en-MY" dirty="0"/>
              </a:p>
              <a:p>
                <a:endParaRPr lang="en-MY" dirty="0"/>
              </a:p>
              <a:p>
                <a:endParaRPr lang="en-MY" dirty="0"/>
              </a:p>
              <a:p>
                <a:endParaRPr lang="en-MY" dirty="0"/>
              </a:p>
              <a:p>
                <a:endParaRPr lang="en-MY" dirty="0"/>
              </a:p>
              <a:p>
                <a:r>
                  <a:rPr lang="en-MY" dirty="0"/>
                  <a:t>The 95% confidence interval of </a:t>
                </a:r>
                <a14:m>
                  <m:oMath xmlns:m="http://schemas.openxmlformats.org/officeDocument/2006/math">
                    <m:r>
                      <a:rPr lang="en-MY" i="1" smtClean="0">
                        <a:latin typeface="Cambria Math" panose="02040503050406030204" pitchFamily="18" charset="0"/>
                        <a:ea typeface="Cambria Math" panose="02040503050406030204" pitchFamily="18" charset="0"/>
                      </a:rPr>
                      <m:t>𝜇</m:t>
                    </m:r>
                  </m:oMath>
                </a14:m>
                <a:r>
                  <a:rPr lang="en-MY" dirty="0"/>
                  <a:t> does not contain the hypothesized value </a:t>
                </a:r>
                <a14:m>
                  <m:oMath xmlns:m="http://schemas.openxmlformats.org/officeDocument/2006/math">
                    <m:r>
                      <a:rPr lang="en-MY" i="1">
                        <a:latin typeface="Cambria Math" panose="02040503050406030204" pitchFamily="18" charset="0"/>
                        <a:ea typeface="Cambria Math" panose="02040503050406030204" pitchFamily="18" charset="0"/>
                      </a:rPr>
                      <m:t>𝜇</m:t>
                    </m:r>
                  </m:oMath>
                </a14:m>
                <a:r>
                  <a:rPr lang="en-MY" dirty="0"/>
                  <a:t>=5. Thus, we reject.</a:t>
                </a:r>
              </a:p>
            </p:txBody>
          </p:sp>
        </mc:Choice>
        <mc:Fallback xmlns="">
          <p:sp>
            <p:nvSpPr>
              <p:cNvPr id="3" name="Content Placeholder 2">
                <a:extLst>
                  <a:ext uri="{FF2B5EF4-FFF2-40B4-BE49-F238E27FC236}">
                    <a16:creationId xmlns:a16="http://schemas.microsoft.com/office/drawing/2014/main" id="{04807FEB-4A36-4663-89A3-8C3D848B49D4}"/>
                  </a:ext>
                </a:extLst>
              </p:cNvPr>
              <p:cNvSpPr>
                <a:spLocks noGrp="1" noRot="1" noChangeAspect="1" noMove="1" noResize="1" noEditPoints="1" noAdjustHandles="1" noChangeArrowheads="1" noChangeShapeType="1" noTextEdit="1"/>
              </p:cNvSpPr>
              <p:nvPr>
                <p:ph idx="1"/>
              </p:nvPr>
            </p:nvSpPr>
            <p:spPr>
              <a:xfrm>
                <a:off x="685800" y="1447800"/>
                <a:ext cx="8077200" cy="5257800"/>
              </a:xfrm>
              <a:blipFill>
                <a:blip r:embed="rId2"/>
                <a:stretch>
                  <a:fillRect l="-453" t="-1276"/>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4990BC6-ABC4-4718-9FA8-923DACABEB6F}"/>
                  </a:ext>
                </a:extLst>
              </p:cNvPr>
              <p:cNvSpPr txBox="1"/>
              <p:nvPr/>
            </p:nvSpPr>
            <p:spPr>
              <a:xfrm>
                <a:off x="914400" y="2133600"/>
                <a:ext cx="4953000" cy="815480"/>
              </a:xfrm>
              <a:prstGeom prst="rect">
                <a:avLst/>
              </a:prstGeom>
              <a:solidFill>
                <a:schemeClr val="accent2">
                  <a:lumMod val="40000"/>
                  <a:lumOff val="6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MY" b="0" i="1" smtClean="0">
                              <a:latin typeface="Cambria Math" panose="02040503050406030204" pitchFamily="18" charset="0"/>
                              <a:ea typeface="Cambria Math" panose="02040503050406030204" pitchFamily="18" charset="0"/>
                            </a:rPr>
                          </m:ctrlPr>
                        </m:sSubPr>
                        <m:e>
                          <m:acc>
                            <m:accPr>
                              <m:chr m:val="̅"/>
                              <m:ctrlPr>
                                <a:rPr lang="en-MY" b="0" i="1" smtClean="0">
                                  <a:latin typeface="Cambria Math" panose="02040503050406030204" pitchFamily="18" charset="0"/>
                                  <a:ea typeface="Cambria Math" panose="02040503050406030204" pitchFamily="18" charset="0"/>
                                </a:rPr>
                              </m:ctrlPr>
                            </m:accPr>
                            <m:e>
                              <m:r>
                                <a:rPr lang="en-MY" b="0" i="1" smtClean="0">
                                  <a:latin typeface="Cambria Math" panose="02040503050406030204" pitchFamily="18" charset="0"/>
                                  <a:ea typeface="Cambria Math" panose="02040503050406030204" pitchFamily="18" charset="0"/>
                                </a:rPr>
                                <m:t>𝑥</m:t>
                              </m:r>
                            </m:e>
                          </m:acc>
                          <m:r>
                            <a:rPr lang="en-MY" b="0" i="1" smtClean="0">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𝑧</m:t>
                          </m:r>
                        </m:e>
                        <m:sub>
                          <m:r>
                            <a:rPr lang="en-MY" b="0" i="1" smtClean="0">
                              <a:latin typeface="Cambria Math" panose="02040503050406030204" pitchFamily="18" charset="0"/>
                              <a:ea typeface="Cambria Math" panose="02040503050406030204" pitchFamily="18" charset="0"/>
                            </a:rPr>
                            <m:t>𝛼</m:t>
                          </m:r>
                          <m:r>
                            <a:rPr lang="en-MY" b="0" i="1" smtClean="0">
                              <a:latin typeface="Cambria Math" panose="02040503050406030204" pitchFamily="18" charset="0"/>
                              <a:ea typeface="Cambria Math" panose="02040503050406030204" pitchFamily="18" charset="0"/>
                            </a:rPr>
                            <m:t>/2</m:t>
                          </m:r>
                        </m:sub>
                      </m:sSub>
                      <m:f>
                        <m:fPr>
                          <m:ctrlPr>
                            <a:rPr lang="en-MY" b="0" i="1" smtClean="0">
                              <a:latin typeface="Cambria Math" panose="02040503050406030204" pitchFamily="18" charset="0"/>
                              <a:ea typeface="Cambria Math" panose="02040503050406030204" pitchFamily="18" charset="0"/>
                            </a:rPr>
                          </m:ctrlPr>
                        </m:fPr>
                        <m:num>
                          <m:r>
                            <a:rPr lang="en-MY" b="0" i="1" smtClean="0">
                              <a:latin typeface="Cambria Math" panose="02040503050406030204" pitchFamily="18" charset="0"/>
                              <a:ea typeface="Cambria Math" panose="02040503050406030204" pitchFamily="18" charset="0"/>
                            </a:rPr>
                            <m:t>𝜎</m:t>
                          </m:r>
                        </m:num>
                        <m:den>
                          <m:rad>
                            <m:radPr>
                              <m:degHide m:val="on"/>
                              <m:ctrlPr>
                                <a:rPr lang="en-MY" b="0" i="1" smtClean="0">
                                  <a:latin typeface="Cambria Math" panose="02040503050406030204" pitchFamily="18" charset="0"/>
                                  <a:ea typeface="Cambria Math" panose="02040503050406030204" pitchFamily="18" charset="0"/>
                                </a:rPr>
                              </m:ctrlPr>
                            </m:radPr>
                            <m:deg/>
                            <m:e>
                              <m:r>
                                <a:rPr lang="en-MY" b="0" i="1" smtClean="0">
                                  <a:latin typeface="Cambria Math" panose="02040503050406030204" pitchFamily="18" charset="0"/>
                                  <a:ea typeface="Cambria Math" panose="02040503050406030204" pitchFamily="18" charset="0"/>
                                </a:rPr>
                                <m:t>𝑛</m:t>
                              </m:r>
                            </m:e>
                          </m:rad>
                        </m:den>
                      </m:f>
                      <m:r>
                        <a:rPr lang="en-MY" b="0" i="1" smtClean="0">
                          <a:latin typeface="Cambria Math" panose="02040503050406030204" pitchFamily="18" charset="0"/>
                          <a:ea typeface="Cambria Math" panose="02040503050406030204" pitchFamily="18" charset="0"/>
                        </a:rPr>
                        <m:t>&lt;</m:t>
                      </m:r>
                      <m:r>
                        <a:rPr lang="en-MY"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&lt;</m:t>
                      </m:r>
                      <m:sSub>
                        <m:sSubPr>
                          <m:ctrlPr>
                            <a:rPr lang="en-MY" i="1">
                              <a:latin typeface="Cambria Math" panose="02040503050406030204" pitchFamily="18" charset="0"/>
                              <a:ea typeface="Cambria Math" panose="02040503050406030204" pitchFamily="18" charset="0"/>
                            </a:rPr>
                          </m:ctrlPr>
                        </m:sSubPr>
                        <m:e>
                          <m:acc>
                            <m:accPr>
                              <m:chr m:val="̅"/>
                              <m:ctrlPr>
                                <a:rPr lang="en-MY" i="1">
                                  <a:latin typeface="Cambria Math" panose="02040503050406030204" pitchFamily="18" charset="0"/>
                                  <a:ea typeface="Cambria Math" panose="02040503050406030204" pitchFamily="18" charset="0"/>
                                </a:rPr>
                              </m:ctrlPr>
                            </m:accPr>
                            <m:e>
                              <m:r>
                                <a:rPr lang="en-MY" i="1">
                                  <a:latin typeface="Cambria Math" panose="02040503050406030204" pitchFamily="18" charset="0"/>
                                  <a:ea typeface="Cambria Math" panose="02040503050406030204" pitchFamily="18" charset="0"/>
                                </a:rPr>
                                <m:t>𝑥</m:t>
                              </m:r>
                            </m:e>
                          </m:acc>
                          <m:r>
                            <a:rPr lang="en-MY" b="0" i="1" smtClean="0">
                              <a:latin typeface="Cambria Math" panose="02040503050406030204" pitchFamily="18" charset="0"/>
                              <a:ea typeface="Cambria Math" panose="02040503050406030204" pitchFamily="18" charset="0"/>
                            </a:rPr>
                            <m:t>+</m:t>
                          </m:r>
                          <m:r>
                            <a:rPr lang="en-MY" i="1">
                              <a:latin typeface="Cambria Math" panose="02040503050406030204" pitchFamily="18" charset="0"/>
                              <a:ea typeface="Cambria Math" panose="02040503050406030204" pitchFamily="18" charset="0"/>
                            </a:rPr>
                            <m:t>𝑧</m:t>
                          </m:r>
                        </m:e>
                        <m:sub>
                          <m:r>
                            <a:rPr lang="en-MY" i="1">
                              <a:latin typeface="Cambria Math" panose="02040503050406030204" pitchFamily="18" charset="0"/>
                              <a:ea typeface="Cambria Math" panose="02040503050406030204" pitchFamily="18" charset="0"/>
                            </a:rPr>
                            <m:t>𝛼</m:t>
                          </m:r>
                          <m:r>
                            <a:rPr lang="en-MY" i="1">
                              <a:latin typeface="Cambria Math" panose="02040503050406030204" pitchFamily="18" charset="0"/>
                              <a:ea typeface="Cambria Math" panose="02040503050406030204" pitchFamily="18" charset="0"/>
                            </a:rPr>
                            <m:t>/2</m:t>
                          </m:r>
                        </m:sub>
                      </m:sSub>
                      <m:f>
                        <m:fPr>
                          <m:ctrlPr>
                            <a:rPr lang="en-MY" i="1">
                              <a:latin typeface="Cambria Math" panose="02040503050406030204" pitchFamily="18" charset="0"/>
                              <a:ea typeface="Cambria Math" panose="02040503050406030204" pitchFamily="18" charset="0"/>
                            </a:rPr>
                          </m:ctrlPr>
                        </m:fPr>
                        <m:num>
                          <m:r>
                            <a:rPr lang="en-MY" i="1" smtClean="0">
                              <a:latin typeface="Cambria Math" panose="02040503050406030204" pitchFamily="18" charset="0"/>
                              <a:ea typeface="Cambria Math" panose="02040503050406030204" pitchFamily="18" charset="0"/>
                            </a:rPr>
                            <m:t>𝜎</m:t>
                          </m:r>
                        </m:num>
                        <m:den>
                          <m:rad>
                            <m:radPr>
                              <m:degHide m:val="on"/>
                              <m:ctrlPr>
                                <a:rPr lang="en-MY" i="1">
                                  <a:latin typeface="Cambria Math" panose="02040503050406030204" pitchFamily="18" charset="0"/>
                                  <a:ea typeface="Cambria Math" panose="02040503050406030204" pitchFamily="18" charset="0"/>
                                </a:rPr>
                              </m:ctrlPr>
                            </m:radPr>
                            <m:deg/>
                            <m:e>
                              <m:r>
                                <a:rPr lang="en-MY" i="1">
                                  <a:latin typeface="Cambria Math" panose="02040503050406030204" pitchFamily="18" charset="0"/>
                                  <a:ea typeface="Cambria Math" panose="02040503050406030204" pitchFamily="18" charset="0"/>
                                </a:rPr>
                                <m:t>𝑛</m:t>
                              </m:r>
                            </m:e>
                          </m:rad>
                        </m:den>
                      </m:f>
                    </m:oMath>
                  </m:oMathPara>
                </a14:m>
                <a:endParaRPr lang="en-MY" dirty="0"/>
              </a:p>
            </p:txBody>
          </p:sp>
        </mc:Choice>
        <mc:Fallback xmlns="">
          <p:sp>
            <p:nvSpPr>
              <p:cNvPr id="4" name="TextBox 3">
                <a:extLst>
                  <a:ext uri="{FF2B5EF4-FFF2-40B4-BE49-F238E27FC236}">
                    <a16:creationId xmlns:a16="http://schemas.microsoft.com/office/drawing/2014/main" id="{E4990BC6-ABC4-4718-9FA8-923DACABEB6F}"/>
                  </a:ext>
                </a:extLst>
              </p:cNvPr>
              <p:cNvSpPr txBox="1">
                <a:spLocks noRot="1" noChangeAspect="1" noMove="1" noResize="1" noEditPoints="1" noAdjustHandles="1" noChangeArrowheads="1" noChangeShapeType="1" noTextEdit="1"/>
              </p:cNvSpPr>
              <p:nvPr/>
            </p:nvSpPr>
            <p:spPr>
              <a:xfrm>
                <a:off x="914400" y="2133600"/>
                <a:ext cx="4953000" cy="815480"/>
              </a:xfrm>
              <a:prstGeom prst="rect">
                <a:avLst/>
              </a:prstGeom>
              <a:blipFill>
                <a:blip r:embed="rId3"/>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DA95C9-B56A-4767-B6ED-5D67A1625A4D}"/>
                  </a:ext>
                </a:extLst>
              </p:cNvPr>
              <p:cNvSpPr txBox="1"/>
              <p:nvPr/>
            </p:nvSpPr>
            <p:spPr>
              <a:xfrm>
                <a:off x="914400" y="3245663"/>
                <a:ext cx="6443880" cy="13208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ea typeface="Cambria Math" panose="02040503050406030204" pitchFamily="18" charset="0"/>
                        </a:rPr>
                        <m:t>4.6−</m:t>
                      </m:r>
                      <m:d>
                        <m:dPr>
                          <m:ctrlPr>
                            <a:rPr lang="en-MY" b="0" i="1" smtClean="0">
                              <a:latin typeface="Cambria Math" panose="02040503050406030204" pitchFamily="18" charset="0"/>
                              <a:ea typeface="Cambria Math" panose="02040503050406030204" pitchFamily="18" charset="0"/>
                            </a:rPr>
                          </m:ctrlPr>
                        </m:dPr>
                        <m:e>
                          <m:r>
                            <a:rPr lang="en-MY" b="0" i="1" smtClean="0">
                              <a:latin typeface="Cambria Math" panose="02040503050406030204" pitchFamily="18" charset="0"/>
                              <a:ea typeface="Cambria Math" panose="02040503050406030204" pitchFamily="18" charset="0"/>
                            </a:rPr>
                            <m:t>1.96</m:t>
                          </m:r>
                        </m:e>
                      </m:d>
                      <m:f>
                        <m:fPr>
                          <m:ctrlPr>
                            <a:rPr lang="en-MY" b="0" i="1" smtClean="0">
                              <a:latin typeface="Cambria Math" panose="02040503050406030204" pitchFamily="18" charset="0"/>
                              <a:ea typeface="Cambria Math" panose="02040503050406030204" pitchFamily="18" charset="0"/>
                            </a:rPr>
                          </m:ctrlPr>
                        </m:fPr>
                        <m:num>
                          <m:r>
                            <a:rPr lang="en-MY" b="0" i="1" smtClean="0">
                              <a:latin typeface="Cambria Math" panose="02040503050406030204" pitchFamily="18" charset="0"/>
                              <a:ea typeface="Cambria Math" panose="02040503050406030204" pitchFamily="18" charset="0"/>
                            </a:rPr>
                            <m:t>0.7</m:t>
                          </m:r>
                        </m:num>
                        <m:den>
                          <m:rad>
                            <m:radPr>
                              <m:degHide m:val="on"/>
                              <m:ctrlPr>
                                <a:rPr lang="en-MY" b="0" i="1" smtClean="0">
                                  <a:latin typeface="Cambria Math" panose="02040503050406030204" pitchFamily="18" charset="0"/>
                                  <a:ea typeface="Cambria Math" panose="02040503050406030204" pitchFamily="18" charset="0"/>
                                </a:rPr>
                              </m:ctrlPr>
                            </m:radPr>
                            <m:deg/>
                            <m:e>
                              <m:r>
                                <a:rPr lang="en-MY" b="0" i="1" smtClean="0">
                                  <a:latin typeface="Cambria Math" panose="02040503050406030204" pitchFamily="18" charset="0"/>
                                  <a:ea typeface="Cambria Math" panose="02040503050406030204" pitchFamily="18" charset="0"/>
                                </a:rPr>
                                <m:t>50</m:t>
                              </m:r>
                            </m:e>
                          </m:rad>
                        </m:den>
                      </m:f>
                      <m:r>
                        <a:rPr lang="en-MY" b="0" i="1" smtClean="0">
                          <a:latin typeface="Cambria Math" panose="02040503050406030204" pitchFamily="18" charset="0"/>
                          <a:ea typeface="Cambria Math" panose="02040503050406030204" pitchFamily="18" charset="0"/>
                        </a:rPr>
                        <m:t>&lt;</m:t>
                      </m:r>
                      <m:r>
                        <a:rPr lang="en-MY"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&lt;4.6+(1.96)</m:t>
                      </m:r>
                      <m:f>
                        <m:fPr>
                          <m:ctrlPr>
                            <a:rPr lang="en-MY" i="1">
                              <a:latin typeface="Cambria Math" panose="02040503050406030204" pitchFamily="18" charset="0"/>
                              <a:ea typeface="Cambria Math" panose="02040503050406030204" pitchFamily="18" charset="0"/>
                            </a:rPr>
                          </m:ctrlPr>
                        </m:fPr>
                        <m:num>
                          <m:r>
                            <a:rPr lang="en-MY" b="0" i="1" smtClean="0">
                              <a:latin typeface="Cambria Math" panose="02040503050406030204" pitchFamily="18" charset="0"/>
                              <a:ea typeface="Cambria Math" panose="02040503050406030204" pitchFamily="18" charset="0"/>
                            </a:rPr>
                            <m:t>0.7</m:t>
                          </m:r>
                        </m:num>
                        <m:den>
                          <m:rad>
                            <m:radPr>
                              <m:degHide m:val="on"/>
                              <m:ctrlPr>
                                <a:rPr lang="en-MY" i="1">
                                  <a:latin typeface="Cambria Math" panose="02040503050406030204" pitchFamily="18" charset="0"/>
                                  <a:ea typeface="Cambria Math" panose="02040503050406030204" pitchFamily="18" charset="0"/>
                                </a:rPr>
                              </m:ctrlPr>
                            </m:radPr>
                            <m:deg/>
                            <m:e>
                              <m:r>
                                <a:rPr lang="en-MY" b="0" i="1" smtClean="0">
                                  <a:latin typeface="Cambria Math" panose="02040503050406030204" pitchFamily="18" charset="0"/>
                                  <a:ea typeface="Cambria Math" panose="02040503050406030204" pitchFamily="18" charset="0"/>
                                </a:rPr>
                                <m:t>50</m:t>
                              </m:r>
                            </m:e>
                          </m:rad>
                        </m:den>
                      </m:f>
                    </m:oMath>
                  </m:oMathPara>
                </a14:m>
                <a:endParaRPr lang="en-MY" dirty="0"/>
              </a:p>
              <a:p>
                <a:r>
                  <a:rPr lang="en-MY" dirty="0"/>
                  <a:t>4.4 &lt; </a:t>
                </a:r>
                <a14:m>
                  <m:oMath xmlns:m="http://schemas.openxmlformats.org/officeDocument/2006/math">
                    <m:r>
                      <a:rPr lang="en-MY" i="1" smtClean="0">
                        <a:latin typeface="Cambria Math" panose="02040503050406030204" pitchFamily="18" charset="0"/>
                        <a:ea typeface="Cambria Math" panose="02040503050406030204" pitchFamily="18" charset="0"/>
                      </a:rPr>
                      <m:t>𝜇</m:t>
                    </m:r>
                  </m:oMath>
                </a14:m>
                <a:r>
                  <a:rPr lang="en-MY" dirty="0"/>
                  <a:t>&lt; 4.8</a:t>
                </a:r>
              </a:p>
            </p:txBody>
          </p:sp>
        </mc:Choice>
        <mc:Fallback xmlns="">
          <p:sp>
            <p:nvSpPr>
              <p:cNvPr id="5" name="TextBox 4">
                <a:extLst>
                  <a:ext uri="{FF2B5EF4-FFF2-40B4-BE49-F238E27FC236}">
                    <a16:creationId xmlns:a16="http://schemas.microsoft.com/office/drawing/2014/main" id="{B6DA95C9-B56A-4767-B6ED-5D67A1625A4D}"/>
                  </a:ext>
                </a:extLst>
              </p:cNvPr>
              <p:cNvSpPr txBox="1">
                <a:spLocks noRot="1" noChangeAspect="1" noMove="1" noResize="1" noEditPoints="1" noAdjustHandles="1" noChangeArrowheads="1" noChangeShapeType="1" noTextEdit="1"/>
              </p:cNvSpPr>
              <p:nvPr/>
            </p:nvSpPr>
            <p:spPr>
              <a:xfrm>
                <a:off x="914400" y="3245663"/>
                <a:ext cx="6443880" cy="1320874"/>
              </a:xfrm>
              <a:prstGeom prst="rect">
                <a:avLst/>
              </a:prstGeom>
              <a:blipFill>
                <a:blip r:embed="rId4"/>
                <a:stretch>
                  <a:fillRect l="-3311" b="-15207"/>
                </a:stretch>
              </a:blipFill>
            </p:spPr>
            <p:txBody>
              <a:bodyPr/>
              <a:lstStyle/>
              <a:p>
                <a:r>
                  <a:rPr lang="en-MY">
                    <a:noFill/>
                  </a:rPr>
                  <a:t> </a:t>
                </a:r>
              </a:p>
            </p:txBody>
          </p:sp>
        </mc:Fallback>
      </mc:AlternateContent>
    </p:spTree>
    <p:extLst>
      <p:ext uri="{BB962C8B-B14F-4D97-AF65-F5344CB8AC3E}">
        <p14:creationId xmlns:p14="http://schemas.microsoft.com/office/powerpoint/2010/main" val="3631660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2"/>
          <p:cNvSpPr>
            <a:spLocks noGrp="1" noChangeArrowheads="1"/>
          </p:cNvSpPr>
          <p:nvPr>
            <p:ph type="title" idx="4294967295"/>
          </p:nvPr>
        </p:nvSpPr>
        <p:spPr>
          <a:xfrm>
            <a:off x="990600" y="228600"/>
            <a:ext cx="7793038" cy="1143000"/>
          </a:xfrm>
        </p:spPr>
        <p:txBody>
          <a:bodyPr/>
          <a:lstStyle/>
          <a:p>
            <a:pPr eaLnBrk="1" hangingPunct="1">
              <a:lnSpc>
                <a:spcPct val="80000"/>
              </a:lnSpc>
            </a:pPr>
            <a:r>
              <a:rPr lang="en-US"/>
              <a:t>t Test of Hypothesis for the Mean (</a:t>
            </a:r>
            <a:r>
              <a:rPr lang="el-GR">
                <a:cs typeface="Arial" charset="0"/>
              </a:rPr>
              <a:t>σ</a:t>
            </a:r>
            <a:r>
              <a:rPr lang="en-US">
                <a:cs typeface="Arial" charset="0"/>
              </a:rPr>
              <a:t> Unknown)</a:t>
            </a:r>
            <a:endParaRPr lang="el-GR">
              <a:cs typeface="Arial" charset="0"/>
            </a:endParaRPr>
          </a:p>
        </p:txBody>
      </p:sp>
      <p:sp>
        <p:nvSpPr>
          <p:cNvPr id="8201" name="Text Box 7"/>
          <p:cNvSpPr txBox="1">
            <a:spLocks noChangeArrowheads="1"/>
          </p:cNvSpPr>
          <p:nvPr/>
        </p:nvSpPr>
        <p:spPr bwMode="auto">
          <a:xfrm>
            <a:off x="4800600" y="4343400"/>
            <a:ext cx="3276600" cy="457200"/>
          </a:xfrm>
          <a:prstGeom prst="rect">
            <a:avLst/>
          </a:prstGeom>
          <a:noFill/>
          <a:ln w="19050" algn="ctr">
            <a:noFill/>
            <a:miter lim="800000"/>
            <a:headEnd/>
            <a:tailEnd/>
          </a:ln>
        </p:spPr>
        <p:txBody>
          <a:bodyPr>
            <a:spAutoFit/>
          </a:bodyPr>
          <a:lstStyle/>
          <a:p>
            <a:pPr>
              <a:spcBef>
                <a:spcPct val="50000"/>
              </a:spcBef>
            </a:pPr>
            <a:r>
              <a:rPr lang="en-US" sz="2400"/>
              <a:t>The test statistic is:</a:t>
            </a:r>
          </a:p>
        </p:txBody>
      </p:sp>
      <p:sp>
        <p:nvSpPr>
          <p:cNvPr id="8202" name="Freeform 9"/>
          <p:cNvSpPr>
            <a:spLocks/>
          </p:cNvSpPr>
          <p:nvPr/>
        </p:nvSpPr>
        <p:spPr bwMode="auto">
          <a:xfrm>
            <a:off x="4648200" y="3276600"/>
            <a:ext cx="4191000" cy="3352800"/>
          </a:xfrm>
          <a:custGeom>
            <a:avLst/>
            <a:gdLst>
              <a:gd name="T0" fmla="*/ 2147483647 w 2784"/>
              <a:gd name="T1" fmla="*/ 0 h 2208"/>
              <a:gd name="T2" fmla="*/ 2147483647 w 2784"/>
              <a:gd name="T3" fmla="*/ 2147483647 h 2208"/>
              <a:gd name="T4" fmla="*/ 0 w 2784"/>
              <a:gd name="T5" fmla="*/ 2147483647 h 2208"/>
              <a:gd name="T6" fmla="*/ 0 w 2784"/>
              <a:gd name="T7" fmla="*/ 0 h 2208"/>
              <a:gd name="T8" fmla="*/ 2147483647 w 2784"/>
              <a:gd name="T9" fmla="*/ 0 h 2208"/>
              <a:gd name="T10" fmla="*/ 0 60000 65536"/>
              <a:gd name="T11" fmla="*/ 0 60000 65536"/>
              <a:gd name="T12" fmla="*/ 0 60000 65536"/>
              <a:gd name="T13" fmla="*/ 0 60000 65536"/>
              <a:gd name="T14" fmla="*/ 0 60000 65536"/>
              <a:gd name="T15" fmla="*/ 0 w 2784"/>
              <a:gd name="T16" fmla="*/ 0 h 2208"/>
              <a:gd name="T17" fmla="*/ 2784 w 2784"/>
              <a:gd name="T18" fmla="*/ 2208 h 2208"/>
            </a:gdLst>
            <a:ahLst/>
            <a:cxnLst>
              <a:cxn ang="T10">
                <a:pos x="T0" y="T1"/>
              </a:cxn>
              <a:cxn ang="T11">
                <a:pos x="T2" y="T3"/>
              </a:cxn>
              <a:cxn ang="T12">
                <a:pos x="T4" y="T5"/>
              </a:cxn>
              <a:cxn ang="T13">
                <a:pos x="T6" y="T7"/>
              </a:cxn>
              <a:cxn ang="T14">
                <a:pos x="T8" y="T9"/>
              </a:cxn>
            </a:cxnLst>
            <a:rect l="T15" t="T16" r="T17" b="T18"/>
            <a:pathLst>
              <a:path w="2784" h="2208">
                <a:moveTo>
                  <a:pt x="2784" y="0"/>
                </a:moveTo>
                <a:lnTo>
                  <a:pt x="2784" y="2208"/>
                </a:lnTo>
                <a:lnTo>
                  <a:pt x="0" y="2208"/>
                </a:lnTo>
                <a:lnTo>
                  <a:pt x="0" y="0"/>
                </a:lnTo>
                <a:lnTo>
                  <a:pt x="2784" y="0"/>
                </a:lnTo>
              </a:path>
            </a:pathLst>
          </a:custGeom>
          <a:noFill/>
          <a:ln w="28575">
            <a:solidFill>
              <a:schemeClr val="hlink"/>
            </a:solidFill>
            <a:round/>
            <a:headEnd/>
            <a:tailEnd/>
          </a:ln>
        </p:spPr>
        <p:txBody>
          <a:bodyPr wrap="none" anchor="ctr"/>
          <a:lstStyle/>
          <a:p>
            <a:endParaRPr lang="en-GB"/>
          </a:p>
        </p:txBody>
      </p:sp>
      <p:sp>
        <p:nvSpPr>
          <p:cNvPr id="8203" name="Line 10"/>
          <p:cNvSpPr>
            <a:spLocks noChangeShapeType="1"/>
          </p:cNvSpPr>
          <p:nvPr/>
        </p:nvSpPr>
        <p:spPr bwMode="auto">
          <a:xfrm>
            <a:off x="4800600" y="2971800"/>
            <a:ext cx="1588" cy="228600"/>
          </a:xfrm>
          <a:prstGeom prst="line">
            <a:avLst/>
          </a:prstGeom>
          <a:noFill/>
          <a:ln w="28575">
            <a:solidFill>
              <a:schemeClr val="tx1"/>
            </a:solidFill>
            <a:miter lim="800000"/>
            <a:headEnd/>
            <a:tailEnd/>
          </a:ln>
        </p:spPr>
        <p:txBody>
          <a:bodyPr wrap="none"/>
          <a:lstStyle/>
          <a:p>
            <a:endParaRPr lang="en-US"/>
          </a:p>
        </p:txBody>
      </p:sp>
      <p:sp>
        <p:nvSpPr>
          <p:cNvPr id="8204" name="Freeform 12"/>
          <p:cNvSpPr>
            <a:spLocks/>
          </p:cNvSpPr>
          <p:nvPr/>
        </p:nvSpPr>
        <p:spPr bwMode="auto">
          <a:xfrm>
            <a:off x="3733800" y="2133600"/>
            <a:ext cx="1981200" cy="914400"/>
          </a:xfrm>
          <a:custGeom>
            <a:avLst/>
            <a:gdLst>
              <a:gd name="T0" fmla="*/ 0 w 1115"/>
              <a:gd name="T1" fmla="*/ 2147483647 h 514"/>
              <a:gd name="T2" fmla="*/ 2147483647 w 1115"/>
              <a:gd name="T3" fmla="*/ 2147483647 h 514"/>
              <a:gd name="T4" fmla="*/ 2147483647 w 1115"/>
              <a:gd name="T5" fmla="*/ 0 h 514"/>
              <a:gd name="T6" fmla="*/ 0 w 1115"/>
              <a:gd name="T7" fmla="*/ 0 h 514"/>
              <a:gd name="T8" fmla="*/ 0 w 1115"/>
              <a:gd name="T9" fmla="*/ 2147483647 h 514"/>
              <a:gd name="T10" fmla="*/ 0 60000 65536"/>
              <a:gd name="T11" fmla="*/ 0 60000 65536"/>
              <a:gd name="T12" fmla="*/ 0 60000 65536"/>
              <a:gd name="T13" fmla="*/ 0 60000 65536"/>
              <a:gd name="T14" fmla="*/ 0 60000 65536"/>
              <a:gd name="T15" fmla="*/ 0 w 1115"/>
              <a:gd name="T16" fmla="*/ 0 h 514"/>
              <a:gd name="T17" fmla="*/ 1115 w 1115"/>
              <a:gd name="T18" fmla="*/ 514 h 514"/>
            </a:gdLst>
            <a:ahLst/>
            <a:cxnLst>
              <a:cxn ang="T10">
                <a:pos x="T0" y="T1"/>
              </a:cxn>
              <a:cxn ang="T11">
                <a:pos x="T2" y="T3"/>
              </a:cxn>
              <a:cxn ang="T12">
                <a:pos x="T4" y="T5"/>
              </a:cxn>
              <a:cxn ang="T13">
                <a:pos x="T6" y="T7"/>
              </a:cxn>
              <a:cxn ang="T14">
                <a:pos x="T8" y="T9"/>
              </a:cxn>
            </a:cxnLst>
            <a:rect l="T15" t="T16" r="T17" b="T18"/>
            <a:pathLst>
              <a:path w="1115" h="514">
                <a:moveTo>
                  <a:pt x="0" y="513"/>
                </a:moveTo>
                <a:lnTo>
                  <a:pt x="1114" y="513"/>
                </a:lnTo>
                <a:lnTo>
                  <a:pt x="1114" y="0"/>
                </a:lnTo>
                <a:lnTo>
                  <a:pt x="0" y="0"/>
                </a:lnTo>
                <a:lnTo>
                  <a:pt x="0" y="513"/>
                </a:lnTo>
              </a:path>
            </a:pathLst>
          </a:custGeom>
          <a:solidFill>
            <a:srgbClr val="C7DAF7"/>
          </a:solidFill>
          <a:ln w="25400" cap="rnd">
            <a:solidFill>
              <a:srgbClr val="1A1A1A"/>
            </a:solidFill>
            <a:round/>
            <a:headEnd/>
            <a:tailEnd/>
          </a:ln>
        </p:spPr>
        <p:txBody>
          <a:bodyPr/>
          <a:lstStyle/>
          <a:p>
            <a:endParaRPr lang="en-GB"/>
          </a:p>
        </p:txBody>
      </p:sp>
      <p:sp>
        <p:nvSpPr>
          <p:cNvPr id="8205" name="Line 15"/>
          <p:cNvSpPr>
            <a:spLocks noChangeShapeType="1"/>
          </p:cNvSpPr>
          <p:nvPr/>
        </p:nvSpPr>
        <p:spPr bwMode="auto">
          <a:xfrm>
            <a:off x="3124200" y="3200400"/>
            <a:ext cx="3429000" cy="0"/>
          </a:xfrm>
          <a:prstGeom prst="line">
            <a:avLst/>
          </a:prstGeom>
          <a:noFill/>
          <a:ln w="28575">
            <a:solidFill>
              <a:schemeClr val="tx1"/>
            </a:solidFill>
            <a:round/>
            <a:headEnd/>
            <a:tailEnd/>
          </a:ln>
        </p:spPr>
        <p:txBody>
          <a:bodyPr wrap="none"/>
          <a:lstStyle/>
          <a:p>
            <a:endParaRPr lang="en-US"/>
          </a:p>
        </p:txBody>
      </p:sp>
      <p:sp>
        <p:nvSpPr>
          <p:cNvPr id="8206" name="Line 16"/>
          <p:cNvSpPr>
            <a:spLocks noChangeShapeType="1"/>
          </p:cNvSpPr>
          <p:nvPr/>
        </p:nvSpPr>
        <p:spPr bwMode="auto">
          <a:xfrm>
            <a:off x="3124200" y="3200400"/>
            <a:ext cx="1588" cy="228600"/>
          </a:xfrm>
          <a:prstGeom prst="line">
            <a:avLst/>
          </a:prstGeom>
          <a:noFill/>
          <a:ln w="28575">
            <a:solidFill>
              <a:schemeClr val="tx1"/>
            </a:solidFill>
            <a:miter lim="800000"/>
            <a:headEnd/>
            <a:tailEnd/>
          </a:ln>
        </p:spPr>
        <p:txBody>
          <a:bodyPr wrap="none"/>
          <a:lstStyle/>
          <a:p>
            <a:endParaRPr lang="en-US"/>
          </a:p>
        </p:txBody>
      </p:sp>
      <p:sp>
        <p:nvSpPr>
          <p:cNvPr id="8207" name="Line 17"/>
          <p:cNvSpPr>
            <a:spLocks noChangeShapeType="1"/>
          </p:cNvSpPr>
          <p:nvPr/>
        </p:nvSpPr>
        <p:spPr bwMode="auto">
          <a:xfrm>
            <a:off x="6553200" y="3200400"/>
            <a:ext cx="1588" cy="228600"/>
          </a:xfrm>
          <a:prstGeom prst="line">
            <a:avLst/>
          </a:prstGeom>
          <a:noFill/>
          <a:ln w="28575">
            <a:solidFill>
              <a:schemeClr val="tx1"/>
            </a:solidFill>
            <a:miter lim="800000"/>
            <a:headEnd/>
            <a:tailEnd/>
          </a:ln>
        </p:spPr>
        <p:txBody>
          <a:bodyPr wrap="none"/>
          <a:lstStyle/>
          <a:p>
            <a:endParaRPr lang="en-US"/>
          </a:p>
        </p:txBody>
      </p:sp>
      <p:sp>
        <p:nvSpPr>
          <p:cNvPr id="8208" name="Rectangle 19"/>
          <p:cNvSpPr>
            <a:spLocks noChangeArrowheads="1"/>
          </p:cNvSpPr>
          <p:nvPr/>
        </p:nvSpPr>
        <p:spPr bwMode="auto">
          <a:xfrm>
            <a:off x="3276600" y="2133600"/>
            <a:ext cx="2743200" cy="819150"/>
          </a:xfrm>
          <a:prstGeom prst="rect">
            <a:avLst/>
          </a:prstGeom>
          <a:noFill/>
          <a:ln w="12700">
            <a:noFill/>
            <a:miter lim="800000"/>
            <a:headEnd/>
            <a:tailEnd/>
          </a:ln>
        </p:spPr>
        <p:txBody>
          <a:bodyPr lIns="90488" tIns="44450" rIns="90488" bIns="44450">
            <a:spAutoFit/>
          </a:bodyPr>
          <a:lstStyle/>
          <a:p>
            <a:pPr algn="ctr" eaLnBrk="0" hangingPunct="0"/>
            <a:r>
              <a:rPr lang="en-US" sz="2400" b="1">
                <a:sym typeface="Symbol" pitchFamily="18" charset="2"/>
              </a:rPr>
              <a:t>Hypothesis </a:t>
            </a:r>
          </a:p>
          <a:p>
            <a:pPr algn="ctr" eaLnBrk="0" hangingPunct="0"/>
            <a:r>
              <a:rPr lang="en-US" sz="2400" b="1">
                <a:sym typeface="Symbol" pitchFamily="18" charset="2"/>
              </a:rPr>
              <a:t>Tests for </a:t>
            </a:r>
          </a:p>
        </p:txBody>
      </p:sp>
      <p:sp>
        <p:nvSpPr>
          <p:cNvPr id="8209" name="Rectangle 20"/>
          <p:cNvSpPr>
            <a:spLocks noChangeArrowheads="1"/>
          </p:cNvSpPr>
          <p:nvPr/>
        </p:nvSpPr>
        <p:spPr bwMode="auto">
          <a:xfrm>
            <a:off x="2362200" y="3505200"/>
            <a:ext cx="1487488" cy="454025"/>
          </a:xfrm>
          <a:prstGeom prst="rect">
            <a:avLst/>
          </a:prstGeom>
          <a:noFill/>
          <a:ln w="12700">
            <a:noFill/>
            <a:miter lim="800000"/>
            <a:headEnd/>
            <a:tailEnd/>
          </a:ln>
        </p:spPr>
        <p:txBody>
          <a:bodyPr wrap="none" lIns="90488" tIns="44450" rIns="90488" bIns="44450">
            <a:spAutoFit/>
          </a:bodyPr>
          <a:lstStyle/>
          <a:p>
            <a:pPr eaLnBrk="0" hangingPunct="0"/>
            <a:r>
              <a:rPr lang="el-GR" sz="2400" b="1">
                <a:cs typeface="Arial" charset="0"/>
                <a:sym typeface="Symbol" pitchFamily="18" charset="2"/>
              </a:rPr>
              <a:t>σ</a:t>
            </a:r>
            <a:r>
              <a:rPr lang="en-US" sz="2400" b="1">
                <a:sym typeface="Symbol" pitchFamily="18" charset="2"/>
              </a:rPr>
              <a:t> Known</a:t>
            </a:r>
          </a:p>
        </p:txBody>
      </p:sp>
      <p:sp>
        <p:nvSpPr>
          <p:cNvPr id="8210" name="Line 21"/>
          <p:cNvSpPr>
            <a:spLocks noChangeShapeType="1"/>
          </p:cNvSpPr>
          <p:nvPr/>
        </p:nvSpPr>
        <p:spPr bwMode="auto">
          <a:xfrm>
            <a:off x="3124200" y="3200400"/>
            <a:ext cx="3429000" cy="0"/>
          </a:xfrm>
          <a:prstGeom prst="line">
            <a:avLst/>
          </a:prstGeom>
          <a:noFill/>
          <a:ln w="28575">
            <a:solidFill>
              <a:schemeClr val="tx1"/>
            </a:solidFill>
            <a:round/>
            <a:headEnd/>
            <a:tailEnd/>
          </a:ln>
        </p:spPr>
        <p:txBody>
          <a:bodyPr wrap="none"/>
          <a:lstStyle/>
          <a:p>
            <a:endParaRPr lang="en-US"/>
          </a:p>
        </p:txBody>
      </p:sp>
      <p:sp>
        <p:nvSpPr>
          <p:cNvPr id="8211" name="Line 22"/>
          <p:cNvSpPr>
            <a:spLocks noChangeShapeType="1"/>
          </p:cNvSpPr>
          <p:nvPr/>
        </p:nvSpPr>
        <p:spPr bwMode="auto">
          <a:xfrm>
            <a:off x="3124200" y="3200400"/>
            <a:ext cx="1588" cy="228600"/>
          </a:xfrm>
          <a:prstGeom prst="line">
            <a:avLst/>
          </a:prstGeom>
          <a:noFill/>
          <a:ln w="28575">
            <a:solidFill>
              <a:schemeClr val="tx1"/>
            </a:solidFill>
            <a:miter lim="800000"/>
            <a:headEnd/>
            <a:tailEnd/>
          </a:ln>
        </p:spPr>
        <p:txBody>
          <a:bodyPr wrap="none"/>
          <a:lstStyle/>
          <a:p>
            <a:endParaRPr lang="en-US"/>
          </a:p>
        </p:txBody>
      </p:sp>
      <p:sp>
        <p:nvSpPr>
          <p:cNvPr id="8212" name="Line 23"/>
          <p:cNvSpPr>
            <a:spLocks noChangeShapeType="1"/>
          </p:cNvSpPr>
          <p:nvPr/>
        </p:nvSpPr>
        <p:spPr bwMode="auto">
          <a:xfrm>
            <a:off x="6553200" y="3200400"/>
            <a:ext cx="1588" cy="228600"/>
          </a:xfrm>
          <a:prstGeom prst="line">
            <a:avLst/>
          </a:prstGeom>
          <a:noFill/>
          <a:ln w="28575">
            <a:solidFill>
              <a:schemeClr val="tx1"/>
            </a:solidFill>
            <a:miter lim="800000"/>
            <a:headEnd/>
            <a:tailEnd/>
          </a:ln>
        </p:spPr>
        <p:txBody>
          <a:bodyPr wrap="none"/>
          <a:lstStyle/>
          <a:p>
            <a:endParaRPr lang="en-US"/>
          </a:p>
        </p:txBody>
      </p:sp>
      <p:sp>
        <p:nvSpPr>
          <p:cNvPr id="8213" name="Rectangle 24"/>
          <p:cNvSpPr>
            <a:spLocks noChangeArrowheads="1"/>
          </p:cNvSpPr>
          <p:nvPr/>
        </p:nvSpPr>
        <p:spPr bwMode="auto">
          <a:xfrm>
            <a:off x="5638800" y="3505200"/>
            <a:ext cx="1843088" cy="454025"/>
          </a:xfrm>
          <a:prstGeom prst="rect">
            <a:avLst/>
          </a:prstGeom>
          <a:noFill/>
          <a:ln w="12700">
            <a:noFill/>
            <a:miter lim="800000"/>
            <a:headEnd/>
            <a:tailEnd/>
          </a:ln>
        </p:spPr>
        <p:txBody>
          <a:bodyPr wrap="none" lIns="90488" tIns="44450" rIns="90488" bIns="44450">
            <a:spAutoFit/>
          </a:bodyPr>
          <a:lstStyle/>
          <a:p>
            <a:pPr eaLnBrk="0" hangingPunct="0"/>
            <a:r>
              <a:rPr lang="el-GR" sz="2400" b="1">
                <a:sym typeface="Symbol" pitchFamily="18" charset="2"/>
              </a:rPr>
              <a:t>σ</a:t>
            </a:r>
            <a:r>
              <a:rPr lang="en-US" sz="2400" b="1">
                <a:sym typeface="Symbol" pitchFamily="18" charset="2"/>
              </a:rPr>
              <a:t> Unknown</a:t>
            </a:r>
          </a:p>
        </p:txBody>
      </p:sp>
      <p:sp>
        <p:nvSpPr>
          <p:cNvPr id="8214" name="Freeform 25"/>
          <p:cNvSpPr>
            <a:spLocks/>
          </p:cNvSpPr>
          <p:nvPr/>
        </p:nvSpPr>
        <p:spPr bwMode="auto">
          <a:xfrm>
            <a:off x="2133600" y="3429000"/>
            <a:ext cx="1819275" cy="914400"/>
          </a:xfrm>
          <a:custGeom>
            <a:avLst/>
            <a:gdLst>
              <a:gd name="T0" fmla="*/ 0 w 1068"/>
              <a:gd name="T1" fmla="*/ 2147483647 h 429"/>
              <a:gd name="T2" fmla="*/ 2147483647 w 1068"/>
              <a:gd name="T3" fmla="*/ 2147483647 h 429"/>
              <a:gd name="T4" fmla="*/ 2147483647 w 1068"/>
              <a:gd name="T5" fmla="*/ 0 h 429"/>
              <a:gd name="T6" fmla="*/ 0 w 1068"/>
              <a:gd name="T7" fmla="*/ 0 h 429"/>
              <a:gd name="T8" fmla="*/ 0 w 1068"/>
              <a:gd name="T9" fmla="*/ 2147483647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solidFill>
            <a:srgbClr val="C7DAF7"/>
          </a:solidFill>
          <a:ln w="25400" cap="rnd">
            <a:solidFill>
              <a:srgbClr val="1A1A1A"/>
            </a:solidFill>
            <a:round/>
            <a:headEnd/>
            <a:tailEnd/>
          </a:ln>
        </p:spPr>
        <p:txBody>
          <a:bodyPr/>
          <a:lstStyle/>
          <a:p>
            <a:endParaRPr lang="en-GB"/>
          </a:p>
        </p:txBody>
      </p:sp>
      <p:sp>
        <p:nvSpPr>
          <p:cNvPr id="8215" name="Rectangle 26"/>
          <p:cNvSpPr>
            <a:spLocks noChangeArrowheads="1"/>
          </p:cNvSpPr>
          <p:nvPr/>
        </p:nvSpPr>
        <p:spPr bwMode="auto">
          <a:xfrm>
            <a:off x="2286000" y="3505200"/>
            <a:ext cx="1463675" cy="454025"/>
          </a:xfrm>
          <a:prstGeom prst="rect">
            <a:avLst/>
          </a:prstGeom>
          <a:noFill/>
          <a:ln w="12700">
            <a:noFill/>
            <a:miter lim="800000"/>
            <a:headEnd/>
            <a:tailEnd/>
          </a:ln>
        </p:spPr>
        <p:txBody>
          <a:bodyPr wrap="none" lIns="90488" tIns="44450" rIns="90488" bIns="44450">
            <a:spAutoFit/>
          </a:bodyPr>
          <a:lstStyle/>
          <a:p>
            <a:pPr eaLnBrk="0" hangingPunct="0"/>
            <a:r>
              <a:rPr lang="en-US" sz="2400" b="1">
                <a:sym typeface="Symbol" pitchFamily="18" charset="2"/>
              </a:rPr>
              <a:t> Known</a:t>
            </a:r>
          </a:p>
        </p:txBody>
      </p:sp>
      <p:sp>
        <p:nvSpPr>
          <p:cNvPr id="8216" name="Freeform 27"/>
          <p:cNvSpPr>
            <a:spLocks/>
          </p:cNvSpPr>
          <p:nvPr/>
        </p:nvSpPr>
        <p:spPr bwMode="auto">
          <a:xfrm>
            <a:off x="5410200" y="3429000"/>
            <a:ext cx="2057400" cy="914400"/>
          </a:xfrm>
          <a:custGeom>
            <a:avLst/>
            <a:gdLst>
              <a:gd name="T0" fmla="*/ 0 w 1241"/>
              <a:gd name="T1" fmla="*/ 2147483647 h 436"/>
              <a:gd name="T2" fmla="*/ 2147483647 w 1241"/>
              <a:gd name="T3" fmla="*/ 2147483647 h 436"/>
              <a:gd name="T4" fmla="*/ 2147483647 w 1241"/>
              <a:gd name="T5" fmla="*/ 0 h 436"/>
              <a:gd name="T6" fmla="*/ 0 w 1241"/>
              <a:gd name="T7" fmla="*/ 0 h 436"/>
              <a:gd name="T8" fmla="*/ 0 w 1241"/>
              <a:gd name="T9" fmla="*/ 2147483647 h 436"/>
              <a:gd name="T10" fmla="*/ 0 60000 65536"/>
              <a:gd name="T11" fmla="*/ 0 60000 65536"/>
              <a:gd name="T12" fmla="*/ 0 60000 65536"/>
              <a:gd name="T13" fmla="*/ 0 60000 65536"/>
              <a:gd name="T14" fmla="*/ 0 60000 65536"/>
              <a:gd name="T15" fmla="*/ 0 w 1241"/>
              <a:gd name="T16" fmla="*/ 0 h 436"/>
              <a:gd name="T17" fmla="*/ 1241 w 1241"/>
              <a:gd name="T18" fmla="*/ 436 h 436"/>
            </a:gdLst>
            <a:ahLst/>
            <a:cxnLst>
              <a:cxn ang="T10">
                <a:pos x="T0" y="T1"/>
              </a:cxn>
              <a:cxn ang="T11">
                <a:pos x="T2" y="T3"/>
              </a:cxn>
              <a:cxn ang="T12">
                <a:pos x="T4" y="T5"/>
              </a:cxn>
              <a:cxn ang="T13">
                <a:pos x="T6" y="T7"/>
              </a:cxn>
              <a:cxn ang="T14">
                <a:pos x="T8" y="T9"/>
              </a:cxn>
            </a:cxnLst>
            <a:rect l="T15" t="T16" r="T17" b="T18"/>
            <a:pathLst>
              <a:path w="1241" h="436">
                <a:moveTo>
                  <a:pt x="0" y="435"/>
                </a:moveTo>
                <a:lnTo>
                  <a:pt x="1240" y="435"/>
                </a:lnTo>
                <a:lnTo>
                  <a:pt x="1240" y="0"/>
                </a:lnTo>
                <a:lnTo>
                  <a:pt x="0" y="0"/>
                </a:lnTo>
                <a:lnTo>
                  <a:pt x="0" y="435"/>
                </a:lnTo>
              </a:path>
            </a:pathLst>
          </a:custGeom>
          <a:solidFill>
            <a:srgbClr val="FDE0BD"/>
          </a:solidFill>
          <a:ln w="25400" cap="rnd">
            <a:solidFill>
              <a:srgbClr val="1A1A1A"/>
            </a:solidFill>
            <a:round/>
            <a:headEnd/>
            <a:tailEnd/>
          </a:ln>
        </p:spPr>
        <p:txBody>
          <a:bodyPr/>
          <a:lstStyle/>
          <a:p>
            <a:endParaRPr lang="en-GB"/>
          </a:p>
        </p:txBody>
      </p:sp>
      <p:sp>
        <p:nvSpPr>
          <p:cNvPr id="8217" name="Rectangle 28"/>
          <p:cNvSpPr>
            <a:spLocks noChangeArrowheads="1"/>
          </p:cNvSpPr>
          <p:nvPr/>
        </p:nvSpPr>
        <p:spPr bwMode="auto">
          <a:xfrm>
            <a:off x="5562600" y="3505200"/>
            <a:ext cx="1819275" cy="454025"/>
          </a:xfrm>
          <a:prstGeom prst="rect">
            <a:avLst/>
          </a:prstGeom>
          <a:noFill/>
          <a:ln w="12700">
            <a:noFill/>
            <a:miter lim="800000"/>
            <a:headEnd/>
            <a:tailEnd/>
          </a:ln>
        </p:spPr>
        <p:txBody>
          <a:bodyPr wrap="none" lIns="90488" tIns="44450" rIns="90488" bIns="44450">
            <a:spAutoFit/>
          </a:bodyPr>
          <a:lstStyle/>
          <a:p>
            <a:pPr eaLnBrk="0" hangingPunct="0"/>
            <a:r>
              <a:rPr lang="en-US" sz="2400" b="1">
                <a:sym typeface="Symbol" pitchFamily="18" charset="2"/>
              </a:rPr>
              <a:t> Unknown</a:t>
            </a:r>
          </a:p>
        </p:txBody>
      </p:sp>
      <p:sp>
        <p:nvSpPr>
          <p:cNvPr id="8218" name="Text Box 29"/>
          <p:cNvSpPr txBox="1">
            <a:spLocks noChangeArrowheads="1"/>
          </p:cNvSpPr>
          <p:nvPr/>
        </p:nvSpPr>
        <p:spPr bwMode="auto">
          <a:xfrm>
            <a:off x="2362200" y="3860800"/>
            <a:ext cx="1200150" cy="457200"/>
          </a:xfrm>
          <a:prstGeom prst="rect">
            <a:avLst/>
          </a:prstGeom>
          <a:noFill/>
          <a:ln w="9525">
            <a:noFill/>
            <a:miter lim="800000"/>
            <a:headEnd/>
            <a:tailEnd/>
          </a:ln>
        </p:spPr>
        <p:txBody>
          <a:bodyPr wrap="none">
            <a:spAutoFit/>
          </a:bodyPr>
          <a:lstStyle/>
          <a:p>
            <a:r>
              <a:rPr lang="en-US" sz="2400" b="1"/>
              <a:t>(Z test)</a:t>
            </a:r>
          </a:p>
        </p:txBody>
      </p:sp>
      <p:sp>
        <p:nvSpPr>
          <p:cNvPr id="8219" name="Text Box 30"/>
          <p:cNvSpPr txBox="1">
            <a:spLocks noChangeArrowheads="1"/>
          </p:cNvSpPr>
          <p:nvPr/>
        </p:nvSpPr>
        <p:spPr bwMode="auto">
          <a:xfrm>
            <a:off x="5810250" y="3886200"/>
            <a:ext cx="1116013" cy="457200"/>
          </a:xfrm>
          <a:prstGeom prst="rect">
            <a:avLst/>
          </a:prstGeom>
          <a:noFill/>
          <a:ln w="9525">
            <a:noFill/>
            <a:miter lim="800000"/>
            <a:headEnd/>
            <a:tailEnd/>
          </a:ln>
        </p:spPr>
        <p:txBody>
          <a:bodyPr wrap="none">
            <a:spAutoFit/>
          </a:bodyPr>
          <a:lstStyle/>
          <a:p>
            <a:r>
              <a:rPr lang="en-US" sz="2400" b="1"/>
              <a:t>(t test)</a:t>
            </a:r>
          </a:p>
        </p:txBody>
      </p:sp>
      <p:sp>
        <p:nvSpPr>
          <p:cNvPr id="8220" name="Rectangle 33"/>
          <p:cNvSpPr>
            <a:spLocks noChangeArrowheads="1"/>
          </p:cNvSpPr>
          <p:nvPr/>
        </p:nvSpPr>
        <p:spPr bwMode="auto">
          <a:xfrm>
            <a:off x="381000" y="1524000"/>
            <a:ext cx="8458200" cy="1258888"/>
          </a:xfrm>
          <a:prstGeom prst="rect">
            <a:avLst/>
          </a:prstGeom>
          <a:noFill/>
          <a:ln w="9525">
            <a:noFill/>
            <a:miter lim="800000"/>
            <a:headEnd/>
            <a:tailEnd/>
          </a:ln>
        </p:spPr>
        <p:txBody>
          <a:bodyPr lIns="85342" tIns="42672" rIns="85342" bIns="42672"/>
          <a:lstStyle/>
          <a:p>
            <a:pPr marL="320675" indent="-320675" defTabSz="852488">
              <a:spcBef>
                <a:spcPct val="20000"/>
              </a:spcBef>
              <a:buClr>
                <a:schemeClr val="folHlink"/>
              </a:buClr>
              <a:buSzPct val="60000"/>
              <a:buFont typeface="Wingdings" pitchFamily="2" charset="2"/>
              <a:buChar char="n"/>
            </a:pPr>
            <a:r>
              <a:rPr lang="en-US" sz="2700"/>
              <a:t>Convert sample statistic (     ) to a  t</a:t>
            </a:r>
            <a:r>
              <a:rPr lang="en-US" sz="2700" baseline="-25000"/>
              <a:t>STAT</a:t>
            </a:r>
            <a:r>
              <a:rPr lang="en-US" sz="2700"/>
              <a:t>  </a:t>
            </a:r>
            <a:r>
              <a:rPr lang="en-US" sz="2700">
                <a:solidFill>
                  <a:schemeClr val="folHlink"/>
                </a:solidFill>
              </a:rPr>
              <a:t>test statistic</a:t>
            </a:r>
            <a:r>
              <a:rPr lang="en-US" sz="2700"/>
              <a:t> </a:t>
            </a:r>
          </a:p>
          <a:p>
            <a:pPr marL="320675" indent="-320675" defTabSz="852488">
              <a:lnSpc>
                <a:spcPct val="80000"/>
              </a:lnSpc>
              <a:spcBef>
                <a:spcPct val="20000"/>
              </a:spcBef>
              <a:buClr>
                <a:schemeClr val="folHlink"/>
              </a:buClr>
              <a:buSzPct val="60000"/>
              <a:buFont typeface="Wingdings" pitchFamily="2" charset="2"/>
              <a:buNone/>
            </a:pPr>
            <a:r>
              <a:rPr lang="en-US" sz="2700"/>
              <a:t> </a:t>
            </a:r>
          </a:p>
          <a:p>
            <a:pPr marL="320675" indent="-320675" defTabSz="852488">
              <a:spcBef>
                <a:spcPct val="20000"/>
              </a:spcBef>
              <a:buClr>
                <a:schemeClr val="folHlink"/>
              </a:buClr>
              <a:buSzPct val="60000"/>
              <a:buFont typeface="Wingdings" pitchFamily="2" charset="2"/>
              <a:buNone/>
            </a:pPr>
            <a:endParaRPr lang="en-US" sz="2700"/>
          </a:p>
        </p:txBody>
      </p:sp>
      <p:sp>
        <p:nvSpPr>
          <p:cNvPr id="8221" name="Text Box 36"/>
          <p:cNvSpPr txBox="1">
            <a:spLocks noChangeArrowheads="1"/>
          </p:cNvSpPr>
          <p:nvPr/>
        </p:nvSpPr>
        <p:spPr bwMode="auto">
          <a:xfrm>
            <a:off x="4800600" y="4343400"/>
            <a:ext cx="3276600" cy="457200"/>
          </a:xfrm>
          <a:prstGeom prst="rect">
            <a:avLst/>
          </a:prstGeom>
          <a:noFill/>
          <a:ln w="19050" algn="ctr">
            <a:noFill/>
            <a:miter lim="800000"/>
            <a:headEnd/>
            <a:tailEnd/>
          </a:ln>
        </p:spPr>
        <p:txBody>
          <a:bodyPr>
            <a:spAutoFit/>
          </a:bodyPr>
          <a:lstStyle/>
          <a:p>
            <a:pPr>
              <a:spcBef>
                <a:spcPct val="50000"/>
              </a:spcBef>
            </a:pPr>
            <a:r>
              <a:rPr lang="en-US" sz="2400"/>
              <a:t>The test statistic is:</a:t>
            </a:r>
          </a:p>
        </p:txBody>
      </p:sp>
      <p:sp>
        <p:nvSpPr>
          <p:cNvPr id="8222" name="Freeform 38"/>
          <p:cNvSpPr>
            <a:spLocks/>
          </p:cNvSpPr>
          <p:nvPr/>
        </p:nvSpPr>
        <p:spPr bwMode="auto">
          <a:xfrm>
            <a:off x="4648200" y="3276600"/>
            <a:ext cx="4191000" cy="3352800"/>
          </a:xfrm>
          <a:custGeom>
            <a:avLst/>
            <a:gdLst>
              <a:gd name="T0" fmla="*/ 2147483647 w 2784"/>
              <a:gd name="T1" fmla="*/ 0 h 2208"/>
              <a:gd name="T2" fmla="*/ 2147483647 w 2784"/>
              <a:gd name="T3" fmla="*/ 2147483647 h 2208"/>
              <a:gd name="T4" fmla="*/ 0 w 2784"/>
              <a:gd name="T5" fmla="*/ 2147483647 h 2208"/>
              <a:gd name="T6" fmla="*/ 0 w 2784"/>
              <a:gd name="T7" fmla="*/ 0 h 2208"/>
              <a:gd name="T8" fmla="*/ 2147483647 w 2784"/>
              <a:gd name="T9" fmla="*/ 0 h 2208"/>
              <a:gd name="T10" fmla="*/ 0 60000 65536"/>
              <a:gd name="T11" fmla="*/ 0 60000 65536"/>
              <a:gd name="T12" fmla="*/ 0 60000 65536"/>
              <a:gd name="T13" fmla="*/ 0 60000 65536"/>
              <a:gd name="T14" fmla="*/ 0 60000 65536"/>
              <a:gd name="T15" fmla="*/ 0 w 2784"/>
              <a:gd name="T16" fmla="*/ 0 h 2208"/>
              <a:gd name="T17" fmla="*/ 2784 w 2784"/>
              <a:gd name="T18" fmla="*/ 2208 h 2208"/>
            </a:gdLst>
            <a:ahLst/>
            <a:cxnLst>
              <a:cxn ang="T10">
                <a:pos x="T0" y="T1"/>
              </a:cxn>
              <a:cxn ang="T11">
                <a:pos x="T2" y="T3"/>
              </a:cxn>
              <a:cxn ang="T12">
                <a:pos x="T4" y="T5"/>
              </a:cxn>
              <a:cxn ang="T13">
                <a:pos x="T6" y="T7"/>
              </a:cxn>
              <a:cxn ang="T14">
                <a:pos x="T8" y="T9"/>
              </a:cxn>
            </a:cxnLst>
            <a:rect l="T15" t="T16" r="T17" b="T18"/>
            <a:pathLst>
              <a:path w="2784" h="2208">
                <a:moveTo>
                  <a:pt x="2784" y="0"/>
                </a:moveTo>
                <a:lnTo>
                  <a:pt x="2784" y="2208"/>
                </a:lnTo>
                <a:lnTo>
                  <a:pt x="0" y="2208"/>
                </a:lnTo>
                <a:lnTo>
                  <a:pt x="0" y="0"/>
                </a:lnTo>
                <a:lnTo>
                  <a:pt x="2784" y="0"/>
                </a:lnTo>
              </a:path>
            </a:pathLst>
          </a:custGeom>
          <a:noFill/>
          <a:ln w="28575">
            <a:solidFill>
              <a:schemeClr val="hlink"/>
            </a:solidFill>
            <a:round/>
            <a:headEnd/>
            <a:tailEnd/>
          </a:ln>
        </p:spPr>
        <p:txBody>
          <a:bodyPr wrap="none" anchor="ctr"/>
          <a:lstStyle/>
          <a:p>
            <a:endParaRPr lang="en-GB"/>
          </a:p>
        </p:txBody>
      </p:sp>
      <p:sp>
        <p:nvSpPr>
          <p:cNvPr id="8223" name="Line 39"/>
          <p:cNvSpPr>
            <a:spLocks noChangeShapeType="1"/>
          </p:cNvSpPr>
          <p:nvPr/>
        </p:nvSpPr>
        <p:spPr bwMode="auto">
          <a:xfrm>
            <a:off x="4800600" y="2971800"/>
            <a:ext cx="1588" cy="228600"/>
          </a:xfrm>
          <a:prstGeom prst="line">
            <a:avLst/>
          </a:prstGeom>
          <a:noFill/>
          <a:ln w="28575">
            <a:solidFill>
              <a:schemeClr val="tx1"/>
            </a:solidFill>
            <a:miter lim="800000"/>
            <a:headEnd/>
            <a:tailEnd/>
          </a:ln>
        </p:spPr>
        <p:txBody>
          <a:bodyPr wrap="none"/>
          <a:lstStyle/>
          <a:p>
            <a:endParaRPr lang="en-US"/>
          </a:p>
        </p:txBody>
      </p:sp>
      <p:sp>
        <p:nvSpPr>
          <p:cNvPr id="8224" name="Freeform 40"/>
          <p:cNvSpPr>
            <a:spLocks/>
          </p:cNvSpPr>
          <p:nvPr/>
        </p:nvSpPr>
        <p:spPr bwMode="auto">
          <a:xfrm>
            <a:off x="3733800" y="2133600"/>
            <a:ext cx="1981200" cy="914400"/>
          </a:xfrm>
          <a:custGeom>
            <a:avLst/>
            <a:gdLst>
              <a:gd name="T0" fmla="*/ 0 w 1115"/>
              <a:gd name="T1" fmla="*/ 2147483647 h 514"/>
              <a:gd name="T2" fmla="*/ 2147483647 w 1115"/>
              <a:gd name="T3" fmla="*/ 2147483647 h 514"/>
              <a:gd name="T4" fmla="*/ 2147483647 w 1115"/>
              <a:gd name="T5" fmla="*/ 0 h 514"/>
              <a:gd name="T6" fmla="*/ 0 w 1115"/>
              <a:gd name="T7" fmla="*/ 0 h 514"/>
              <a:gd name="T8" fmla="*/ 0 w 1115"/>
              <a:gd name="T9" fmla="*/ 2147483647 h 514"/>
              <a:gd name="T10" fmla="*/ 0 60000 65536"/>
              <a:gd name="T11" fmla="*/ 0 60000 65536"/>
              <a:gd name="T12" fmla="*/ 0 60000 65536"/>
              <a:gd name="T13" fmla="*/ 0 60000 65536"/>
              <a:gd name="T14" fmla="*/ 0 60000 65536"/>
              <a:gd name="T15" fmla="*/ 0 w 1115"/>
              <a:gd name="T16" fmla="*/ 0 h 514"/>
              <a:gd name="T17" fmla="*/ 1115 w 1115"/>
              <a:gd name="T18" fmla="*/ 514 h 514"/>
            </a:gdLst>
            <a:ahLst/>
            <a:cxnLst>
              <a:cxn ang="T10">
                <a:pos x="T0" y="T1"/>
              </a:cxn>
              <a:cxn ang="T11">
                <a:pos x="T2" y="T3"/>
              </a:cxn>
              <a:cxn ang="T12">
                <a:pos x="T4" y="T5"/>
              </a:cxn>
              <a:cxn ang="T13">
                <a:pos x="T6" y="T7"/>
              </a:cxn>
              <a:cxn ang="T14">
                <a:pos x="T8" y="T9"/>
              </a:cxn>
            </a:cxnLst>
            <a:rect l="T15" t="T16" r="T17" b="T18"/>
            <a:pathLst>
              <a:path w="1115" h="514">
                <a:moveTo>
                  <a:pt x="0" y="513"/>
                </a:moveTo>
                <a:lnTo>
                  <a:pt x="1114" y="513"/>
                </a:lnTo>
                <a:lnTo>
                  <a:pt x="1114" y="0"/>
                </a:lnTo>
                <a:lnTo>
                  <a:pt x="0" y="0"/>
                </a:lnTo>
                <a:lnTo>
                  <a:pt x="0" y="513"/>
                </a:lnTo>
              </a:path>
            </a:pathLst>
          </a:custGeom>
          <a:solidFill>
            <a:srgbClr val="C7DAF7"/>
          </a:solidFill>
          <a:ln w="25400" cap="rnd">
            <a:solidFill>
              <a:srgbClr val="1A1A1A"/>
            </a:solidFill>
            <a:round/>
            <a:headEnd/>
            <a:tailEnd/>
          </a:ln>
        </p:spPr>
        <p:txBody>
          <a:bodyPr/>
          <a:lstStyle/>
          <a:p>
            <a:endParaRPr lang="en-GB"/>
          </a:p>
        </p:txBody>
      </p:sp>
      <p:sp>
        <p:nvSpPr>
          <p:cNvPr id="8225" name="Line 41"/>
          <p:cNvSpPr>
            <a:spLocks noChangeShapeType="1"/>
          </p:cNvSpPr>
          <p:nvPr/>
        </p:nvSpPr>
        <p:spPr bwMode="auto">
          <a:xfrm>
            <a:off x="3124200" y="3200400"/>
            <a:ext cx="3429000" cy="0"/>
          </a:xfrm>
          <a:prstGeom prst="line">
            <a:avLst/>
          </a:prstGeom>
          <a:noFill/>
          <a:ln w="28575">
            <a:solidFill>
              <a:schemeClr val="tx1"/>
            </a:solidFill>
            <a:round/>
            <a:headEnd/>
            <a:tailEnd/>
          </a:ln>
        </p:spPr>
        <p:txBody>
          <a:bodyPr wrap="none"/>
          <a:lstStyle/>
          <a:p>
            <a:endParaRPr lang="en-US"/>
          </a:p>
        </p:txBody>
      </p:sp>
      <p:sp>
        <p:nvSpPr>
          <p:cNvPr id="8226" name="Line 42"/>
          <p:cNvSpPr>
            <a:spLocks noChangeShapeType="1"/>
          </p:cNvSpPr>
          <p:nvPr/>
        </p:nvSpPr>
        <p:spPr bwMode="auto">
          <a:xfrm>
            <a:off x="3124200" y="3200400"/>
            <a:ext cx="1588" cy="228600"/>
          </a:xfrm>
          <a:prstGeom prst="line">
            <a:avLst/>
          </a:prstGeom>
          <a:noFill/>
          <a:ln w="28575">
            <a:solidFill>
              <a:schemeClr val="tx1"/>
            </a:solidFill>
            <a:miter lim="800000"/>
            <a:headEnd/>
            <a:tailEnd/>
          </a:ln>
        </p:spPr>
        <p:txBody>
          <a:bodyPr wrap="none"/>
          <a:lstStyle/>
          <a:p>
            <a:endParaRPr lang="en-US"/>
          </a:p>
        </p:txBody>
      </p:sp>
      <p:sp>
        <p:nvSpPr>
          <p:cNvPr id="8227" name="Line 43"/>
          <p:cNvSpPr>
            <a:spLocks noChangeShapeType="1"/>
          </p:cNvSpPr>
          <p:nvPr/>
        </p:nvSpPr>
        <p:spPr bwMode="auto">
          <a:xfrm>
            <a:off x="6553200" y="3200400"/>
            <a:ext cx="1588" cy="228600"/>
          </a:xfrm>
          <a:prstGeom prst="line">
            <a:avLst/>
          </a:prstGeom>
          <a:noFill/>
          <a:ln w="28575">
            <a:solidFill>
              <a:schemeClr val="tx1"/>
            </a:solidFill>
            <a:miter lim="800000"/>
            <a:headEnd/>
            <a:tailEnd/>
          </a:ln>
        </p:spPr>
        <p:txBody>
          <a:bodyPr wrap="none"/>
          <a:lstStyle/>
          <a:p>
            <a:endParaRPr lang="en-US"/>
          </a:p>
        </p:txBody>
      </p:sp>
      <p:sp>
        <p:nvSpPr>
          <p:cNvPr id="8228" name="Rectangle 44"/>
          <p:cNvSpPr>
            <a:spLocks noChangeArrowheads="1"/>
          </p:cNvSpPr>
          <p:nvPr/>
        </p:nvSpPr>
        <p:spPr bwMode="auto">
          <a:xfrm>
            <a:off x="3276600" y="2133600"/>
            <a:ext cx="2743200" cy="819150"/>
          </a:xfrm>
          <a:prstGeom prst="rect">
            <a:avLst/>
          </a:prstGeom>
          <a:noFill/>
          <a:ln w="12700">
            <a:noFill/>
            <a:miter lim="800000"/>
            <a:headEnd/>
            <a:tailEnd/>
          </a:ln>
        </p:spPr>
        <p:txBody>
          <a:bodyPr lIns="90488" tIns="44450" rIns="90488" bIns="44450">
            <a:spAutoFit/>
          </a:bodyPr>
          <a:lstStyle/>
          <a:p>
            <a:pPr algn="ctr" eaLnBrk="0" hangingPunct="0"/>
            <a:r>
              <a:rPr lang="en-US" sz="2400" b="1">
                <a:sym typeface="Symbol" pitchFamily="18" charset="2"/>
              </a:rPr>
              <a:t>Hypothesis </a:t>
            </a:r>
          </a:p>
          <a:p>
            <a:pPr algn="ctr" eaLnBrk="0" hangingPunct="0"/>
            <a:r>
              <a:rPr lang="en-US" sz="2400" b="1">
                <a:sym typeface="Symbol" pitchFamily="18" charset="2"/>
              </a:rPr>
              <a:t>Tests for </a:t>
            </a:r>
          </a:p>
        </p:txBody>
      </p:sp>
      <p:sp>
        <p:nvSpPr>
          <p:cNvPr id="8229" name="Rectangle 45"/>
          <p:cNvSpPr>
            <a:spLocks noChangeArrowheads="1"/>
          </p:cNvSpPr>
          <p:nvPr/>
        </p:nvSpPr>
        <p:spPr bwMode="auto">
          <a:xfrm>
            <a:off x="2362200" y="3505200"/>
            <a:ext cx="1487488" cy="454025"/>
          </a:xfrm>
          <a:prstGeom prst="rect">
            <a:avLst/>
          </a:prstGeom>
          <a:noFill/>
          <a:ln w="12700">
            <a:noFill/>
            <a:miter lim="800000"/>
            <a:headEnd/>
            <a:tailEnd/>
          </a:ln>
        </p:spPr>
        <p:txBody>
          <a:bodyPr wrap="none" lIns="90488" tIns="44450" rIns="90488" bIns="44450">
            <a:spAutoFit/>
          </a:bodyPr>
          <a:lstStyle/>
          <a:p>
            <a:pPr eaLnBrk="0" hangingPunct="0"/>
            <a:r>
              <a:rPr lang="el-GR" sz="2400" b="1">
                <a:cs typeface="Arial" charset="0"/>
                <a:sym typeface="Symbol" pitchFamily="18" charset="2"/>
              </a:rPr>
              <a:t>σ</a:t>
            </a:r>
            <a:r>
              <a:rPr lang="en-US" sz="2400" b="1">
                <a:sym typeface="Symbol" pitchFamily="18" charset="2"/>
              </a:rPr>
              <a:t> Known</a:t>
            </a:r>
          </a:p>
        </p:txBody>
      </p:sp>
      <p:sp>
        <p:nvSpPr>
          <p:cNvPr id="8230" name="Line 46"/>
          <p:cNvSpPr>
            <a:spLocks noChangeShapeType="1"/>
          </p:cNvSpPr>
          <p:nvPr/>
        </p:nvSpPr>
        <p:spPr bwMode="auto">
          <a:xfrm>
            <a:off x="3124200" y="3200400"/>
            <a:ext cx="3429000" cy="0"/>
          </a:xfrm>
          <a:prstGeom prst="line">
            <a:avLst/>
          </a:prstGeom>
          <a:noFill/>
          <a:ln w="28575">
            <a:solidFill>
              <a:schemeClr val="tx1"/>
            </a:solidFill>
            <a:round/>
            <a:headEnd/>
            <a:tailEnd/>
          </a:ln>
        </p:spPr>
        <p:txBody>
          <a:bodyPr wrap="none"/>
          <a:lstStyle/>
          <a:p>
            <a:endParaRPr lang="en-US"/>
          </a:p>
        </p:txBody>
      </p:sp>
      <p:sp>
        <p:nvSpPr>
          <p:cNvPr id="8231" name="Line 47"/>
          <p:cNvSpPr>
            <a:spLocks noChangeShapeType="1"/>
          </p:cNvSpPr>
          <p:nvPr/>
        </p:nvSpPr>
        <p:spPr bwMode="auto">
          <a:xfrm>
            <a:off x="3124200" y="3200400"/>
            <a:ext cx="1588" cy="228600"/>
          </a:xfrm>
          <a:prstGeom prst="line">
            <a:avLst/>
          </a:prstGeom>
          <a:noFill/>
          <a:ln w="28575">
            <a:solidFill>
              <a:schemeClr val="tx1"/>
            </a:solidFill>
            <a:miter lim="800000"/>
            <a:headEnd/>
            <a:tailEnd/>
          </a:ln>
        </p:spPr>
        <p:txBody>
          <a:bodyPr wrap="none"/>
          <a:lstStyle/>
          <a:p>
            <a:endParaRPr lang="en-US"/>
          </a:p>
        </p:txBody>
      </p:sp>
      <p:sp>
        <p:nvSpPr>
          <p:cNvPr id="8232" name="Line 48"/>
          <p:cNvSpPr>
            <a:spLocks noChangeShapeType="1"/>
          </p:cNvSpPr>
          <p:nvPr/>
        </p:nvSpPr>
        <p:spPr bwMode="auto">
          <a:xfrm>
            <a:off x="6553200" y="3200400"/>
            <a:ext cx="1588" cy="228600"/>
          </a:xfrm>
          <a:prstGeom prst="line">
            <a:avLst/>
          </a:prstGeom>
          <a:noFill/>
          <a:ln w="28575">
            <a:solidFill>
              <a:schemeClr val="tx1"/>
            </a:solidFill>
            <a:miter lim="800000"/>
            <a:headEnd/>
            <a:tailEnd/>
          </a:ln>
        </p:spPr>
        <p:txBody>
          <a:bodyPr wrap="none"/>
          <a:lstStyle/>
          <a:p>
            <a:endParaRPr lang="en-US"/>
          </a:p>
        </p:txBody>
      </p:sp>
      <p:sp>
        <p:nvSpPr>
          <p:cNvPr id="8233" name="Rectangle 49"/>
          <p:cNvSpPr>
            <a:spLocks noChangeArrowheads="1"/>
          </p:cNvSpPr>
          <p:nvPr/>
        </p:nvSpPr>
        <p:spPr bwMode="auto">
          <a:xfrm>
            <a:off x="5638800" y="3505200"/>
            <a:ext cx="1843088" cy="454025"/>
          </a:xfrm>
          <a:prstGeom prst="rect">
            <a:avLst/>
          </a:prstGeom>
          <a:noFill/>
          <a:ln w="12700">
            <a:noFill/>
            <a:miter lim="800000"/>
            <a:headEnd/>
            <a:tailEnd/>
          </a:ln>
        </p:spPr>
        <p:txBody>
          <a:bodyPr wrap="none" lIns="90488" tIns="44450" rIns="90488" bIns="44450">
            <a:spAutoFit/>
          </a:bodyPr>
          <a:lstStyle/>
          <a:p>
            <a:pPr eaLnBrk="0" hangingPunct="0"/>
            <a:r>
              <a:rPr lang="el-GR" sz="2400" b="1">
                <a:sym typeface="Symbol" pitchFamily="18" charset="2"/>
              </a:rPr>
              <a:t>σ</a:t>
            </a:r>
            <a:r>
              <a:rPr lang="en-US" sz="2400" b="1">
                <a:sym typeface="Symbol" pitchFamily="18" charset="2"/>
              </a:rPr>
              <a:t> Unknown</a:t>
            </a:r>
          </a:p>
        </p:txBody>
      </p:sp>
      <p:sp>
        <p:nvSpPr>
          <p:cNvPr id="8234" name="Freeform 50"/>
          <p:cNvSpPr>
            <a:spLocks/>
          </p:cNvSpPr>
          <p:nvPr/>
        </p:nvSpPr>
        <p:spPr bwMode="auto">
          <a:xfrm>
            <a:off x="2133600" y="3429000"/>
            <a:ext cx="1819275" cy="914400"/>
          </a:xfrm>
          <a:custGeom>
            <a:avLst/>
            <a:gdLst>
              <a:gd name="T0" fmla="*/ 0 w 1068"/>
              <a:gd name="T1" fmla="*/ 2147483647 h 429"/>
              <a:gd name="T2" fmla="*/ 2147483647 w 1068"/>
              <a:gd name="T3" fmla="*/ 2147483647 h 429"/>
              <a:gd name="T4" fmla="*/ 2147483647 w 1068"/>
              <a:gd name="T5" fmla="*/ 0 h 429"/>
              <a:gd name="T6" fmla="*/ 0 w 1068"/>
              <a:gd name="T7" fmla="*/ 0 h 429"/>
              <a:gd name="T8" fmla="*/ 0 w 1068"/>
              <a:gd name="T9" fmla="*/ 2147483647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solidFill>
            <a:srgbClr val="C7DAF7"/>
          </a:solidFill>
          <a:ln w="25400" cap="rnd">
            <a:solidFill>
              <a:srgbClr val="1A1A1A"/>
            </a:solidFill>
            <a:round/>
            <a:headEnd/>
            <a:tailEnd/>
          </a:ln>
        </p:spPr>
        <p:txBody>
          <a:bodyPr/>
          <a:lstStyle/>
          <a:p>
            <a:endParaRPr lang="en-GB"/>
          </a:p>
        </p:txBody>
      </p:sp>
      <p:sp>
        <p:nvSpPr>
          <p:cNvPr id="8235" name="Rectangle 51"/>
          <p:cNvSpPr>
            <a:spLocks noChangeArrowheads="1"/>
          </p:cNvSpPr>
          <p:nvPr/>
        </p:nvSpPr>
        <p:spPr bwMode="auto">
          <a:xfrm>
            <a:off x="2286000" y="3505200"/>
            <a:ext cx="1463675" cy="454025"/>
          </a:xfrm>
          <a:prstGeom prst="rect">
            <a:avLst/>
          </a:prstGeom>
          <a:noFill/>
          <a:ln w="12700">
            <a:noFill/>
            <a:miter lim="800000"/>
            <a:headEnd/>
            <a:tailEnd/>
          </a:ln>
        </p:spPr>
        <p:txBody>
          <a:bodyPr wrap="none" lIns="90488" tIns="44450" rIns="90488" bIns="44450">
            <a:spAutoFit/>
          </a:bodyPr>
          <a:lstStyle/>
          <a:p>
            <a:pPr eaLnBrk="0" hangingPunct="0"/>
            <a:r>
              <a:rPr lang="en-US" sz="2400" b="1">
                <a:sym typeface="Symbol" pitchFamily="18" charset="2"/>
              </a:rPr>
              <a:t> Known</a:t>
            </a:r>
          </a:p>
        </p:txBody>
      </p:sp>
      <p:sp>
        <p:nvSpPr>
          <p:cNvPr id="8236" name="Freeform 52"/>
          <p:cNvSpPr>
            <a:spLocks/>
          </p:cNvSpPr>
          <p:nvPr/>
        </p:nvSpPr>
        <p:spPr bwMode="auto">
          <a:xfrm>
            <a:off x="5410200" y="3429000"/>
            <a:ext cx="2057400" cy="914400"/>
          </a:xfrm>
          <a:custGeom>
            <a:avLst/>
            <a:gdLst>
              <a:gd name="T0" fmla="*/ 0 w 1241"/>
              <a:gd name="T1" fmla="*/ 2147483647 h 436"/>
              <a:gd name="T2" fmla="*/ 2147483647 w 1241"/>
              <a:gd name="T3" fmla="*/ 2147483647 h 436"/>
              <a:gd name="T4" fmla="*/ 2147483647 w 1241"/>
              <a:gd name="T5" fmla="*/ 0 h 436"/>
              <a:gd name="T6" fmla="*/ 0 w 1241"/>
              <a:gd name="T7" fmla="*/ 0 h 436"/>
              <a:gd name="T8" fmla="*/ 0 w 1241"/>
              <a:gd name="T9" fmla="*/ 2147483647 h 436"/>
              <a:gd name="T10" fmla="*/ 0 60000 65536"/>
              <a:gd name="T11" fmla="*/ 0 60000 65536"/>
              <a:gd name="T12" fmla="*/ 0 60000 65536"/>
              <a:gd name="T13" fmla="*/ 0 60000 65536"/>
              <a:gd name="T14" fmla="*/ 0 60000 65536"/>
              <a:gd name="T15" fmla="*/ 0 w 1241"/>
              <a:gd name="T16" fmla="*/ 0 h 436"/>
              <a:gd name="T17" fmla="*/ 1241 w 1241"/>
              <a:gd name="T18" fmla="*/ 436 h 436"/>
            </a:gdLst>
            <a:ahLst/>
            <a:cxnLst>
              <a:cxn ang="T10">
                <a:pos x="T0" y="T1"/>
              </a:cxn>
              <a:cxn ang="T11">
                <a:pos x="T2" y="T3"/>
              </a:cxn>
              <a:cxn ang="T12">
                <a:pos x="T4" y="T5"/>
              </a:cxn>
              <a:cxn ang="T13">
                <a:pos x="T6" y="T7"/>
              </a:cxn>
              <a:cxn ang="T14">
                <a:pos x="T8" y="T9"/>
              </a:cxn>
            </a:cxnLst>
            <a:rect l="T15" t="T16" r="T17" b="T18"/>
            <a:pathLst>
              <a:path w="1241" h="436">
                <a:moveTo>
                  <a:pt x="0" y="435"/>
                </a:moveTo>
                <a:lnTo>
                  <a:pt x="1240" y="435"/>
                </a:lnTo>
                <a:lnTo>
                  <a:pt x="1240" y="0"/>
                </a:lnTo>
                <a:lnTo>
                  <a:pt x="0" y="0"/>
                </a:lnTo>
                <a:lnTo>
                  <a:pt x="0" y="435"/>
                </a:lnTo>
              </a:path>
            </a:pathLst>
          </a:custGeom>
          <a:solidFill>
            <a:srgbClr val="FDE0BD"/>
          </a:solidFill>
          <a:ln w="25400" cap="rnd">
            <a:solidFill>
              <a:srgbClr val="1A1A1A"/>
            </a:solidFill>
            <a:round/>
            <a:headEnd/>
            <a:tailEnd/>
          </a:ln>
        </p:spPr>
        <p:txBody>
          <a:bodyPr/>
          <a:lstStyle/>
          <a:p>
            <a:endParaRPr lang="en-GB"/>
          </a:p>
        </p:txBody>
      </p:sp>
      <p:sp>
        <p:nvSpPr>
          <p:cNvPr id="8237" name="Rectangle 53"/>
          <p:cNvSpPr>
            <a:spLocks noChangeArrowheads="1"/>
          </p:cNvSpPr>
          <p:nvPr/>
        </p:nvSpPr>
        <p:spPr bwMode="auto">
          <a:xfrm>
            <a:off x="5562600" y="3505200"/>
            <a:ext cx="1819275" cy="454025"/>
          </a:xfrm>
          <a:prstGeom prst="rect">
            <a:avLst/>
          </a:prstGeom>
          <a:noFill/>
          <a:ln w="12700">
            <a:noFill/>
            <a:miter lim="800000"/>
            <a:headEnd/>
            <a:tailEnd/>
          </a:ln>
        </p:spPr>
        <p:txBody>
          <a:bodyPr wrap="none" lIns="90488" tIns="44450" rIns="90488" bIns="44450">
            <a:spAutoFit/>
          </a:bodyPr>
          <a:lstStyle/>
          <a:p>
            <a:pPr eaLnBrk="0" hangingPunct="0"/>
            <a:r>
              <a:rPr lang="en-US" sz="2400" b="1">
                <a:sym typeface="Symbol" pitchFamily="18" charset="2"/>
              </a:rPr>
              <a:t> Unknown</a:t>
            </a:r>
          </a:p>
        </p:txBody>
      </p:sp>
      <p:sp>
        <p:nvSpPr>
          <p:cNvPr id="8238" name="Text Box 54"/>
          <p:cNvSpPr txBox="1">
            <a:spLocks noChangeArrowheads="1"/>
          </p:cNvSpPr>
          <p:nvPr/>
        </p:nvSpPr>
        <p:spPr bwMode="auto">
          <a:xfrm>
            <a:off x="2362200" y="3860800"/>
            <a:ext cx="1200150" cy="457200"/>
          </a:xfrm>
          <a:prstGeom prst="rect">
            <a:avLst/>
          </a:prstGeom>
          <a:noFill/>
          <a:ln w="9525">
            <a:noFill/>
            <a:miter lim="800000"/>
            <a:headEnd/>
            <a:tailEnd/>
          </a:ln>
        </p:spPr>
        <p:txBody>
          <a:bodyPr wrap="none">
            <a:spAutoFit/>
          </a:bodyPr>
          <a:lstStyle/>
          <a:p>
            <a:r>
              <a:rPr lang="en-US" sz="2400" b="1"/>
              <a:t>(Z test)</a:t>
            </a:r>
          </a:p>
        </p:txBody>
      </p:sp>
      <p:sp>
        <p:nvSpPr>
          <p:cNvPr id="8239" name="Text Box 55"/>
          <p:cNvSpPr txBox="1">
            <a:spLocks noChangeArrowheads="1"/>
          </p:cNvSpPr>
          <p:nvPr/>
        </p:nvSpPr>
        <p:spPr bwMode="auto">
          <a:xfrm>
            <a:off x="5810250" y="3886200"/>
            <a:ext cx="1116013" cy="457200"/>
          </a:xfrm>
          <a:prstGeom prst="rect">
            <a:avLst/>
          </a:prstGeom>
          <a:noFill/>
          <a:ln w="9525">
            <a:noFill/>
            <a:miter lim="800000"/>
            <a:headEnd/>
            <a:tailEnd/>
          </a:ln>
        </p:spPr>
        <p:txBody>
          <a:bodyPr wrap="none">
            <a:spAutoFit/>
          </a:bodyPr>
          <a:lstStyle/>
          <a:p>
            <a:r>
              <a:rPr lang="en-US" sz="2400" b="1"/>
              <a:t>(t test)</a:t>
            </a:r>
          </a:p>
        </p:txBody>
      </p:sp>
      <p:sp>
        <p:nvSpPr>
          <p:cNvPr id="8240" name="Text Box 57"/>
          <p:cNvSpPr txBox="1">
            <a:spLocks noChangeArrowheads="1"/>
          </p:cNvSpPr>
          <p:nvPr/>
        </p:nvSpPr>
        <p:spPr bwMode="auto">
          <a:xfrm>
            <a:off x="4572000" y="1524000"/>
            <a:ext cx="533400" cy="519113"/>
          </a:xfrm>
          <a:prstGeom prst="rect">
            <a:avLst/>
          </a:prstGeom>
          <a:noFill/>
          <a:ln w="19050" algn="ctr">
            <a:noFill/>
            <a:miter lim="800000"/>
            <a:headEnd/>
            <a:tailEnd/>
          </a:ln>
        </p:spPr>
        <p:txBody>
          <a:bodyPr>
            <a:spAutoFit/>
          </a:bodyPr>
          <a:lstStyle/>
          <a:p>
            <a:pPr algn="ctr">
              <a:spcBef>
                <a:spcPct val="50000"/>
              </a:spcBef>
            </a:pPr>
            <a:r>
              <a:rPr lang="en-US" sz="1400"/>
              <a:t> </a:t>
            </a:r>
            <a:r>
              <a:rPr lang="en-US"/>
              <a:t>X</a:t>
            </a:r>
          </a:p>
        </p:txBody>
      </p:sp>
      <p:sp>
        <p:nvSpPr>
          <p:cNvPr id="8241" name="Line 58"/>
          <p:cNvSpPr>
            <a:spLocks noChangeShapeType="1"/>
          </p:cNvSpPr>
          <p:nvPr/>
        </p:nvSpPr>
        <p:spPr bwMode="auto">
          <a:xfrm>
            <a:off x="4724400" y="1600200"/>
            <a:ext cx="228600" cy="0"/>
          </a:xfrm>
          <a:prstGeom prst="line">
            <a:avLst/>
          </a:prstGeom>
          <a:noFill/>
          <a:ln w="19050">
            <a:solidFill>
              <a:schemeClr val="tx1"/>
            </a:solidFill>
            <a:round/>
            <a:headEnd/>
            <a:tailEnd/>
          </a:ln>
        </p:spPr>
        <p:txBody>
          <a:bodyPr wrap="none" anchor="ctr"/>
          <a:lstStyle/>
          <a:p>
            <a:endParaRPr lang="en-US"/>
          </a:p>
        </p:txBody>
      </p:sp>
      <p:grpSp>
        <p:nvGrpSpPr>
          <p:cNvPr id="8242" name="Group 80"/>
          <p:cNvGrpSpPr>
            <a:grpSpLocks/>
          </p:cNvGrpSpPr>
          <p:nvPr/>
        </p:nvGrpSpPr>
        <p:grpSpPr bwMode="auto">
          <a:xfrm>
            <a:off x="2133600" y="2133600"/>
            <a:ext cx="6705600" cy="4495800"/>
            <a:chOff x="1344" y="1344"/>
            <a:chExt cx="4224" cy="2832"/>
          </a:xfrm>
        </p:grpSpPr>
        <p:sp>
          <p:nvSpPr>
            <p:cNvPr id="8244" name="Text Box 59"/>
            <p:cNvSpPr txBox="1">
              <a:spLocks noChangeArrowheads="1"/>
            </p:cNvSpPr>
            <p:nvPr/>
          </p:nvSpPr>
          <p:spPr bwMode="auto">
            <a:xfrm>
              <a:off x="3024" y="2736"/>
              <a:ext cx="2064" cy="288"/>
            </a:xfrm>
            <a:prstGeom prst="rect">
              <a:avLst/>
            </a:prstGeom>
            <a:noFill/>
            <a:ln w="19050" algn="ctr">
              <a:noFill/>
              <a:miter lim="800000"/>
              <a:headEnd/>
              <a:tailEnd/>
            </a:ln>
          </p:spPr>
          <p:txBody>
            <a:bodyPr>
              <a:spAutoFit/>
            </a:bodyPr>
            <a:lstStyle/>
            <a:p>
              <a:pPr>
                <a:spcBef>
                  <a:spcPct val="50000"/>
                </a:spcBef>
              </a:pPr>
              <a:r>
                <a:rPr lang="en-US" sz="2400"/>
                <a:t>The test statistic is:</a:t>
              </a:r>
            </a:p>
          </p:txBody>
        </p:sp>
        <p:graphicFrame>
          <p:nvGraphicFramePr>
            <p:cNvPr id="8196" name="Object 60">
              <a:hlinkClick r:id="" action="ppaction://ole?verb=0"/>
            </p:cNvPr>
            <p:cNvGraphicFramePr>
              <a:graphicFrameLocks/>
            </p:cNvGraphicFramePr>
            <p:nvPr/>
          </p:nvGraphicFramePr>
          <p:xfrm>
            <a:off x="3648" y="3120"/>
            <a:ext cx="1319" cy="952"/>
          </p:xfrm>
          <a:graphic>
            <a:graphicData uri="http://schemas.openxmlformats.org/presentationml/2006/ole">
              <mc:AlternateContent xmlns:mc="http://schemas.openxmlformats.org/markup-compatibility/2006">
                <mc:Choice xmlns:v="urn:schemas-microsoft-com:vml" Requires="v">
                  <p:oleObj name="Equation" r:id="rId3" imgW="939600" imgH="634680" progId="Equation.3">
                    <p:embed/>
                  </p:oleObj>
                </mc:Choice>
                <mc:Fallback>
                  <p:oleObj name="Equation" r:id="rId3" imgW="939600" imgH="634680" progId="Equation.3">
                    <p:embed/>
                    <p:pic>
                      <p:nvPicPr>
                        <p:cNvPr id="0" name="Object 6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3120"/>
                          <a:ext cx="1319" cy="952"/>
                        </a:xfrm>
                        <a:prstGeom prst="rect">
                          <a:avLst/>
                        </a:prstGeom>
                        <a:solidFill>
                          <a:srgbClr val="FDE0BD"/>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45" name="Freeform 61"/>
            <p:cNvSpPr>
              <a:spLocks/>
            </p:cNvSpPr>
            <p:nvPr/>
          </p:nvSpPr>
          <p:spPr bwMode="auto">
            <a:xfrm>
              <a:off x="2928" y="2064"/>
              <a:ext cx="2640" cy="2112"/>
            </a:xfrm>
            <a:custGeom>
              <a:avLst/>
              <a:gdLst>
                <a:gd name="T0" fmla="*/ 2251 w 2784"/>
                <a:gd name="T1" fmla="*/ 0 h 2208"/>
                <a:gd name="T2" fmla="*/ 2251 w 2784"/>
                <a:gd name="T3" fmla="*/ 1848 h 2208"/>
                <a:gd name="T4" fmla="*/ 0 w 2784"/>
                <a:gd name="T5" fmla="*/ 1848 h 2208"/>
                <a:gd name="T6" fmla="*/ 0 w 2784"/>
                <a:gd name="T7" fmla="*/ 0 h 2208"/>
                <a:gd name="T8" fmla="*/ 2251 w 2784"/>
                <a:gd name="T9" fmla="*/ 0 h 2208"/>
                <a:gd name="T10" fmla="*/ 0 60000 65536"/>
                <a:gd name="T11" fmla="*/ 0 60000 65536"/>
                <a:gd name="T12" fmla="*/ 0 60000 65536"/>
                <a:gd name="T13" fmla="*/ 0 60000 65536"/>
                <a:gd name="T14" fmla="*/ 0 60000 65536"/>
                <a:gd name="T15" fmla="*/ 0 w 2784"/>
                <a:gd name="T16" fmla="*/ 0 h 2208"/>
                <a:gd name="T17" fmla="*/ 2784 w 2784"/>
                <a:gd name="T18" fmla="*/ 2208 h 2208"/>
              </a:gdLst>
              <a:ahLst/>
              <a:cxnLst>
                <a:cxn ang="T10">
                  <a:pos x="T0" y="T1"/>
                </a:cxn>
                <a:cxn ang="T11">
                  <a:pos x="T2" y="T3"/>
                </a:cxn>
                <a:cxn ang="T12">
                  <a:pos x="T4" y="T5"/>
                </a:cxn>
                <a:cxn ang="T13">
                  <a:pos x="T6" y="T7"/>
                </a:cxn>
                <a:cxn ang="T14">
                  <a:pos x="T8" y="T9"/>
                </a:cxn>
              </a:cxnLst>
              <a:rect l="T15" t="T16" r="T17" b="T18"/>
              <a:pathLst>
                <a:path w="2784" h="2208">
                  <a:moveTo>
                    <a:pt x="2784" y="0"/>
                  </a:moveTo>
                  <a:lnTo>
                    <a:pt x="2784" y="2208"/>
                  </a:lnTo>
                  <a:lnTo>
                    <a:pt x="0" y="2208"/>
                  </a:lnTo>
                  <a:lnTo>
                    <a:pt x="0" y="0"/>
                  </a:lnTo>
                  <a:lnTo>
                    <a:pt x="2784" y="0"/>
                  </a:lnTo>
                </a:path>
              </a:pathLst>
            </a:custGeom>
            <a:noFill/>
            <a:ln w="28575">
              <a:solidFill>
                <a:schemeClr val="hlink"/>
              </a:solidFill>
              <a:round/>
              <a:headEnd/>
              <a:tailEnd/>
            </a:ln>
          </p:spPr>
          <p:txBody>
            <a:bodyPr wrap="none" anchor="ctr"/>
            <a:lstStyle/>
            <a:p>
              <a:endParaRPr lang="en-GB"/>
            </a:p>
          </p:txBody>
        </p:sp>
        <p:sp>
          <p:nvSpPr>
            <p:cNvPr id="8246" name="Line 62"/>
            <p:cNvSpPr>
              <a:spLocks noChangeShapeType="1"/>
            </p:cNvSpPr>
            <p:nvPr/>
          </p:nvSpPr>
          <p:spPr bwMode="auto">
            <a:xfrm>
              <a:off x="3024" y="1872"/>
              <a:ext cx="1" cy="144"/>
            </a:xfrm>
            <a:prstGeom prst="line">
              <a:avLst/>
            </a:prstGeom>
            <a:noFill/>
            <a:ln w="28575">
              <a:solidFill>
                <a:schemeClr val="tx1"/>
              </a:solidFill>
              <a:miter lim="800000"/>
              <a:headEnd/>
              <a:tailEnd/>
            </a:ln>
          </p:spPr>
          <p:txBody>
            <a:bodyPr wrap="none"/>
            <a:lstStyle/>
            <a:p>
              <a:endParaRPr lang="en-US"/>
            </a:p>
          </p:txBody>
        </p:sp>
        <p:sp>
          <p:nvSpPr>
            <p:cNvPr id="8247" name="Freeform 63"/>
            <p:cNvSpPr>
              <a:spLocks/>
            </p:cNvSpPr>
            <p:nvPr/>
          </p:nvSpPr>
          <p:spPr bwMode="auto">
            <a:xfrm>
              <a:off x="2352" y="1344"/>
              <a:ext cx="1248" cy="576"/>
            </a:xfrm>
            <a:custGeom>
              <a:avLst/>
              <a:gdLst>
                <a:gd name="T0" fmla="*/ 0 w 1115"/>
                <a:gd name="T1" fmla="*/ 809 h 514"/>
                <a:gd name="T2" fmla="*/ 1749 w 1115"/>
                <a:gd name="T3" fmla="*/ 809 h 514"/>
                <a:gd name="T4" fmla="*/ 1749 w 1115"/>
                <a:gd name="T5" fmla="*/ 0 h 514"/>
                <a:gd name="T6" fmla="*/ 0 w 1115"/>
                <a:gd name="T7" fmla="*/ 0 h 514"/>
                <a:gd name="T8" fmla="*/ 0 w 1115"/>
                <a:gd name="T9" fmla="*/ 809 h 514"/>
                <a:gd name="T10" fmla="*/ 0 60000 65536"/>
                <a:gd name="T11" fmla="*/ 0 60000 65536"/>
                <a:gd name="T12" fmla="*/ 0 60000 65536"/>
                <a:gd name="T13" fmla="*/ 0 60000 65536"/>
                <a:gd name="T14" fmla="*/ 0 60000 65536"/>
                <a:gd name="T15" fmla="*/ 0 w 1115"/>
                <a:gd name="T16" fmla="*/ 0 h 514"/>
                <a:gd name="T17" fmla="*/ 1115 w 1115"/>
                <a:gd name="T18" fmla="*/ 514 h 514"/>
              </a:gdLst>
              <a:ahLst/>
              <a:cxnLst>
                <a:cxn ang="T10">
                  <a:pos x="T0" y="T1"/>
                </a:cxn>
                <a:cxn ang="T11">
                  <a:pos x="T2" y="T3"/>
                </a:cxn>
                <a:cxn ang="T12">
                  <a:pos x="T4" y="T5"/>
                </a:cxn>
                <a:cxn ang="T13">
                  <a:pos x="T6" y="T7"/>
                </a:cxn>
                <a:cxn ang="T14">
                  <a:pos x="T8" y="T9"/>
                </a:cxn>
              </a:cxnLst>
              <a:rect l="T15" t="T16" r="T17" b="T18"/>
              <a:pathLst>
                <a:path w="1115" h="514">
                  <a:moveTo>
                    <a:pt x="0" y="513"/>
                  </a:moveTo>
                  <a:lnTo>
                    <a:pt x="1114" y="513"/>
                  </a:lnTo>
                  <a:lnTo>
                    <a:pt x="1114" y="0"/>
                  </a:lnTo>
                  <a:lnTo>
                    <a:pt x="0" y="0"/>
                  </a:lnTo>
                  <a:lnTo>
                    <a:pt x="0" y="513"/>
                  </a:lnTo>
                </a:path>
              </a:pathLst>
            </a:custGeom>
            <a:solidFill>
              <a:srgbClr val="C7DAF7"/>
            </a:solidFill>
            <a:ln w="25400" cap="rnd">
              <a:solidFill>
                <a:srgbClr val="1A1A1A"/>
              </a:solidFill>
              <a:round/>
              <a:headEnd/>
              <a:tailEnd/>
            </a:ln>
          </p:spPr>
          <p:txBody>
            <a:bodyPr/>
            <a:lstStyle/>
            <a:p>
              <a:endParaRPr lang="en-GB"/>
            </a:p>
          </p:txBody>
        </p:sp>
        <p:sp>
          <p:nvSpPr>
            <p:cNvPr id="8248" name="Line 64"/>
            <p:cNvSpPr>
              <a:spLocks noChangeShapeType="1"/>
            </p:cNvSpPr>
            <p:nvPr/>
          </p:nvSpPr>
          <p:spPr bwMode="auto">
            <a:xfrm>
              <a:off x="1968" y="2016"/>
              <a:ext cx="2160" cy="0"/>
            </a:xfrm>
            <a:prstGeom prst="line">
              <a:avLst/>
            </a:prstGeom>
            <a:noFill/>
            <a:ln w="28575">
              <a:solidFill>
                <a:schemeClr val="tx1"/>
              </a:solidFill>
              <a:round/>
              <a:headEnd/>
              <a:tailEnd/>
            </a:ln>
          </p:spPr>
          <p:txBody>
            <a:bodyPr wrap="none"/>
            <a:lstStyle/>
            <a:p>
              <a:endParaRPr lang="en-US"/>
            </a:p>
          </p:txBody>
        </p:sp>
        <p:sp>
          <p:nvSpPr>
            <p:cNvPr id="8249" name="Line 65"/>
            <p:cNvSpPr>
              <a:spLocks noChangeShapeType="1"/>
            </p:cNvSpPr>
            <p:nvPr/>
          </p:nvSpPr>
          <p:spPr bwMode="auto">
            <a:xfrm>
              <a:off x="1968" y="2016"/>
              <a:ext cx="1" cy="144"/>
            </a:xfrm>
            <a:prstGeom prst="line">
              <a:avLst/>
            </a:prstGeom>
            <a:noFill/>
            <a:ln w="28575">
              <a:solidFill>
                <a:schemeClr val="tx1"/>
              </a:solidFill>
              <a:miter lim="800000"/>
              <a:headEnd/>
              <a:tailEnd/>
            </a:ln>
          </p:spPr>
          <p:txBody>
            <a:bodyPr wrap="none"/>
            <a:lstStyle/>
            <a:p>
              <a:endParaRPr lang="en-US"/>
            </a:p>
          </p:txBody>
        </p:sp>
        <p:sp>
          <p:nvSpPr>
            <p:cNvPr id="8250" name="Line 66"/>
            <p:cNvSpPr>
              <a:spLocks noChangeShapeType="1"/>
            </p:cNvSpPr>
            <p:nvPr/>
          </p:nvSpPr>
          <p:spPr bwMode="auto">
            <a:xfrm>
              <a:off x="4128" y="2016"/>
              <a:ext cx="1" cy="144"/>
            </a:xfrm>
            <a:prstGeom prst="line">
              <a:avLst/>
            </a:prstGeom>
            <a:noFill/>
            <a:ln w="28575">
              <a:solidFill>
                <a:schemeClr val="tx1"/>
              </a:solidFill>
              <a:miter lim="800000"/>
              <a:headEnd/>
              <a:tailEnd/>
            </a:ln>
          </p:spPr>
          <p:txBody>
            <a:bodyPr wrap="none"/>
            <a:lstStyle/>
            <a:p>
              <a:endParaRPr lang="en-US"/>
            </a:p>
          </p:txBody>
        </p:sp>
        <p:sp>
          <p:nvSpPr>
            <p:cNvPr id="8251" name="Rectangle 67"/>
            <p:cNvSpPr>
              <a:spLocks noChangeArrowheads="1"/>
            </p:cNvSpPr>
            <p:nvPr/>
          </p:nvSpPr>
          <p:spPr bwMode="auto">
            <a:xfrm>
              <a:off x="2064" y="1344"/>
              <a:ext cx="1728" cy="516"/>
            </a:xfrm>
            <a:prstGeom prst="rect">
              <a:avLst/>
            </a:prstGeom>
            <a:noFill/>
            <a:ln w="12700">
              <a:noFill/>
              <a:miter lim="800000"/>
              <a:headEnd/>
              <a:tailEnd/>
            </a:ln>
          </p:spPr>
          <p:txBody>
            <a:bodyPr lIns="90488" tIns="44450" rIns="90488" bIns="44450">
              <a:spAutoFit/>
            </a:bodyPr>
            <a:lstStyle/>
            <a:p>
              <a:pPr algn="ctr" eaLnBrk="0" hangingPunct="0"/>
              <a:r>
                <a:rPr lang="en-US" sz="2400" b="1">
                  <a:sym typeface="Symbol" pitchFamily="18" charset="2"/>
                </a:rPr>
                <a:t>Hypothesis </a:t>
              </a:r>
            </a:p>
            <a:p>
              <a:pPr algn="ctr" eaLnBrk="0" hangingPunct="0"/>
              <a:r>
                <a:rPr lang="en-US" sz="2400" b="1">
                  <a:sym typeface="Symbol" pitchFamily="18" charset="2"/>
                </a:rPr>
                <a:t>Tests for </a:t>
              </a:r>
            </a:p>
          </p:txBody>
        </p:sp>
        <p:sp>
          <p:nvSpPr>
            <p:cNvPr id="8252" name="Rectangle 68"/>
            <p:cNvSpPr>
              <a:spLocks noChangeArrowheads="1"/>
            </p:cNvSpPr>
            <p:nvPr/>
          </p:nvSpPr>
          <p:spPr bwMode="auto">
            <a:xfrm>
              <a:off x="1488" y="2208"/>
              <a:ext cx="937" cy="286"/>
            </a:xfrm>
            <a:prstGeom prst="rect">
              <a:avLst/>
            </a:prstGeom>
            <a:noFill/>
            <a:ln w="12700">
              <a:noFill/>
              <a:miter lim="800000"/>
              <a:headEnd/>
              <a:tailEnd/>
            </a:ln>
          </p:spPr>
          <p:txBody>
            <a:bodyPr wrap="none" lIns="90488" tIns="44450" rIns="90488" bIns="44450">
              <a:spAutoFit/>
            </a:bodyPr>
            <a:lstStyle/>
            <a:p>
              <a:pPr eaLnBrk="0" hangingPunct="0"/>
              <a:r>
                <a:rPr lang="el-GR" sz="2400" b="1">
                  <a:cs typeface="Arial" charset="0"/>
                  <a:sym typeface="Symbol" pitchFamily="18" charset="2"/>
                </a:rPr>
                <a:t>σ</a:t>
              </a:r>
              <a:r>
                <a:rPr lang="en-US" sz="2400" b="1">
                  <a:sym typeface="Symbol" pitchFamily="18" charset="2"/>
                </a:rPr>
                <a:t> Known</a:t>
              </a:r>
            </a:p>
          </p:txBody>
        </p:sp>
        <p:sp>
          <p:nvSpPr>
            <p:cNvPr id="8253" name="Line 69"/>
            <p:cNvSpPr>
              <a:spLocks noChangeShapeType="1"/>
            </p:cNvSpPr>
            <p:nvPr/>
          </p:nvSpPr>
          <p:spPr bwMode="auto">
            <a:xfrm>
              <a:off x="1968" y="2016"/>
              <a:ext cx="2160" cy="0"/>
            </a:xfrm>
            <a:prstGeom prst="line">
              <a:avLst/>
            </a:prstGeom>
            <a:noFill/>
            <a:ln w="28575">
              <a:solidFill>
                <a:schemeClr val="tx1"/>
              </a:solidFill>
              <a:round/>
              <a:headEnd/>
              <a:tailEnd/>
            </a:ln>
          </p:spPr>
          <p:txBody>
            <a:bodyPr wrap="none"/>
            <a:lstStyle/>
            <a:p>
              <a:endParaRPr lang="en-US"/>
            </a:p>
          </p:txBody>
        </p:sp>
        <p:sp>
          <p:nvSpPr>
            <p:cNvPr id="8254" name="Line 70"/>
            <p:cNvSpPr>
              <a:spLocks noChangeShapeType="1"/>
            </p:cNvSpPr>
            <p:nvPr/>
          </p:nvSpPr>
          <p:spPr bwMode="auto">
            <a:xfrm>
              <a:off x="1968" y="2016"/>
              <a:ext cx="1" cy="144"/>
            </a:xfrm>
            <a:prstGeom prst="line">
              <a:avLst/>
            </a:prstGeom>
            <a:noFill/>
            <a:ln w="28575">
              <a:solidFill>
                <a:schemeClr val="tx1"/>
              </a:solidFill>
              <a:miter lim="800000"/>
              <a:headEnd/>
              <a:tailEnd/>
            </a:ln>
          </p:spPr>
          <p:txBody>
            <a:bodyPr wrap="none"/>
            <a:lstStyle/>
            <a:p>
              <a:endParaRPr lang="en-US"/>
            </a:p>
          </p:txBody>
        </p:sp>
        <p:sp>
          <p:nvSpPr>
            <p:cNvPr id="8255" name="Line 71"/>
            <p:cNvSpPr>
              <a:spLocks noChangeShapeType="1"/>
            </p:cNvSpPr>
            <p:nvPr/>
          </p:nvSpPr>
          <p:spPr bwMode="auto">
            <a:xfrm>
              <a:off x="4128" y="2016"/>
              <a:ext cx="1" cy="144"/>
            </a:xfrm>
            <a:prstGeom prst="line">
              <a:avLst/>
            </a:prstGeom>
            <a:noFill/>
            <a:ln w="28575">
              <a:solidFill>
                <a:schemeClr val="tx1"/>
              </a:solidFill>
              <a:miter lim="800000"/>
              <a:headEnd/>
              <a:tailEnd/>
            </a:ln>
          </p:spPr>
          <p:txBody>
            <a:bodyPr wrap="none"/>
            <a:lstStyle/>
            <a:p>
              <a:endParaRPr lang="en-US"/>
            </a:p>
          </p:txBody>
        </p:sp>
        <p:sp>
          <p:nvSpPr>
            <p:cNvPr id="8256" name="Rectangle 72"/>
            <p:cNvSpPr>
              <a:spLocks noChangeArrowheads="1"/>
            </p:cNvSpPr>
            <p:nvPr/>
          </p:nvSpPr>
          <p:spPr bwMode="auto">
            <a:xfrm>
              <a:off x="3552" y="2208"/>
              <a:ext cx="1161" cy="286"/>
            </a:xfrm>
            <a:prstGeom prst="rect">
              <a:avLst/>
            </a:prstGeom>
            <a:noFill/>
            <a:ln w="12700">
              <a:noFill/>
              <a:miter lim="800000"/>
              <a:headEnd/>
              <a:tailEnd/>
            </a:ln>
          </p:spPr>
          <p:txBody>
            <a:bodyPr wrap="none" lIns="90488" tIns="44450" rIns="90488" bIns="44450">
              <a:spAutoFit/>
            </a:bodyPr>
            <a:lstStyle/>
            <a:p>
              <a:pPr eaLnBrk="0" hangingPunct="0"/>
              <a:r>
                <a:rPr lang="el-GR" sz="2400" b="1">
                  <a:sym typeface="Symbol" pitchFamily="18" charset="2"/>
                </a:rPr>
                <a:t>σ</a:t>
              </a:r>
              <a:r>
                <a:rPr lang="en-US" sz="2400" b="1">
                  <a:sym typeface="Symbol" pitchFamily="18" charset="2"/>
                </a:rPr>
                <a:t> Unknown</a:t>
              </a:r>
            </a:p>
          </p:txBody>
        </p:sp>
        <p:sp>
          <p:nvSpPr>
            <p:cNvPr id="8257" name="Freeform 73"/>
            <p:cNvSpPr>
              <a:spLocks/>
            </p:cNvSpPr>
            <p:nvPr/>
          </p:nvSpPr>
          <p:spPr bwMode="auto">
            <a:xfrm>
              <a:off x="1344" y="2160"/>
              <a:ext cx="1146" cy="576"/>
            </a:xfrm>
            <a:custGeom>
              <a:avLst/>
              <a:gdLst>
                <a:gd name="T0" fmla="*/ 0 w 1068"/>
                <a:gd name="T1" fmla="*/ 1392 h 429"/>
                <a:gd name="T2" fmla="*/ 1415 w 1068"/>
                <a:gd name="T3" fmla="*/ 1392 h 429"/>
                <a:gd name="T4" fmla="*/ 1415 w 1068"/>
                <a:gd name="T5" fmla="*/ 0 h 429"/>
                <a:gd name="T6" fmla="*/ 0 w 1068"/>
                <a:gd name="T7" fmla="*/ 0 h 429"/>
                <a:gd name="T8" fmla="*/ 0 w 1068"/>
                <a:gd name="T9" fmla="*/ 1392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solidFill>
              <a:srgbClr val="C7DAF7"/>
            </a:solidFill>
            <a:ln w="25400" cap="rnd">
              <a:solidFill>
                <a:srgbClr val="1A1A1A"/>
              </a:solidFill>
              <a:round/>
              <a:headEnd/>
              <a:tailEnd/>
            </a:ln>
          </p:spPr>
          <p:txBody>
            <a:bodyPr/>
            <a:lstStyle/>
            <a:p>
              <a:endParaRPr lang="en-GB"/>
            </a:p>
          </p:txBody>
        </p:sp>
        <p:sp>
          <p:nvSpPr>
            <p:cNvPr id="8258" name="Rectangle 74"/>
            <p:cNvSpPr>
              <a:spLocks noChangeArrowheads="1"/>
            </p:cNvSpPr>
            <p:nvPr/>
          </p:nvSpPr>
          <p:spPr bwMode="auto">
            <a:xfrm>
              <a:off x="1440" y="2208"/>
              <a:ext cx="922" cy="286"/>
            </a:xfrm>
            <a:prstGeom prst="rect">
              <a:avLst/>
            </a:prstGeom>
            <a:noFill/>
            <a:ln w="12700">
              <a:noFill/>
              <a:miter lim="800000"/>
              <a:headEnd/>
              <a:tailEnd/>
            </a:ln>
          </p:spPr>
          <p:txBody>
            <a:bodyPr wrap="none" lIns="90488" tIns="44450" rIns="90488" bIns="44450">
              <a:spAutoFit/>
            </a:bodyPr>
            <a:lstStyle/>
            <a:p>
              <a:pPr eaLnBrk="0" hangingPunct="0"/>
              <a:r>
                <a:rPr lang="en-US" sz="2400" b="1">
                  <a:sym typeface="Symbol" pitchFamily="18" charset="2"/>
                </a:rPr>
                <a:t> Known</a:t>
              </a:r>
            </a:p>
          </p:txBody>
        </p:sp>
        <p:sp>
          <p:nvSpPr>
            <p:cNvPr id="8259" name="Freeform 75"/>
            <p:cNvSpPr>
              <a:spLocks/>
            </p:cNvSpPr>
            <p:nvPr/>
          </p:nvSpPr>
          <p:spPr bwMode="auto">
            <a:xfrm>
              <a:off x="3408" y="2160"/>
              <a:ext cx="1296" cy="576"/>
            </a:xfrm>
            <a:custGeom>
              <a:avLst/>
              <a:gdLst>
                <a:gd name="T0" fmla="*/ 0 w 1241"/>
                <a:gd name="T1" fmla="*/ 1326 h 436"/>
                <a:gd name="T2" fmla="*/ 1475 w 1241"/>
                <a:gd name="T3" fmla="*/ 1326 h 436"/>
                <a:gd name="T4" fmla="*/ 1475 w 1241"/>
                <a:gd name="T5" fmla="*/ 0 h 436"/>
                <a:gd name="T6" fmla="*/ 0 w 1241"/>
                <a:gd name="T7" fmla="*/ 0 h 436"/>
                <a:gd name="T8" fmla="*/ 0 w 1241"/>
                <a:gd name="T9" fmla="*/ 1326 h 436"/>
                <a:gd name="T10" fmla="*/ 0 60000 65536"/>
                <a:gd name="T11" fmla="*/ 0 60000 65536"/>
                <a:gd name="T12" fmla="*/ 0 60000 65536"/>
                <a:gd name="T13" fmla="*/ 0 60000 65536"/>
                <a:gd name="T14" fmla="*/ 0 60000 65536"/>
                <a:gd name="T15" fmla="*/ 0 w 1241"/>
                <a:gd name="T16" fmla="*/ 0 h 436"/>
                <a:gd name="T17" fmla="*/ 1241 w 1241"/>
                <a:gd name="T18" fmla="*/ 436 h 436"/>
              </a:gdLst>
              <a:ahLst/>
              <a:cxnLst>
                <a:cxn ang="T10">
                  <a:pos x="T0" y="T1"/>
                </a:cxn>
                <a:cxn ang="T11">
                  <a:pos x="T2" y="T3"/>
                </a:cxn>
                <a:cxn ang="T12">
                  <a:pos x="T4" y="T5"/>
                </a:cxn>
                <a:cxn ang="T13">
                  <a:pos x="T6" y="T7"/>
                </a:cxn>
                <a:cxn ang="T14">
                  <a:pos x="T8" y="T9"/>
                </a:cxn>
              </a:cxnLst>
              <a:rect l="T15" t="T16" r="T17" b="T18"/>
              <a:pathLst>
                <a:path w="1241" h="436">
                  <a:moveTo>
                    <a:pt x="0" y="435"/>
                  </a:moveTo>
                  <a:lnTo>
                    <a:pt x="1240" y="435"/>
                  </a:lnTo>
                  <a:lnTo>
                    <a:pt x="1240" y="0"/>
                  </a:lnTo>
                  <a:lnTo>
                    <a:pt x="0" y="0"/>
                  </a:lnTo>
                  <a:lnTo>
                    <a:pt x="0" y="435"/>
                  </a:lnTo>
                </a:path>
              </a:pathLst>
            </a:custGeom>
            <a:solidFill>
              <a:srgbClr val="FDE0BD"/>
            </a:solidFill>
            <a:ln w="25400" cap="rnd">
              <a:solidFill>
                <a:srgbClr val="1A1A1A"/>
              </a:solidFill>
              <a:round/>
              <a:headEnd/>
              <a:tailEnd/>
            </a:ln>
          </p:spPr>
          <p:txBody>
            <a:bodyPr/>
            <a:lstStyle/>
            <a:p>
              <a:endParaRPr lang="en-GB"/>
            </a:p>
          </p:txBody>
        </p:sp>
        <p:sp>
          <p:nvSpPr>
            <p:cNvPr id="8260" name="Rectangle 76"/>
            <p:cNvSpPr>
              <a:spLocks noChangeArrowheads="1"/>
            </p:cNvSpPr>
            <p:nvPr/>
          </p:nvSpPr>
          <p:spPr bwMode="auto">
            <a:xfrm>
              <a:off x="3504" y="2208"/>
              <a:ext cx="1146" cy="286"/>
            </a:xfrm>
            <a:prstGeom prst="rect">
              <a:avLst/>
            </a:prstGeom>
            <a:noFill/>
            <a:ln w="12700">
              <a:noFill/>
              <a:miter lim="800000"/>
              <a:headEnd/>
              <a:tailEnd/>
            </a:ln>
          </p:spPr>
          <p:txBody>
            <a:bodyPr wrap="none" lIns="90488" tIns="44450" rIns="90488" bIns="44450">
              <a:spAutoFit/>
            </a:bodyPr>
            <a:lstStyle/>
            <a:p>
              <a:pPr eaLnBrk="0" hangingPunct="0"/>
              <a:r>
                <a:rPr lang="en-US" sz="2400" b="1">
                  <a:sym typeface="Symbol" pitchFamily="18" charset="2"/>
                </a:rPr>
                <a:t> Unknown</a:t>
              </a:r>
            </a:p>
          </p:txBody>
        </p:sp>
        <p:sp>
          <p:nvSpPr>
            <p:cNvPr id="8261" name="Text Box 77"/>
            <p:cNvSpPr txBox="1">
              <a:spLocks noChangeArrowheads="1"/>
            </p:cNvSpPr>
            <p:nvPr/>
          </p:nvSpPr>
          <p:spPr bwMode="auto">
            <a:xfrm>
              <a:off x="1488" y="2432"/>
              <a:ext cx="756" cy="288"/>
            </a:xfrm>
            <a:prstGeom prst="rect">
              <a:avLst/>
            </a:prstGeom>
            <a:noFill/>
            <a:ln w="9525">
              <a:noFill/>
              <a:miter lim="800000"/>
              <a:headEnd/>
              <a:tailEnd/>
            </a:ln>
          </p:spPr>
          <p:txBody>
            <a:bodyPr wrap="none">
              <a:spAutoFit/>
            </a:bodyPr>
            <a:lstStyle/>
            <a:p>
              <a:r>
                <a:rPr lang="en-US" sz="2400" b="1"/>
                <a:t>(Z test)</a:t>
              </a:r>
            </a:p>
          </p:txBody>
        </p:sp>
        <p:sp>
          <p:nvSpPr>
            <p:cNvPr id="8262" name="Text Box 78"/>
            <p:cNvSpPr txBox="1">
              <a:spLocks noChangeArrowheads="1"/>
            </p:cNvSpPr>
            <p:nvPr/>
          </p:nvSpPr>
          <p:spPr bwMode="auto">
            <a:xfrm>
              <a:off x="3660" y="2448"/>
              <a:ext cx="703" cy="288"/>
            </a:xfrm>
            <a:prstGeom prst="rect">
              <a:avLst/>
            </a:prstGeom>
            <a:noFill/>
            <a:ln w="9525">
              <a:noFill/>
              <a:miter lim="800000"/>
              <a:headEnd/>
              <a:tailEnd/>
            </a:ln>
          </p:spPr>
          <p:txBody>
            <a:bodyPr wrap="none">
              <a:spAutoFit/>
            </a:bodyPr>
            <a:lstStyle/>
            <a:p>
              <a:r>
                <a:rPr lang="en-US" sz="2400" b="1"/>
                <a:t>(t test)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23F8E18-FB69-4B43-AFA2-9AA6A15E3917}"/>
                  </a:ext>
                </a:extLst>
              </p:cNvPr>
              <p:cNvSpPr>
                <a:spLocks noGrp="1"/>
              </p:cNvSpPr>
              <p:nvPr>
                <p:ph type="title"/>
              </p:nvPr>
            </p:nvSpPr>
            <p:spPr>
              <a:xfrm>
                <a:off x="838200" y="838200"/>
                <a:ext cx="6773862" cy="838200"/>
              </a:xfrm>
            </p:spPr>
            <p:txBody>
              <a:bodyPr/>
              <a:lstStyle/>
              <a:p>
                <a:r>
                  <a:rPr lang="en-US" sz="2800" dirty="0"/>
                  <a:t>Test Means when </a:t>
                </a:r>
                <a14:m>
                  <m:oMath xmlns:m="http://schemas.openxmlformats.org/officeDocument/2006/math">
                    <m:r>
                      <a:rPr lang="en-US" sz="2800" i="1" smtClean="0">
                        <a:latin typeface="Cambria Math" panose="02040503050406030204" pitchFamily="18" charset="0"/>
                        <a:ea typeface="Cambria Math" panose="02040503050406030204" pitchFamily="18" charset="0"/>
                      </a:rPr>
                      <m:t>𝜎</m:t>
                    </m:r>
                  </m:oMath>
                </a14:m>
                <a:r>
                  <a:rPr lang="en-US" sz="2800" dirty="0"/>
                  <a:t> is unknown (</a:t>
                </a:r>
                <a14:m>
                  <m:oMath xmlns:m="http://schemas.openxmlformats.org/officeDocument/2006/math">
                    <m:r>
                      <m:rPr>
                        <m:sty m:val="p"/>
                      </m:rPr>
                      <a:rPr lang="en-MY" sz="2800" b="0" i="0" smtClean="0">
                        <a:latin typeface="Cambria Math" panose="02040503050406030204" pitchFamily="18" charset="0"/>
                      </a:rPr>
                      <m:t>t</m:t>
                    </m:r>
                  </m:oMath>
                </a14:m>
                <a:r>
                  <a:rPr lang="en-US" sz="2800" dirty="0"/>
                  <a:t>- test)</a:t>
                </a:r>
                <a:br>
                  <a:rPr lang="en-US" sz="2800" dirty="0"/>
                </a:br>
                <a:endParaRPr lang="en-MY" sz="2800" dirty="0"/>
              </a:p>
            </p:txBody>
          </p:sp>
        </mc:Choice>
        <mc:Fallback xmlns="">
          <p:sp>
            <p:nvSpPr>
              <p:cNvPr id="2" name="Title 1">
                <a:extLst>
                  <a:ext uri="{FF2B5EF4-FFF2-40B4-BE49-F238E27FC236}">
                    <a16:creationId xmlns:a16="http://schemas.microsoft.com/office/drawing/2014/main" id="{223F8E18-FB69-4B43-AFA2-9AA6A15E3917}"/>
                  </a:ext>
                </a:extLst>
              </p:cNvPr>
              <p:cNvSpPr>
                <a:spLocks noGrp="1" noRot="1" noChangeAspect="1" noMove="1" noResize="1" noEditPoints="1" noAdjustHandles="1" noChangeArrowheads="1" noChangeShapeType="1" noTextEdit="1"/>
              </p:cNvSpPr>
              <p:nvPr>
                <p:ph type="title"/>
              </p:nvPr>
            </p:nvSpPr>
            <p:spPr>
              <a:xfrm>
                <a:off x="838200" y="838200"/>
                <a:ext cx="6773862" cy="838200"/>
              </a:xfrm>
              <a:blipFill>
                <a:blip r:embed="rId2"/>
                <a:stretch>
                  <a:fillRect t="-20438"/>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DB2210-27BC-4D3B-B51E-171B547136DE}"/>
                  </a:ext>
                </a:extLst>
              </p:cNvPr>
              <p:cNvSpPr>
                <a:spLocks noGrp="1"/>
              </p:cNvSpPr>
              <p:nvPr>
                <p:ph idx="1"/>
              </p:nvPr>
            </p:nvSpPr>
            <p:spPr>
              <a:xfrm>
                <a:off x="838200" y="1676400"/>
                <a:ext cx="8077200" cy="4532313"/>
              </a:xfrm>
            </p:spPr>
            <p:txBody>
              <a:bodyPr/>
              <a:lstStyle/>
              <a:p>
                <a:r>
                  <a:rPr lang="en-MY" dirty="0"/>
                  <a:t>The t-test is a statistical test for the mean of a population</a:t>
                </a:r>
              </a:p>
              <a:p>
                <a:r>
                  <a:rPr lang="en-MY" dirty="0"/>
                  <a:t>Used when the population is normally distributed and σ is unknown</a:t>
                </a:r>
              </a:p>
              <a:p>
                <a14:m>
                  <m:oMath xmlns:m="http://schemas.openxmlformats.org/officeDocument/2006/math">
                    <m:r>
                      <a:rPr lang="en-MY" b="0" i="1" smtClean="0">
                        <a:latin typeface="Cambria Math" panose="02040503050406030204" pitchFamily="18" charset="0"/>
                      </a:rPr>
                      <m:t>𝑡</m:t>
                    </m:r>
                    <m:r>
                      <a:rPr lang="en-MY" b="0" i="1" smtClean="0">
                        <a:latin typeface="Cambria Math" panose="02040503050406030204" pitchFamily="18" charset="0"/>
                      </a:rPr>
                      <m:t>=</m:t>
                    </m:r>
                    <m:f>
                      <m:fPr>
                        <m:ctrlPr>
                          <a:rPr lang="en-MY" b="0" i="1" smtClean="0">
                            <a:latin typeface="Cambria Math" panose="02040503050406030204" pitchFamily="18" charset="0"/>
                          </a:rPr>
                        </m:ctrlPr>
                      </m:fPr>
                      <m:num>
                        <m:acc>
                          <m:accPr>
                            <m:chr m:val="̅"/>
                            <m:ctrlPr>
                              <a:rPr lang="en-MY" b="0" i="1" smtClean="0">
                                <a:latin typeface="Cambria Math" panose="02040503050406030204" pitchFamily="18" charset="0"/>
                              </a:rPr>
                            </m:ctrlPr>
                          </m:accPr>
                          <m:e>
                            <m:r>
                              <a:rPr lang="en-MY" b="0" i="1" smtClean="0">
                                <a:latin typeface="Cambria Math" panose="02040503050406030204" pitchFamily="18" charset="0"/>
                              </a:rPr>
                              <m:t>𝑥</m:t>
                            </m:r>
                          </m:e>
                        </m:acc>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num>
                      <m:den>
                        <m:f>
                          <m:fPr>
                            <m:type m:val="lin"/>
                            <m:ctrlPr>
                              <a:rPr lang="en-MY" b="0" i="1" smtClean="0">
                                <a:latin typeface="Cambria Math" panose="02040503050406030204" pitchFamily="18" charset="0"/>
                              </a:rPr>
                            </m:ctrlPr>
                          </m:fPr>
                          <m:num>
                            <m:r>
                              <a:rPr lang="en-MY" b="0" i="1" smtClean="0">
                                <a:latin typeface="Cambria Math" panose="02040503050406030204" pitchFamily="18" charset="0"/>
                              </a:rPr>
                              <m:t>𝑠</m:t>
                            </m:r>
                          </m:num>
                          <m:den>
                            <m:rad>
                              <m:radPr>
                                <m:degHide m:val="on"/>
                                <m:ctrlPr>
                                  <a:rPr lang="en-MY" b="0" i="1" smtClean="0">
                                    <a:latin typeface="Cambria Math" panose="02040503050406030204" pitchFamily="18" charset="0"/>
                                  </a:rPr>
                                </m:ctrlPr>
                              </m:radPr>
                              <m:deg/>
                              <m:e>
                                <m:r>
                                  <a:rPr lang="en-MY" b="0" i="1" smtClean="0">
                                    <a:latin typeface="Cambria Math" panose="02040503050406030204" pitchFamily="18" charset="0"/>
                                  </a:rPr>
                                  <m:t>𝑛</m:t>
                                </m:r>
                              </m:e>
                            </m:rad>
                          </m:den>
                        </m:f>
                      </m:den>
                    </m:f>
                  </m:oMath>
                </a14:m>
                <a:r>
                  <a:rPr lang="en-MY" dirty="0"/>
                  <a:t> with degrees of freedom (</a:t>
                </a:r>
                <a:r>
                  <a:rPr lang="en-MY" dirty="0" err="1"/>
                  <a:t>d.f</a:t>
                </a:r>
                <a:r>
                  <a:rPr lang="en-MY" dirty="0"/>
                  <a:t>) </a:t>
                </a:r>
                <a14:m>
                  <m:oMath xmlns:m="http://schemas.openxmlformats.org/officeDocument/2006/math">
                    <m:r>
                      <a:rPr lang="en-MY" b="0" i="1" smtClean="0">
                        <a:latin typeface="Cambria Math" panose="02040503050406030204" pitchFamily="18" charset="0"/>
                      </a:rPr>
                      <m:t>𝑛</m:t>
                    </m:r>
                    <m:r>
                      <a:rPr lang="en-MY" b="0" i="1" smtClean="0">
                        <a:latin typeface="Cambria Math" panose="02040503050406030204" pitchFamily="18" charset="0"/>
                      </a:rPr>
                      <m:t>−1</m:t>
                    </m:r>
                  </m:oMath>
                </a14:m>
                <a:endParaRPr lang="en-MY" dirty="0"/>
              </a:p>
              <a:p>
                <a:r>
                  <a:rPr lang="en-MY" dirty="0"/>
                  <a:t>Note that when </a:t>
                </a:r>
                <a:r>
                  <a:rPr lang="en-MY" dirty="0" err="1"/>
                  <a:t>d.f</a:t>
                </a:r>
                <a:r>
                  <a:rPr lang="en-MY" dirty="0"/>
                  <a:t> above 30, you should round down to the nearest table value.</a:t>
                </a:r>
              </a:p>
            </p:txBody>
          </p:sp>
        </mc:Choice>
        <mc:Fallback xmlns="">
          <p:sp>
            <p:nvSpPr>
              <p:cNvPr id="3" name="Content Placeholder 2">
                <a:extLst>
                  <a:ext uri="{FF2B5EF4-FFF2-40B4-BE49-F238E27FC236}">
                    <a16:creationId xmlns:a16="http://schemas.microsoft.com/office/drawing/2014/main" id="{D4DB2210-27BC-4D3B-B51E-171B547136DE}"/>
                  </a:ext>
                </a:extLst>
              </p:cNvPr>
              <p:cNvSpPr>
                <a:spLocks noGrp="1" noRot="1" noChangeAspect="1" noMove="1" noResize="1" noEditPoints="1" noAdjustHandles="1" noChangeArrowheads="1" noChangeShapeType="1" noTextEdit="1"/>
              </p:cNvSpPr>
              <p:nvPr>
                <p:ph idx="1"/>
              </p:nvPr>
            </p:nvSpPr>
            <p:spPr>
              <a:xfrm>
                <a:off x="838200" y="1676400"/>
                <a:ext cx="8077200" cy="4532313"/>
              </a:xfrm>
              <a:blipFill>
                <a:blip r:embed="rId3"/>
                <a:stretch>
                  <a:fillRect l="-453" t="-1480"/>
                </a:stretch>
              </a:blipFill>
            </p:spPr>
            <p:txBody>
              <a:bodyPr/>
              <a:lstStyle/>
              <a:p>
                <a:r>
                  <a:rPr lang="en-MY">
                    <a:noFill/>
                  </a:rPr>
                  <a:t> </a:t>
                </a:r>
              </a:p>
            </p:txBody>
          </p:sp>
        </mc:Fallback>
      </mc:AlternateContent>
    </p:spTree>
    <p:extLst>
      <p:ext uri="{BB962C8B-B14F-4D97-AF65-F5344CB8AC3E}">
        <p14:creationId xmlns:p14="http://schemas.microsoft.com/office/powerpoint/2010/main" val="3701527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57F9-933D-4F1C-99D0-75702F3B9EAB}"/>
              </a:ext>
            </a:extLst>
          </p:cNvPr>
          <p:cNvSpPr>
            <a:spLocks noGrp="1"/>
          </p:cNvSpPr>
          <p:nvPr>
            <p:ph type="title"/>
          </p:nvPr>
        </p:nvSpPr>
        <p:spPr>
          <a:xfrm>
            <a:off x="1150938" y="228600"/>
            <a:ext cx="2811462" cy="990600"/>
          </a:xfrm>
        </p:spPr>
        <p:txBody>
          <a:bodyPr/>
          <a:lstStyle/>
          <a:p>
            <a:r>
              <a:rPr lang="en-MY" dirty="0"/>
              <a:t>Example 1</a:t>
            </a:r>
          </a:p>
        </p:txBody>
      </p:sp>
      <p:sp>
        <p:nvSpPr>
          <p:cNvPr id="3" name="Content Placeholder 2">
            <a:extLst>
              <a:ext uri="{FF2B5EF4-FFF2-40B4-BE49-F238E27FC236}">
                <a16:creationId xmlns:a16="http://schemas.microsoft.com/office/drawing/2014/main" id="{9171ED3C-8E27-4760-ABF6-AC27A138E605}"/>
              </a:ext>
            </a:extLst>
          </p:cNvPr>
          <p:cNvSpPr>
            <a:spLocks noGrp="1"/>
          </p:cNvSpPr>
          <p:nvPr>
            <p:ph idx="1"/>
          </p:nvPr>
        </p:nvSpPr>
        <p:spPr>
          <a:xfrm>
            <a:off x="609600" y="1427956"/>
            <a:ext cx="8077200" cy="4532313"/>
          </a:xfrm>
        </p:spPr>
        <p:txBody>
          <a:bodyPr/>
          <a:lstStyle/>
          <a:p>
            <a:r>
              <a:rPr lang="en-MY" dirty="0"/>
              <a:t>Find the critical t value for </a:t>
            </a:r>
            <a:r>
              <a:rPr lang="el-GR" dirty="0"/>
              <a:t>α</a:t>
            </a:r>
            <a:r>
              <a:rPr lang="en-MY" dirty="0"/>
              <a:t>=0.05 with </a:t>
            </a:r>
            <a:r>
              <a:rPr lang="en-MY" dirty="0" err="1"/>
              <a:t>d.f</a:t>
            </a:r>
            <a:r>
              <a:rPr lang="en-MY" dirty="0"/>
              <a:t>=16 for a right-tailed t test. (</a:t>
            </a:r>
            <a:r>
              <a:rPr lang="en-MY" b="1" dirty="0"/>
              <a:t>Table F</a:t>
            </a:r>
            <a:r>
              <a:rPr lang="en-MY" dirty="0"/>
              <a:t>)</a:t>
            </a:r>
          </a:p>
          <a:p>
            <a:r>
              <a:rPr lang="en-MY" dirty="0"/>
              <a:t>Find the 0.05 column in the top row and 16 in the left-hand column.</a:t>
            </a:r>
          </a:p>
          <a:p>
            <a:r>
              <a:rPr lang="en-MY" dirty="0"/>
              <a:t>Critical t-value= 1.746</a:t>
            </a:r>
          </a:p>
        </p:txBody>
      </p:sp>
      <p:pic>
        <p:nvPicPr>
          <p:cNvPr id="4" name="Picture 3">
            <a:extLst>
              <a:ext uri="{FF2B5EF4-FFF2-40B4-BE49-F238E27FC236}">
                <a16:creationId xmlns:a16="http://schemas.microsoft.com/office/drawing/2014/main" id="{917A0D55-5509-4561-9C02-74F24175708C}"/>
              </a:ext>
            </a:extLst>
          </p:cNvPr>
          <p:cNvPicPr>
            <a:picLocks noChangeAspect="1"/>
          </p:cNvPicPr>
          <p:nvPr/>
        </p:nvPicPr>
        <p:blipFill>
          <a:blip r:embed="rId2"/>
          <a:stretch>
            <a:fillRect/>
          </a:stretch>
        </p:blipFill>
        <p:spPr>
          <a:xfrm>
            <a:off x="2895600" y="3868107"/>
            <a:ext cx="4724400" cy="2761293"/>
          </a:xfrm>
          <a:prstGeom prst="rect">
            <a:avLst/>
          </a:prstGeom>
        </p:spPr>
      </p:pic>
    </p:spTree>
    <p:extLst>
      <p:ext uri="{BB962C8B-B14F-4D97-AF65-F5344CB8AC3E}">
        <p14:creationId xmlns:p14="http://schemas.microsoft.com/office/powerpoint/2010/main" val="314790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4851-6AFF-4775-B74F-B3FF2839D92F}"/>
              </a:ext>
            </a:extLst>
          </p:cNvPr>
          <p:cNvSpPr>
            <a:spLocks noGrp="1"/>
          </p:cNvSpPr>
          <p:nvPr>
            <p:ph type="title"/>
          </p:nvPr>
        </p:nvSpPr>
        <p:spPr>
          <a:xfrm>
            <a:off x="914400" y="496887"/>
            <a:ext cx="4868862" cy="990600"/>
          </a:xfrm>
        </p:spPr>
        <p:txBody>
          <a:bodyPr/>
          <a:lstStyle/>
          <a:p>
            <a:r>
              <a:rPr lang="en-MY" dirty="0"/>
              <a:t>Hypothesis Testing</a:t>
            </a:r>
          </a:p>
        </p:txBody>
      </p:sp>
      <p:sp>
        <p:nvSpPr>
          <p:cNvPr id="3" name="Content Placeholder 2">
            <a:extLst>
              <a:ext uri="{FF2B5EF4-FFF2-40B4-BE49-F238E27FC236}">
                <a16:creationId xmlns:a16="http://schemas.microsoft.com/office/drawing/2014/main" id="{CD47EAF2-3D01-409B-954C-952E42066363}"/>
              </a:ext>
            </a:extLst>
          </p:cNvPr>
          <p:cNvSpPr>
            <a:spLocks noGrp="1"/>
          </p:cNvSpPr>
          <p:nvPr>
            <p:ph idx="1"/>
          </p:nvPr>
        </p:nvSpPr>
        <p:spPr/>
        <p:txBody>
          <a:bodyPr/>
          <a:lstStyle/>
          <a:p>
            <a:r>
              <a:rPr lang="en-MY" dirty="0"/>
              <a:t>Three methods used to test hypotheses:</a:t>
            </a:r>
          </a:p>
          <a:p>
            <a:pPr>
              <a:buFont typeface="Wingdings" panose="05000000000000000000" pitchFamily="2" charset="2"/>
              <a:buChar char="Ø"/>
            </a:pPr>
            <a:r>
              <a:rPr lang="en-MY" dirty="0"/>
              <a:t>The traditional method</a:t>
            </a:r>
          </a:p>
          <a:p>
            <a:pPr>
              <a:buFont typeface="Wingdings" panose="05000000000000000000" pitchFamily="2" charset="2"/>
              <a:buChar char="Ø"/>
            </a:pPr>
            <a:r>
              <a:rPr lang="en-MY" dirty="0"/>
              <a:t>The </a:t>
            </a:r>
            <a:r>
              <a:rPr lang="en-MY" i="1" dirty="0"/>
              <a:t>P</a:t>
            </a:r>
            <a:r>
              <a:rPr lang="en-MY" dirty="0"/>
              <a:t>-value method</a:t>
            </a:r>
          </a:p>
          <a:p>
            <a:pPr>
              <a:buFont typeface="Wingdings" panose="05000000000000000000" pitchFamily="2" charset="2"/>
              <a:buChar char="Ø"/>
            </a:pPr>
            <a:r>
              <a:rPr lang="en-MY" dirty="0"/>
              <a:t>The confidence interval method</a:t>
            </a:r>
          </a:p>
        </p:txBody>
      </p:sp>
    </p:spTree>
    <p:extLst>
      <p:ext uri="{BB962C8B-B14F-4D97-AF65-F5344CB8AC3E}">
        <p14:creationId xmlns:p14="http://schemas.microsoft.com/office/powerpoint/2010/main" val="1174494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2FED-7FCF-4395-93CB-C7A3129E30FB}"/>
              </a:ext>
            </a:extLst>
          </p:cNvPr>
          <p:cNvSpPr>
            <a:spLocks noGrp="1"/>
          </p:cNvSpPr>
          <p:nvPr>
            <p:ph type="title"/>
          </p:nvPr>
        </p:nvSpPr>
        <p:spPr>
          <a:xfrm>
            <a:off x="1150938" y="228600"/>
            <a:ext cx="2735262" cy="990600"/>
          </a:xfrm>
        </p:spPr>
        <p:txBody>
          <a:bodyPr/>
          <a:lstStyle/>
          <a:p>
            <a:r>
              <a:rPr lang="en-MY" dirty="0"/>
              <a:t>Example 2</a:t>
            </a:r>
          </a:p>
        </p:txBody>
      </p:sp>
      <p:sp>
        <p:nvSpPr>
          <p:cNvPr id="3" name="Content Placeholder 2">
            <a:extLst>
              <a:ext uri="{FF2B5EF4-FFF2-40B4-BE49-F238E27FC236}">
                <a16:creationId xmlns:a16="http://schemas.microsoft.com/office/drawing/2014/main" id="{B716E905-E1E8-46A3-A594-A0F074EE727A}"/>
              </a:ext>
            </a:extLst>
          </p:cNvPr>
          <p:cNvSpPr>
            <a:spLocks noGrp="1"/>
          </p:cNvSpPr>
          <p:nvPr>
            <p:ph idx="1"/>
          </p:nvPr>
        </p:nvSpPr>
        <p:spPr/>
        <p:txBody>
          <a:bodyPr/>
          <a:lstStyle/>
          <a:p>
            <a:r>
              <a:rPr lang="en-MY" dirty="0"/>
              <a:t>Find the critical t-value for </a:t>
            </a:r>
            <a:r>
              <a:rPr lang="el-GR" dirty="0"/>
              <a:t>α</a:t>
            </a:r>
            <a:r>
              <a:rPr lang="en-MY" dirty="0"/>
              <a:t>=0.01 with </a:t>
            </a:r>
            <a:r>
              <a:rPr lang="en-MY" dirty="0" err="1"/>
              <a:t>d.f</a:t>
            </a:r>
            <a:r>
              <a:rPr lang="en-MY" dirty="0"/>
              <a:t>=22 for a left-tailed t-test.</a:t>
            </a:r>
          </a:p>
          <a:p>
            <a:r>
              <a:rPr lang="en-MY" dirty="0"/>
              <a:t>Find the 0.01 column in the one tail row and 22 in the </a:t>
            </a:r>
            <a:r>
              <a:rPr lang="en-MY" dirty="0" err="1"/>
              <a:t>d.f</a:t>
            </a:r>
            <a:r>
              <a:rPr lang="en-MY" dirty="0"/>
              <a:t> column.</a:t>
            </a:r>
          </a:p>
          <a:p>
            <a:r>
              <a:rPr lang="en-MY" dirty="0"/>
              <a:t>Critical t-value= -2.508</a:t>
            </a:r>
          </a:p>
          <a:p>
            <a:endParaRPr lang="en-MY" dirty="0"/>
          </a:p>
          <a:p>
            <a:endParaRPr lang="en-MY" dirty="0"/>
          </a:p>
        </p:txBody>
      </p:sp>
    </p:spTree>
    <p:extLst>
      <p:ext uri="{BB962C8B-B14F-4D97-AF65-F5344CB8AC3E}">
        <p14:creationId xmlns:p14="http://schemas.microsoft.com/office/powerpoint/2010/main" val="270839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1D7D-A063-4B53-B800-1CC3E6CAAA49}"/>
              </a:ext>
            </a:extLst>
          </p:cNvPr>
          <p:cNvSpPr>
            <a:spLocks noGrp="1"/>
          </p:cNvSpPr>
          <p:nvPr>
            <p:ph type="title"/>
          </p:nvPr>
        </p:nvSpPr>
        <p:spPr>
          <a:xfrm>
            <a:off x="1150938" y="228600"/>
            <a:ext cx="2963862" cy="990600"/>
          </a:xfrm>
        </p:spPr>
        <p:txBody>
          <a:bodyPr/>
          <a:lstStyle/>
          <a:p>
            <a:r>
              <a:rPr lang="en-MY"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956B88-7098-43DD-9751-E7E2A7AC9B17}"/>
                  </a:ext>
                </a:extLst>
              </p:cNvPr>
              <p:cNvSpPr>
                <a:spLocks noGrp="1"/>
              </p:cNvSpPr>
              <p:nvPr>
                <p:ph idx="1"/>
              </p:nvPr>
            </p:nvSpPr>
            <p:spPr/>
            <p:txBody>
              <a:bodyPr/>
              <a:lstStyle/>
              <a:p>
                <a:r>
                  <a:rPr lang="en-MY" dirty="0"/>
                  <a:t>Find the critical t-value for </a:t>
                </a:r>
                <a:r>
                  <a:rPr lang="el-GR" dirty="0"/>
                  <a:t>α</a:t>
                </a:r>
                <a:r>
                  <a:rPr lang="en-MY" dirty="0"/>
                  <a:t>=0.10 with </a:t>
                </a:r>
                <a:r>
                  <a:rPr lang="en-MY" dirty="0" err="1"/>
                  <a:t>d.f</a:t>
                </a:r>
                <a:r>
                  <a:rPr lang="en-MY" dirty="0"/>
                  <a:t>=18 for a two-tailed t-test.</a:t>
                </a:r>
              </a:p>
              <a:p>
                <a:r>
                  <a:rPr lang="en-MY" dirty="0"/>
                  <a:t>Find the 0.10 column in the two tails row and 18 in the </a:t>
                </a:r>
                <a:r>
                  <a:rPr lang="en-MY" dirty="0" err="1"/>
                  <a:t>d.f</a:t>
                </a:r>
                <a:r>
                  <a:rPr lang="en-MY" dirty="0"/>
                  <a:t> column.</a:t>
                </a:r>
              </a:p>
              <a:p>
                <a:r>
                  <a:rPr lang="en-MY" dirty="0"/>
                  <a:t>Critical t-value= </a:t>
                </a:r>
                <a14:m>
                  <m:oMath xmlns:m="http://schemas.openxmlformats.org/officeDocument/2006/math">
                    <m:r>
                      <a:rPr lang="en-MY" i="1" smtClean="0">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1.734</m:t>
                    </m:r>
                  </m:oMath>
                </a14:m>
                <a:endParaRPr lang="en-MY" dirty="0"/>
              </a:p>
              <a:p>
                <a:endParaRPr lang="en-MY" dirty="0"/>
              </a:p>
            </p:txBody>
          </p:sp>
        </mc:Choice>
        <mc:Fallback xmlns="">
          <p:sp>
            <p:nvSpPr>
              <p:cNvPr id="3" name="Content Placeholder 2">
                <a:extLst>
                  <a:ext uri="{FF2B5EF4-FFF2-40B4-BE49-F238E27FC236}">
                    <a16:creationId xmlns:a16="http://schemas.microsoft.com/office/drawing/2014/main" id="{F1956B88-7098-43DD-9751-E7E2A7AC9B17}"/>
                  </a:ext>
                </a:extLst>
              </p:cNvPr>
              <p:cNvSpPr>
                <a:spLocks noGrp="1" noRot="1" noChangeAspect="1" noMove="1" noResize="1" noEditPoints="1" noAdjustHandles="1" noChangeArrowheads="1" noChangeShapeType="1" noTextEdit="1"/>
              </p:cNvSpPr>
              <p:nvPr>
                <p:ph idx="1"/>
              </p:nvPr>
            </p:nvSpPr>
            <p:spPr>
              <a:blipFill>
                <a:blip r:embed="rId2"/>
                <a:stretch>
                  <a:fillRect l="-377" t="-1480" r="-2340"/>
                </a:stretch>
              </a:blipFill>
            </p:spPr>
            <p:txBody>
              <a:bodyPr/>
              <a:lstStyle/>
              <a:p>
                <a:r>
                  <a:rPr lang="en-MY">
                    <a:noFill/>
                  </a:rPr>
                  <a:t> </a:t>
                </a:r>
              </a:p>
            </p:txBody>
          </p:sp>
        </mc:Fallback>
      </mc:AlternateContent>
    </p:spTree>
    <p:extLst>
      <p:ext uri="{BB962C8B-B14F-4D97-AF65-F5344CB8AC3E}">
        <p14:creationId xmlns:p14="http://schemas.microsoft.com/office/powerpoint/2010/main" val="150779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974E-7D49-4D5B-8B7E-487AD93DB023}"/>
              </a:ext>
            </a:extLst>
          </p:cNvPr>
          <p:cNvSpPr>
            <a:spLocks noGrp="1"/>
          </p:cNvSpPr>
          <p:nvPr>
            <p:ph type="title"/>
          </p:nvPr>
        </p:nvSpPr>
        <p:spPr>
          <a:xfrm>
            <a:off x="1150938" y="228600"/>
            <a:ext cx="7764462" cy="990600"/>
          </a:xfrm>
        </p:spPr>
        <p:txBody>
          <a:bodyPr/>
          <a:lstStyle/>
          <a:p>
            <a:r>
              <a:rPr lang="en-MY" sz="3200" dirty="0"/>
              <a:t>Hypothesis Testing t-test </a:t>
            </a:r>
            <a:br>
              <a:rPr lang="en-MY" sz="3200" dirty="0"/>
            </a:br>
            <a:r>
              <a:rPr lang="en-MY" sz="3200" dirty="0"/>
              <a:t>(Traditional Method)</a:t>
            </a:r>
          </a:p>
        </p:txBody>
      </p:sp>
      <p:sp>
        <p:nvSpPr>
          <p:cNvPr id="3" name="Content Placeholder 2">
            <a:extLst>
              <a:ext uri="{FF2B5EF4-FFF2-40B4-BE49-F238E27FC236}">
                <a16:creationId xmlns:a16="http://schemas.microsoft.com/office/drawing/2014/main" id="{9797DEAE-4CDB-4A1E-98BD-539BD42F5FFF}"/>
              </a:ext>
            </a:extLst>
          </p:cNvPr>
          <p:cNvSpPr>
            <a:spLocks noGrp="1"/>
          </p:cNvSpPr>
          <p:nvPr>
            <p:ph idx="1"/>
          </p:nvPr>
        </p:nvSpPr>
        <p:spPr/>
        <p:txBody>
          <a:bodyPr/>
          <a:lstStyle/>
          <a:p>
            <a:pPr algn="just"/>
            <a:r>
              <a:rPr lang="en-MY" dirty="0"/>
              <a:t>A medical investigation claims that the average number infections per week at a hospital in Town XX is 16.3. A random sample of 10 weeks had a mean number of 17.7 infections. The sample standard deviation is 1.8. Is there enough evidence to reject the investigator’s claim at </a:t>
            </a:r>
            <a:r>
              <a:rPr lang="el-GR" dirty="0"/>
              <a:t>α</a:t>
            </a:r>
            <a:r>
              <a:rPr lang="en-MY" dirty="0"/>
              <a:t>=0.05?</a:t>
            </a:r>
          </a:p>
        </p:txBody>
      </p:sp>
    </p:spTree>
    <p:extLst>
      <p:ext uri="{BB962C8B-B14F-4D97-AF65-F5344CB8AC3E}">
        <p14:creationId xmlns:p14="http://schemas.microsoft.com/office/powerpoint/2010/main" val="2255946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1E18-C77B-4AEF-B050-48AF8481B046}"/>
              </a:ext>
            </a:extLst>
          </p:cNvPr>
          <p:cNvSpPr>
            <a:spLocks noGrp="1"/>
          </p:cNvSpPr>
          <p:nvPr>
            <p:ph type="title"/>
          </p:nvPr>
        </p:nvSpPr>
        <p:spPr>
          <a:xfrm>
            <a:off x="1150938" y="228600"/>
            <a:ext cx="2201862" cy="990600"/>
          </a:xfrm>
        </p:spPr>
        <p:txBody>
          <a:bodyPr/>
          <a:lstStyle/>
          <a:p>
            <a:r>
              <a:rPr lang="en-MY" dirty="0"/>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14B328-2925-4D6D-A33D-6E0DCC4CE7CC}"/>
                  </a:ext>
                </a:extLst>
              </p:cNvPr>
              <p:cNvSpPr>
                <a:spLocks noGrp="1"/>
              </p:cNvSpPr>
              <p:nvPr>
                <p:ph idx="1"/>
              </p:nvPr>
            </p:nvSpPr>
            <p:spPr>
              <a:xfrm>
                <a:off x="685800" y="1524000"/>
                <a:ext cx="8077200" cy="5029200"/>
              </a:xfrm>
            </p:spPr>
            <p:txBody>
              <a:bodyPr/>
              <a:lstStyle/>
              <a:p>
                <a:r>
                  <a:rPr lang="en-MY" dirty="0"/>
                  <a:t>State the hypotheses and identify the claim.</a:t>
                </a:r>
              </a:p>
              <a:p>
                <a:pPr marL="0" indent="0">
                  <a:buNone/>
                </a:pPr>
                <a14:m>
                  <m:oMath xmlns:m="http://schemas.openxmlformats.org/officeDocument/2006/math">
                    <m:sSub>
                      <m:sSubPr>
                        <m:ctrlPr>
                          <a:rPr lang="en-MY" i="1" smtClean="0">
                            <a:latin typeface="Cambria Math" panose="02040503050406030204" pitchFamily="18" charset="0"/>
                          </a:rPr>
                        </m:ctrlPr>
                      </m:sSubPr>
                      <m:e>
                        <m:r>
                          <a:rPr lang="en-MY" b="0" i="1" smtClean="0">
                            <a:latin typeface="Cambria Math" panose="02040503050406030204" pitchFamily="18" charset="0"/>
                          </a:rPr>
                          <m:t>𝐻</m:t>
                        </m:r>
                      </m:e>
                      <m:sub>
                        <m:r>
                          <a:rPr lang="en-MY" b="0" i="1" smtClean="0">
                            <a:latin typeface="Cambria Math" panose="02040503050406030204" pitchFamily="18" charset="0"/>
                          </a:rPr>
                          <m:t>0</m:t>
                        </m:r>
                      </m:sub>
                    </m:sSub>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=16.3</m:t>
                    </m:r>
                  </m:oMath>
                </a14:m>
                <a:r>
                  <a:rPr lang="en-MY" dirty="0"/>
                  <a:t> 	 </a:t>
                </a:r>
                <a14:m>
                  <m:oMath xmlns:m="http://schemas.openxmlformats.org/officeDocument/2006/math">
                    <m:sSub>
                      <m:sSubPr>
                        <m:ctrlPr>
                          <a:rPr lang="en-MY" i="1">
                            <a:latin typeface="Cambria Math" panose="02040503050406030204" pitchFamily="18" charset="0"/>
                          </a:rPr>
                        </m:ctrlPr>
                      </m:sSubPr>
                      <m:e>
                        <m:r>
                          <a:rPr lang="en-MY" i="1">
                            <a:latin typeface="Cambria Math" panose="02040503050406030204" pitchFamily="18" charset="0"/>
                          </a:rPr>
                          <m:t>𝐻</m:t>
                        </m:r>
                      </m:e>
                      <m:sub>
                        <m:r>
                          <a:rPr lang="en-MY" b="0" i="1" smtClean="0">
                            <a:latin typeface="Cambria Math" panose="02040503050406030204" pitchFamily="18" charset="0"/>
                          </a:rPr>
                          <m:t>1</m:t>
                        </m:r>
                      </m:sub>
                    </m:sSub>
                    <m:r>
                      <a:rPr lang="en-MY" i="1">
                        <a:latin typeface="Cambria Math" panose="02040503050406030204" pitchFamily="18" charset="0"/>
                      </a:rPr>
                      <m:t>:</m:t>
                    </m:r>
                    <m:r>
                      <a:rPr lang="en-MY" i="1">
                        <a:latin typeface="Cambria Math" panose="02040503050406030204" pitchFamily="18" charset="0"/>
                        <a:ea typeface="Cambria Math" panose="02040503050406030204" pitchFamily="18" charset="0"/>
                      </a:rPr>
                      <m:t>𝜇</m:t>
                    </m:r>
                    <m:r>
                      <a:rPr lang="en-MY" i="1">
                        <a:latin typeface="Cambria Math" panose="02040503050406030204" pitchFamily="18" charset="0"/>
                        <a:ea typeface="Cambria Math" panose="02040503050406030204" pitchFamily="18" charset="0"/>
                      </a:rPr>
                      <m:t>≠16.3</m:t>
                    </m:r>
                  </m:oMath>
                </a14:m>
                <a:r>
                  <a:rPr lang="en-MY" dirty="0"/>
                  <a:t> (claim)</a:t>
                </a:r>
              </a:p>
              <a:p>
                <a:pPr marL="0" indent="0">
                  <a:buNone/>
                </a:pPr>
                <a:endParaRPr lang="en-MY" dirty="0"/>
              </a:p>
              <a:p>
                <a:r>
                  <a:rPr lang="en-MY" dirty="0"/>
                  <a:t>Find critical value</a:t>
                </a:r>
              </a:p>
              <a:p>
                <a:pPr marL="0" indent="0">
                  <a:buNone/>
                </a:pPr>
                <a14:m>
                  <m:oMath xmlns:m="http://schemas.openxmlformats.org/officeDocument/2006/math">
                    <m:r>
                      <a:rPr lang="en-MY" i="1" smtClean="0">
                        <a:latin typeface="Cambria Math" panose="02040503050406030204" pitchFamily="18" charset="0"/>
                        <a:ea typeface="Cambria Math" panose="02040503050406030204" pitchFamily="18" charset="0"/>
                      </a:rPr>
                      <m:t>𝛼</m:t>
                    </m:r>
                    <m:r>
                      <a:rPr lang="en-MY" b="0" i="1" smtClean="0">
                        <a:latin typeface="Cambria Math" panose="02040503050406030204" pitchFamily="18" charset="0"/>
                        <a:ea typeface="Cambria Math" panose="02040503050406030204" pitchFamily="18" charset="0"/>
                      </a:rPr>
                      <m:t>=0.05</m:t>
                    </m:r>
                  </m:oMath>
                </a14:m>
                <a:r>
                  <a:rPr lang="en-MY" dirty="0"/>
                  <a:t> and </a:t>
                </a:r>
                <a:r>
                  <a:rPr lang="en-MY" dirty="0" err="1"/>
                  <a:t>d.f</a:t>
                </a:r>
                <a:r>
                  <a:rPr lang="en-MY" dirty="0"/>
                  <a:t>=9, since two-tailed test, critical values are </a:t>
                </a:r>
                <a14:m>
                  <m:oMath xmlns:m="http://schemas.openxmlformats.org/officeDocument/2006/math">
                    <m:r>
                      <a:rPr lang="en-MY" b="0" i="1" smtClean="0">
                        <a:latin typeface="Cambria Math" panose="02040503050406030204" pitchFamily="18" charset="0"/>
                        <a:ea typeface="Cambria Math" panose="02040503050406030204" pitchFamily="18" charset="0"/>
                      </a:rPr>
                      <m:t>±2.262</m:t>
                    </m:r>
                  </m:oMath>
                </a14:m>
                <a:endParaRPr lang="en-MY" dirty="0"/>
              </a:p>
              <a:p>
                <a:pPr marL="0" indent="0">
                  <a:buNone/>
                </a:pPr>
                <a:endParaRPr lang="en-MY" dirty="0"/>
              </a:p>
              <a:p>
                <a:r>
                  <a:rPr lang="en-MY" dirty="0"/>
                  <a:t>Compute the test value.</a:t>
                </a:r>
              </a:p>
              <a:p>
                <a:pPr marL="0" indent="0">
                  <a:buNone/>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𝑡</m:t>
                      </m:r>
                      <m:r>
                        <a:rPr lang="en-MY" b="0" i="1" smtClean="0">
                          <a:latin typeface="Cambria Math" panose="02040503050406030204" pitchFamily="18" charset="0"/>
                        </a:rPr>
                        <m:t>=</m:t>
                      </m:r>
                      <m:f>
                        <m:fPr>
                          <m:ctrlPr>
                            <a:rPr lang="en-MY" b="0" i="1" smtClean="0">
                              <a:latin typeface="Cambria Math" panose="02040503050406030204" pitchFamily="18" charset="0"/>
                            </a:rPr>
                          </m:ctrlPr>
                        </m:fPr>
                        <m:num>
                          <m:acc>
                            <m:accPr>
                              <m:chr m:val="̅"/>
                              <m:ctrlPr>
                                <a:rPr lang="en-MY" b="0" i="1" smtClean="0">
                                  <a:latin typeface="Cambria Math" panose="02040503050406030204" pitchFamily="18" charset="0"/>
                                </a:rPr>
                              </m:ctrlPr>
                            </m:accPr>
                            <m:e>
                              <m:r>
                                <a:rPr lang="en-MY" b="0" i="1" smtClean="0">
                                  <a:latin typeface="Cambria Math" panose="02040503050406030204" pitchFamily="18" charset="0"/>
                                </a:rPr>
                                <m:t>𝑥</m:t>
                              </m:r>
                            </m:e>
                          </m:acc>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num>
                        <m:den>
                          <m:f>
                            <m:fPr>
                              <m:type m:val="lin"/>
                              <m:ctrlPr>
                                <a:rPr lang="en-MY" b="0" i="1" smtClean="0">
                                  <a:latin typeface="Cambria Math" panose="02040503050406030204" pitchFamily="18" charset="0"/>
                                </a:rPr>
                              </m:ctrlPr>
                            </m:fPr>
                            <m:num>
                              <m:r>
                                <a:rPr lang="en-MY" b="0" i="1" smtClean="0">
                                  <a:latin typeface="Cambria Math" panose="02040503050406030204" pitchFamily="18" charset="0"/>
                                </a:rPr>
                                <m:t>𝑠</m:t>
                              </m:r>
                            </m:num>
                            <m:den>
                              <m:rad>
                                <m:radPr>
                                  <m:degHide m:val="on"/>
                                  <m:ctrlPr>
                                    <a:rPr lang="en-MY" b="0" i="1" smtClean="0">
                                      <a:latin typeface="Cambria Math" panose="02040503050406030204" pitchFamily="18" charset="0"/>
                                    </a:rPr>
                                  </m:ctrlPr>
                                </m:radPr>
                                <m:deg/>
                                <m:e>
                                  <m:r>
                                    <a:rPr lang="en-MY" b="0" i="1" smtClean="0">
                                      <a:latin typeface="Cambria Math" panose="02040503050406030204" pitchFamily="18" charset="0"/>
                                    </a:rPr>
                                    <m:t>𝑛</m:t>
                                  </m:r>
                                </m:e>
                              </m:rad>
                            </m:den>
                          </m:f>
                        </m:den>
                      </m:f>
                      <m:r>
                        <a:rPr lang="en-MY" b="0" i="1" smtClean="0">
                          <a:latin typeface="Cambria Math" panose="02040503050406030204" pitchFamily="18" charset="0"/>
                        </a:rPr>
                        <m:t>=</m:t>
                      </m:r>
                      <m:f>
                        <m:fPr>
                          <m:ctrlPr>
                            <a:rPr lang="en-MY" b="0" i="1" smtClean="0">
                              <a:latin typeface="Cambria Math" panose="02040503050406030204" pitchFamily="18" charset="0"/>
                            </a:rPr>
                          </m:ctrlPr>
                        </m:fPr>
                        <m:num>
                          <m:r>
                            <a:rPr lang="en-MY" b="0" i="1" smtClean="0">
                              <a:latin typeface="Cambria Math" panose="02040503050406030204" pitchFamily="18" charset="0"/>
                            </a:rPr>
                            <m:t>17.7−16.3</m:t>
                          </m:r>
                        </m:num>
                        <m:den>
                          <m:f>
                            <m:fPr>
                              <m:type m:val="lin"/>
                              <m:ctrlPr>
                                <a:rPr lang="en-MY" b="0" i="1" smtClean="0">
                                  <a:latin typeface="Cambria Math" panose="02040503050406030204" pitchFamily="18" charset="0"/>
                                </a:rPr>
                              </m:ctrlPr>
                            </m:fPr>
                            <m:num>
                              <m:r>
                                <a:rPr lang="en-MY" b="0" i="1" smtClean="0">
                                  <a:latin typeface="Cambria Math" panose="02040503050406030204" pitchFamily="18" charset="0"/>
                                </a:rPr>
                                <m:t>1.8</m:t>
                              </m:r>
                            </m:num>
                            <m:den>
                              <m:rad>
                                <m:radPr>
                                  <m:degHide m:val="on"/>
                                  <m:ctrlPr>
                                    <a:rPr lang="en-MY" b="0" i="1" smtClean="0">
                                      <a:latin typeface="Cambria Math" panose="02040503050406030204" pitchFamily="18" charset="0"/>
                                    </a:rPr>
                                  </m:ctrlPr>
                                </m:radPr>
                                <m:deg/>
                                <m:e>
                                  <m:r>
                                    <a:rPr lang="en-MY" b="0" i="1" smtClean="0">
                                      <a:latin typeface="Cambria Math" panose="02040503050406030204" pitchFamily="18" charset="0"/>
                                    </a:rPr>
                                    <m:t>10</m:t>
                                  </m:r>
                                </m:e>
                              </m:rad>
                            </m:den>
                          </m:f>
                        </m:den>
                      </m:f>
                      <m:r>
                        <a:rPr lang="en-MY" b="0" i="1" smtClean="0">
                          <a:latin typeface="Cambria Math" panose="02040503050406030204" pitchFamily="18" charset="0"/>
                        </a:rPr>
                        <m:t>=2.46</m:t>
                      </m:r>
                    </m:oMath>
                  </m:oMathPara>
                </a14:m>
                <a:endParaRPr lang="en-MY" dirty="0"/>
              </a:p>
              <a:p>
                <a:pPr marL="0" indent="0">
                  <a:buNone/>
                </a:pPr>
                <a:endParaRPr lang="en-MY" dirty="0"/>
              </a:p>
            </p:txBody>
          </p:sp>
        </mc:Choice>
        <mc:Fallback>
          <p:sp>
            <p:nvSpPr>
              <p:cNvPr id="3" name="Content Placeholder 2">
                <a:extLst>
                  <a:ext uri="{FF2B5EF4-FFF2-40B4-BE49-F238E27FC236}">
                    <a16:creationId xmlns:a16="http://schemas.microsoft.com/office/drawing/2014/main" id="{7C14B328-2925-4D6D-A33D-6E0DCC4CE7CC}"/>
                  </a:ext>
                </a:extLst>
              </p:cNvPr>
              <p:cNvSpPr>
                <a:spLocks noGrp="1" noRot="1" noChangeAspect="1" noMove="1" noResize="1" noEditPoints="1" noAdjustHandles="1" noChangeArrowheads="1" noChangeShapeType="1" noTextEdit="1"/>
              </p:cNvSpPr>
              <p:nvPr>
                <p:ph idx="1"/>
              </p:nvPr>
            </p:nvSpPr>
            <p:spPr>
              <a:xfrm>
                <a:off x="685800" y="1524000"/>
                <a:ext cx="8077200" cy="5029200"/>
              </a:xfrm>
              <a:blipFill>
                <a:blip r:embed="rId2"/>
                <a:stretch>
                  <a:fillRect l="-1660" t="-1333"/>
                </a:stretch>
              </a:blipFill>
            </p:spPr>
            <p:txBody>
              <a:bodyPr/>
              <a:lstStyle/>
              <a:p>
                <a:r>
                  <a:rPr lang="en-MY">
                    <a:noFill/>
                  </a:rPr>
                  <a:t> </a:t>
                </a:r>
              </a:p>
            </p:txBody>
          </p:sp>
        </mc:Fallback>
      </mc:AlternateContent>
    </p:spTree>
    <p:extLst>
      <p:ext uri="{BB962C8B-B14F-4D97-AF65-F5344CB8AC3E}">
        <p14:creationId xmlns:p14="http://schemas.microsoft.com/office/powerpoint/2010/main" val="9207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C1967-2812-4DD5-B845-1FEEB30B90A0}"/>
              </a:ext>
            </a:extLst>
          </p:cNvPr>
          <p:cNvSpPr>
            <a:spLocks noGrp="1"/>
          </p:cNvSpPr>
          <p:nvPr>
            <p:ph idx="1"/>
          </p:nvPr>
        </p:nvSpPr>
        <p:spPr>
          <a:xfrm>
            <a:off x="838200" y="1600200"/>
            <a:ext cx="7078662" cy="3886200"/>
          </a:xfrm>
        </p:spPr>
        <p:txBody>
          <a:bodyPr/>
          <a:lstStyle/>
          <a:p>
            <a:r>
              <a:rPr lang="en-MY" dirty="0"/>
              <a:t>Make decision (Reject or fail to reject)</a:t>
            </a:r>
          </a:p>
          <a:p>
            <a:pPr marL="0" indent="0">
              <a:buNone/>
            </a:pPr>
            <a:r>
              <a:rPr lang="en-MY" dirty="0"/>
              <a:t>Since test value =2.46 &gt;  critical value=2.262, reject the null hypothesis.</a:t>
            </a:r>
          </a:p>
          <a:p>
            <a:pPr marL="0" indent="0">
              <a:buNone/>
            </a:pPr>
            <a:endParaRPr lang="en-MY" dirty="0"/>
          </a:p>
          <a:p>
            <a:r>
              <a:rPr lang="en-MY" dirty="0"/>
              <a:t>There is enough evidence to reject the claim that the average number of infections is 16.3.</a:t>
            </a:r>
          </a:p>
          <a:p>
            <a:pPr marL="0" indent="0">
              <a:buNone/>
            </a:pPr>
            <a:endParaRPr lang="en-MY" dirty="0"/>
          </a:p>
          <a:p>
            <a:endParaRPr lang="en-MY" dirty="0"/>
          </a:p>
        </p:txBody>
      </p:sp>
      <p:pic>
        <p:nvPicPr>
          <p:cNvPr id="5" name="Picture 4">
            <a:extLst>
              <a:ext uri="{FF2B5EF4-FFF2-40B4-BE49-F238E27FC236}">
                <a16:creationId xmlns:a16="http://schemas.microsoft.com/office/drawing/2014/main" id="{ADF89848-8A91-4626-A795-351C99A7F8CF}"/>
              </a:ext>
            </a:extLst>
          </p:cNvPr>
          <p:cNvPicPr>
            <a:picLocks noChangeAspect="1"/>
          </p:cNvPicPr>
          <p:nvPr/>
        </p:nvPicPr>
        <p:blipFill rotWithShape="1">
          <a:blip r:embed="rId2"/>
          <a:srcRect l="22226" t="30829" r="21941" b="36948"/>
          <a:stretch/>
        </p:blipFill>
        <p:spPr>
          <a:xfrm>
            <a:off x="4419600" y="4631550"/>
            <a:ext cx="4577255" cy="1981200"/>
          </a:xfrm>
          <a:prstGeom prst="rect">
            <a:avLst/>
          </a:prstGeom>
        </p:spPr>
      </p:pic>
    </p:spTree>
    <p:extLst>
      <p:ext uri="{BB962C8B-B14F-4D97-AF65-F5344CB8AC3E}">
        <p14:creationId xmlns:p14="http://schemas.microsoft.com/office/powerpoint/2010/main" val="321251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ircle(in)">
                                      <p:cBhvr>
                                        <p:cTn id="15" dur="2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AB29-0DF7-4B98-8EE5-D97C4A1FA98E}"/>
              </a:ext>
            </a:extLst>
          </p:cNvPr>
          <p:cNvSpPr>
            <a:spLocks noGrp="1"/>
          </p:cNvSpPr>
          <p:nvPr>
            <p:ph type="title"/>
          </p:nvPr>
        </p:nvSpPr>
        <p:spPr/>
        <p:txBody>
          <a:bodyPr/>
          <a:lstStyle/>
          <a:p>
            <a:r>
              <a:rPr lang="en-MY" sz="3200" dirty="0"/>
              <a:t>Hypothesis Testing: t-test </a:t>
            </a:r>
            <a:br>
              <a:rPr lang="en-MY" sz="3200" dirty="0"/>
            </a:br>
            <a:r>
              <a:rPr lang="en-MY" sz="3200" dirty="0"/>
              <a:t>(</a:t>
            </a:r>
            <a:r>
              <a:rPr lang="en-MY" sz="3200" i="1" dirty="0"/>
              <a:t>P</a:t>
            </a:r>
            <a:r>
              <a:rPr lang="en-MY" sz="3200" dirty="0"/>
              <a:t>-value Method)</a:t>
            </a:r>
          </a:p>
        </p:txBody>
      </p:sp>
      <p:sp>
        <p:nvSpPr>
          <p:cNvPr id="3" name="Content Placeholder 2">
            <a:extLst>
              <a:ext uri="{FF2B5EF4-FFF2-40B4-BE49-F238E27FC236}">
                <a16:creationId xmlns:a16="http://schemas.microsoft.com/office/drawing/2014/main" id="{5C0F6852-D0A3-427E-9612-FDF11B76DFC1}"/>
              </a:ext>
            </a:extLst>
          </p:cNvPr>
          <p:cNvSpPr>
            <a:spLocks noGrp="1"/>
          </p:cNvSpPr>
          <p:nvPr>
            <p:ph idx="1"/>
          </p:nvPr>
        </p:nvSpPr>
        <p:spPr/>
        <p:txBody>
          <a:bodyPr/>
          <a:lstStyle/>
          <a:p>
            <a:pPr algn="just"/>
            <a:r>
              <a:rPr lang="en-MY" dirty="0"/>
              <a:t>A physician claims that joggers’ maximal volume oxygen uptake is greater than the average of all adults. A sample of 15 joggers has a mean of 40.6ml/kg and a standard deviation of 6ml/kg. If the average of all adults is 36.7ml/kg, is there enough evidence to support the physician’s claim at α=0.05?</a:t>
            </a:r>
          </a:p>
        </p:txBody>
      </p:sp>
    </p:spTree>
    <p:extLst>
      <p:ext uri="{BB962C8B-B14F-4D97-AF65-F5344CB8AC3E}">
        <p14:creationId xmlns:p14="http://schemas.microsoft.com/office/powerpoint/2010/main" val="3349279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3300-FA1B-470F-871E-72D21EDED17F}"/>
              </a:ext>
            </a:extLst>
          </p:cNvPr>
          <p:cNvSpPr>
            <a:spLocks noGrp="1"/>
          </p:cNvSpPr>
          <p:nvPr>
            <p:ph type="title"/>
          </p:nvPr>
        </p:nvSpPr>
        <p:spPr>
          <a:xfrm>
            <a:off x="1150938" y="228600"/>
            <a:ext cx="2430462" cy="990600"/>
          </a:xfrm>
        </p:spPr>
        <p:txBody>
          <a:bodyPr/>
          <a:lstStyle/>
          <a:p>
            <a:r>
              <a:rPr lang="en-MY"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7CA415-7F4E-4171-B53A-231870502318}"/>
                  </a:ext>
                </a:extLst>
              </p:cNvPr>
              <p:cNvSpPr>
                <a:spLocks noGrp="1"/>
              </p:cNvSpPr>
              <p:nvPr>
                <p:ph idx="1"/>
              </p:nvPr>
            </p:nvSpPr>
            <p:spPr>
              <a:xfrm>
                <a:off x="609600" y="1828800"/>
                <a:ext cx="8077200" cy="5029200"/>
              </a:xfrm>
            </p:spPr>
            <p:txBody>
              <a:bodyPr/>
              <a:lstStyle/>
              <a:p>
                <a:r>
                  <a:rPr lang="en-MY" dirty="0"/>
                  <a:t>State the hypotheses and identify the claim.</a:t>
                </a:r>
              </a:p>
              <a:p>
                <a:pPr marL="0" indent="0">
                  <a:buNone/>
                </a:pPr>
                <a14:m>
                  <m:oMath xmlns:m="http://schemas.openxmlformats.org/officeDocument/2006/math">
                    <m:sSub>
                      <m:sSubPr>
                        <m:ctrlPr>
                          <a:rPr lang="en-MY" i="1" smtClean="0">
                            <a:latin typeface="Cambria Math" panose="02040503050406030204" pitchFamily="18" charset="0"/>
                          </a:rPr>
                        </m:ctrlPr>
                      </m:sSubPr>
                      <m:e>
                        <m:r>
                          <a:rPr lang="en-MY" b="0" i="1" smtClean="0">
                            <a:latin typeface="Cambria Math" panose="02040503050406030204" pitchFamily="18" charset="0"/>
                          </a:rPr>
                          <m:t>𝐻</m:t>
                        </m:r>
                      </m:e>
                      <m:sub>
                        <m:r>
                          <a:rPr lang="en-MY" b="0" i="1" smtClean="0">
                            <a:latin typeface="Cambria Math" panose="02040503050406030204" pitchFamily="18" charset="0"/>
                          </a:rPr>
                          <m:t>0</m:t>
                        </m:r>
                      </m:sub>
                    </m:sSub>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=36.7</m:t>
                    </m:r>
                  </m:oMath>
                </a14:m>
                <a:r>
                  <a:rPr lang="en-MY" dirty="0"/>
                  <a:t> 	 </a:t>
                </a:r>
                <a14:m>
                  <m:oMath xmlns:m="http://schemas.openxmlformats.org/officeDocument/2006/math">
                    <m:sSub>
                      <m:sSubPr>
                        <m:ctrlPr>
                          <a:rPr lang="en-MY" i="1">
                            <a:latin typeface="Cambria Math" panose="02040503050406030204" pitchFamily="18" charset="0"/>
                          </a:rPr>
                        </m:ctrlPr>
                      </m:sSubPr>
                      <m:e>
                        <m:r>
                          <a:rPr lang="en-MY" i="1">
                            <a:latin typeface="Cambria Math" panose="02040503050406030204" pitchFamily="18" charset="0"/>
                          </a:rPr>
                          <m:t>𝐻</m:t>
                        </m:r>
                      </m:e>
                      <m:sub>
                        <m:r>
                          <a:rPr lang="en-MY" b="0" i="1" smtClean="0">
                            <a:latin typeface="Cambria Math" panose="02040503050406030204" pitchFamily="18" charset="0"/>
                          </a:rPr>
                          <m:t>1</m:t>
                        </m:r>
                      </m:sub>
                    </m:sSub>
                    <m:r>
                      <a:rPr lang="en-MY" i="1">
                        <a:latin typeface="Cambria Math" panose="02040503050406030204" pitchFamily="18" charset="0"/>
                      </a:rPr>
                      <m:t>:</m:t>
                    </m:r>
                    <m:r>
                      <a:rPr lang="en-MY" i="1">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&gt;</m:t>
                    </m:r>
                    <m:r>
                      <a:rPr lang="en-MY" i="1">
                        <a:latin typeface="Cambria Math" panose="02040503050406030204" pitchFamily="18" charset="0"/>
                        <a:ea typeface="Cambria Math" panose="02040503050406030204" pitchFamily="18" charset="0"/>
                      </a:rPr>
                      <m:t>3</m:t>
                    </m:r>
                    <m:r>
                      <a:rPr lang="en-MY" b="0" i="1" smtClean="0">
                        <a:latin typeface="Cambria Math" panose="02040503050406030204" pitchFamily="18" charset="0"/>
                        <a:ea typeface="Cambria Math" panose="02040503050406030204" pitchFamily="18" charset="0"/>
                      </a:rPr>
                      <m:t>6.7</m:t>
                    </m:r>
                  </m:oMath>
                </a14:m>
                <a:r>
                  <a:rPr lang="en-MY" dirty="0"/>
                  <a:t> (claim)</a:t>
                </a:r>
              </a:p>
              <a:p>
                <a:pPr marL="0" indent="0">
                  <a:buNone/>
                </a:pPr>
                <a:endParaRPr lang="en-MY" dirty="0"/>
              </a:p>
              <a:p>
                <a:r>
                  <a:rPr lang="en-MY" dirty="0"/>
                  <a:t>Compute the test value.</a:t>
                </a:r>
              </a:p>
              <a:p>
                <a:pPr marL="0" indent="0">
                  <a:buNone/>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𝑧</m:t>
                      </m:r>
                      <m:r>
                        <a:rPr lang="en-MY" b="0" i="1" smtClean="0">
                          <a:latin typeface="Cambria Math" panose="02040503050406030204" pitchFamily="18" charset="0"/>
                        </a:rPr>
                        <m:t>=</m:t>
                      </m:r>
                      <m:f>
                        <m:fPr>
                          <m:ctrlPr>
                            <a:rPr lang="en-MY" b="0" i="1" smtClean="0">
                              <a:latin typeface="Cambria Math" panose="02040503050406030204" pitchFamily="18" charset="0"/>
                            </a:rPr>
                          </m:ctrlPr>
                        </m:fPr>
                        <m:num>
                          <m:acc>
                            <m:accPr>
                              <m:chr m:val="̅"/>
                              <m:ctrlPr>
                                <a:rPr lang="en-MY" b="0" i="1" smtClean="0">
                                  <a:latin typeface="Cambria Math" panose="02040503050406030204" pitchFamily="18" charset="0"/>
                                </a:rPr>
                              </m:ctrlPr>
                            </m:accPr>
                            <m:e>
                              <m:r>
                                <a:rPr lang="en-MY" b="0" i="1" smtClean="0">
                                  <a:latin typeface="Cambria Math" panose="02040503050406030204" pitchFamily="18" charset="0"/>
                                </a:rPr>
                                <m:t>𝑥</m:t>
                              </m:r>
                            </m:e>
                          </m:acc>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num>
                        <m:den>
                          <m:f>
                            <m:fPr>
                              <m:type m:val="lin"/>
                              <m:ctrlPr>
                                <a:rPr lang="en-MY" b="0" i="1" smtClean="0">
                                  <a:latin typeface="Cambria Math" panose="02040503050406030204" pitchFamily="18" charset="0"/>
                                </a:rPr>
                              </m:ctrlPr>
                            </m:fPr>
                            <m:num>
                              <m:r>
                                <a:rPr lang="en-MY" b="0" i="1" smtClean="0">
                                  <a:latin typeface="Cambria Math" panose="02040503050406030204" pitchFamily="18" charset="0"/>
                                </a:rPr>
                                <m:t>𝑠</m:t>
                              </m:r>
                            </m:num>
                            <m:den>
                              <m:rad>
                                <m:radPr>
                                  <m:degHide m:val="on"/>
                                  <m:ctrlPr>
                                    <a:rPr lang="en-MY" b="0" i="1" smtClean="0">
                                      <a:latin typeface="Cambria Math" panose="02040503050406030204" pitchFamily="18" charset="0"/>
                                    </a:rPr>
                                  </m:ctrlPr>
                                </m:radPr>
                                <m:deg/>
                                <m:e>
                                  <m:r>
                                    <a:rPr lang="en-MY" b="0" i="1" smtClean="0">
                                      <a:latin typeface="Cambria Math" panose="02040503050406030204" pitchFamily="18" charset="0"/>
                                    </a:rPr>
                                    <m:t>𝑛</m:t>
                                  </m:r>
                                </m:e>
                              </m:rad>
                            </m:den>
                          </m:f>
                        </m:den>
                      </m:f>
                      <m:r>
                        <a:rPr lang="en-MY" b="0" i="1" smtClean="0">
                          <a:latin typeface="Cambria Math" panose="02040503050406030204" pitchFamily="18" charset="0"/>
                        </a:rPr>
                        <m:t>=</m:t>
                      </m:r>
                      <m:f>
                        <m:fPr>
                          <m:ctrlPr>
                            <a:rPr lang="en-MY" b="0" i="1" smtClean="0">
                              <a:latin typeface="Cambria Math" panose="02040503050406030204" pitchFamily="18" charset="0"/>
                            </a:rPr>
                          </m:ctrlPr>
                        </m:fPr>
                        <m:num>
                          <m:r>
                            <a:rPr lang="en-MY" b="0" i="1" smtClean="0">
                              <a:latin typeface="Cambria Math" panose="02040503050406030204" pitchFamily="18" charset="0"/>
                            </a:rPr>
                            <m:t>40.6−36.7</m:t>
                          </m:r>
                        </m:num>
                        <m:den>
                          <m:f>
                            <m:fPr>
                              <m:type m:val="lin"/>
                              <m:ctrlPr>
                                <a:rPr lang="en-MY" b="0" i="1" smtClean="0">
                                  <a:latin typeface="Cambria Math" panose="02040503050406030204" pitchFamily="18" charset="0"/>
                                </a:rPr>
                              </m:ctrlPr>
                            </m:fPr>
                            <m:num>
                              <m:r>
                                <a:rPr lang="en-MY" b="0" i="1" smtClean="0">
                                  <a:latin typeface="Cambria Math" panose="02040503050406030204" pitchFamily="18" charset="0"/>
                                </a:rPr>
                                <m:t>6</m:t>
                              </m:r>
                            </m:num>
                            <m:den>
                              <m:rad>
                                <m:radPr>
                                  <m:degHide m:val="on"/>
                                  <m:ctrlPr>
                                    <a:rPr lang="en-MY" b="0" i="1" smtClean="0">
                                      <a:latin typeface="Cambria Math" panose="02040503050406030204" pitchFamily="18" charset="0"/>
                                    </a:rPr>
                                  </m:ctrlPr>
                                </m:radPr>
                                <m:deg/>
                                <m:e>
                                  <m:r>
                                    <a:rPr lang="en-MY" b="0" i="1" smtClean="0">
                                      <a:latin typeface="Cambria Math" panose="02040503050406030204" pitchFamily="18" charset="0"/>
                                    </a:rPr>
                                    <m:t>15</m:t>
                                  </m:r>
                                </m:e>
                              </m:rad>
                            </m:den>
                          </m:f>
                        </m:den>
                      </m:f>
                      <m:r>
                        <a:rPr lang="en-MY" b="0" i="1" smtClean="0">
                          <a:latin typeface="Cambria Math" panose="02040503050406030204" pitchFamily="18" charset="0"/>
                        </a:rPr>
                        <m:t>=2.517</m:t>
                      </m:r>
                    </m:oMath>
                  </m:oMathPara>
                </a14:m>
                <a:endParaRPr lang="en-MY" dirty="0"/>
              </a:p>
              <a:p>
                <a:r>
                  <a:rPr lang="en-MY" dirty="0"/>
                  <a:t>Find the </a:t>
                </a:r>
                <a:r>
                  <a:rPr lang="en-MY" i="1" dirty="0"/>
                  <a:t>P</a:t>
                </a:r>
                <a:r>
                  <a:rPr lang="en-MY" dirty="0"/>
                  <a:t>-value</a:t>
                </a:r>
              </a:p>
              <a:p>
                <a:r>
                  <a:rPr lang="en-MY" dirty="0"/>
                  <a:t>In the </a:t>
                </a:r>
                <a:r>
                  <a:rPr lang="en-MY" dirty="0" err="1"/>
                  <a:t>d.f</a:t>
                </a:r>
                <a:r>
                  <a:rPr lang="en-MY" dirty="0"/>
                  <a:t>=14 row, 2.517 falls between 2.145 and 2.624, corresponding to α=0.025 and α=0.01</a:t>
                </a:r>
              </a:p>
              <a:p>
                <a:endParaRPr lang="en-MY" dirty="0"/>
              </a:p>
            </p:txBody>
          </p:sp>
        </mc:Choice>
        <mc:Fallback xmlns="">
          <p:sp>
            <p:nvSpPr>
              <p:cNvPr id="3" name="Content Placeholder 2">
                <a:extLst>
                  <a:ext uri="{FF2B5EF4-FFF2-40B4-BE49-F238E27FC236}">
                    <a16:creationId xmlns:a16="http://schemas.microsoft.com/office/drawing/2014/main" id="{A37CA415-7F4E-4171-B53A-231870502318}"/>
                  </a:ext>
                </a:extLst>
              </p:cNvPr>
              <p:cNvSpPr>
                <a:spLocks noGrp="1" noRot="1" noChangeAspect="1" noMove="1" noResize="1" noEditPoints="1" noAdjustHandles="1" noChangeArrowheads="1" noChangeShapeType="1" noTextEdit="1"/>
              </p:cNvSpPr>
              <p:nvPr>
                <p:ph idx="1"/>
              </p:nvPr>
            </p:nvSpPr>
            <p:spPr>
              <a:xfrm>
                <a:off x="609600" y="1828800"/>
                <a:ext cx="8077200" cy="5029200"/>
              </a:xfrm>
              <a:blipFill>
                <a:blip r:embed="rId2"/>
                <a:stretch>
                  <a:fillRect l="-377" t="-1333"/>
                </a:stretch>
              </a:blipFill>
            </p:spPr>
            <p:txBody>
              <a:bodyPr/>
              <a:lstStyle/>
              <a:p>
                <a:r>
                  <a:rPr lang="en-MY">
                    <a:noFill/>
                  </a:rPr>
                  <a:t> </a:t>
                </a:r>
              </a:p>
            </p:txBody>
          </p:sp>
        </mc:Fallback>
      </mc:AlternateContent>
    </p:spTree>
    <p:extLst>
      <p:ext uri="{BB962C8B-B14F-4D97-AF65-F5344CB8AC3E}">
        <p14:creationId xmlns:p14="http://schemas.microsoft.com/office/powerpoint/2010/main" val="28147111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C28D4-120F-4446-B990-3B8E309696F5}"/>
              </a:ext>
            </a:extLst>
          </p:cNvPr>
          <p:cNvSpPr>
            <a:spLocks noGrp="1"/>
          </p:cNvSpPr>
          <p:nvPr>
            <p:ph idx="1"/>
          </p:nvPr>
        </p:nvSpPr>
        <p:spPr/>
        <p:txBody>
          <a:bodyPr/>
          <a:lstStyle/>
          <a:p>
            <a:r>
              <a:rPr lang="en-MY" dirty="0"/>
              <a:t>Thus, the p-value is somewhere between 0.01 and 0.025, since this is a one tailed test.</a:t>
            </a:r>
          </a:p>
          <a:p>
            <a:r>
              <a:rPr lang="en-MY" dirty="0"/>
              <a:t>Decision: Reject null hypothesis since p-value &lt;0.05.</a:t>
            </a:r>
          </a:p>
          <a:p>
            <a:r>
              <a:rPr lang="en-MY" dirty="0"/>
              <a:t>Conclusion: There is enough evidence to support the claim that the joggers’ maximal volume oxygen uptake is greater than 36.7 ml/kg.</a:t>
            </a:r>
          </a:p>
        </p:txBody>
      </p:sp>
    </p:spTree>
    <p:extLst>
      <p:ext uri="{BB962C8B-B14F-4D97-AF65-F5344CB8AC3E}">
        <p14:creationId xmlns:p14="http://schemas.microsoft.com/office/powerpoint/2010/main" val="1018124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9996-CC7E-448A-B025-DCA205312AA6}"/>
              </a:ext>
            </a:extLst>
          </p:cNvPr>
          <p:cNvSpPr>
            <a:spLocks noGrp="1"/>
          </p:cNvSpPr>
          <p:nvPr>
            <p:ph type="title"/>
          </p:nvPr>
        </p:nvSpPr>
        <p:spPr/>
        <p:txBody>
          <a:bodyPr/>
          <a:lstStyle/>
          <a:p>
            <a:r>
              <a:rPr lang="en-MY" sz="3200" dirty="0"/>
              <a:t>Hypothesis Testing: t-test </a:t>
            </a:r>
            <a:br>
              <a:rPr lang="en-MY" sz="3200" dirty="0"/>
            </a:br>
            <a:r>
              <a:rPr lang="en-MY" sz="3200" dirty="0"/>
              <a:t>(Confidence interval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7A0F45-5D0A-4794-8AE3-C00CBB12D7D8}"/>
                  </a:ext>
                </a:extLst>
              </p:cNvPr>
              <p:cNvSpPr>
                <a:spLocks noGrp="1"/>
              </p:cNvSpPr>
              <p:nvPr>
                <p:ph idx="1"/>
              </p:nvPr>
            </p:nvSpPr>
            <p:spPr>
              <a:xfrm>
                <a:off x="762000" y="1447800"/>
                <a:ext cx="8077200" cy="4953000"/>
              </a:xfrm>
            </p:spPr>
            <p:txBody>
              <a:bodyPr/>
              <a:lstStyle/>
              <a:p>
                <a:r>
                  <a:rPr lang="en-MY" dirty="0"/>
                  <a:t>Formula:</a:t>
                </a:r>
              </a:p>
              <a:p>
                <a:pPr marL="0" indent="0">
                  <a:buNone/>
                </a:pPr>
                <a14:m>
                  <m:oMathPara xmlns:m="http://schemas.openxmlformats.org/officeDocument/2006/math">
                    <m:oMathParaPr>
                      <m:jc m:val="center"/>
                    </m:oMathParaPr>
                    <m:oMath xmlns:m="http://schemas.openxmlformats.org/officeDocument/2006/math">
                      <m:sSub>
                        <m:sSubPr>
                          <m:ctrlPr>
                            <a:rPr lang="en-MY" b="0" i="1" smtClean="0">
                              <a:latin typeface="Cambria Math" panose="02040503050406030204" pitchFamily="18" charset="0"/>
                              <a:ea typeface="Cambria Math" panose="02040503050406030204" pitchFamily="18" charset="0"/>
                            </a:rPr>
                          </m:ctrlPr>
                        </m:sSubPr>
                        <m:e>
                          <m:acc>
                            <m:accPr>
                              <m:chr m:val="̅"/>
                              <m:ctrlPr>
                                <a:rPr lang="en-MY" b="0" i="1" smtClean="0">
                                  <a:latin typeface="Cambria Math" panose="02040503050406030204" pitchFamily="18" charset="0"/>
                                  <a:ea typeface="Cambria Math" panose="02040503050406030204" pitchFamily="18" charset="0"/>
                                </a:rPr>
                              </m:ctrlPr>
                            </m:accPr>
                            <m:e>
                              <m:r>
                                <a:rPr lang="en-MY" b="0" i="1" smtClean="0">
                                  <a:latin typeface="Cambria Math" panose="02040503050406030204" pitchFamily="18" charset="0"/>
                                  <a:ea typeface="Cambria Math" panose="02040503050406030204" pitchFamily="18" charset="0"/>
                                </a:rPr>
                                <m:t>𝑥</m:t>
                              </m:r>
                            </m:e>
                          </m:acc>
                          <m:r>
                            <a:rPr lang="en-MY" b="0" i="1" smtClean="0">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𝑡</m:t>
                          </m:r>
                        </m:e>
                        <m:sub>
                          <m:r>
                            <a:rPr lang="en-MY" b="0" i="1" smtClean="0">
                              <a:latin typeface="Cambria Math" panose="02040503050406030204" pitchFamily="18" charset="0"/>
                              <a:ea typeface="Cambria Math" panose="02040503050406030204" pitchFamily="18" charset="0"/>
                            </a:rPr>
                            <m:t>𝛼</m:t>
                          </m:r>
                          <m:r>
                            <a:rPr lang="en-MY" b="0" i="1" smtClean="0">
                              <a:latin typeface="Cambria Math" panose="02040503050406030204" pitchFamily="18" charset="0"/>
                              <a:ea typeface="Cambria Math" panose="02040503050406030204" pitchFamily="18" charset="0"/>
                            </a:rPr>
                            <m:t>/2</m:t>
                          </m:r>
                        </m:sub>
                      </m:sSub>
                      <m:f>
                        <m:fPr>
                          <m:ctrlPr>
                            <a:rPr lang="en-MY" b="0" i="1" smtClean="0">
                              <a:latin typeface="Cambria Math" panose="02040503050406030204" pitchFamily="18" charset="0"/>
                              <a:ea typeface="Cambria Math" panose="02040503050406030204" pitchFamily="18" charset="0"/>
                            </a:rPr>
                          </m:ctrlPr>
                        </m:fPr>
                        <m:num>
                          <m:r>
                            <a:rPr lang="en-MY" b="0" i="1" smtClean="0">
                              <a:latin typeface="Cambria Math" panose="02040503050406030204" pitchFamily="18" charset="0"/>
                              <a:ea typeface="Cambria Math" panose="02040503050406030204" pitchFamily="18" charset="0"/>
                            </a:rPr>
                            <m:t>𝑠</m:t>
                          </m:r>
                        </m:num>
                        <m:den>
                          <m:rad>
                            <m:radPr>
                              <m:degHide m:val="on"/>
                              <m:ctrlPr>
                                <a:rPr lang="en-MY" b="0" i="1" smtClean="0">
                                  <a:latin typeface="Cambria Math" panose="02040503050406030204" pitchFamily="18" charset="0"/>
                                  <a:ea typeface="Cambria Math" panose="02040503050406030204" pitchFamily="18" charset="0"/>
                                </a:rPr>
                              </m:ctrlPr>
                            </m:radPr>
                            <m:deg/>
                            <m:e>
                              <m:r>
                                <a:rPr lang="en-MY" b="0" i="1" smtClean="0">
                                  <a:latin typeface="Cambria Math" panose="02040503050406030204" pitchFamily="18" charset="0"/>
                                  <a:ea typeface="Cambria Math" panose="02040503050406030204" pitchFamily="18" charset="0"/>
                                </a:rPr>
                                <m:t>𝑛</m:t>
                              </m:r>
                            </m:e>
                          </m:rad>
                        </m:den>
                      </m:f>
                      <m:r>
                        <a:rPr lang="en-MY" b="0" i="1" smtClean="0">
                          <a:latin typeface="Cambria Math" panose="02040503050406030204" pitchFamily="18" charset="0"/>
                          <a:ea typeface="Cambria Math" panose="02040503050406030204" pitchFamily="18" charset="0"/>
                        </a:rPr>
                        <m:t>&lt;</m:t>
                      </m:r>
                      <m:r>
                        <m:rPr>
                          <m:sty m:val="p"/>
                        </m:rPr>
                        <a:rPr lang="en-MY" i="1" smtClean="0">
                          <a:latin typeface="Cambria Math" panose="02040503050406030204" pitchFamily="18" charset="0"/>
                          <a:ea typeface="Cambria Math" panose="02040503050406030204" pitchFamily="18" charset="0"/>
                        </a:rPr>
                        <m:t>μ</m:t>
                      </m:r>
                      <m:r>
                        <a:rPr lang="en-MY" b="0" i="1" smtClean="0">
                          <a:latin typeface="Cambria Math" panose="02040503050406030204" pitchFamily="18" charset="0"/>
                          <a:ea typeface="Cambria Math" panose="02040503050406030204" pitchFamily="18" charset="0"/>
                        </a:rPr>
                        <m:t>&lt;</m:t>
                      </m:r>
                      <m:sSub>
                        <m:sSubPr>
                          <m:ctrlPr>
                            <a:rPr lang="en-MY" i="1">
                              <a:latin typeface="Cambria Math" panose="02040503050406030204" pitchFamily="18" charset="0"/>
                              <a:ea typeface="Cambria Math" panose="02040503050406030204" pitchFamily="18" charset="0"/>
                            </a:rPr>
                          </m:ctrlPr>
                        </m:sSubPr>
                        <m:e>
                          <m:acc>
                            <m:accPr>
                              <m:chr m:val="̅"/>
                              <m:ctrlPr>
                                <a:rPr lang="en-MY" i="1">
                                  <a:latin typeface="Cambria Math" panose="02040503050406030204" pitchFamily="18" charset="0"/>
                                  <a:ea typeface="Cambria Math" panose="02040503050406030204" pitchFamily="18" charset="0"/>
                                </a:rPr>
                              </m:ctrlPr>
                            </m:accPr>
                            <m:e>
                              <m:r>
                                <a:rPr lang="en-MY" i="1">
                                  <a:latin typeface="Cambria Math" panose="02040503050406030204" pitchFamily="18" charset="0"/>
                                  <a:ea typeface="Cambria Math" panose="02040503050406030204" pitchFamily="18" charset="0"/>
                                </a:rPr>
                                <m:t>𝑥</m:t>
                              </m:r>
                            </m:e>
                          </m:acc>
                          <m:r>
                            <a:rPr lang="en-MY" b="0" i="1" smtClean="0">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𝑡</m:t>
                          </m:r>
                        </m:e>
                        <m:sub>
                          <m:r>
                            <a:rPr lang="en-MY" i="1">
                              <a:latin typeface="Cambria Math" panose="02040503050406030204" pitchFamily="18" charset="0"/>
                              <a:ea typeface="Cambria Math" panose="02040503050406030204" pitchFamily="18" charset="0"/>
                            </a:rPr>
                            <m:t>𝛼</m:t>
                          </m:r>
                          <m:r>
                            <a:rPr lang="en-MY" i="1">
                              <a:latin typeface="Cambria Math" panose="02040503050406030204" pitchFamily="18" charset="0"/>
                              <a:ea typeface="Cambria Math" panose="02040503050406030204" pitchFamily="18" charset="0"/>
                            </a:rPr>
                            <m:t>/2</m:t>
                          </m:r>
                        </m:sub>
                      </m:sSub>
                      <m:f>
                        <m:fPr>
                          <m:ctrlPr>
                            <a:rPr lang="en-MY" i="1">
                              <a:latin typeface="Cambria Math" panose="02040503050406030204" pitchFamily="18" charset="0"/>
                              <a:ea typeface="Cambria Math" panose="02040503050406030204" pitchFamily="18" charset="0"/>
                            </a:rPr>
                          </m:ctrlPr>
                        </m:fPr>
                        <m:num>
                          <m:r>
                            <a:rPr lang="en-MY" i="1">
                              <a:latin typeface="Cambria Math" panose="02040503050406030204" pitchFamily="18" charset="0"/>
                              <a:ea typeface="Cambria Math" panose="02040503050406030204" pitchFamily="18" charset="0"/>
                            </a:rPr>
                            <m:t>𝑠</m:t>
                          </m:r>
                        </m:num>
                        <m:den>
                          <m:rad>
                            <m:radPr>
                              <m:degHide m:val="on"/>
                              <m:ctrlPr>
                                <a:rPr lang="en-MY" i="1">
                                  <a:latin typeface="Cambria Math" panose="02040503050406030204" pitchFamily="18" charset="0"/>
                                  <a:ea typeface="Cambria Math" panose="02040503050406030204" pitchFamily="18" charset="0"/>
                                </a:rPr>
                              </m:ctrlPr>
                            </m:radPr>
                            <m:deg/>
                            <m:e>
                              <m:r>
                                <a:rPr lang="en-MY" i="1">
                                  <a:latin typeface="Cambria Math" panose="02040503050406030204" pitchFamily="18" charset="0"/>
                                  <a:ea typeface="Cambria Math" panose="02040503050406030204" pitchFamily="18" charset="0"/>
                                </a:rPr>
                                <m:t>𝑛</m:t>
                              </m:r>
                            </m:e>
                          </m:rad>
                        </m:den>
                      </m:f>
                    </m:oMath>
                  </m:oMathPara>
                </a14:m>
                <a:endParaRPr lang="en-MY" dirty="0"/>
              </a:p>
              <a:p>
                <a:pPr marL="0" indent="0">
                  <a:buNone/>
                </a:pPr>
                <a:r>
                  <a:rPr lang="en-MY" dirty="0"/>
                  <a:t>The degrees of freedom are </a:t>
                </a:r>
                <a14:m>
                  <m:oMath xmlns:m="http://schemas.openxmlformats.org/officeDocument/2006/math">
                    <m:r>
                      <a:rPr lang="en-MY" b="0" i="1" smtClean="0">
                        <a:latin typeface="Cambria Math" panose="02040503050406030204" pitchFamily="18" charset="0"/>
                      </a:rPr>
                      <m:t>𝑛</m:t>
                    </m:r>
                    <m:r>
                      <a:rPr lang="en-MY" b="0" i="1" smtClean="0">
                        <a:latin typeface="Cambria Math" panose="02040503050406030204" pitchFamily="18" charset="0"/>
                      </a:rPr>
                      <m:t>−1</m:t>
                    </m:r>
                  </m:oMath>
                </a14:m>
                <a:endParaRPr lang="en-MY" dirty="0"/>
              </a:p>
              <a:p>
                <a:r>
                  <a:rPr lang="en-MY" dirty="0"/>
                  <a:t>A researcher claims that adult hogs fed a special diet will have an average weight of 200 pounds. A sample of 10 hogs has an average weight of 198.2 pounds and a standard deviation of 3.3 pounds. At α=0.05 can the claim be rejected? Also find the 95% confidence interval of true mean.</a:t>
                </a:r>
              </a:p>
            </p:txBody>
          </p:sp>
        </mc:Choice>
        <mc:Fallback xmlns="">
          <p:sp>
            <p:nvSpPr>
              <p:cNvPr id="3" name="Content Placeholder 2">
                <a:extLst>
                  <a:ext uri="{FF2B5EF4-FFF2-40B4-BE49-F238E27FC236}">
                    <a16:creationId xmlns:a16="http://schemas.microsoft.com/office/drawing/2014/main" id="{657A0F45-5D0A-4794-8AE3-C00CBB12D7D8}"/>
                  </a:ext>
                </a:extLst>
              </p:cNvPr>
              <p:cNvSpPr>
                <a:spLocks noGrp="1" noRot="1" noChangeAspect="1" noMove="1" noResize="1" noEditPoints="1" noAdjustHandles="1" noChangeArrowheads="1" noChangeShapeType="1" noTextEdit="1"/>
              </p:cNvSpPr>
              <p:nvPr>
                <p:ph idx="1"/>
              </p:nvPr>
            </p:nvSpPr>
            <p:spPr>
              <a:xfrm>
                <a:off x="762000" y="1447800"/>
                <a:ext cx="8077200" cy="4953000"/>
              </a:xfrm>
              <a:blipFill>
                <a:blip r:embed="rId2"/>
                <a:stretch>
                  <a:fillRect l="-1585" t="-1355" r="-2792" b="-2586"/>
                </a:stretch>
              </a:blipFill>
            </p:spPr>
            <p:txBody>
              <a:bodyPr/>
              <a:lstStyle/>
              <a:p>
                <a:r>
                  <a:rPr lang="en-MY">
                    <a:noFill/>
                  </a:rPr>
                  <a:t> </a:t>
                </a:r>
              </a:p>
            </p:txBody>
          </p:sp>
        </mc:Fallback>
      </mc:AlternateContent>
    </p:spTree>
    <p:extLst>
      <p:ext uri="{BB962C8B-B14F-4D97-AF65-F5344CB8AC3E}">
        <p14:creationId xmlns:p14="http://schemas.microsoft.com/office/powerpoint/2010/main" val="4200130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2F97-EAC2-4D34-9A1B-6BD5FD762CC2}"/>
              </a:ext>
            </a:extLst>
          </p:cNvPr>
          <p:cNvSpPr>
            <a:spLocks noGrp="1"/>
          </p:cNvSpPr>
          <p:nvPr>
            <p:ph type="title"/>
          </p:nvPr>
        </p:nvSpPr>
        <p:spPr>
          <a:xfrm>
            <a:off x="1150938" y="228600"/>
            <a:ext cx="2430462" cy="990600"/>
          </a:xfrm>
        </p:spPr>
        <p:txBody>
          <a:bodyPr/>
          <a:lstStyle/>
          <a:p>
            <a:r>
              <a:rPr lang="en-MY"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6458E2-48FB-4E06-894B-EDCD79AAD945}"/>
                  </a:ext>
                </a:extLst>
              </p:cNvPr>
              <p:cNvSpPr>
                <a:spLocks noGrp="1"/>
              </p:cNvSpPr>
              <p:nvPr>
                <p:ph idx="1"/>
              </p:nvPr>
            </p:nvSpPr>
            <p:spPr>
              <a:xfrm>
                <a:off x="838200" y="1600200"/>
                <a:ext cx="8077200" cy="4532313"/>
              </a:xfrm>
            </p:spPr>
            <p:txBody>
              <a:bodyPr/>
              <a:lstStyle/>
              <a:p>
                <a14:m>
                  <m:oMath xmlns:m="http://schemas.openxmlformats.org/officeDocument/2006/math">
                    <m:sSub>
                      <m:sSubPr>
                        <m:ctrlPr>
                          <a:rPr lang="en-MY" i="1" smtClean="0">
                            <a:latin typeface="Cambria Math" panose="02040503050406030204" pitchFamily="18" charset="0"/>
                          </a:rPr>
                        </m:ctrlPr>
                      </m:sSubPr>
                      <m:e>
                        <m:r>
                          <a:rPr lang="en-MY" b="0" i="1" smtClean="0">
                            <a:latin typeface="Cambria Math" panose="02040503050406030204" pitchFamily="18" charset="0"/>
                          </a:rPr>
                          <m:t>𝐻</m:t>
                        </m:r>
                      </m:e>
                      <m:sub>
                        <m:r>
                          <a:rPr lang="en-MY" b="0" i="1" smtClean="0">
                            <a:latin typeface="Cambria Math" panose="02040503050406030204" pitchFamily="18" charset="0"/>
                          </a:rPr>
                          <m:t>0</m:t>
                        </m:r>
                      </m:sub>
                    </m:sSub>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=200</m:t>
                    </m:r>
                  </m:oMath>
                </a14:m>
                <a:r>
                  <a:rPr lang="en-MY" dirty="0"/>
                  <a:t> 	 </a:t>
                </a:r>
                <a14:m>
                  <m:oMath xmlns:m="http://schemas.openxmlformats.org/officeDocument/2006/math">
                    <m:sSub>
                      <m:sSubPr>
                        <m:ctrlPr>
                          <a:rPr lang="en-MY" i="1">
                            <a:latin typeface="Cambria Math" panose="02040503050406030204" pitchFamily="18" charset="0"/>
                          </a:rPr>
                        </m:ctrlPr>
                      </m:sSubPr>
                      <m:e>
                        <m:r>
                          <a:rPr lang="en-MY" i="1">
                            <a:latin typeface="Cambria Math" panose="02040503050406030204" pitchFamily="18" charset="0"/>
                          </a:rPr>
                          <m:t>𝐻</m:t>
                        </m:r>
                      </m:e>
                      <m:sub>
                        <m:r>
                          <a:rPr lang="en-MY" b="0" i="1" smtClean="0">
                            <a:latin typeface="Cambria Math" panose="02040503050406030204" pitchFamily="18" charset="0"/>
                          </a:rPr>
                          <m:t>1</m:t>
                        </m:r>
                      </m:sub>
                    </m:sSub>
                    <m:r>
                      <a:rPr lang="en-MY" i="1">
                        <a:latin typeface="Cambria Math" panose="02040503050406030204" pitchFamily="18" charset="0"/>
                      </a:rPr>
                      <m:t>:</m:t>
                    </m:r>
                    <m:r>
                      <a:rPr lang="en-MY" i="1">
                        <a:latin typeface="Cambria Math" panose="02040503050406030204" pitchFamily="18" charset="0"/>
                        <a:ea typeface="Cambria Math" panose="02040503050406030204" pitchFamily="18" charset="0"/>
                      </a:rPr>
                      <m:t>𝜇</m:t>
                    </m:r>
                    <m:r>
                      <a:rPr lang="en-MY" i="1">
                        <a:latin typeface="Cambria Math" panose="02040503050406030204" pitchFamily="18" charset="0"/>
                        <a:ea typeface="Cambria Math" panose="02040503050406030204" pitchFamily="18" charset="0"/>
                      </a:rPr>
                      <m:t>≠200</m:t>
                    </m:r>
                  </m:oMath>
                </a14:m>
                <a:r>
                  <a:rPr lang="en-MY" dirty="0"/>
                  <a:t> (claim)</a:t>
                </a:r>
              </a:p>
              <a:p>
                <a14:m>
                  <m:oMath xmlns:m="http://schemas.openxmlformats.org/officeDocument/2006/math">
                    <m:r>
                      <a:rPr lang="en-MY" i="1" smtClean="0">
                        <a:latin typeface="Cambria Math" panose="02040503050406030204" pitchFamily="18" charset="0"/>
                        <a:ea typeface="Cambria Math" panose="02040503050406030204" pitchFamily="18" charset="0"/>
                      </a:rPr>
                      <m:t>𝛼</m:t>
                    </m:r>
                    <m:r>
                      <a:rPr lang="en-MY" b="0" i="1" smtClean="0">
                        <a:latin typeface="Cambria Math" panose="02040503050406030204" pitchFamily="18" charset="0"/>
                        <a:ea typeface="Cambria Math" panose="02040503050406030204" pitchFamily="18" charset="0"/>
                      </a:rPr>
                      <m:t>=0.05</m:t>
                    </m:r>
                  </m:oMath>
                </a14:m>
                <a:r>
                  <a:rPr lang="en-MY" dirty="0"/>
                  <a:t>, </a:t>
                </a:r>
                <a:r>
                  <a:rPr lang="en-MY" dirty="0" err="1"/>
                  <a:t>d.f</a:t>
                </a:r>
                <a:r>
                  <a:rPr lang="en-MY" dirty="0"/>
                  <a:t>=9 , critical value</a:t>
                </a:r>
                <a14:m>
                  <m:oMath xmlns:m="http://schemas.openxmlformats.org/officeDocument/2006/math">
                    <m:r>
                      <a:rPr lang="en-MY" i="1">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2.262</m:t>
                    </m:r>
                  </m:oMath>
                </a14:m>
                <a:endParaRPr lang="en-MY" dirty="0"/>
              </a:p>
              <a:p>
                <a:endParaRPr lang="en-MY" dirty="0"/>
              </a:p>
              <a:p>
                <a:pPr marL="0" indent="0">
                  <a:buNone/>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𝑡</m:t>
                      </m:r>
                      <m:r>
                        <a:rPr lang="en-MY" b="0" i="1" smtClean="0">
                          <a:latin typeface="Cambria Math" panose="02040503050406030204" pitchFamily="18" charset="0"/>
                        </a:rPr>
                        <m:t>=</m:t>
                      </m:r>
                      <m:f>
                        <m:fPr>
                          <m:ctrlPr>
                            <a:rPr lang="en-MY" b="0" i="1" smtClean="0">
                              <a:latin typeface="Cambria Math" panose="02040503050406030204" pitchFamily="18" charset="0"/>
                            </a:rPr>
                          </m:ctrlPr>
                        </m:fPr>
                        <m:num>
                          <m:acc>
                            <m:accPr>
                              <m:chr m:val="̅"/>
                              <m:ctrlPr>
                                <a:rPr lang="en-MY" b="0" i="1" smtClean="0">
                                  <a:latin typeface="Cambria Math" panose="02040503050406030204" pitchFamily="18" charset="0"/>
                                </a:rPr>
                              </m:ctrlPr>
                            </m:accPr>
                            <m:e>
                              <m:r>
                                <a:rPr lang="en-MY" b="0" i="1" smtClean="0">
                                  <a:latin typeface="Cambria Math" panose="02040503050406030204" pitchFamily="18" charset="0"/>
                                </a:rPr>
                                <m:t>𝑥</m:t>
                              </m:r>
                            </m:e>
                          </m:acc>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num>
                        <m:den>
                          <m:f>
                            <m:fPr>
                              <m:type m:val="lin"/>
                              <m:ctrlPr>
                                <a:rPr lang="en-MY" b="0" i="1" smtClean="0">
                                  <a:latin typeface="Cambria Math" panose="02040503050406030204" pitchFamily="18" charset="0"/>
                                </a:rPr>
                              </m:ctrlPr>
                            </m:fPr>
                            <m:num>
                              <m:r>
                                <a:rPr lang="en-MY" b="0" i="1" smtClean="0">
                                  <a:latin typeface="Cambria Math" panose="02040503050406030204" pitchFamily="18" charset="0"/>
                                </a:rPr>
                                <m:t>𝑠</m:t>
                              </m:r>
                            </m:num>
                            <m:den>
                              <m:rad>
                                <m:radPr>
                                  <m:degHide m:val="on"/>
                                  <m:ctrlPr>
                                    <a:rPr lang="en-MY" b="0" i="1" smtClean="0">
                                      <a:latin typeface="Cambria Math" panose="02040503050406030204" pitchFamily="18" charset="0"/>
                                    </a:rPr>
                                  </m:ctrlPr>
                                </m:radPr>
                                <m:deg/>
                                <m:e>
                                  <m:r>
                                    <a:rPr lang="en-MY" b="0" i="1" smtClean="0">
                                      <a:latin typeface="Cambria Math" panose="02040503050406030204" pitchFamily="18" charset="0"/>
                                    </a:rPr>
                                    <m:t>𝑛</m:t>
                                  </m:r>
                                </m:e>
                              </m:rad>
                            </m:den>
                          </m:f>
                        </m:den>
                      </m:f>
                      <m:r>
                        <a:rPr lang="en-MY" b="0" i="1" smtClean="0">
                          <a:latin typeface="Cambria Math" panose="02040503050406030204" pitchFamily="18" charset="0"/>
                        </a:rPr>
                        <m:t>=</m:t>
                      </m:r>
                      <m:f>
                        <m:fPr>
                          <m:ctrlPr>
                            <a:rPr lang="en-MY" b="0" i="1" smtClean="0">
                              <a:latin typeface="Cambria Math" panose="02040503050406030204" pitchFamily="18" charset="0"/>
                            </a:rPr>
                          </m:ctrlPr>
                        </m:fPr>
                        <m:num>
                          <m:r>
                            <a:rPr lang="en-MY" b="0" i="1" smtClean="0">
                              <a:latin typeface="Cambria Math" panose="02040503050406030204" pitchFamily="18" charset="0"/>
                            </a:rPr>
                            <m:t>198.2−200</m:t>
                          </m:r>
                        </m:num>
                        <m:den>
                          <m:f>
                            <m:fPr>
                              <m:type m:val="lin"/>
                              <m:ctrlPr>
                                <a:rPr lang="en-MY" b="0" i="1" smtClean="0">
                                  <a:latin typeface="Cambria Math" panose="02040503050406030204" pitchFamily="18" charset="0"/>
                                </a:rPr>
                              </m:ctrlPr>
                            </m:fPr>
                            <m:num>
                              <m:r>
                                <a:rPr lang="en-MY" b="0" i="1" smtClean="0">
                                  <a:latin typeface="Cambria Math" panose="02040503050406030204" pitchFamily="18" charset="0"/>
                                </a:rPr>
                                <m:t>3.3</m:t>
                              </m:r>
                            </m:num>
                            <m:den>
                              <m:rad>
                                <m:radPr>
                                  <m:degHide m:val="on"/>
                                  <m:ctrlPr>
                                    <a:rPr lang="en-MY" b="0" i="1" smtClean="0">
                                      <a:latin typeface="Cambria Math" panose="02040503050406030204" pitchFamily="18" charset="0"/>
                                    </a:rPr>
                                  </m:ctrlPr>
                                </m:radPr>
                                <m:deg/>
                                <m:e>
                                  <m:r>
                                    <a:rPr lang="en-MY" b="0" i="1" smtClean="0">
                                      <a:latin typeface="Cambria Math" panose="02040503050406030204" pitchFamily="18" charset="0"/>
                                    </a:rPr>
                                    <m:t>10</m:t>
                                  </m:r>
                                </m:e>
                              </m:rad>
                            </m:den>
                          </m:f>
                        </m:den>
                      </m:f>
                      <m:r>
                        <a:rPr lang="en-MY" b="0" i="1" smtClean="0">
                          <a:latin typeface="Cambria Math" panose="02040503050406030204" pitchFamily="18" charset="0"/>
                        </a:rPr>
                        <m:t>=−1.72</m:t>
                      </m:r>
                    </m:oMath>
                  </m:oMathPara>
                </a14:m>
                <a:endParaRPr lang="en-MY" dirty="0"/>
              </a:p>
              <a:p>
                <a:r>
                  <a:rPr lang="en-MY" dirty="0"/>
                  <a:t>Since the -1.72 </a:t>
                </a:r>
                <a:r>
                  <a:rPr lang="en-US" dirty="0">
                    <a:sym typeface="Symbol" pitchFamily="18" charset="2"/>
                  </a:rPr>
                  <a:t>&gt;</a:t>
                </a:r>
                <a:r>
                  <a:rPr lang="en-US" kern="0" dirty="0">
                    <a:sym typeface="Symbol" pitchFamily="18" charset="2"/>
                  </a:rPr>
                  <a:t> -</a:t>
                </a:r>
                <a:r>
                  <a:rPr lang="en-US" dirty="0">
                    <a:sym typeface="Symbol" pitchFamily="18" charset="2"/>
                  </a:rPr>
                  <a:t>2.262</a:t>
                </a:r>
                <a:r>
                  <a:rPr lang="en-US" kern="0" dirty="0">
                    <a:sym typeface="Symbol" pitchFamily="18" charset="2"/>
                  </a:rPr>
                  <a:t>, fail to reject the null hypothesis.</a:t>
                </a:r>
              </a:p>
              <a:p>
                <a:r>
                  <a:rPr lang="en-MY" dirty="0"/>
                  <a:t>There is not enough evidence to conclude that the weight of the adult hogs is 200 pounds.</a:t>
                </a:r>
              </a:p>
              <a:p>
                <a:endParaRPr lang="en-MY" dirty="0"/>
              </a:p>
            </p:txBody>
          </p:sp>
        </mc:Choice>
        <mc:Fallback xmlns="">
          <p:sp>
            <p:nvSpPr>
              <p:cNvPr id="3" name="Content Placeholder 2">
                <a:extLst>
                  <a:ext uri="{FF2B5EF4-FFF2-40B4-BE49-F238E27FC236}">
                    <a16:creationId xmlns:a16="http://schemas.microsoft.com/office/drawing/2014/main" id="{CF6458E2-48FB-4E06-894B-EDCD79AAD945}"/>
                  </a:ext>
                </a:extLst>
              </p:cNvPr>
              <p:cNvSpPr>
                <a:spLocks noGrp="1" noRot="1" noChangeAspect="1" noMove="1" noResize="1" noEditPoints="1" noAdjustHandles="1" noChangeArrowheads="1" noChangeShapeType="1" noTextEdit="1"/>
              </p:cNvSpPr>
              <p:nvPr>
                <p:ph idx="1"/>
              </p:nvPr>
            </p:nvSpPr>
            <p:spPr>
              <a:xfrm>
                <a:off x="838200" y="1600200"/>
                <a:ext cx="8077200" cy="4532313"/>
              </a:xfrm>
              <a:blipFill>
                <a:blip r:embed="rId2"/>
                <a:stretch>
                  <a:fillRect l="-453" t="-1480"/>
                </a:stretch>
              </a:blipFill>
            </p:spPr>
            <p:txBody>
              <a:bodyPr/>
              <a:lstStyle/>
              <a:p>
                <a:r>
                  <a:rPr lang="en-MY">
                    <a:noFill/>
                  </a:rPr>
                  <a:t> </a:t>
                </a:r>
              </a:p>
            </p:txBody>
          </p:sp>
        </mc:Fallback>
      </mc:AlternateContent>
    </p:spTree>
    <p:extLst>
      <p:ext uri="{BB962C8B-B14F-4D97-AF65-F5344CB8AC3E}">
        <p14:creationId xmlns:p14="http://schemas.microsoft.com/office/powerpoint/2010/main" val="2151245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1EE2-8E1A-424A-92E7-180B705FF3D0}"/>
              </a:ext>
            </a:extLst>
          </p:cNvPr>
          <p:cNvSpPr>
            <a:spLocks noGrp="1"/>
          </p:cNvSpPr>
          <p:nvPr>
            <p:ph type="title"/>
          </p:nvPr>
        </p:nvSpPr>
        <p:spPr>
          <a:xfrm>
            <a:off x="653970" y="304800"/>
            <a:ext cx="8458200" cy="990600"/>
          </a:xfrm>
        </p:spPr>
        <p:txBody>
          <a:bodyPr/>
          <a:lstStyle/>
          <a:p>
            <a:r>
              <a:rPr lang="en-MY" sz="3200" dirty="0"/>
              <a:t>Hypothesis Testing</a:t>
            </a:r>
            <a:br>
              <a:rPr lang="en-MY" sz="3200" dirty="0"/>
            </a:br>
            <a:r>
              <a:rPr lang="en-MY" sz="3200" dirty="0"/>
              <a:t>(Traditional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C309C5-77D7-4037-9397-5DAA430A9DD0}"/>
                  </a:ext>
                </a:extLst>
              </p:cNvPr>
              <p:cNvSpPr>
                <a:spLocks noGrp="1"/>
              </p:cNvSpPr>
              <p:nvPr>
                <p:ph idx="1"/>
              </p:nvPr>
            </p:nvSpPr>
            <p:spPr/>
            <p:txBody>
              <a:bodyPr/>
              <a:lstStyle/>
              <a:p>
                <a:r>
                  <a:rPr lang="en-MY" dirty="0"/>
                  <a:t>A </a:t>
                </a:r>
                <a:r>
                  <a:rPr lang="en-MY" b="1" dirty="0"/>
                  <a:t>statistical hypothesis </a:t>
                </a:r>
                <a:r>
                  <a:rPr lang="en-MY" dirty="0"/>
                  <a:t>is a conjecture about a population parameter. This conjecture may or may not be true.</a:t>
                </a:r>
              </a:p>
              <a:p>
                <a:r>
                  <a:rPr lang="en-US" b="0" i="0" dirty="0">
                    <a:effectLst/>
                    <a:latin typeface="+mj-lt"/>
                  </a:rPr>
                  <a:t>The </a:t>
                </a:r>
                <a:r>
                  <a:rPr lang="en-US" b="1" i="0" dirty="0">
                    <a:effectLst/>
                    <a:latin typeface="+mj-lt"/>
                  </a:rPr>
                  <a:t>null hypothesis</a:t>
                </a:r>
                <a:r>
                  <a:rPr lang="en-US" b="0" i="0" dirty="0">
                    <a:effectLst/>
                    <a:latin typeface="+mj-lt"/>
                  </a:rPr>
                  <a:t>, symbolized by </a:t>
                </a:r>
                <a14:m>
                  <m:oMath xmlns:m="http://schemas.openxmlformats.org/officeDocument/2006/math">
                    <m:sSub>
                      <m:sSubPr>
                        <m:ctrlPr>
                          <a:rPr lang="en-US" b="0" i="1" smtClean="0">
                            <a:effectLst/>
                            <a:latin typeface="Cambria Math" panose="02040503050406030204" pitchFamily="18" charset="0"/>
                          </a:rPr>
                        </m:ctrlPr>
                      </m:sSubPr>
                      <m:e>
                        <m:r>
                          <a:rPr lang="en-MY" b="0" i="1" smtClean="0">
                            <a:effectLst/>
                            <a:latin typeface="Cambria Math" panose="02040503050406030204" pitchFamily="18" charset="0"/>
                          </a:rPr>
                          <m:t>𝐻</m:t>
                        </m:r>
                      </m:e>
                      <m:sub>
                        <m:r>
                          <a:rPr lang="en-MY" b="0" i="1" smtClean="0">
                            <a:effectLst/>
                            <a:latin typeface="Cambria Math" panose="02040503050406030204" pitchFamily="18" charset="0"/>
                          </a:rPr>
                          <m:t>0</m:t>
                        </m:r>
                      </m:sub>
                    </m:sSub>
                  </m:oMath>
                </a14:m>
                <a:r>
                  <a:rPr lang="en-US" b="0" i="0" dirty="0">
                    <a:effectLst/>
                    <a:latin typeface="+mj-lt"/>
                  </a:rPr>
                  <a:t>, is a statistical hypothesis that states that there is </a:t>
                </a:r>
                <a:r>
                  <a:rPr lang="en-US" b="0" i="0" u="sng" dirty="0">
                    <a:effectLst/>
                    <a:latin typeface="+mj-lt"/>
                  </a:rPr>
                  <a:t>no difference</a:t>
                </a:r>
                <a:r>
                  <a:rPr lang="en-US" b="0" i="0" dirty="0">
                    <a:effectLst/>
                    <a:latin typeface="+mj-lt"/>
                  </a:rPr>
                  <a:t> between two parameters.</a:t>
                </a:r>
              </a:p>
              <a:p>
                <a:r>
                  <a:rPr lang="en-US" dirty="0">
                    <a:latin typeface="+mj-lt"/>
                  </a:rPr>
                  <a:t>The </a:t>
                </a:r>
                <a:r>
                  <a:rPr lang="en-US" b="1" dirty="0">
                    <a:latin typeface="+mj-lt"/>
                  </a:rPr>
                  <a:t>alternative hypothesis</a:t>
                </a:r>
                <a:r>
                  <a:rPr lang="en-US" dirty="0">
                    <a:latin typeface="+mj-lt"/>
                  </a:rPr>
                  <a:t>, symbolized by </a:t>
                </a:r>
                <a14:m>
                  <m:oMath xmlns:m="http://schemas.openxmlformats.org/officeDocument/2006/math">
                    <m:sSub>
                      <m:sSubPr>
                        <m:ctrlPr>
                          <a:rPr lang="en-US" b="0" i="1" smtClean="0">
                            <a:effectLst/>
                            <a:latin typeface="Cambria Math" panose="02040503050406030204" pitchFamily="18" charset="0"/>
                          </a:rPr>
                        </m:ctrlPr>
                      </m:sSubPr>
                      <m:e>
                        <m:r>
                          <a:rPr lang="en-MY" b="0" i="1" smtClean="0">
                            <a:effectLst/>
                            <a:latin typeface="Cambria Math" panose="02040503050406030204" pitchFamily="18" charset="0"/>
                          </a:rPr>
                          <m:t>𝐻</m:t>
                        </m:r>
                      </m:e>
                      <m:sub>
                        <m:r>
                          <a:rPr lang="en-MY" b="0" i="1" smtClean="0">
                            <a:effectLst/>
                            <a:latin typeface="Cambria Math" panose="02040503050406030204" pitchFamily="18" charset="0"/>
                          </a:rPr>
                          <m:t>1</m:t>
                        </m:r>
                      </m:sub>
                    </m:sSub>
                  </m:oMath>
                </a14:m>
                <a:r>
                  <a:rPr lang="en-MY" dirty="0">
                    <a:latin typeface="+mj-lt"/>
                  </a:rPr>
                  <a:t>, is a statistical hypothesis that states the </a:t>
                </a:r>
                <a:r>
                  <a:rPr lang="en-MY" u="sng" dirty="0">
                    <a:latin typeface="+mj-lt"/>
                  </a:rPr>
                  <a:t>existence of a difference</a:t>
                </a:r>
                <a:r>
                  <a:rPr lang="en-MY" dirty="0">
                    <a:latin typeface="+mj-lt"/>
                  </a:rPr>
                  <a:t> between two parameters.</a:t>
                </a:r>
              </a:p>
              <a:p>
                <a:endParaRPr lang="en-MY" dirty="0"/>
              </a:p>
            </p:txBody>
          </p:sp>
        </mc:Choice>
        <mc:Fallback xmlns="">
          <p:sp>
            <p:nvSpPr>
              <p:cNvPr id="3" name="Content Placeholder 2">
                <a:extLst>
                  <a:ext uri="{FF2B5EF4-FFF2-40B4-BE49-F238E27FC236}">
                    <a16:creationId xmlns:a16="http://schemas.microsoft.com/office/drawing/2014/main" id="{59C309C5-77D7-4037-9397-5DAA430A9DD0}"/>
                  </a:ext>
                </a:extLst>
              </p:cNvPr>
              <p:cNvSpPr>
                <a:spLocks noGrp="1" noRot="1" noChangeAspect="1" noMove="1" noResize="1" noEditPoints="1" noAdjustHandles="1" noChangeArrowheads="1" noChangeShapeType="1" noTextEdit="1"/>
              </p:cNvSpPr>
              <p:nvPr>
                <p:ph idx="1"/>
              </p:nvPr>
            </p:nvSpPr>
            <p:spPr>
              <a:blipFill>
                <a:blip r:embed="rId2"/>
                <a:stretch>
                  <a:fillRect l="-377" t="-1480" r="-2038" b="-3634"/>
                </a:stretch>
              </a:blipFill>
            </p:spPr>
            <p:txBody>
              <a:bodyPr/>
              <a:lstStyle/>
              <a:p>
                <a:r>
                  <a:rPr lang="en-MY">
                    <a:noFill/>
                  </a:rPr>
                  <a:t> </a:t>
                </a:r>
              </a:p>
            </p:txBody>
          </p:sp>
        </mc:Fallback>
      </mc:AlternateContent>
    </p:spTree>
    <p:extLst>
      <p:ext uri="{BB962C8B-B14F-4D97-AF65-F5344CB8AC3E}">
        <p14:creationId xmlns:p14="http://schemas.microsoft.com/office/powerpoint/2010/main" val="3976485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F132A4-6B01-4C61-80B5-010B3C624450}"/>
                  </a:ext>
                </a:extLst>
              </p:cNvPr>
              <p:cNvSpPr>
                <a:spLocks noGrp="1"/>
              </p:cNvSpPr>
              <p:nvPr>
                <p:ph idx="1"/>
              </p:nvPr>
            </p:nvSpPr>
            <p:spPr>
              <a:xfrm>
                <a:off x="685800" y="1600200"/>
                <a:ext cx="8077200" cy="4532313"/>
              </a:xfrm>
            </p:spPr>
            <p:txBody>
              <a:bodyPr/>
              <a:lstStyle/>
              <a:p>
                <a:r>
                  <a:rPr lang="en-MY" dirty="0"/>
                  <a:t>Compute Confidence interval:</a:t>
                </a:r>
              </a:p>
              <a:p>
                <a:pPr marL="0" indent="0">
                  <a:buNone/>
                </a:pPr>
                <a14:m>
                  <m:oMathPara xmlns:m="http://schemas.openxmlformats.org/officeDocument/2006/math">
                    <m:oMathParaPr>
                      <m:jc m:val="centerGroup"/>
                    </m:oMathParaPr>
                    <m:oMath xmlns:m="http://schemas.openxmlformats.org/officeDocument/2006/math">
                      <m:sSub>
                        <m:sSubPr>
                          <m:ctrlPr>
                            <a:rPr lang="en-MY" b="0" i="1" smtClean="0">
                              <a:latin typeface="Cambria Math" panose="02040503050406030204" pitchFamily="18" charset="0"/>
                              <a:ea typeface="Cambria Math" panose="02040503050406030204" pitchFamily="18" charset="0"/>
                            </a:rPr>
                          </m:ctrlPr>
                        </m:sSubPr>
                        <m:e>
                          <m:acc>
                            <m:accPr>
                              <m:chr m:val="̅"/>
                              <m:ctrlPr>
                                <a:rPr lang="en-MY" b="0" i="1" smtClean="0">
                                  <a:latin typeface="Cambria Math" panose="02040503050406030204" pitchFamily="18" charset="0"/>
                                  <a:ea typeface="Cambria Math" panose="02040503050406030204" pitchFamily="18" charset="0"/>
                                </a:rPr>
                              </m:ctrlPr>
                            </m:accPr>
                            <m:e>
                              <m:r>
                                <a:rPr lang="en-MY" b="0" i="1" smtClean="0">
                                  <a:latin typeface="Cambria Math" panose="02040503050406030204" pitchFamily="18" charset="0"/>
                                  <a:ea typeface="Cambria Math" panose="02040503050406030204" pitchFamily="18" charset="0"/>
                                </a:rPr>
                                <m:t>𝑥</m:t>
                              </m:r>
                            </m:e>
                          </m:acc>
                          <m:r>
                            <a:rPr lang="en-MY" b="0" i="1" smtClean="0">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𝑡</m:t>
                          </m:r>
                        </m:e>
                        <m:sub>
                          <m:r>
                            <a:rPr lang="en-MY" b="0" i="1" smtClean="0">
                              <a:latin typeface="Cambria Math" panose="02040503050406030204" pitchFamily="18" charset="0"/>
                              <a:ea typeface="Cambria Math" panose="02040503050406030204" pitchFamily="18" charset="0"/>
                            </a:rPr>
                            <m:t>𝛼</m:t>
                          </m:r>
                          <m:r>
                            <a:rPr lang="en-MY" b="0" i="1" smtClean="0">
                              <a:latin typeface="Cambria Math" panose="02040503050406030204" pitchFamily="18" charset="0"/>
                              <a:ea typeface="Cambria Math" panose="02040503050406030204" pitchFamily="18" charset="0"/>
                            </a:rPr>
                            <m:t>/2</m:t>
                          </m:r>
                        </m:sub>
                      </m:sSub>
                      <m:f>
                        <m:fPr>
                          <m:ctrlPr>
                            <a:rPr lang="en-MY" b="0" i="1" smtClean="0">
                              <a:latin typeface="Cambria Math" panose="02040503050406030204" pitchFamily="18" charset="0"/>
                              <a:ea typeface="Cambria Math" panose="02040503050406030204" pitchFamily="18" charset="0"/>
                            </a:rPr>
                          </m:ctrlPr>
                        </m:fPr>
                        <m:num>
                          <m:r>
                            <a:rPr lang="en-MY" b="0" i="1" smtClean="0">
                              <a:latin typeface="Cambria Math" panose="02040503050406030204" pitchFamily="18" charset="0"/>
                              <a:ea typeface="Cambria Math" panose="02040503050406030204" pitchFamily="18" charset="0"/>
                            </a:rPr>
                            <m:t>𝑠</m:t>
                          </m:r>
                        </m:num>
                        <m:den>
                          <m:rad>
                            <m:radPr>
                              <m:degHide m:val="on"/>
                              <m:ctrlPr>
                                <a:rPr lang="en-MY" b="0" i="1" smtClean="0">
                                  <a:latin typeface="Cambria Math" panose="02040503050406030204" pitchFamily="18" charset="0"/>
                                  <a:ea typeface="Cambria Math" panose="02040503050406030204" pitchFamily="18" charset="0"/>
                                </a:rPr>
                              </m:ctrlPr>
                            </m:radPr>
                            <m:deg/>
                            <m:e>
                              <m:r>
                                <a:rPr lang="en-MY" b="0" i="1" smtClean="0">
                                  <a:latin typeface="Cambria Math" panose="02040503050406030204" pitchFamily="18" charset="0"/>
                                  <a:ea typeface="Cambria Math" panose="02040503050406030204" pitchFamily="18" charset="0"/>
                                </a:rPr>
                                <m:t>𝑛</m:t>
                              </m:r>
                            </m:e>
                          </m:rad>
                        </m:den>
                      </m:f>
                      <m:r>
                        <a:rPr lang="en-MY" b="0" i="1" smtClean="0">
                          <a:latin typeface="Cambria Math" panose="02040503050406030204" pitchFamily="18" charset="0"/>
                          <a:ea typeface="Cambria Math" panose="02040503050406030204" pitchFamily="18" charset="0"/>
                        </a:rPr>
                        <m:t>&lt;</m:t>
                      </m:r>
                      <m:r>
                        <a:rPr lang="en-MY"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&lt;</m:t>
                      </m:r>
                      <m:sSub>
                        <m:sSubPr>
                          <m:ctrlPr>
                            <a:rPr lang="en-MY" i="1">
                              <a:latin typeface="Cambria Math" panose="02040503050406030204" pitchFamily="18" charset="0"/>
                              <a:ea typeface="Cambria Math" panose="02040503050406030204" pitchFamily="18" charset="0"/>
                            </a:rPr>
                          </m:ctrlPr>
                        </m:sSubPr>
                        <m:e>
                          <m:acc>
                            <m:accPr>
                              <m:chr m:val="̅"/>
                              <m:ctrlPr>
                                <a:rPr lang="en-MY" i="1">
                                  <a:latin typeface="Cambria Math" panose="02040503050406030204" pitchFamily="18" charset="0"/>
                                  <a:ea typeface="Cambria Math" panose="02040503050406030204" pitchFamily="18" charset="0"/>
                                </a:rPr>
                              </m:ctrlPr>
                            </m:accPr>
                            <m:e>
                              <m:r>
                                <a:rPr lang="en-MY" i="1">
                                  <a:latin typeface="Cambria Math" panose="02040503050406030204" pitchFamily="18" charset="0"/>
                                  <a:ea typeface="Cambria Math" panose="02040503050406030204" pitchFamily="18" charset="0"/>
                                </a:rPr>
                                <m:t>𝑥</m:t>
                              </m:r>
                            </m:e>
                          </m:acc>
                          <m:r>
                            <a:rPr lang="en-MY" b="0" i="1" smtClean="0">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𝑡</m:t>
                          </m:r>
                        </m:e>
                        <m:sub>
                          <m:r>
                            <a:rPr lang="en-MY" i="1">
                              <a:latin typeface="Cambria Math" panose="02040503050406030204" pitchFamily="18" charset="0"/>
                              <a:ea typeface="Cambria Math" panose="02040503050406030204" pitchFamily="18" charset="0"/>
                            </a:rPr>
                            <m:t>𝛼</m:t>
                          </m:r>
                          <m:r>
                            <a:rPr lang="en-MY" i="1">
                              <a:latin typeface="Cambria Math" panose="02040503050406030204" pitchFamily="18" charset="0"/>
                              <a:ea typeface="Cambria Math" panose="02040503050406030204" pitchFamily="18" charset="0"/>
                            </a:rPr>
                            <m:t>/2</m:t>
                          </m:r>
                        </m:sub>
                      </m:sSub>
                      <m:f>
                        <m:fPr>
                          <m:ctrlPr>
                            <a:rPr lang="en-MY" i="1">
                              <a:latin typeface="Cambria Math" panose="02040503050406030204" pitchFamily="18" charset="0"/>
                              <a:ea typeface="Cambria Math" panose="02040503050406030204" pitchFamily="18" charset="0"/>
                            </a:rPr>
                          </m:ctrlPr>
                        </m:fPr>
                        <m:num>
                          <m:r>
                            <a:rPr lang="en-MY" i="1">
                              <a:latin typeface="Cambria Math" panose="02040503050406030204" pitchFamily="18" charset="0"/>
                              <a:ea typeface="Cambria Math" panose="02040503050406030204" pitchFamily="18" charset="0"/>
                            </a:rPr>
                            <m:t>𝑠</m:t>
                          </m:r>
                        </m:num>
                        <m:den>
                          <m:rad>
                            <m:radPr>
                              <m:degHide m:val="on"/>
                              <m:ctrlPr>
                                <a:rPr lang="en-MY" i="1">
                                  <a:latin typeface="Cambria Math" panose="02040503050406030204" pitchFamily="18" charset="0"/>
                                  <a:ea typeface="Cambria Math" panose="02040503050406030204" pitchFamily="18" charset="0"/>
                                </a:rPr>
                              </m:ctrlPr>
                            </m:radPr>
                            <m:deg/>
                            <m:e>
                              <m:r>
                                <a:rPr lang="en-MY" i="1">
                                  <a:latin typeface="Cambria Math" panose="02040503050406030204" pitchFamily="18" charset="0"/>
                                  <a:ea typeface="Cambria Math" panose="02040503050406030204" pitchFamily="18" charset="0"/>
                                </a:rPr>
                                <m:t>𝑛</m:t>
                              </m:r>
                            </m:e>
                          </m:rad>
                        </m:den>
                      </m:f>
                    </m:oMath>
                  </m:oMathPara>
                </a14:m>
                <a:endParaRPr lang="en-MY" dirty="0"/>
              </a:p>
              <a:p>
                <a:pPr marL="0" indent="0">
                  <a:buNone/>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ea typeface="Cambria Math" panose="02040503050406030204" pitchFamily="18" charset="0"/>
                        </a:rPr>
                        <m:t>198.2−</m:t>
                      </m:r>
                      <m:d>
                        <m:dPr>
                          <m:ctrlPr>
                            <a:rPr lang="en-MY" b="0" i="1" smtClean="0">
                              <a:latin typeface="Cambria Math" panose="02040503050406030204" pitchFamily="18" charset="0"/>
                              <a:ea typeface="Cambria Math" panose="02040503050406030204" pitchFamily="18" charset="0"/>
                            </a:rPr>
                          </m:ctrlPr>
                        </m:dPr>
                        <m:e>
                          <m:r>
                            <a:rPr lang="en-MY" b="0" i="1" smtClean="0">
                              <a:latin typeface="Cambria Math" panose="02040503050406030204" pitchFamily="18" charset="0"/>
                              <a:ea typeface="Cambria Math" panose="02040503050406030204" pitchFamily="18" charset="0"/>
                            </a:rPr>
                            <m:t>2.262</m:t>
                          </m:r>
                        </m:e>
                      </m:d>
                      <m:f>
                        <m:fPr>
                          <m:ctrlPr>
                            <a:rPr lang="en-MY" b="0" i="1" smtClean="0">
                              <a:latin typeface="Cambria Math" panose="02040503050406030204" pitchFamily="18" charset="0"/>
                              <a:ea typeface="Cambria Math" panose="02040503050406030204" pitchFamily="18" charset="0"/>
                            </a:rPr>
                          </m:ctrlPr>
                        </m:fPr>
                        <m:num>
                          <m:r>
                            <a:rPr lang="en-MY" b="0" i="1" smtClean="0">
                              <a:latin typeface="Cambria Math" panose="02040503050406030204" pitchFamily="18" charset="0"/>
                              <a:ea typeface="Cambria Math" panose="02040503050406030204" pitchFamily="18" charset="0"/>
                            </a:rPr>
                            <m:t>3.3</m:t>
                          </m:r>
                        </m:num>
                        <m:den>
                          <m:rad>
                            <m:radPr>
                              <m:degHide m:val="on"/>
                              <m:ctrlPr>
                                <a:rPr lang="en-MY" b="0" i="1" smtClean="0">
                                  <a:latin typeface="Cambria Math" panose="02040503050406030204" pitchFamily="18" charset="0"/>
                                  <a:ea typeface="Cambria Math" panose="02040503050406030204" pitchFamily="18" charset="0"/>
                                </a:rPr>
                              </m:ctrlPr>
                            </m:radPr>
                            <m:deg/>
                            <m:e>
                              <m:r>
                                <a:rPr lang="en-MY" b="0" i="1" smtClean="0">
                                  <a:latin typeface="Cambria Math" panose="02040503050406030204" pitchFamily="18" charset="0"/>
                                  <a:ea typeface="Cambria Math" panose="02040503050406030204" pitchFamily="18" charset="0"/>
                                </a:rPr>
                                <m:t>10</m:t>
                              </m:r>
                            </m:e>
                          </m:rad>
                        </m:den>
                      </m:f>
                      <m:r>
                        <a:rPr lang="en-MY" b="0" i="1" smtClean="0">
                          <a:latin typeface="Cambria Math" panose="02040503050406030204" pitchFamily="18" charset="0"/>
                          <a:ea typeface="Cambria Math" panose="02040503050406030204" pitchFamily="18" charset="0"/>
                        </a:rPr>
                        <m:t>&lt;</m:t>
                      </m:r>
                      <m:r>
                        <a:rPr lang="en-MY"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&lt;198.2+(2.262)</m:t>
                      </m:r>
                      <m:f>
                        <m:fPr>
                          <m:ctrlPr>
                            <a:rPr lang="en-MY" i="1">
                              <a:latin typeface="Cambria Math" panose="02040503050406030204" pitchFamily="18" charset="0"/>
                              <a:ea typeface="Cambria Math" panose="02040503050406030204" pitchFamily="18" charset="0"/>
                            </a:rPr>
                          </m:ctrlPr>
                        </m:fPr>
                        <m:num>
                          <m:r>
                            <a:rPr lang="en-MY" b="0" i="1" smtClean="0">
                              <a:latin typeface="Cambria Math" panose="02040503050406030204" pitchFamily="18" charset="0"/>
                              <a:ea typeface="Cambria Math" panose="02040503050406030204" pitchFamily="18" charset="0"/>
                            </a:rPr>
                            <m:t>3.3</m:t>
                          </m:r>
                        </m:num>
                        <m:den>
                          <m:rad>
                            <m:radPr>
                              <m:degHide m:val="on"/>
                              <m:ctrlPr>
                                <a:rPr lang="en-MY" i="1">
                                  <a:latin typeface="Cambria Math" panose="02040503050406030204" pitchFamily="18" charset="0"/>
                                  <a:ea typeface="Cambria Math" panose="02040503050406030204" pitchFamily="18" charset="0"/>
                                </a:rPr>
                              </m:ctrlPr>
                            </m:radPr>
                            <m:deg/>
                            <m:e>
                              <m:r>
                                <a:rPr lang="en-MY" b="0" i="1" smtClean="0">
                                  <a:latin typeface="Cambria Math" panose="02040503050406030204" pitchFamily="18" charset="0"/>
                                  <a:ea typeface="Cambria Math" panose="02040503050406030204" pitchFamily="18" charset="0"/>
                                </a:rPr>
                                <m:t>10</m:t>
                              </m:r>
                            </m:e>
                          </m:rad>
                        </m:den>
                      </m:f>
                    </m:oMath>
                  </m:oMathPara>
                </a14:m>
                <a:endParaRPr lang="en-MY" dirty="0"/>
              </a:p>
              <a:p>
                <a:pPr marL="0" indent="0">
                  <a:buNone/>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ea typeface="Cambria Math" panose="02040503050406030204" pitchFamily="18" charset="0"/>
                        </a:rPr>
                        <m:t>195.8&lt;</m:t>
                      </m:r>
                      <m:r>
                        <a:rPr lang="en-MY"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&lt;200.6</m:t>
                      </m:r>
                    </m:oMath>
                  </m:oMathPara>
                </a14:m>
                <a:endParaRPr lang="en-MY" dirty="0"/>
              </a:p>
              <a:p>
                <a:r>
                  <a:rPr lang="en-MY" dirty="0"/>
                  <a:t>The 95% C.I does contain the hypothesized mean. So, there is agreement between the hypothesis and the confidence interval.</a:t>
                </a:r>
              </a:p>
            </p:txBody>
          </p:sp>
        </mc:Choice>
        <mc:Fallback xmlns="">
          <p:sp>
            <p:nvSpPr>
              <p:cNvPr id="3" name="Content Placeholder 2">
                <a:extLst>
                  <a:ext uri="{FF2B5EF4-FFF2-40B4-BE49-F238E27FC236}">
                    <a16:creationId xmlns:a16="http://schemas.microsoft.com/office/drawing/2014/main" id="{B9F132A4-6B01-4C61-80B5-010B3C624450}"/>
                  </a:ext>
                </a:extLst>
              </p:cNvPr>
              <p:cNvSpPr>
                <a:spLocks noGrp="1" noRot="1" noChangeAspect="1" noMove="1" noResize="1" noEditPoints="1" noAdjustHandles="1" noChangeArrowheads="1" noChangeShapeType="1" noTextEdit="1"/>
              </p:cNvSpPr>
              <p:nvPr>
                <p:ph idx="1"/>
              </p:nvPr>
            </p:nvSpPr>
            <p:spPr>
              <a:xfrm>
                <a:off x="685800" y="1600200"/>
                <a:ext cx="8077200" cy="4532313"/>
              </a:xfrm>
              <a:blipFill>
                <a:blip r:embed="rId2"/>
                <a:stretch>
                  <a:fillRect l="-453" t="-1480"/>
                </a:stretch>
              </a:blipFill>
            </p:spPr>
            <p:txBody>
              <a:bodyPr/>
              <a:lstStyle/>
              <a:p>
                <a:r>
                  <a:rPr lang="en-MY">
                    <a:noFill/>
                  </a:rPr>
                  <a:t> </a:t>
                </a:r>
              </a:p>
            </p:txBody>
          </p:sp>
        </mc:Fallback>
      </mc:AlternateContent>
    </p:spTree>
    <p:extLst>
      <p:ext uri="{BB962C8B-B14F-4D97-AF65-F5344CB8AC3E}">
        <p14:creationId xmlns:p14="http://schemas.microsoft.com/office/powerpoint/2010/main" val="2562830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2FD9E-7A93-4AD2-9D85-68961C56DD1E}"/>
              </a:ext>
            </a:extLst>
          </p:cNvPr>
          <p:cNvSpPr>
            <a:spLocks noGrp="1"/>
          </p:cNvSpPr>
          <p:nvPr>
            <p:ph type="title"/>
          </p:nvPr>
        </p:nvSpPr>
        <p:spPr/>
        <p:txBody>
          <a:bodyPr/>
          <a:lstStyle/>
          <a:p>
            <a:r>
              <a:rPr lang="en-MY" dirty="0"/>
              <a:t>Z -Test for a Proportion</a:t>
            </a:r>
          </a:p>
        </p:txBody>
      </p:sp>
      <p:pic>
        <p:nvPicPr>
          <p:cNvPr id="4" name="Content Placeholder 3">
            <a:extLst>
              <a:ext uri="{FF2B5EF4-FFF2-40B4-BE49-F238E27FC236}">
                <a16:creationId xmlns:a16="http://schemas.microsoft.com/office/drawing/2014/main" id="{FC69280F-3AE4-4E63-B72F-F4D7EB8048EF}"/>
              </a:ext>
            </a:extLst>
          </p:cNvPr>
          <p:cNvPicPr>
            <a:picLocks noGrp="1" noChangeAspect="1"/>
          </p:cNvPicPr>
          <p:nvPr>
            <p:ph idx="1"/>
          </p:nvPr>
        </p:nvPicPr>
        <p:blipFill rotWithShape="1">
          <a:blip r:embed="rId2"/>
          <a:srcRect t="18494"/>
          <a:stretch/>
        </p:blipFill>
        <p:spPr>
          <a:xfrm>
            <a:off x="802539" y="1600200"/>
            <a:ext cx="7538922" cy="4608513"/>
          </a:xfrm>
          <a:prstGeom prst="rect">
            <a:avLst/>
          </a:prstGeom>
        </p:spPr>
      </p:pic>
    </p:spTree>
    <p:extLst>
      <p:ext uri="{BB962C8B-B14F-4D97-AF65-F5344CB8AC3E}">
        <p14:creationId xmlns:p14="http://schemas.microsoft.com/office/powerpoint/2010/main" val="3236423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426B-3A5E-4E7A-A760-0C6AF7FE0DB0}"/>
              </a:ext>
            </a:extLst>
          </p:cNvPr>
          <p:cNvSpPr>
            <a:spLocks noGrp="1"/>
          </p:cNvSpPr>
          <p:nvPr>
            <p:ph type="title"/>
          </p:nvPr>
        </p:nvSpPr>
        <p:spPr>
          <a:xfrm>
            <a:off x="1150938" y="304800"/>
            <a:ext cx="7764462" cy="914400"/>
          </a:xfrm>
        </p:spPr>
        <p:txBody>
          <a:bodyPr/>
          <a:lstStyle/>
          <a:p>
            <a:r>
              <a:rPr lang="en-MY" sz="2800" dirty="0"/>
              <a:t>Hypothesis Testing: Z-test for Proportion (Traditional Method)</a:t>
            </a:r>
          </a:p>
        </p:txBody>
      </p:sp>
      <p:pic>
        <p:nvPicPr>
          <p:cNvPr id="4" name="Content Placeholder 3">
            <a:extLst>
              <a:ext uri="{FF2B5EF4-FFF2-40B4-BE49-F238E27FC236}">
                <a16:creationId xmlns:a16="http://schemas.microsoft.com/office/drawing/2014/main" id="{81DB8434-4886-49B8-BF76-20BB5BECD5D1}"/>
              </a:ext>
            </a:extLst>
          </p:cNvPr>
          <p:cNvPicPr>
            <a:picLocks noGrp="1" noChangeAspect="1"/>
          </p:cNvPicPr>
          <p:nvPr>
            <p:ph idx="1"/>
          </p:nvPr>
        </p:nvPicPr>
        <p:blipFill rotWithShape="1">
          <a:blip r:embed="rId2"/>
          <a:srcRect t="16814" b="12574"/>
          <a:stretch/>
        </p:blipFill>
        <p:spPr>
          <a:xfrm>
            <a:off x="914400" y="1600200"/>
            <a:ext cx="7481915" cy="4267200"/>
          </a:xfrm>
          <a:prstGeom prst="rect">
            <a:avLst/>
          </a:prstGeom>
        </p:spPr>
      </p:pic>
    </p:spTree>
    <p:extLst>
      <p:ext uri="{BB962C8B-B14F-4D97-AF65-F5344CB8AC3E}">
        <p14:creationId xmlns:p14="http://schemas.microsoft.com/office/powerpoint/2010/main" val="3128904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00BCED-C895-4226-8144-AB740A94A320}"/>
              </a:ext>
            </a:extLst>
          </p:cNvPr>
          <p:cNvPicPr>
            <a:picLocks noGrp="1" noChangeAspect="1"/>
          </p:cNvPicPr>
          <p:nvPr>
            <p:ph idx="1"/>
          </p:nvPr>
        </p:nvPicPr>
        <p:blipFill rotWithShape="1">
          <a:blip r:embed="rId2"/>
          <a:srcRect t="45394" r="2084" b="10893"/>
          <a:stretch/>
        </p:blipFill>
        <p:spPr>
          <a:xfrm>
            <a:off x="838200" y="1600200"/>
            <a:ext cx="5257800" cy="1981200"/>
          </a:xfrm>
          <a:prstGeom prst="rect">
            <a:avLst/>
          </a:prstGeom>
        </p:spPr>
      </p:pic>
      <p:pic>
        <p:nvPicPr>
          <p:cNvPr id="5" name="Picture 4">
            <a:extLst>
              <a:ext uri="{FF2B5EF4-FFF2-40B4-BE49-F238E27FC236}">
                <a16:creationId xmlns:a16="http://schemas.microsoft.com/office/drawing/2014/main" id="{BF834F02-B0D0-43DF-B9A8-9841BE82EFBD}"/>
              </a:ext>
            </a:extLst>
          </p:cNvPr>
          <p:cNvPicPr>
            <a:picLocks noChangeAspect="1"/>
          </p:cNvPicPr>
          <p:nvPr/>
        </p:nvPicPr>
        <p:blipFill rotWithShape="1">
          <a:blip r:embed="rId3"/>
          <a:srcRect l="6667" t="17777" r="3333" b="8889"/>
          <a:stretch/>
        </p:blipFill>
        <p:spPr>
          <a:xfrm>
            <a:off x="870751" y="3886200"/>
            <a:ext cx="5225249" cy="2743200"/>
          </a:xfrm>
          <a:prstGeom prst="rect">
            <a:avLst/>
          </a:prstGeom>
        </p:spPr>
      </p:pic>
    </p:spTree>
    <p:extLst>
      <p:ext uri="{BB962C8B-B14F-4D97-AF65-F5344CB8AC3E}">
        <p14:creationId xmlns:p14="http://schemas.microsoft.com/office/powerpoint/2010/main" val="28944489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7976-2CE1-4034-AEAC-F3446E2FC80C}"/>
              </a:ext>
            </a:extLst>
          </p:cNvPr>
          <p:cNvSpPr>
            <a:spLocks noGrp="1"/>
          </p:cNvSpPr>
          <p:nvPr>
            <p:ph type="title"/>
          </p:nvPr>
        </p:nvSpPr>
        <p:spPr/>
        <p:txBody>
          <a:bodyPr/>
          <a:lstStyle/>
          <a:p>
            <a:r>
              <a:rPr lang="en-MY" sz="2800" dirty="0"/>
              <a:t>Hypothesis Testing: Z-test for Proportion </a:t>
            </a:r>
            <a:br>
              <a:rPr lang="en-MY" sz="2800" dirty="0"/>
            </a:br>
            <a:r>
              <a:rPr lang="en-MY" sz="2800" dirty="0"/>
              <a:t>(P-value Method)</a:t>
            </a:r>
          </a:p>
        </p:txBody>
      </p:sp>
      <p:sp>
        <p:nvSpPr>
          <p:cNvPr id="3" name="Content Placeholder 2">
            <a:extLst>
              <a:ext uri="{FF2B5EF4-FFF2-40B4-BE49-F238E27FC236}">
                <a16:creationId xmlns:a16="http://schemas.microsoft.com/office/drawing/2014/main" id="{A7F5B79C-C0AA-4AD4-94B8-FC109E35342F}"/>
              </a:ext>
            </a:extLst>
          </p:cNvPr>
          <p:cNvSpPr>
            <a:spLocks noGrp="1"/>
          </p:cNvSpPr>
          <p:nvPr>
            <p:ph idx="1"/>
          </p:nvPr>
        </p:nvSpPr>
        <p:spPr/>
        <p:txBody>
          <a:bodyPr/>
          <a:lstStyle/>
          <a:p>
            <a:r>
              <a:rPr lang="en-MY" dirty="0"/>
              <a:t>An attorney claims that more than 25% of all lawyers advertise. A sample of 200 lawyers in a certain city showed that 63 had used some form of advertising. At </a:t>
            </a:r>
            <a:r>
              <a:rPr lang="el-GR" dirty="0"/>
              <a:t>α</a:t>
            </a:r>
            <a:r>
              <a:rPr lang="en-MY" dirty="0"/>
              <a:t>=0.05, is there enough evidence to support the attorney’s claim? Use p-value method.</a:t>
            </a:r>
          </a:p>
        </p:txBody>
      </p:sp>
    </p:spTree>
    <p:extLst>
      <p:ext uri="{BB962C8B-B14F-4D97-AF65-F5344CB8AC3E}">
        <p14:creationId xmlns:p14="http://schemas.microsoft.com/office/powerpoint/2010/main" val="301218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75F6-3AC7-45FC-AAFE-72FBDB14BC87}"/>
              </a:ext>
            </a:extLst>
          </p:cNvPr>
          <p:cNvSpPr>
            <a:spLocks noGrp="1"/>
          </p:cNvSpPr>
          <p:nvPr>
            <p:ph type="title"/>
          </p:nvPr>
        </p:nvSpPr>
        <p:spPr/>
        <p:txBody>
          <a:bodyPr/>
          <a:lstStyle/>
          <a:p>
            <a:r>
              <a:rPr lang="en-MY" sz="2800" dirty="0"/>
              <a:t>Hypothesis Testing Proportion </a:t>
            </a:r>
            <a:br>
              <a:rPr lang="en-MY" sz="2800" dirty="0"/>
            </a:br>
            <a:r>
              <a:rPr lang="en-MY" sz="2800" dirty="0"/>
              <a:t>(P-value Method)</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028BC0B-9AB7-4DEF-A287-F934FD14E15C}"/>
                  </a:ext>
                </a:extLst>
              </p:cNvPr>
              <p:cNvSpPr>
                <a:spLocks noGrp="1"/>
              </p:cNvSpPr>
              <p:nvPr>
                <p:ph idx="1"/>
              </p:nvPr>
            </p:nvSpPr>
            <p:spPr/>
            <p:txBody>
              <a:bodyPr/>
              <a:lstStyle/>
              <a:p>
                <a:r>
                  <a:rPr lang="en-MY" dirty="0"/>
                  <a:t>State the hypotheses and identify the claim.</a:t>
                </a:r>
              </a:p>
              <a:p>
                <a:pPr marL="0" indent="0">
                  <a:buNone/>
                </a:pPr>
                <a14:m>
                  <m:oMath xmlns:m="http://schemas.openxmlformats.org/officeDocument/2006/math">
                    <m:sSub>
                      <m:sSubPr>
                        <m:ctrlPr>
                          <a:rPr lang="en-MY" i="1" smtClean="0">
                            <a:latin typeface="Cambria Math" panose="02040503050406030204" pitchFamily="18" charset="0"/>
                          </a:rPr>
                        </m:ctrlPr>
                      </m:sSubPr>
                      <m:e>
                        <m:r>
                          <a:rPr lang="en-MY" b="0" i="1" smtClean="0">
                            <a:latin typeface="Cambria Math" panose="02040503050406030204" pitchFamily="18" charset="0"/>
                          </a:rPr>
                          <m:t>𝐻</m:t>
                        </m:r>
                      </m:e>
                      <m:sub>
                        <m:r>
                          <a:rPr lang="en-MY" b="0" i="1" smtClean="0">
                            <a:latin typeface="Cambria Math" panose="02040503050406030204" pitchFamily="18" charset="0"/>
                          </a:rPr>
                          <m:t>0</m:t>
                        </m:r>
                      </m:sub>
                    </m:sSub>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𝑝</m:t>
                    </m:r>
                    <m:r>
                      <a:rPr lang="en-MY" b="0" i="1" smtClean="0">
                        <a:latin typeface="Cambria Math" panose="02040503050406030204" pitchFamily="18" charset="0"/>
                        <a:ea typeface="Cambria Math" panose="02040503050406030204" pitchFamily="18" charset="0"/>
                      </a:rPr>
                      <m:t>=0.25</m:t>
                    </m:r>
                  </m:oMath>
                </a14:m>
                <a:r>
                  <a:rPr lang="en-MY" dirty="0"/>
                  <a:t> 	 </a:t>
                </a:r>
                <a14:m>
                  <m:oMath xmlns:m="http://schemas.openxmlformats.org/officeDocument/2006/math">
                    <m:sSub>
                      <m:sSubPr>
                        <m:ctrlPr>
                          <a:rPr lang="en-MY" i="1">
                            <a:latin typeface="Cambria Math" panose="02040503050406030204" pitchFamily="18" charset="0"/>
                          </a:rPr>
                        </m:ctrlPr>
                      </m:sSubPr>
                      <m:e>
                        <m:r>
                          <a:rPr lang="en-MY" i="1">
                            <a:latin typeface="Cambria Math" panose="02040503050406030204" pitchFamily="18" charset="0"/>
                          </a:rPr>
                          <m:t>𝐻</m:t>
                        </m:r>
                      </m:e>
                      <m:sub>
                        <m:r>
                          <a:rPr lang="en-MY" b="0" i="1" smtClean="0">
                            <a:latin typeface="Cambria Math" panose="02040503050406030204" pitchFamily="18" charset="0"/>
                          </a:rPr>
                          <m:t>1</m:t>
                        </m:r>
                      </m:sub>
                    </m:sSub>
                    <m:r>
                      <a:rPr lang="en-MY" i="1">
                        <a:latin typeface="Cambria Math" panose="02040503050406030204" pitchFamily="18" charset="0"/>
                      </a:rPr>
                      <m:t>:</m:t>
                    </m:r>
                    <m:r>
                      <a:rPr lang="en-MY" b="0" i="1" smtClean="0">
                        <a:latin typeface="Cambria Math" panose="02040503050406030204" pitchFamily="18" charset="0"/>
                      </a:rPr>
                      <m:t>𝑝</m:t>
                    </m:r>
                    <m:r>
                      <a:rPr lang="en-MY" b="0" i="1" smtClean="0">
                        <a:latin typeface="Cambria Math" panose="02040503050406030204" pitchFamily="18" charset="0"/>
                        <a:ea typeface="Cambria Math" panose="02040503050406030204" pitchFamily="18" charset="0"/>
                      </a:rPr>
                      <m:t>&gt;0.25</m:t>
                    </m:r>
                  </m:oMath>
                </a14:m>
                <a:r>
                  <a:rPr lang="en-MY" dirty="0"/>
                  <a:t> (claim)</a:t>
                </a:r>
              </a:p>
              <a:p>
                <a:pPr marL="0" indent="0">
                  <a:buNone/>
                </a:pPr>
                <a:endParaRPr lang="en-MY" dirty="0"/>
              </a:p>
              <a:p>
                <a:r>
                  <a:rPr lang="en-MY" dirty="0"/>
                  <a:t>Compute the test value.</a:t>
                </a:r>
              </a:p>
              <a:p>
                <a:pPr marL="0" indent="0">
                  <a:buNone/>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𝑧</m:t>
                      </m:r>
                      <m:r>
                        <a:rPr lang="en-MY" b="0" i="1" smtClean="0">
                          <a:latin typeface="Cambria Math" panose="02040503050406030204" pitchFamily="18" charset="0"/>
                        </a:rPr>
                        <m:t>=</m:t>
                      </m:r>
                      <m:f>
                        <m:fPr>
                          <m:ctrlPr>
                            <a:rPr lang="en-MY" b="0" i="1" smtClean="0">
                              <a:latin typeface="Cambria Math" panose="02040503050406030204" pitchFamily="18" charset="0"/>
                            </a:rPr>
                          </m:ctrlPr>
                        </m:fPr>
                        <m:num>
                          <m:acc>
                            <m:accPr>
                              <m:chr m:val="̂"/>
                              <m:ctrlPr>
                                <a:rPr lang="en-MY" b="0" i="1" smtClean="0">
                                  <a:latin typeface="Cambria Math" panose="02040503050406030204" pitchFamily="18" charset="0"/>
                                </a:rPr>
                              </m:ctrlPr>
                            </m:accPr>
                            <m:e>
                              <m:r>
                                <a:rPr lang="en-MY" b="0" i="1" smtClean="0">
                                  <a:latin typeface="Cambria Math" panose="02040503050406030204" pitchFamily="18" charset="0"/>
                                </a:rPr>
                                <m:t>𝑝</m:t>
                              </m:r>
                            </m:e>
                          </m:acc>
                          <m:r>
                            <a:rPr lang="en-MY" b="0" i="1" smtClean="0">
                              <a:latin typeface="Cambria Math" panose="02040503050406030204" pitchFamily="18" charset="0"/>
                            </a:rPr>
                            <m:t>−</m:t>
                          </m:r>
                          <m:r>
                            <a:rPr lang="en-MY" b="0" i="1" smtClean="0">
                              <a:latin typeface="Cambria Math" panose="02040503050406030204" pitchFamily="18" charset="0"/>
                            </a:rPr>
                            <m:t>𝑝</m:t>
                          </m:r>
                        </m:num>
                        <m:den>
                          <m:rad>
                            <m:radPr>
                              <m:degHide m:val="on"/>
                              <m:ctrlPr>
                                <a:rPr lang="en-MY" b="0" i="1" smtClean="0">
                                  <a:latin typeface="Cambria Math" panose="02040503050406030204" pitchFamily="18" charset="0"/>
                                  <a:ea typeface="Cambria Math" panose="02040503050406030204" pitchFamily="18" charset="0"/>
                                </a:rPr>
                              </m:ctrlPr>
                            </m:radPr>
                            <m:deg/>
                            <m:e>
                              <m:r>
                                <a:rPr lang="en-MY" b="0" i="1" smtClean="0">
                                  <a:latin typeface="Cambria Math" panose="02040503050406030204" pitchFamily="18" charset="0"/>
                                  <a:ea typeface="Cambria Math" panose="02040503050406030204" pitchFamily="18" charset="0"/>
                                </a:rPr>
                                <m:t>𝑝𝑞</m:t>
                              </m:r>
                              <m:r>
                                <a:rPr lang="en-MY" b="0" i="1" smtClean="0">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𝑛</m:t>
                              </m:r>
                            </m:e>
                          </m:rad>
                        </m:den>
                      </m:f>
                      <m:r>
                        <a:rPr lang="en-MY" b="0" i="1" smtClean="0">
                          <a:latin typeface="Cambria Math" panose="02040503050406030204" pitchFamily="18" charset="0"/>
                        </a:rPr>
                        <m:t>=</m:t>
                      </m:r>
                      <m:f>
                        <m:fPr>
                          <m:ctrlPr>
                            <a:rPr lang="en-MY" b="0" i="1" smtClean="0">
                              <a:latin typeface="Cambria Math" panose="02040503050406030204" pitchFamily="18" charset="0"/>
                            </a:rPr>
                          </m:ctrlPr>
                        </m:fPr>
                        <m:num>
                          <m:r>
                            <a:rPr lang="en-MY" b="0" i="1" smtClean="0">
                              <a:latin typeface="Cambria Math" panose="02040503050406030204" pitchFamily="18" charset="0"/>
                            </a:rPr>
                            <m:t>0.315−0.25</m:t>
                          </m:r>
                        </m:num>
                        <m:den>
                          <m:rad>
                            <m:radPr>
                              <m:degHide m:val="on"/>
                              <m:ctrlPr>
                                <a:rPr lang="en-MY" b="0" i="1" smtClean="0">
                                  <a:latin typeface="Cambria Math" panose="02040503050406030204" pitchFamily="18" charset="0"/>
                                </a:rPr>
                              </m:ctrlPr>
                            </m:radPr>
                            <m:deg/>
                            <m:e>
                              <m:r>
                                <a:rPr lang="en-MY" b="0" i="1" smtClean="0">
                                  <a:latin typeface="Cambria Math" panose="02040503050406030204" pitchFamily="18" charset="0"/>
                                </a:rPr>
                                <m:t>(0.25)(0.75)/200</m:t>
                              </m:r>
                            </m:e>
                          </m:rad>
                        </m:den>
                      </m:f>
                      <m:r>
                        <a:rPr lang="en-MY" b="0" i="1" smtClean="0">
                          <a:latin typeface="Cambria Math" panose="02040503050406030204" pitchFamily="18" charset="0"/>
                        </a:rPr>
                        <m:t>=2.12</m:t>
                      </m:r>
                    </m:oMath>
                  </m:oMathPara>
                </a14:m>
                <a:endParaRPr lang="en-MY" dirty="0"/>
              </a:p>
              <a:p>
                <a:r>
                  <a:rPr lang="en-MY" dirty="0"/>
                  <a:t>Find the </a:t>
                </a:r>
                <a:r>
                  <a:rPr lang="en-MY" i="1" dirty="0"/>
                  <a:t>P</a:t>
                </a:r>
                <a:r>
                  <a:rPr lang="en-MY" dirty="0"/>
                  <a:t>-value</a:t>
                </a:r>
              </a:p>
              <a:p>
                <a:pPr marL="0" indent="0">
                  <a:buNone/>
                </a:pPr>
                <a:r>
                  <a:rPr lang="en-MY" dirty="0"/>
                  <a:t>The area under curve for z=2.12 is 0.9830. </a:t>
                </a:r>
              </a:p>
              <a:p>
                <a:pPr marL="0" indent="0">
                  <a:buNone/>
                </a:pPr>
                <a:r>
                  <a:rPr lang="en-MY" i="1" dirty="0"/>
                  <a:t>p</a:t>
                </a:r>
                <a:r>
                  <a:rPr lang="en-MY" dirty="0"/>
                  <a:t>-value=1-0.9830=0.0170.</a:t>
                </a:r>
              </a:p>
            </p:txBody>
          </p:sp>
        </mc:Choice>
        <mc:Fallback xmlns="">
          <p:sp>
            <p:nvSpPr>
              <p:cNvPr id="6" name="Content Placeholder 5">
                <a:extLst>
                  <a:ext uri="{FF2B5EF4-FFF2-40B4-BE49-F238E27FC236}">
                    <a16:creationId xmlns:a16="http://schemas.microsoft.com/office/drawing/2014/main" id="{6028BC0B-9AB7-4DEF-A287-F934FD14E15C}"/>
                  </a:ext>
                </a:extLst>
              </p:cNvPr>
              <p:cNvSpPr>
                <a:spLocks noGrp="1" noRot="1" noChangeAspect="1" noMove="1" noResize="1" noEditPoints="1" noAdjustHandles="1" noChangeArrowheads="1" noChangeShapeType="1" noTextEdit="1"/>
              </p:cNvSpPr>
              <p:nvPr>
                <p:ph idx="1"/>
              </p:nvPr>
            </p:nvSpPr>
            <p:spPr>
              <a:blipFill>
                <a:blip r:embed="rId2"/>
                <a:stretch>
                  <a:fillRect l="-1585" t="-1480" b="-4711"/>
                </a:stretch>
              </a:blipFill>
            </p:spPr>
            <p:txBody>
              <a:bodyPr/>
              <a:lstStyle/>
              <a:p>
                <a:r>
                  <a:rPr lang="en-MY">
                    <a:noFill/>
                  </a:rPr>
                  <a:t> </a:t>
                </a:r>
              </a:p>
            </p:txBody>
          </p:sp>
        </mc:Fallback>
      </mc:AlternateContent>
    </p:spTree>
    <p:extLst>
      <p:ext uri="{BB962C8B-B14F-4D97-AF65-F5344CB8AC3E}">
        <p14:creationId xmlns:p14="http://schemas.microsoft.com/office/powerpoint/2010/main" val="1221543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CA695-4B25-46F9-AFD3-A2DFD5FA9535}"/>
              </a:ext>
            </a:extLst>
          </p:cNvPr>
          <p:cNvSpPr>
            <a:spLocks noGrp="1"/>
          </p:cNvSpPr>
          <p:nvPr>
            <p:ph idx="1"/>
          </p:nvPr>
        </p:nvSpPr>
        <p:spPr/>
        <p:txBody>
          <a:bodyPr/>
          <a:lstStyle/>
          <a:p>
            <a:r>
              <a:rPr lang="en-MY" dirty="0"/>
              <a:t>Decision: Reject null hypothesis since p-value=0.0170 &lt; </a:t>
            </a:r>
            <a:r>
              <a:rPr lang="el-GR" dirty="0"/>
              <a:t>α</a:t>
            </a:r>
            <a:r>
              <a:rPr lang="en-MY" dirty="0"/>
              <a:t>=0.05.</a:t>
            </a:r>
          </a:p>
          <a:p>
            <a:r>
              <a:rPr lang="en-MY" dirty="0"/>
              <a:t>Conclusion: There is enough evidence to support the attorney’s claim that more than 25% of the lawyers use some form of advertising.</a:t>
            </a:r>
          </a:p>
        </p:txBody>
      </p:sp>
    </p:spTree>
    <p:extLst>
      <p:ext uri="{BB962C8B-B14F-4D97-AF65-F5344CB8AC3E}">
        <p14:creationId xmlns:p14="http://schemas.microsoft.com/office/powerpoint/2010/main" val="3123549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1DC4-95B1-43D4-801D-14AABDE4DEA5}"/>
              </a:ext>
            </a:extLst>
          </p:cNvPr>
          <p:cNvSpPr>
            <a:spLocks noGrp="1"/>
          </p:cNvSpPr>
          <p:nvPr>
            <p:ph type="title"/>
          </p:nvPr>
        </p:nvSpPr>
        <p:spPr/>
        <p:txBody>
          <a:bodyPr/>
          <a:lstStyle/>
          <a:p>
            <a:r>
              <a:rPr lang="en-MY" sz="2800" dirty="0"/>
              <a:t>Hypothesis Testing: Z-test for Proportion </a:t>
            </a:r>
            <a:br>
              <a:rPr lang="en-MY" sz="2800" dirty="0"/>
            </a:br>
            <a:r>
              <a:rPr lang="en-MY" sz="2800" dirty="0"/>
              <a:t>(Confidence Interval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AA1466-58AE-4311-AEA0-5E66B2A1B9DB}"/>
                  </a:ext>
                </a:extLst>
              </p:cNvPr>
              <p:cNvSpPr>
                <a:spLocks noGrp="1"/>
              </p:cNvSpPr>
              <p:nvPr>
                <p:ph idx="1"/>
              </p:nvPr>
            </p:nvSpPr>
            <p:spPr/>
            <p:txBody>
              <a:bodyPr/>
              <a:lstStyle/>
              <a:p>
                <a:r>
                  <a:rPr lang="en-MY" dirty="0"/>
                  <a:t>Formula :</a:t>
                </a:r>
              </a:p>
              <a:p>
                <a:pPr marL="0" indent="0">
                  <a:buNone/>
                </a:pPr>
                <a14:m>
                  <m:oMathPara xmlns:m="http://schemas.openxmlformats.org/officeDocument/2006/math">
                    <m:oMathParaPr>
                      <m:jc m:val="center"/>
                    </m:oMathParaPr>
                    <m:oMath xmlns:m="http://schemas.openxmlformats.org/officeDocument/2006/math">
                      <m:acc>
                        <m:accPr>
                          <m:chr m:val="̂"/>
                          <m:ctrlPr>
                            <a:rPr lang="en-MY" i="1" smtClean="0">
                              <a:latin typeface="Cambria Math" panose="02040503050406030204" pitchFamily="18" charset="0"/>
                            </a:rPr>
                          </m:ctrlPr>
                        </m:accPr>
                        <m:e>
                          <m:r>
                            <a:rPr lang="en-MY" b="0" i="1" smtClean="0">
                              <a:latin typeface="Cambria Math" panose="02040503050406030204" pitchFamily="18" charset="0"/>
                            </a:rPr>
                            <m:t>𝑝</m:t>
                          </m:r>
                        </m:e>
                      </m:acc>
                      <m:r>
                        <a:rPr lang="en-MY" b="0" i="1" smtClean="0">
                          <a:latin typeface="Cambria Math" panose="02040503050406030204" pitchFamily="18" charset="0"/>
                        </a:rPr>
                        <m:t>−</m:t>
                      </m:r>
                      <m:sSub>
                        <m:sSubPr>
                          <m:ctrlPr>
                            <a:rPr lang="en-MY" b="0" i="1" smtClean="0">
                              <a:latin typeface="Cambria Math" panose="02040503050406030204" pitchFamily="18" charset="0"/>
                            </a:rPr>
                          </m:ctrlPr>
                        </m:sSubPr>
                        <m:e>
                          <m:r>
                            <a:rPr lang="en-MY" b="0" i="1" smtClean="0">
                              <a:latin typeface="Cambria Math" panose="02040503050406030204" pitchFamily="18" charset="0"/>
                            </a:rPr>
                            <m:t>𝑧</m:t>
                          </m:r>
                        </m:e>
                        <m:sub>
                          <m:f>
                            <m:fPr>
                              <m:ctrlPr>
                                <a:rPr lang="en-MY" b="0" i="1" smtClean="0">
                                  <a:latin typeface="Cambria Math" panose="02040503050406030204" pitchFamily="18" charset="0"/>
                                  <a:ea typeface="Cambria Math" panose="02040503050406030204" pitchFamily="18" charset="0"/>
                                </a:rPr>
                              </m:ctrlPr>
                            </m:fPr>
                            <m:num>
                              <m:r>
                                <a:rPr lang="en-MY" i="1">
                                  <a:latin typeface="Cambria Math" panose="02040503050406030204" pitchFamily="18" charset="0"/>
                                  <a:ea typeface="Cambria Math" panose="02040503050406030204" pitchFamily="18" charset="0"/>
                                </a:rPr>
                                <m:t>𝛼</m:t>
                              </m:r>
                            </m:num>
                            <m:den>
                              <m:r>
                                <a:rPr lang="en-MY" b="0" i="1" smtClean="0">
                                  <a:latin typeface="Cambria Math" panose="02040503050406030204" pitchFamily="18" charset="0"/>
                                  <a:ea typeface="Cambria Math" panose="02040503050406030204" pitchFamily="18" charset="0"/>
                                </a:rPr>
                                <m:t>2</m:t>
                              </m:r>
                            </m:den>
                          </m:f>
                        </m:sub>
                      </m:sSub>
                      <m:rad>
                        <m:radPr>
                          <m:degHide m:val="on"/>
                          <m:ctrlPr>
                            <a:rPr lang="en-MY" i="1">
                              <a:latin typeface="Cambria Math" panose="02040503050406030204" pitchFamily="18" charset="0"/>
                            </a:rPr>
                          </m:ctrlPr>
                        </m:radPr>
                        <m:deg/>
                        <m:e>
                          <m:f>
                            <m:fPr>
                              <m:ctrlPr>
                                <a:rPr lang="en-MY" i="1">
                                  <a:latin typeface="Cambria Math" panose="02040503050406030204" pitchFamily="18" charset="0"/>
                                </a:rPr>
                              </m:ctrlPr>
                            </m:fPr>
                            <m:num>
                              <m:acc>
                                <m:accPr>
                                  <m:chr m:val="̂"/>
                                  <m:ctrlPr>
                                    <a:rPr lang="en-MY" i="1">
                                      <a:latin typeface="Cambria Math" panose="02040503050406030204" pitchFamily="18" charset="0"/>
                                    </a:rPr>
                                  </m:ctrlPr>
                                </m:accPr>
                                <m:e>
                                  <m:r>
                                    <a:rPr lang="en-MY" i="1">
                                      <a:latin typeface="Cambria Math" panose="02040503050406030204" pitchFamily="18" charset="0"/>
                                    </a:rPr>
                                    <m:t>𝑝</m:t>
                                  </m:r>
                                </m:e>
                              </m:acc>
                              <m:acc>
                                <m:accPr>
                                  <m:chr m:val="̂"/>
                                  <m:ctrlPr>
                                    <a:rPr lang="en-MY" i="1">
                                      <a:latin typeface="Cambria Math" panose="02040503050406030204" pitchFamily="18" charset="0"/>
                                    </a:rPr>
                                  </m:ctrlPr>
                                </m:accPr>
                                <m:e>
                                  <m:r>
                                    <a:rPr lang="en-MY" i="1">
                                      <a:latin typeface="Cambria Math" panose="02040503050406030204" pitchFamily="18" charset="0"/>
                                    </a:rPr>
                                    <m:t>𝑞</m:t>
                                  </m:r>
                                </m:e>
                              </m:acc>
                            </m:num>
                            <m:den>
                              <m:r>
                                <a:rPr lang="en-MY" i="1">
                                  <a:latin typeface="Cambria Math" panose="02040503050406030204" pitchFamily="18" charset="0"/>
                                </a:rPr>
                                <m:t>𝑛</m:t>
                              </m:r>
                            </m:den>
                          </m:f>
                        </m:e>
                      </m:rad>
                      <m:r>
                        <a:rPr lang="en-MY" b="0" i="1" smtClean="0">
                          <a:latin typeface="Cambria Math" panose="02040503050406030204" pitchFamily="18" charset="0"/>
                        </a:rPr>
                        <m:t>&lt;</m:t>
                      </m:r>
                      <m:r>
                        <a:rPr lang="en-MY" b="0" i="1" smtClean="0">
                          <a:latin typeface="Cambria Math" panose="02040503050406030204" pitchFamily="18" charset="0"/>
                        </a:rPr>
                        <m:t>𝑝</m:t>
                      </m:r>
                      <m:r>
                        <a:rPr lang="en-MY" b="0" i="1" smtClean="0">
                          <a:latin typeface="Cambria Math" panose="02040503050406030204" pitchFamily="18" charset="0"/>
                        </a:rPr>
                        <m:t>&lt;</m:t>
                      </m:r>
                      <m:acc>
                        <m:accPr>
                          <m:chr m:val="̂"/>
                          <m:ctrlPr>
                            <a:rPr lang="en-MY" i="1">
                              <a:latin typeface="Cambria Math" panose="02040503050406030204" pitchFamily="18" charset="0"/>
                            </a:rPr>
                          </m:ctrlPr>
                        </m:accPr>
                        <m:e>
                          <m:r>
                            <a:rPr lang="en-MY" i="1">
                              <a:latin typeface="Cambria Math" panose="02040503050406030204" pitchFamily="18" charset="0"/>
                            </a:rPr>
                            <m:t>𝑝</m:t>
                          </m:r>
                        </m:e>
                      </m:acc>
                      <m:r>
                        <a:rPr lang="en-MY" b="0" i="1" smtClean="0">
                          <a:latin typeface="Cambria Math" panose="02040503050406030204" pitchFamily="18" charset="0"/>
                        </a:rPr>
                        <m:t>+</m:t>
                      </m:r>
                      <m:sSub>
                        <m:sSubPr>
                          <m:ctrlPr>
                            <a:rPr lang="en-MY" i="1">
                              <a:latin typeface="Cambria Math" panose="02040503050406030204" pitchFamily="18" charset="0"/>
                            </a:rPr>
                          </m:ctrlPr>
                        </m:sSubPr>
                        <m:e>
                          <m:r>
                            <a:rPr lang="en-MY" i="1">
                              <a:latin typeface="Cambria Math" panose="02040503050406030204" pitchFamily="18" charset="0"/>
                            </a:rPr>
                            <m:t>𝑧</m:t>
                          </m:r>
                        </m:e>
                        <m:sub>
                          <m:r>
                            <a:rPr lang="en-MY" i="1">
                              <a:latin typeface="Cambria Math" panose="02040503050406030204" pitchFamily="18" charset="0"/>
                              <a:ea typeface="Cambria Math" panose="02040503050406030204" pitchFamily="18" charset="0"/>
                            </a:rPr>
                            <m:t>𝛼</m:t>
                          </m:r>
                          <m:r>
                            <a:rPr lang="en-MY" i="1">
                              <a:latin typeface="Cambria Math" panose="02040503050406030204" pitchFamily="18" charset="0"/>
                              <a:ea typeface="Cambria Math" panose="02040503050406030204" pitchFamily="18" charset="0"/>
                            </a:rPr>
                            <m:t>/2</m:t>
                          </m:r>
                        </m:sub>
                      </m:sSub>
                      <m:rad>
                        <m:radPr>
                          <m:degHide m:val="on"/>
                          <m:ctrlPr>
                            <a:rPr lang="en-MY" i="1">
                              <a:latin typeface="Cambria Math" panose="02040503050406030204" pitchFamily="18" charset="0"/>
                            </a:rPr>
                          </m:ctrlPr>
                        </m:radPr>
                        <m:deg/>
                        <m:e>
                          <m:f>
                            <m:fPr>
                              <m:ctrlPr>
                                <a:rPr lang="en-MY" i="1">
                                  <a:latin typeface="Cambria Math" panose="02040503050406030204" pitchFamily="18" charset="0"/>
                                </a:rPr>
                              </m:ctrlPr>
                            </m:fPr>
                            <m:num>
                              <m:acc>
                                <m:accPr>
                                  <m:chr m:val="̂"/>
                                  <m:ctrlPr>
                                    <a:rPr lang="en-MY" i="1">
                                      <a:latin typeface="Cambria Math" panose="02040503050406030204" pitchFamily="18" charset="0"/>
                                    </a:rPr>
                                  </m:ctrlPr>
                                </m:accPr>
                                <m:e>
                                  <m:r>
                                    <a:rPr lang="en-MY" i="1">
                                      <a:latin typeface="Cambria Math" panose="02040503050406030204" pitchFamily="18" charset="0"/>
                                    </a:rPr>
                                    <m:t>𝑝</m:t>
                                  </m:r>
                                </m:e>
                              </m:acc>
                              <m:acc>
                                <m:accPr>
                                  <m:chr m:val="̂"/>
                                  <m:ctrlPr>
                                    <a:rPr lang="en-MY" i="1">
                                      <a:latin typeface="Cambria Math" panose="02040503050406030204" pitchFamily="18" charset="0"/>
                                    </a:rPr>
                                  </m:ctrlPr>
                                </m:accPr>
                                <m:e>
                                  <m:r>
                                    <a:rPr lang="en-MY" i="1">
                                      <a:latin typeface="Cambria Math" panose="02040503050406030204" pitchFamily="18" charset="0"/>
                                    </a:rPr>
                                    <m:t>𝑞</m:t>
                                  </m:r>
                                </m:e>
                              </m:acc>
                            </m:num>
                            <m:den>
                              <m:r>
                                <a:rPr lang="en-MY" i="1">
                                  <a:latin typeface="Cambria Math" panose="02040503050406030204" pitchFamily="18" charset="0"/>
                                </a:rPr>
                                <m:t>𝑛</m:t>
                              </m:r>
                            </m:den>
                          </m:f>
                        </m:e>
                      </m:rad>
                    </m:oMath>
                  </m:oMathPara>
                </a14:m>
                <a:endParaRPr lang="en-MY" dirty="0"/>
              </a:p>
              <a:p>
                <a:pPr marL="0" indent="0">
                  <a:buNone/>
                </a:pPr>
                <a:endParaRPr lang="en-MY" dirty="0"/>
              </a:p>
            </p:txBody>
          </p:sp>
        </mc:Choice>
        <mc:Fallback xmlns="">
          <p:sp>
            <p:nvSpPr>
              <p:cNvPr id="3" name="Content Placeholder 2">
                <a:extLst>
                  <a:ext uri="{FF2B5EF4-FFF2-40B4-BE49-F238E27FC236}">
                    <a16:creationId xmlns:a16="http://schemas.microsoft.com/office/drawing/2014/main" id="{DAAA1466-58AE-4311-AEA0-5E66B2A1B9DB}"/>
                  </a:ext>
                </a:extLst>
              </p:cNvPr>
              <p:cNvSpPr>
                <a:spLocks noGrp="1" noRot="1" noChangeAspect="1" noMove="1" noResize="1" noEditPoints="1" noAdjustHandles="1" noChangeArrowheads="1" noChangeShapeType="1" noTextEdit="1"/>
              </p:cNvSpPr>
              <p:nvPr>
                <p:ph idx="1"/>
              </p:nvPr>
            </p:nvSpPr>
            <p:spPr>
              <a:blipFill>
                <a:blip r:embed="rId2"/>
                <a:stretch>
                  <a:fillRect l="-377" t="-1480"/>
                </a:stretch>
              </a:blipFill>
            </p:spPr>
            <p:txBody>
              <a:bodyPr/>
              <a:lstStyle/>
              <a:p>
                <a:r>
                  <a:rPr lang="en-MY">
                    <a:noFill/>
                  </a:rPr>
                  <a:t> </a:t>
                </a:r>
              </a:p>
            </p:txBody>
          </p:sp>
        </mc:Fallback>
      </mc:AlternateContent>
    </p:spTree>
    <p:extLst>
      <p:ext uri="{BB962C8B-B14F-4D97-AF65-F5344CB8AC3E}">
        <p14:creationId xmlns:p14="http://schemas.microsoft.com/office/powerpoint/2010/main" val="17784708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08F9-5077-4B6A-9468-A92D6ACAA9EE}"/>
              </a:ext>
            </a:extLst>
          </p:cNvPr>
          <p:cNvSpPr>
            <a:spLocks noGrp="1"/>
          </p:cNvSpPr>
          <p:nvPr>
            <p:ph type="title"/>
          </p:nvPr>
        </p:nvSpPr>
        <p:spPr>
          <a:xfrm>
            <a:off x="1150938" y="228600"/>
            <a:ext cx="7383462" cy="990600"/>
          </a:xfrm>
        </p:spPr>
        <p:txBody>
          <a:bodyPr/>
          <a:lstStyle/>
          <a:p>
            <a:pPr algn="l"/>
            <a:br>
              <a:rPr lang="en-MY" dirty="0"/>
            </a:br>
            <a:r>
              <a:rPr lang="en-MY" sz="2800" dirty="0"/>
              <a:t>Using example in slide #48, find the 95% confidence interval.</a:t>
            </a:r>
            <a:endParaRPr lang="en-MY" dirty="0"/>
          </a:p>
        </p:txBody>
      </p:sp>
      <p:pic>
        <p:nvPicPr>
          <p:cNvPr id="4" name="Content Placeholder 3">
            <a:extLst>
              <a:ext uri="{FF2B5EF4-FFF2-40B4-BE49-F238E27FC236}">
                <a16:creationId xmlns:a16="http://schemas.microsoft.com/office/drawing/2014/main" id="{DE1F8F9A-9EF1-44E4-BCE8-7041BC619591}"/>
              </a:ext>
            </a:extLst>
          </p:cNvPr>
          <p:cNvPicPr>
            <a:picLocks noGrp="1" noChangeAspect="1"/>
          </p:cNvPicPr>
          <p:nvPr>
            <p:ph idx="1"/>
          </p:nvPr>
        </p:nvPicPr>
        <p:blipFill rotWithShape="1">
          <a:blip r:embed="rId2"/>
          <a:srcRect t="16814" b="12574"/>
          <a:stretch/>
        </p:blipFill>
        <p:spPr bwMode="auto">
          <a:xfrm>
            <a:off x="914400" y="1600200"/>
            <a:ext cx="6248400" cy="304800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8D74A4-97D8-468F-A38D-D6D0B61B1DF6}"/>
                  </a:ext>
                </a:extLst>
              </p:cNvPr>
              <p:cNvSpPr txBox="1"/>
              <p:nvPr/>
            </p:nvSpPr>
            <p:spPr>
              <a:xfrm>
                <a:off x="685800" y="5029200"/>
                <a:ext cx="7543800" cy="1622817"/>
              </a:xfrm>
              <a:prstGeom prst="rect">
                <a:avLst/>
              </a:prstGeom>
              <a:noFill/>
            </p:spPr>
            <p:txBody>
              <a:bodyPr wrap="square">
                <a:spAutoFit/>
              </a:bodyPr>
              <a:lstStyle/>
              <a:p>
                <a:pPr marL="0" indent="0">
                  <a:buNone/>
                </a:pPr>
                <a:r>
                  <a:rPr lang="en-MY" sz="2000" b="0" dirty="0">
                    <a:latin typeface="Cambria Math" panose="02040503050406030204" pitchFamily="18" charset="0"/>
                  </a:rPr>
                  <a:t>Step 3: Compute the C.I:</a:t>
                </a:r>
              </a:p>
              <a:p>
                <a:pPr marL="0" indent="0">
                  <a:buNone/>
                </a:pPr>
                <a14:m>
                  <m:oMathPara xmlns:m="http://schemas.openxmlformats.org/officeDocument/2006/math">
                    <m:oMathParaPr>
                      <m:jc m:val="left"/>
                    </m:oMathParaPr>
                    <m:oMath xmlns:m="http://schemas.openxmlformats.org/officeDocument/2006/math">
                      <m:r>
                        <a:rPr lang="en-MY" sz="2000" b="0" i="1" smtClean="0">
                          <a:latin typeface="Cambria Math" panose="02040503050406030204" pitchFamily="18" charset="0"/>
                        </a:rPr>
                        <m:t>0.64−1.96</m:t>
                      </m:r>
                      <m:rad>
                        <m:radPr>
                          <m:degHide m:val="on"/>
                          <m:ctrlPr>
                            <a:rPr lang="en-MY" sz="2000" i="1">
                              <a:latin typeface="Cambria Math" panose="02040503050406030204" pitchFamily="18" charset="0"/>
                            </a:rPr>
                          </m:ctrlPr>
                        </m:radPr>
                        <m:deg/>
                        <m:e>
                          <m:f>
                            <m:fPr>
                              <m:ctrlPr>
                                <a:rPr lang="en-MY" sz="2000" i="1">
                                  <a:latin typeface="Cambria Math" panose="02040503050406030204" pitchFamily="18" charset="0"/>
                                </a:rPr>
                              </m:ctrlPr>
                            </m:fPr>
                            <m:num>
                              <m:d>
                                <m:dPr>
                                  <m:ctrlPr>
                                    <a:rPr lang="en-MY" sz="2000" b="0" i="1" smtClean="0">
                                      <a:latin typeface="Cambria Math" panose="02040503050406030204" pitchFamily="18" charset="0"/>
                                    </a:rPr>
                                  </m:ctrlPr>
                                </m:dPr>
                                <m:e>
                                  <m:r>
                                    <a:rPr lang="en-MY" sz="2000" b="0" i="1" smtClean="0">
                                      <a:latin typeface="Cambria Math" panose="02040503050406030204" pitchFamily="18" charset="0"/>
                                    </a:rPr>
                                    <m:t>0.64</m:t>
                                  </m:r>
                                </m:e>
                              </m:d>
                              <m:d>
                                <m:dPr>
                                  <m:ctrlPr>
                                    <a:rPr lang="en-MY" sz="2000" b="0" i="1" smtClean="0">
                                      <a:latin typeface="Cambria Math" panose="02040503050406030204" pitchFamily="18" charset="0"/>
                                    </a:rPr>
                                  </m:ctrlPr>
                                </m:dPr>
                                <m:e>
                                  <m:r>
                                    <a:rPr lang="en-MY" sz="2000" b="0" i="1" smtClean="0">
                                      <a:latin typeface="Cambria Math" panose="02040503050406030204" pitchFamily="18" charset="0"/>
                                    </a:rPr>
                                    <m:t>0.36</m:t>
                                  </m:r>
                                </m:e>
                              </m:d>
                            </m:num>
                            <m:den>
                              <m:r>
                                <a:rPr lang="en-MY" sz="2000" b="0" i="1" smtClean="0">
                                  <a:latin typeface="Cambria Math" panose="02040503050406030204" pitchFamily="18" charset="0"/>
                                </a:rPr>
                                <m:t>200</m:t>
                              </m:r>
                            </m:den>
                          </m:f>
                        </m:e>
                      </m:rad>
                      <m:r>
                        <a:rPr lang="en-MY" sz="2000" b="0" i="1" smtClean="0">
                          <a:latin typeface="Cambria Math" panose="02040503050406030204" pitchFamily="18" charset="0"/>
                        </a:rPr>
                        <m:t>&lt;</m:t>
                      </m:r>
                      <m:r>
                        <a:rPr lang="en-MY" sz="2000" b="0" i="1" smtClean="0">
                          <a:latin typeface="Cambria Math" panose="02040503050406030204" pitchFamily="18" charset="0"/>
                        </a:rPr>
                        <m:t>𝑝</m:t>
                      </m:r>
                      <m:r>
                        <a:rPr lang="en-MY" sz="2000" b="0" i="1" smtClean="0">
                          <a:latin typeface="Cambria Math" panose="02040503050406030204" pitchFamily="18" charset="0"/>
                        </a:rPr>
                        <m:t>&lt;0.64+1.96</m:t>
                      </m:r>
                      <m:rad>
                        <m:radPr>
                          <m:degHide m:val="on"/>
                          <m:ctrlPr>
                            <a:rPr lang="en-MY" sz="2000" i="1">
                              <a:latin typeface="Cambria Math" panose="02040503050406030204" pitchFamily="18" charset="0"/>
                            </a:rPr>
                          </m:ctrlPr>
                        </m:radPr>
                        <m:deg/>
                        <m:e>
                          <m:f>
                            <m:fPr>
                              <m:ctrlPr>
                                <a:rPr lang="en-MY" sz="2000" i="1">
                                  <a:latin typeface="Cambria Math" panose="02040503050406030204" pitchFamily="18" charset="0"/>
                                </a:rPr>
                              </m:ctrlPr>
                            </m:fPr>
                            <m:num>
                              <m:r>
                                <a:rPr lang="en-MY" sz="2000" b="0" i="1" smtClean="0">
                                  <a:latin typeface="Cambria Math" panose="02040503050406030204" pitchFamily="18" charset="0"/>
                                </a:rPr>
                                <m:t>(0.64)(0.36)</m:t>
                              </m:r>
                            </m:num>
                            <m:den>
                              <m:r>
                                <a:rPr lang="en-MY" sz="2000" b="0" i="1" smtClean="0">
                                  <a:latin typeface="Cambria Math" panose="02040503050406030204" pitchFamily="18" charset="0"/>
                                </a:rPr>
                                <m:t>200</m:t>
                              </m:r>
                            </m:den>
                          </m:f>
                        </m:e>
                      </m:rad>
                    </m:oMath>
                  </m:oMathPara>
                </a14:m>
                <a:endParaRPr lang="en-MY" sz="2000" dirty="0"/>
              </a:p>
              <a:p>
                <a:pPr marL="0" indent="0">
                  <a:buNone/>
                </a:pPr>
                <a14:m>
                  <m:oMathPara xmlns:m="http://schemas.openxmlformats.org/officeDocument/2006/math">
                    <m:oMathParaPr>
                      <m:jc m:val="left"/>
                    </m:oMathParaPr>
                    <m:oMath xmlns:m="http://schemas.openxmlformats.org/officeDocument/2006/math">
                      <m:r>
                        <a:rPr lang="en-MY" sz="2000" b="0" i="1" smtClean="0">
                          <a:latin typeface="Cambria Math" panose="02040503050406030204" pitchFamily="18" charset="0"/>
                        </a:rPr>
                        <m:t>0.5735&lt;</m:t>
                      </m:r>
                      <m:r>
                        <a:rPr lang="en-MY" sz="2000" b="0" i="1" smtClean="0">
                          <a:latin typeface="Cambria Math" panose="02040503050406030204" pitchFamily="18" charset="0"/>
                        </a:rPr>
                        <m:t>𝑝</m:t>
                      </m:r>
                      <m:r>
                        <a:rPr lang="en-MY" sz="2000" b="0" i="1" smtClean="0">
                          <a:latin typeface="Cambria Math" panose="02040503050406030204" pitchFamily="18" charset="0"/>
                        </a:rPr>
                        <m:t>&lt;0.7065</m:t>
                      </m:r>
                    </m:oMath>
                  </m:oMathPara>
                </a14:m>
                <a:endParaRPr lang="en-MY" sz="2000" dirty="0"/>
              </a:p>
            </p:txBody>
          </p:sp>
        </mc:Choice>
        <mc:Fallback xmlns="">
          <p:sp>
            <p:nvSpPr>
              <p:cNvPr id="6" name="TextBox 5">
                <a:extLst>
                  <a:ext uri="{FF2B5EF4-FFF2-40B4-BE49-F238E27FC236}">
                    <a16:creationId xmlns:a16="http://schemas.microsoft.com/office/drawing/2014/main" id="{308D74A4-97D8-468F-A38D-D6D0B61B1DF6}"/>
                  </a:ext>
                </a:extLst>
              </p:cNvPr>
              <p:cNvSpPr txBox="1">
                <a:spLocks noRot="1" noChangeAspect="1" noMove="1" noResize="1" noEditPoints="1" noAdjustHandles="1" noChangeArrowheads="1" noChangeShapeType="1" noTextEdit="1"/>
              </p:cNvSpPr>
              <p:nvPr/>
            </p:nvSpPr>
            <p:spPr>
              <a:xfrm>
                <a:off x="685800" y="5029200"/>
                <a:ext cx="7543800" cy="1622817"/>
              </a:xfrm>
              <a:prstGeom prst="rect">
                <a:avLst/>
              </a:prstGeom>
              <a:blipFill>
                <a:blip r:embed="rId3"/>
                <a:stretch>
                  <a:fillRect l="-889" t="-1880" b="-1504"/>
                </a:stretch>
              </a:blipFill>
            </p:spPr>
            <p:txBody>
              <a:bodyPr/>
              <a:lstStyle/>
              <a:p>
                <a:r>
                  <a:rPr lang="en-MY">
                    <a:noFill/>
                  </a:rPr>
                  <a:t> </a:t>
                </a:r>
              </a:p>
            </p:txBody>
          </p:sp>
        </mc:Fallback>
      </mc:AlternateContent>
    </p:spTree>
    <p:extLst>
      <p:ext uri="{BB962C8B-B14F-4D97-AF65-F5344CB8AC3E}">
        <p14:creationId xmlns:p14="http://schemas.microsoft.com/office/powerpoint/2010/main" val="2993531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582E89-EE87-4858-B290-C153F8851BDE}"/>
              </a:ext>
            </a:extLst>
          </p:cNvPr>
          <p:cNvSpPr>
            <a:spLocks noGrp="1"/>
          </p:cNvSpPr>
          <p:nvPr>
            <p:ph idx="1"/>
          </p:nvPr>
        </p:nvSpPr>
        <p:spPr/>
        <p:txBody>
          <a:bodyPr/>
          <a:lstStyle/>
          <a:p>
            <a:r>
              <a:rPr lang="en-MY" dirty="0"/>
              <a:t>Decision: The 95% C.I does contain the hypothesized mean. Do not reject the null hypothesis.</a:t>
            </a:r>
          </a:p>
          <a:p>
            <a:r>
              <a:rPr lang="en-MY" dirty="0"/>
              <a:t>So, there is agreement between the hypothesis and the confidence interval.</a:t>
            </a:r>
          </a:p>
          <a:p>
            <a:pPr marL="0" indent="0">
              <a:buNone/>
            </a:pPr>
            <a:endParaRPr lang="en-MY" dirty="0"/>
          </a:p>
        </p:txBody>
      </p:sp>
    </p:spTree>
    <p:extLst>
      <p:ext uri="{BB962C8B-B14F-4D97-AF65-F5344CB8AC3E}">
        <p14:creationId xmlns:p14="http://schemas.microsoft.com/office/powerpoint/2010/main" val="16092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8379-02B1-452A-B05C-02BEB912972C}"/>
              </a:ext>
            </a:extLst>
          </p:cNvPr>
          <p:cNvSpPr>
            <a:spLocks noGrp="1"/>
          </p:cNvSpPr>
          <p:nvPr>
            <p:ph type="title"/>
          </p:nvPr>
        </p:nvSpPr>
        <p:spPr>
          <a:xfrm>
            <a:off x="1150938" y="228600"/>
            <a:ext cx="2811462" cy="990600"/>
          </a:xfrm>
        </p:spPr>
        <p:txBody>
          <a:bodyPr/>
          <a:lstStyle/>
          <a:p>
            <a:r>
              <a:rPr lang="en-MY" dirty="0"/>
              <a:t>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3DAE7C-54D6-4A06-A88F-73A313B6BBDC}"/>
                  </a:ext>
                </a:extLst>
              </p:cNvPr>
              <p:cNvSpPr>
                <a:spLocks noGrp="1"/>
              </p:cNvSpPr>
              <p:nvPr>
                <p:ph idx="1"/>
              </p:nvPr>
            </p:nvSpPr>
            <p:spPr>
              <a:xfrm>
                <a:off x="609600" y="1828800"/>
                <a:ext cx="8077200" cy="4876800"/>
              </a:xfrm>
            </p:spPr>
            <p:txBody>
              <a:bodyPr/>
              <a:lstStyle/>
              <a:p>
                <a:pPr algn="just"/>
                <a:r>
                  <a:rPr lang="en-MY" dirty="0"/>
                  <a:t>A psychologist feels that playing soft music during a test will change the results of the test. The psychologist is not sure whether the grades will be higher or lower. In the past, the average of the scores was 73. State the null and alternative hypotheses.</a:t>
                </a:r>
              </a:p>
              <a:p>
                <a:r>
                  <a:rPr lang="en-MY" dirty="0"/>
                  <a:t>Hypotheses for this situation are:</a:t>
                </a:r>
              </a:p>
              <a:p>
                <a:pPr marL="0" indent="0" algn="ctr">
                  <a:buNone/>
                </a:pPr>
                <a:r>
                  <a:rPr lang="en-MY" dirty="0"/>
                  <a:t>	</a:t>
                </a:r>
                <a14:m>
                  <m:oMath xmlns:m="http://schemas.openxmlformats.org/officeDocument/2006/math">
                    <m:sSub>
                      <m:sSubPr>
                        <m:ctrlPr>
                          <a:rPr lang="en-MY" i="1" smtClean="0">
                            <a:latin typeface="Cambria Math" panose="02040503050406030204" pitchFamily="18" charset="0"/>
                          </a:rPr>
                        </m:ctrlPr>
                      </m:sSubPr>
                      <m:e>
                        <m:r>
                          <a:rPr lang="en-MY" b="0" i="1" smtClean="0">
                            <a:latin typeface="Cambria Math" panose="02040503050406030204" pitchFamily="18" charset="0"/>
                          </a:rPr>
                          <m:t>𝐻</m:t>
                        </m:r>
                      </m:e>
                      <m:sub>
                        <m:r>
                          <a:rPr lang="en-MY" b="0" i="1" smtClean="0">
                            <a:latin typeface="Cambria Math" panose="02040503050406030204" pitchFamily="18" charset="0"/>
                          </a:rPr>
                          <m:t>0</m:t>
                        </m:r>
                      </m:sub>
                    </m:sSub>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=73</m:t>
                    </m:r>
                  </m:oMath>
                </a14:m>
                <a:endParaRPr lang="en-MY" b="0" i="1" dirty="0">
                  <a:latin typeface="Cambria Math" panose="02040503050406030204" pitchFamily="18" charset="0"/>
                  <a:ea typeface="Cambria Math" panose="02040503050406030204" pitchFamily="18" charset="0"/>
                </a:endParaRPr>
              </a:p>
              <a:p>
                <a:pPr marL="0" indent="0" algn="ctr">
                  <a:buNone/>
                </a:pPr>
                <a:r>
                  <a:rPr lang="en-MY" dirty="0"/>
                  <a:t>	</a:t>
                </a:r>
                <a14:m>
                  <m:oMath xmlns:m="http://schemas.openxmlformats.org/officeDocument/2006/math">
                    <m:sSub>
                      <m:sSubPr>
                        <m:ctrlPr>
                          <a:rPr lang="en-MY" i="1" smtClean="0">
                            <a:latin typeface="Cambria Math" panose="02040503050406030204" pitchFamily="18" charset="0"/>
                          </a:rPr>
                        </m:ctrlPr>
                      </m:sSubPr>
                      <m:e>
                        <m:r>
                          <a:rPr lang="en-MY" b="0" i="1" smtClean="0">
                            <a:latin typeface="Cambria Math" panose="02040503050406030204" pitchFamily="18" charset="0"/>
                          </a:rPr>
                          <m:t>𝐻</m:t>
                        </m:r>
                      </m:e>
                      <m:sub>
                        <m:r>
                          <a:rPr lang="en-MY" b="0" i="1" smtClean="0">
                            <a:latin typeface="Cambria Math" panose="02040503050406030204" pitchFamily="18" charset="0"/>
                          </a:rPr>
                          <m:t>1</m:t>
                        </m:r>
                      </m:sub>
                    </m:sSub>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≠73</m:t>
                    </m:r>
                  </m:oMath>
                </a14:m>
                <a:endParaRPr lang="en-MY" dirty="0"/>
              </a:p>
              <a:p>
                <a:r>
                  <a:rPr lang="en-MY" dirty="0"/>
                  <a:t>This is called a </a:t>
                </a:r>
                <a:r>
                  <a:rPr lang="en-MY" b="1" dirty="0"/>
                  <a:t>two-tailed</a:t>
                </a:r>
                <a:r>
                  <a:rPr lang="en-MY" dirty="0"/>
                  <a:t> hypothesis test.</a:t>
                </a:r>
              </a:p>
              <a:p>
                <a:pPr marL="0" indent="0">
                  <a:buNone/>
                </a:pPr>
                <a:r>
                  <a:rPr lang="en-MY" dirty="0"/>
                  <a:t> </a:t>
                </a:r>
              </a:p>
              <a:p>
                <a:pPr marL="0" indent="0">
                  <a:buNone/>
                </a:pPr>
                <a:endParaRPr lang="en-MY" dirty="0"/>
              </a:p>
            </p:txBody>
          </p:sp>
        </mc:Choice>
        <mc:Fallback xmlns="">
          <p:sp>
            <p:nvSpPr>
              <p:cNvPr id="3" name="Content Placeholder 2">
                <a:extLst>
                  <a:ext uri="{FF2B5EF4-FFF2-40B4-BE49-F238E27FC236}">
                    <a16:creationId xmlns:a16="http://schemas.microsoft.com/office/drawing/2014/main" id="{3F3DAE7C-54D6-4A06-A88F-73A313B6BBDC}"/>
                  </a:ext>
                </a:extLst>
              </p:cNvPr>
              <p:cNvSpPr>
                <a:spLocks noGrp="1" noRot="1" noChangeAspect="1" noMove="1" noResize="1" noEditPoints="1" noAdjustHandles="1" noChangeArrowheads="1" noChangeShapeType="1" noTextEdit="1"/>
              </p:cNvSpPr>
              <p:nvPr>
                <p:ph idx="1"/>
              </p:nvPr>
            </p:nvSpPr>
            <p:spPr>
              <a:xfrm>
                <a:off x="609600" y="1828800"/>
                <a:ext cx="8077200" cy="4876800"/>
              </a:xfrm>
              <a:blipFill>
                <a:blip r:embed="rId2"/>
                <a:stretch>
                  <a:fillRect l="-377" t="-1375" r="-1585"/>
                </a:stretch>
              </a:blipFill>
            </p:spPr>
            <p:txBody>
              <a:bodyPr/>
              <a:lstStyle/>
              <a:p>
                <a:r>
                  <a:rPr lang="en-MY">
                    <a:noFill/>
                  </a:rPr>
                  <a:t> </a:t>
                </a:r>
              </a:p>
            </p:txBody>
          </p:sp>
        </mc:Fallback>
      </mc:AlternateContent>
    </p:spTree>
    <p:extLst>
      <p:ext uri="{BB962C8B-B14F-4D97-AF65-F5344CB8AC3E}">
        <p14:creationId xmlns:p14="http://schemas.microsoft.com/office/powerpoint/2010/main" val="32982555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23077-1694-4997-8306-88F24BE81B14}"/>
              </a:ext>
            </a:extLst>
          </p:cNvPr>
          <p:cNvSpPr>
            <a:spLocks noGrp="1"/>
          </p:cNvSpPr>
          <p:nvPr>
            <p:ph type="title"/>
          </p:nvPr>
        </p:nvSpPr>
        <p:spPr>
          <a:xfrm>
            <a:off x="762000" y="3124200"/>
            <a:ext cx="7383462" cy="990600"/>
          </a:xfrm>
        </p:spPr>
        <p:txBody>
          <a:bodyPr/>
          <a:lstStyle/>
          <a:p>
            <a:r>
              <a:rPr lang="en-MY" dirty="0"/>
              <a:t>THANK YOU</a:t>
            </a:r>
          </a:p>
        </p:txBody>
      </p:sp>
    </p:spTree>
    <p:extLst>
      <p:ext uri="{BB962C8B-B14F-4D97-AF65-F5344CB8AC3E}">
        <p14:creationId xmlns:p14="http://schemas.microsoft.com/office/powerpoint/2010/main" val="191259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CBCC7-C68F-4D65-8419-C8516A6ECA3E}"/>
              </a:ext>
            </a:extLst>
          </p:cNvPr>
          <p:cNvSpPr>
            <a:spLocks noGrp="1"/>
          </p:cNvSpPr>
          <p:nvPr>
            <p:ph type="title"/>
          </p:nvPr>
        </p:nvSpPr>
        <p:spPr>
          <a:xfrm>
            <a:off x="1066800" y="381000"/>
            <a:ext cx="2735262" cy="990600"/>
          </a:xfrm>
        </p:spPr>
        <p:txBody>
          <a:bodyPr/>
          <a:lstStyle/>
          <a:p>
            <a:r>
              <a:rPr lang="en-MY"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C6D286-DB28-454B-94DB-FD34110BBF4B}"/>
                  </a:ext>
                </a:extLst>
              </p:cNvPr>
              <p:cNvSpPr>
                <a:spLocks noGrp="1"/>
              </p:cNvSpPr>
              <p:nvPr>
                <p:ph idx="1"/>
              </p:nvPr>
            </p:nvSpPr>
            <p:spPr/>
            <p:txBody>
              <a:bodyPr/>
              <a:lstStyle/>
              <a:p>
                <a:pPr algn="just"/>
                <a:r>
                  <a:rPr lang="en-MY" dirty="0"/>
                  <a:t>A chemist invest an additive to increase the life of an automobile battery. The mean lifetime of the automobile battery without the additive is 36 months. State the null and alternative hypotheses.</a:t>
                </a:r>
              </a:p>
              <a:p>
                <a:r>
                  <a:rPr lang="en-MY" dirty="0"/>
                  <a:t>Hypotheses for this situation are:</a:t>
                </a:r>
              </a:p>
              <a:p>
                <a:pPr marL="0" indent="0" algn="ctr">
                  <a:buNone/>
                </a:pPr>
                <a:r>
                  <a:rPr lang="en-MY" dirty="0"/>
                  <a:t>	</a:t>
                </a:r>
                <a14:m>
                  <m:oMath xmlns:m="http://schemas.openxmlformats.org/officeDocument/2006/math">
                    <m:sSub>
                      <m:sSubPr>
                        <m:ctrlPr>
                          <a:rPr lang="en-MY" i="1" smtClean="0">
                            <a:latin typeface="Cambria Math" panose="02040503050406030204" pitchFamily="18" charset="0"/>
                          </a:rPr>
                        </m:ctrlPr>
                      </m:sSubPr>
                      <m:e>
                        <m:r>
                          <a:rPr lang="en-MY" b="0" i="1" smtClean="0">
                            <a:latin typeface="Cambria Math" panose="02040503050406030204" pitchFamily="18" charset="0"/>
                          </a:rPr>
                          <m:t>𝐻</m:t>
                        </m:r>
                      </m:e>
                      <m:sub>
                        <m:r>
                          <a:rPr lang="en-MY" b="0" i="1" smtClean="0">
                            <a:latin typeface="Cambria Math" panose="02040503050406030204" pitchFamily="18" charset="0"/>
                          </a:rPr>
                          <m:t>0</m:t>
                        </m:r>
                      </m:sub>
                    </m:sSub>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=36</m:t>
                    </m:r>
                  </m:oMath>
                </a14:m>
                <a:endParaRPr lang="en-MY" b="0" i="1" dirty="0">
                  <a:latin typeface="Cambria Math" panose="02040503050406030204" pitchFamily="18" charset="0"/>
                  <a:ea typeface="Cambria Math" panose="02040503050406030204" pitchFamily="18" charset="0"/>
                </a:endParaRPr>
              </a:p>
              <a:p>
                <a:pPr marL="0" indent="0" algn="ctr">
                  <a:buNone/>
                </a:pPr>
                <a:r>
                  <a:rPr lang="en-MY" dirty="0"/>
                  <a:t>	</a:t>
                </a:r>
                <a14:m>
                  <m:oMath xmlns:m="http://schemas.openxmlformats.org/officeDocument/2006/math">
                    <m:sSub>
                      <m:sSubPr>
                        <m:ctrlPr>
                          <a:rPr lang="en-MY" i="1" smtClean="0">
                            <a:latin typeface="Cambria Math" panose="02040503050406030204" pitchFamily="18" charset="0"/>
                          </a:rPr>
                        </m:ctrlPr>
                      </m:sSubPr>
                      <m:e>
                        <m:r>
                          <a:rPr lang="en-MY" b="0" i="1" smtClean="0">
                            <a:latin typeface="Cambria Math" panose="02040503050406030204" pitchFamily="18" charset="0"/>
                          </a:rPr>
                          <m:t>𝐻</m:t>
                        </m:r>
                      </m:e>
                      <m:sub>
                        <m:r>
                          <a:rPr lang="en-MY" b="0" i="1" smtClean="0">
                            <a:latin typeface="Cambria Math" panose="02040503050406030204" pitchFamily="18" charset="0"/>
                          </a:rPr>
                          <m:t>1</m:t>
                        </m:r>
                      </m:sub>
                    </m:sSub>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&gt;36</m:t>
                    </m:r>
                  </m:oMath>
                </a14:m>
                <a:endParaRPr lang="en-MY" dirty="0"/>
              </a:p>
              <a:p>
                <a:r>
                  <a:rPr lang="en-MY" dirty="0"/>
                  <a:t>This is called a </a:t>
                </a:r>
                <a:r>
                  <a:rPr lang="en-MY" b="1" dirty="0"/>
                  <a:t>right-tailed</a:t>
                </a:r>
                <a:r>
                  <a:rPr lang="en-MY" dirty="0"/>
                  <a:t> hypothesis test.</a:t>
                </a:r>
              </a:p>
              <a:p>
                <a:endParaRPr lang="en-MY" dirty="0"/>
              </a:p>
            </p:txBody>
          </p:sp>
        </mc:Choice>
        <mc:Fallback xmlns="">
          <p:sp>
            <p:nvSpPr>
              <p:cNvPr id="3" name="Content Placeholder 2">
                <a:extLst>
                  <a:ext uri="{FF2B5EF4-FFF2-40B4-BE49-F238E27FC236}">
                    <a16:creationId xmlns:a16="http://schemas.microsoft.com/office/drawing/2014/main" id="{4BC6D286-DB28-454B-94DB-FD34110BBF4B}"/>
                  </a:ext>
                </a:extLst>
              </p:cNvPr>
              <p:cNvSpPr>
                <a:spLocks noGrp="1" noRot="1" noChangeAspect="1" noMove="1" noResize="1" noEditPoints="1" noAdjustHandles="1" noChangeArrowheads="1" noChangeShapeType="1" noTextEdit="1"/>
              </p:cNvSpPr>
              <p:nvPr>
                <p:ph idx="1"/>
              </p:nvPr>
            </p:nvSpPr>
            <p:spPr>
              <a:blipFill>
                <a:blip r:embed="rId2"/>
                <a:stretch>
                  <a:fillRect l="-377" t="-1480" r="-1585"/>
                </a:stretch>
              </a:blipFill>
            </p:spPr>
            <p:txBody>
              <a:bodyPr/>
              <a:lstStyle/>
              <a:p>
                <a:r>
                  <a:rPr lang="en-MY">
                    <a:noFill/>
                  </a:rPr>
                  <a:t> </a:t>
                </a:r>
              </a:p>
            </p:txBody>
          </p:sp>
        </mc:Fallback>
      </mc:AlternateContent>
    </p:spTree>
    <p:extLst>
      <p:ext uri="{BB962C8B-B14F-4D97-AF65-F5344CB8AC3E}">
        <p14:creationId xmlns:p14="http://schemas.microsoft.com/office/powerpoint/2010/main" val="329718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CBCC7-C68F-4D65-8419-C8516A6ECA3E}"/>
              </a:ext>
            </a:extLst>
          </p:cNvPr>
          <p:cNvSpPr>
            <a:spLocks noGrp="1"/>
          </p:cNvSpPr>
          <p:nvPr>
            <p:ph type="title"/>
          </p:nvPr>
        </p:nvSpPr>
        <p:spPr>
          <a:xfrm>
            <a:off x="1066800" y="381000"/>
            <a:ext cx="2735262" cy="990600"/>
          </a:xfrm>
        </p:spPr>
        <p:txBody>
          <a:bodyPr/>
          <a:lstStyle/>
          <a:p>
            <a:r>
              <a:rPr lang="en-MY"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C6D286-DB28-454B-94DB-FD34110BBF4B}"/>
                  </a:ext>
                </a:extLst>
              </p:cNvPr>
              <p:cNvSpPr>
                <a:spLocks noGrp="1"/>
              </p:cNvSpPr>
              <p:nvPr>
                <p:ph idx="1"/>
              </p:nvPr>
            </p:nvSpPr>
            <p:spPr/>
            <p:txBody>
              <a:bodyPr/>
              <a:lstStyle/>
              <a:p>
                <a:pPr algn="just"/>
                <a:r>
                  <a:rPr lang="en-MY" dirty="0"/>
                  <a:t>A contractor wishes to lower heating bills by using a special type of insulation in houses. If the average of the monthly heating bills is RM 78, her hypotheses about heating costs with the use of insulation are,</a:t>
                </a:r>
              </a:p>
              <a:p>
                <a:r>
                  <a:rPr lang="en-MY" dirty="0"/>
                  <a:t>Hypotheses for this situation are:</a:t>
                </a:r>
              </a:p>
              <a:p>
                <a:pPr marL="0" indent="0" algn="ctr">
                  <a:buNone/>
                </a:pPr>
                <a:r>
                  <a:rPr lang="en-MY" dirty="0"/>
                  <a:t>	</a:t>
                </a:r>
                <a14:m>
                  <m:oMath xmlns:m="http://schemas.openxmlformats.org/officeDocument/2006/math">
                    <m:sSub>
                      <m:sSubPr>
                        <m:ctrlPr>
                          <a:rPr lang="en-MY" i="1" smtClean="0">
                            <a:latin typeface="Cambria Math" panose="02040503050406030204" pitchFamily="18" charset="0"/>
                          </a:rPr>
                        </m:ctrlPr>
                      </m:sSubPr>
                      <m:e>
                        <m:r>
                          <a:rPr lang="en-MY" b="0" i="1" smtClean="0">
                            <a:latin typeface="Cambria Math" panose="02040503050406030204" pitchFamily="18" charset="0"/>
                          </a:rPr>
                          <m:t>𝐻</m:t>
                        </m:r>
                      </m:e>
                      <m:sub>
                        <m:r>
                          <a:rPr lang="en-MY" b="0" i="1" smtClean="0">
                            <a:latin typeface="Cambria Math" panose="02040503050406030204" pitchFamily="18" charset="0"/>
                          </a:rPr>
                          <m:t>0</m:t>
                        </m:r>
                      </m:sub>
                    </m:sSub>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=78</m:t>
                    </m:r>
                  </m:oMath>
                </a14:m>
                <a:endParaRPr lang="en-MY" b="0" i="1" dirty="0">
                  <a:latin typeface="Cambria Math" panose="02040503050406030204" pitchFamily="18" charset="0"/>
                  <a:ea typeface="Cambria Math" panose="02040503050406030204" pitchFamily="18" charset="0"/>
                </a:endParaRPr>
              </a:p>
              <a:p>
                <a:pPr marL="0" indent="0" algn="ctr">
                  <a:buNone/>
                </a:pPr>
                <a:r>
                  <a:rPr lang="en-MY" dirty="0"/>
                  <a:t>	</a:t>
                </a:r>
                <a14:m>
                  <m:oMath xmlns:m="http://schemas.openxmlformats.org/officeDocument/2006/math">
                    <m:sSub>
                      <m:sSubPr>
                        <m:ctrlPr>
                          <a:rPr lang="en-MY" i="1" smtClean="0">
                            <a:latin typeface="Cambria Math" panose="02040503050406030204" pitchFamily="18" charset="0"/>
                          </a:rPr>
                        </m:ctrlPr>
                      </m:sSubPr>
                      <m:e>
                        <m:r>
                          <a:rPr lang="en-MY" b="0" i="1" smtClean="0">
                            <a:latin typeface="Cambria Math" panose="02040503050406030204" pitchFamily="18" charset="0"/>
                          </a:rPr>
                          <m:t>𝐻</m:t>
                        </m:r>
                      </m:e>
                      <m:sub>
                        <m:r>
                          <a:rPr lang="en-MY" b="0" i="1" smtClean="0">
                            <a:latin typeface="Cambria Math" panose="02040503050406030204" pitchFamily="18" charset="0"/>
                          </a:rPr>
                          <m:t>1</m:t>
                        </m:r>
                      </m:sub>
                    </m:sSub>
                    <m:r>
                      <a:rPr lang="en-MY" b="0" i="1" smtClean="0">
                        <a:latin typeface="Cambria Math" panose="02040503050406030204" pitchFamily="18" charset="0"/>
                      </a:rPr>
                      <m:t>:</m:t>
                    </m:r>
                    <m:r>
                      <a:rPr lang="en-MY" b="0" i="1" smtClean="0">
                        <a:latin typeface="Cambria Math" panose="02040503050406030204" pitchFamily="18" charset="0"/>
                        <a:ea typeface="Cambria Math" panose="02040503050406030204" pitchFamily="18" charset="0"/>
                      </a:rPr>
                      <m:t>𝜇</m:t>
                    </m:r>
                    <m:r>
                      <a:rPr lang="en-MY" b="0" i="1" smtClean="0">
                        <a:latin typeface="Cambria Math" panose="02040503050406030204" pitchFamily="18" charset="0"/>
                        <a:ea typeface="Cambria Math" panose="02040503050406030204" pitchFamily="18" charset="0"/>
                      </a:rPr>
                      <m:t>&lt;78</m:t>
                    </m:r>
                  </m:oMath>
                </a14:m>
                <a:endParaRPr lang="en-MY" dirty="0"/>
              </a:p>
              <a:p>
                <a:r>
                  <a:rPr lang="en-MY" dirty="0"/>
                  <a:t>This is called a </a:t>
                </a:r>
                <a:r>
                  <a:rPr lang="en-MY" b="1" dirty="0"/>
                  <a:t>left-tailed</a:t>
                </a:r>
                <a:r>
                  <a:rPr lang="en-MY" dirty="0"/>
                  <a:t> hypothesis test.</a:t>
                </a:r>
              </a:p>
              <a:p>
                <a:endParaRPr lang="en-MY" dirty="0"/>
              </a:p>
            </p:txBody>
          </p:sp>
        </mc:Choice>
        <mc:Fallback xmlns="">
          <p:sp>
            <p:nvSpPr>
              <p:cNvPr id="3" name="Content Placeholder 2">
                <a:extLst>
                  <a:ext uri="{FF2B5EF4-FFF2-40B4-BE49-F238E27FC236}">
                    <a16:creationId xmlns:a16="http://schemas.microsoft.com/office/drawing/2014/main" id="{4BC6D286-DB28-454B-94DB-FD34110BBF4B}"/>
                  </a:ext>
                </a:extLst>
              </p:cNvPr>
              <p:cNvSpPr>
                <a:spLocks noGrp="1" noRot="1" noChangeAspect="1" noMove="1" noResize="1" noEditPoints="1" noAdjustHandles="1" noChangeArrowheads="1" noChangeShapeType="1" noTextEdit="1"/>
              </p:cNvSpPr>
              <p:nvPr>
                <p:ph idx="1"/>
              </p:nvPr>
            </p:nvSpPr>
            <p:spPr>
              <a:blipFill>
                <a:blip r:embed="rId2"/>
                <a:stretch>
                  <a:fillRect l="-377" t="-1480" r="-1585"/>
                </a:stretch>
              </a:blipFill>
            </p:spPr>
            <p:txBody>
              <a:bodyPr/>
              <a:lstStyle/>
              <a:p>
                <a:r>
                  <a:rPr lang="en-MY">
                    <a:noFill/>
                  </a:rPr>
                  <a:t> </a:t>
                </a:r>
              </a:p>
            </p:txBody>
          </p:sp>
        </mc:Fallback>
      </mc:AlternateContent>
    </p:spTree>
    <p:extLst>
      <p:ext uri="{BB962C8B-B14F-4D97-AF65-F5344CB8AC3E}">
        <p14:creationId xmlns:p14="http://schemas.microsoft.com/office/powerpoint/2010/main" val="2924574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0A86-96DD-494A-8D8F-1AA73D26FDB6}"/>
              </a:ext>
            </a:extLst>
          </p:cNvPr>
          <p:cNvSpPr>
            <a:spLocks noGrp="1"/>
          </p:cNvSpPr>
          <p:nvPr>
            <p:ph type="title"/>
          </p:nvPr>
        </p:nvSpPr>
        <p:spPr>
          <a:xfrm>
            <a:off x="1066800" y="304800"/>
            <a:ext cx="2811462" cy="990600"/>
          </a:xfrm>
        </p:spPr>
        <p:txBody>
          <a:bodyPr/>
          <a:lstStyle/>
          <a:p>
            <a:r>
              <a:rPr lang="en-MY" dirty="0"/>
              <a:t>continue..</a:t>
            </a:r>
          </a:p>
        </p:txBody>
      </p:sp>
      <p:sp>
        <p:nvSpPr>
          <p:cNvPr id="3" name="Content Placeholder 2">
            <a:extLst>
              <a:ext uri="{FF2B5EF4-FFF2-40B4-BE49-F238E27FC236}">
                <a16:creationId xmlns:a16="http://schemas.microsoft.com/office/drawing/2014/main" id="{663653F4-B3EA-41EA-9336-6C6EF5E60672}"/>
              </a:ext>
            </a:extLst>
          </p:cNvPr>
          <p:cNvSpPr>
            <a:spLocks noGrp="1"/>
          </p:cNvSpPr>
          <p:nvPr>
            <p:ph idx="1"/>
          </p:nvPr>
        </p:nvSpPr>
        <p:spPr/>
        <p:txBody>
          <a:bodyPr/>
          <a:lstStyle/>
          <a:p>
            <a:r>
              <a:rPr lang="en-MY" dirty="0"/>
              <a:t>When researcher conducts a study, he or she generally looking for evidence to support a </a:t>
            </a:r>
            <a:r>
              <a:rPr lang="en-MY" b="1" dirty="0"/>
              <a:t>claim</a:t>
            </a:r>
            <a:r>
              <a:rPr lang="en-MY" dirty="0"/>
              <a:t>.</a:t>
            </a:r>
          </a:p>
          <a:p>
            <a:r>
              <a:rPr lang="en-MY" dirty="0"/>
              <a:t>So, the claim should be stated as the alternative hypothesis or </a:t>
            </a:r>
            <a:r>
              <a:rPr lang="en-MY" b="1" dirty="0"/>
              <a:t>research hypothesis</a:t>
            </a:r>
            <a:r>
              <a:rPr lang="en-MY" dirty="0"/>
              <a:t>.</a:t>
            </a:r>
          </a:p>
        </p:txBody>
      </p:sp>
    </p:spTree>
    <p:extLst>
      <p:ext uri="{BB962C8B-B14F-4D97-AF65-F5344CB8AC3E}">
        <p14:creationId xmlns:p14="http://schemas.microsoft.com/office/powerpoint/2010/main" val="2633463359"/>
      </p:ext>
    </p:extLst>
  </p:cSld>
  <p:clrMapOvr>
    <a:masterClrMapping/>
  </p:clrMapOvr>
</p:sld>
</file>

<file path=ppt/theme/theme1.xml><?xml version="1.0" encoding="utf-8"?>
<a:theme xmlns:a="http://schemas.openxmlformats.org/drawingml/2006/main" name="PrenHall1">
  <a:themeElements>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nHall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D70632592DED42A7802A263739A7F5" ma:contentTypeVersion="13" ma:contentTypeDescription="Create a new document." ma:contentTypeScope="" ma:versionID="b4c1e80a29fb08a14e0ad9adebeb3cda">
  <xsd:schema xmlns:xsd="http://www.w3.org/2001/XMLSchema" xmlns:xs="http://www.w3.org/2001/XMLSchema" xmlns:p="http://schemas.microsoft.com/office/2006/metadata/properties" xmlns:ns2="72cc5adb-f186-46d5-a486-8fcb4809b7a3" xmlns:ns3="ed74c81f-4d04-4f04-91c1-73e61921785c" targetNamespace="http://schemas.microsoft.com/office/2006/metadata/properties" ma:root="true" ma:fieldsID="6a6b33cf0192cbc21f4c7722795033dd" ns2:_="" ns3:_="">
    <xsd:import namespace="72cc5adb-f186-46d5-a486-8fcb4809b7a3"/>
    <xsd:import namespace="ed74c81f-4d04-4f04-91c1-73e6192178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c5adb-f186-46d5-a486-8fcb4809b7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3ddc55d-af7f-4e9c-8099-96f1e96d8610}" ma:internalName="TaxCatchAll" ma:showField="CatchAllData" ma:web="72cc5adb-f186-46d5-a486-8fcb4809b7a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d74c81f-4d04-4f04-91c1-73e61921785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620ccfd-1a38-4f89-9ca2-1cfc4fc167f9"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2cc5adb-f186-46d5-a486-8fcb4809b7a3" xsi:nil="true"/>
    <lcf76f155ced4ddcb4097134ff3c332f xmlns="ed74c81f-4d04-4f04-91c1-73e61921785c">
      <Terms xmlns="http://schemas.microsoft.com/office/infopath/2007/PartnerControls"/>
    </lcf76f155ced4ddcb4097134ff3c332f>
    <SharedWithUsers xmlns="72cc5adb-f186-46d5-a486-8fcb4809b7a3">
      <UserInfo>
        <DisplayName/>
        <AccountId xsi:nil="true"/>
        <AccountType/>
      </UserInfo>
    </SharedWithUsers>
    <MediaLengthInSeconds xmlns="ed74c81f-4d04-4f04-91c1-73e61921785c" xsi:nil="true"/>
  </documentManagement>
</p:properties>
</file>

<file path=customXml/itemProps1.xml><?xml version="1.0" encoding="utf-8"?>
<ds:datastoreItem xmlns:ds="http://schemas.openxmlformats.org/officeDocument/2006/customXml" ds:itemID="{12E5165A-CC89-40F0-86FE-7E152CB1EB50}"/>
</file>

<file path=customXml/itemProps2.xml><?xml version="1.0" encoding="utf-8"?>
<ds:datastoreItem xmlns:ds="http://schemas.openxmlformats.org/officeDocument/2006/customXml" ds:itemID="{2EADF251-48F4-418F-AF5A-9F5C29D1AC9C}"/>
</file>

<file path=customXml/itemProps3.xml><?xml version="1.0" encoding="utf-8"?>
<ds:datastoreItem xmlns:ds="http://schemas.openxmlformats.org/officeDocument/2006/customXml" ds:itemID="{B996BA5D-6FAA-412D-9373-BEC248CEB1C8}"/>
</file>

<file path=docProps/app.xml><?xml version="1.0" encoding="utf-8"?>
<Properties xmlns="http://schemas.openxmlformats.org/officeDocument/2006/extended-properties" xmlns:vt="http://schemas.openxmlformats.org/officeDocument/2006/docPropsVTypes">
  <Template/>
  <TotalTime>11464</TotalTime>
  <Pages>20</Pages>
  <Words>3059</Words>
  <Application>Microsoft Office PowerPoint</Application>
  <PresentationFormat>On-screen Show (4:3)</PresentationFormat>
  <Paragraphs>326</Paragraphs>
  <Slides>60</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5" baseType="lpstr">
      <vt:lpstr>Arial</vt:lpstr>
      <vt:lpstr>Wingdings</vt:lpstr>
      <vt:lpstr>Cambria Math</vt:lpstr>
      <vt:lpstr>PrenHall1</vt:lpstr>
      <vt:lpstr>Equation</vt:lpstr>
      <vt:lpstr>PowerPoint Presentation</vt:lpstr>
      <vt:lpstr>Learning Objectives</vt:lpstr>
      <vt:lpstr>Hypothesis Testing</vt:lpstr>
      <vt:lpstr>Hypothesis Testing</vt:lpstr>
      <vt:lpstr>Hypothesis Testing (Traditional Method)</vt:lpstr>
      <vt:lpstr>Example 1</vt:lpstr>
      <vt:lpstr>Example 2</vt:lpstr>
      <vt:lpstr>Example 3</vt:lpstr>
      <vt:lpstr>continue..</vt:lpstr>
      <vt:lpstr>continue..</vt:lpstr>
      <vt:lpstr>continue..</vt:lpstr>
      <vt:lpstr>continue..</vt:lpstr>
      <vt:lpstr>PowerPoint Presentation</vt:lpstr>
      <vt:lpstr>Type I &amp; II Error Relationship</vt:lpstr>
      <vt:lpstr>Factors Affecting Type II Error</vt:lpstr>
      <vt:lpstr>PowerPoint Presentation</vt:lpstr>
      <vt:lpstr>PowerPoint Presentation</vt:lpstr>
      <vt:lpstr>PowerPoint Presentation</vt:lpstr>
      <vt:lpstr>PowerPoint Presentation</vt:lpstr>
      <vt:lpstr>PowerPoint Presentation</vt:lpstr>
      <vt:lpstr>Activity 1</vt:lpstr>
      <vt:lpstr>Steps of Traditional Method</vt:lpstr>
      <vt:lpstr>Z Test of Hypothesis for the Mean (σ Known)</vt:lpstr>
      <vt:lpstr>Z- Test for Mean</vt:lpstr>
      <vt:lpstr>Example Z-Test </vt:lpstr>
      <vt:lpstr>Solution</vt:lpstr>
      <vt:lpstr>Continue..</vt:lpstr>
      <vt:lpstr>Hypothesis Testing  (P-value Method)</vt:lpstr>
      <vt:lpstr>Steps of P-value</vt:lpstr>
      <vt:lpstr>Example p-value method</vt:lpstr>
      <vt:lpstr>Solution</vt:lpstr>
      <vt:lpstr>PowerPoint Presentation</vt:lpstr>
      <vt:lpstr> Hypothesis Testing  (Confidence Interval Method)</vt:lpstr>
      <vt:lpstr>Example C.I method</vt:lpstr>
      <vt:lpstr>Solution</vt:lpstr>
      <vt:lpstr>PowerPoint Presentation</vt:lpstr>
      <vt:lpstr>t Test of Hypothesis for the Mean (σ Unknown)</vt:lpstr>
      <vt:lpstr>Test Means when σ is unknown (t- test) </vt:lpstr>
      <vt:lpstr>Example 1</vt:lpstr>
      <vt:lpstr>Example 2</vt:lpstr>
      <vt:lpstr>Example 3</vt:lpstr>
      <vt:lpstr>Hypothesis Testing t-test  (Traditional Method)</vt:lpstr>
      <vt:lpstr>Solution</vt:lpstr>
      <vt:lpstr>PowerPoint Presentation</vt:lpstr>
      <vt:lpstr>Hypothesis Testing: t-test  (P-value Method)</vt:lpstr>
      <vt:lpstr>Solution</vt:lpstr>
      <vt:lpstr>PowerPoint Presentation</vt:lpstr>
      <vt:lpstr>Hypothesis Testing: t-test  (Confidence interval Method)</vt:lpstr>
      <vt:lpstr>Solution</vt:lpstr>
      <vt:lpstr>PowerPoint Presentation</vt:lpstr>
      <vt:lpstr>Z -Test for a Proportion</vt:lpstr>
      <vt:lpstr>Hypothesis Testing: Z-test for Proportion (Traditional Method)</vt:lpstr>
      <vt:lpstr>PowerPoint Presentation</vt:lpstr>
      <vt:lpstr>Hypothesis Testing: Z-test for Proportion  (P-value Method)</vt:lpstr>
      <vt:lpstr>Hypothesis Testing Proportion  (P-value Method)</vt:lpstr>
      <vt:lpstr>PowerPoint Presentation</vt:lpstr>
      <vt:lpstr>Hypothesis Testing: Z-test for Proportion  (Confidence Interval Method)</vt:lpstr>
      <vt:lpstr> Using example in slide #48, find the 95% confidence interval.</vt:lpstr>
      <vt:lpstr>PowerPoint Presentation</vt:lpstr>
      <vt:lpstr>THANK YOU</vt:lpstr>
    </vt:vector>
  </TitlesOfParts>
  <Company>University of San Diego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Business Statistics, 10/e</dc:title>
  <dc:subject>Chapter  9</dc:subject>
  <dc:creator>Dirk Yandell</dc:creator>
  <cp:lastModifiedBy>nor samsuhada ahmad</cp:lastModifiedBy>
  <cp:revision>179</cp:revision>
  <cp:lastPrinted>1998-11-22T23:37:53Z</cp:lastPrinted>
  <dcterms:created xsi:type="dcterms:W3CDTF">2001-01-28T19:15:53Z</dcterms:created>
  <dcterms:modified xsi:type="dcterms:W3CDTF">2022-06-10T04:11:07Z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0x01010049D70632592DED42A7802A263739A7F5</vt:lpwstr>
  </property>
  <property fmtid="{D5CDD505-2E9C-101B-9397-08002B2CF9AE}" pid="3" name="Order">
    <vt:r8>14284300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