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Masters/slideMaster1.xml" ContentType="application/vnd.openxmlformats-officedocument.presentationml.slideMaster+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300" r:id="rId3"/>
    <p:sldId id="302" r:id="rId4"/>
    <p:sldId id="301" r:id="rId5"/>
    <p:sldId id="257" r:id="rId6"/>
    <p:sldId id="272" r:id="rId7"/>
    <p:sldId id="258" r:id="rId8"/>
    <p:sldId id="299" r:id="rId9"/>
    <p:sldId id="261" r:id="rId10"/>
    <p:sldId id="259" r:id="rId11"/>
    <p:sldId id="260" r:id="rId12"/>
    <p:sldId id="262" r:id="rId13"/>
    <p:sldId id="264" r:id="rId14"/>
    <p:sldId id="279" r:id="rId15"/>
    <p:sldId id="263" r:id="rId16"/>
    <p:sldId id="271" r:id="rId17"/>
    <p:sldId id="265" r:id="rId18"/>
    <p:sldId id="266" r:id="rId19"/>
    <p:sldId id="288" r:id="rId20"/>
    <p:sldId id="267" r:id="rId21"/>
    <p:sldId id="268" r:id="rId22"/>
    <p:sldId id="269" r:id="rId23"/>
    <p:sldId id="270" r:id="rId24"/>
    <p:sldId id="296" r:id="rId25"/>
    <p:sldId id="273" r:id="rId26"/>
    <p:sldId id="274" r:id="rId27"/>
    <p:sldId id="297" r:id="rId28"/>
    <p:sldId id="275" r:id="rId29"/>
    <p:sldId id="289" r:id="rId30"/>
    <p:sldId id="280" r:id="rId31"/>
    <p:sldId id="291" r:id="rId32"/>
    <p:sldId id="290" r:id="rId33"/>
    <p:sldId id="281" r:id="rId34"/>
    <p:sldId id="298" r:id="rId35"/>
    <p:sldId id="277" r:id="rId36"/>
    <p:sldId id="292" r:id="rId37"/>
    <p:sldId id="295" r:id="rId38"/>
    <p:sldId id="282" r:id="rId39"/>
    <p:sldId id="293" r:id="rId40"/>
    <p:sldId id="283" r:id="rId41"/>
    <p:sldId id="294" r:id="rId42"/>
    <p:sldId id="284" r:id="rId43"/>
    <p:sldId id="285" r:id="rId4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084"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customXml" Target="../customXml/item3.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7042" name="Group 2"/>
          <p:cNvGrpSpPr>
            <a:grpSpLocks/>
          </p:cNvGrpSpPr>
          <p:nvPr/>
        </p:nvGrpSpPr>
        <p:grpSpPr bwMode="auto">
          <a:xfrm>
            <a:off x="3800475" y="1789113"/>
            <a:ext cx="5340350" cy="5056187"/>
            <a:chOff x="2394" y="1127"/>
            <a:chExt cx="3364" cy="3185"/>
          </a:xfrm>
        </p:grpSpPr>
        <p:sp>
          <p:nvSpPr>
            <p:cNvPr id="87043" name="Rectangle 3"/>
            <p:cNvSpPr>
              <a:spLocks noChangeArrowheads="1"/>
            </p:cNvSpPr>
            <p:nvPr/>
          </p:nvSpPr>
          <p:spPr bwMode="ltGray">
            <a:xfrm>
              <a:off x="4230" y="1365"/>
              <a:ext cx="197" cy="102"/>
            </a:xfrm>
            <a:prstGeom prst="rect">
              <a:avLst/>
            </a:prstGeom>
            <a:gradFill rotWithShape="0">
              <a:gsLst>
                <a:gs pos="0">
                  <a:schemeClr val="bg2"/>
                </a:gs>
                <a:gs pos="100000">
                  <a:schemeClr val="bg2">
                    <a:gamma/>
                    <a:tint val="81961"/>
                    <a:invGamma/>
                  </a:scheme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7044" name="Oval 4"/>
            <p:cNvSpPr>
              <a:spLocks noChangeArrowheads="1"/>
            </p:cNvSpPr>
            <p:nvPr/>
          </p:nvSpPr>
          <p:spPr bwMode="ltGray">
            <a:xfrm>
              <a:off x="4299" y="1185"/>
              <a:ext cx="47" cy="47"/>
            </a:xfrm>
            <a:prstGeom prst="ellipse">
              <a:avLst/>
            </a:prstGeom>
            <a:gradFill rotWithShape="0">
              <a:gsLst>
                <a:gs pos="0">
                  <a:schemeClr val="bg2"/>
                </a:gs>
                <a:gs pos="100000">
                  <a:schemeClr val="bg2">
                    <a:gamma/>
                    <a:tint val="81961"/>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7045" name="Rectangle 5"/>
            <p:cNvSpPr>
              <a:spLocks noChangeArrowheads="1"/>
            </p:cNvSpPr>
            <p:nvPr/>
          </p:nvSpPr>
          <p:spPr bwMode="ltGray">
            <a:xfrm rot="995337">
              <a:off x="5205" y="1495"/>
              <a:ext cx="6" cy="2073"/>
            </a:xfrm>
            <a:prstGeom prst="rect">
              <a:avLst/>
            </a:prstGeom>
            <a:gradFill rotWithShape="0">
              <a:gsLst>
                <a:gs pos="0">
                  <a:schemeClr val="bg2"/>
                </a:gs>
                <a:gs pos="100000">
                  <a:schemeClr val="bg2">
                    <a:gamma/>
                    <a:tint val="81961"/>
                    <a:invGamma/>
                  </a:scheme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7046" name="Freeform 6"/>
            <p:cNvSpPr>
              <a:spLocks noEditPoints="1"/>
            </p:cNvSpPr>
            <p:nvPr/>
          </p:nvSpPr>
          <p:spPr bwMode="ltGray">
            <a:xfrm>
              <a:off x="4871" y="3508"/>
              <a:ext cx="66" cy="96"/>
            </a:xfrm>
            <a:custGeom>
              <a:avLst/>
              <a:gdLst>
                <a:gd name="T0" fmla="*/ 18 w 66"/>
                <a:gd name="T1" fmla="*/ 96 h 96"/>
                <a:gd name="T2" fmla="*/ 42 w 66"/>
                <a:gd name="T3" fmla="*/ 78 h 96"/>
                <a:gd name="T4" fmla="*/ 60 w 66"/>
                <a:gd name="T5" fmla="*/ 60 h 96"/>
                <a:gd name="T6" fmla="*/ 66 w 66"/>
                <a:gd name="T7" fmla="*/ 36 h 96"/>
                <a:gd name="T8" fmla="*/ 60 w 66"/>
                <a:gd name="T9" fmla="*/ 12 h 96"/>
                <a:gd name="T10" fmla="*/ 36 w 66"/>
                <a:gd name="T11" fmla="*/ 0 h 96"/>
                <a:gd name="T12" fmla="*/ 24 w 66"/>
                <a:gd name="T13" fmla="*/ 6 h 96"/>
                <a:gd name="T14" fmla="*/ 12 w 66"/>
                <a:gd name="T15" fmla="*/ 12 h 96"/>
                <a:gd name="T16" fmla="*/ 0 w 66"/>
                <a:gd name="T17" fmla="*/ 36 h 96"/>
                <a:gd name="T18" fmla="*/ 0 w 66"/>
                <a:gd name="T19" fmla="*/ 60 h 96"/>
                <a:gd name="T20" fmla="*/ 12 w 66"/>
                <a:gd name="T21" fmla="*/ 84 h 96"/>
                <a:gd name="T22" fmla="*/ 18 w 66"/>
                <a:gd name="T23" fmla="*/ 96 h 96"/>
                <a:gd name="T24" fmla="*/ 18 w 66"/>
                <a:gd name="T25" fmla="*/ 96 h 96"/>
                <a:gd name="T26" fmla="*/ 42 w 66"/>
                <a:gd name="T27" fmla="*/ 18 h 96"/>
                <a:gd name="T28" fmla="*/ 54 w 66"/>
                <a:gd name="T29" fmla="*/ 24 h 96"/>
                <a:gd name="T30" fmla="*/ 60 w 66"/>
                <a:gd name="T31" fmla="*/ 36 h 96"/>
                <a:gd name="T32" fmla="*/ 60 w 66"/>
                <a:gd name="T33" fmla="*/ 48 h 96"/>
                <a:gd name="T34" fmla="*/ 54 w 66"/>
                <a:gd name="T35" fmla="*/ 54 h 96"/>
                <a:gd name="T36" fmla="*/ 36 w 66"/>
                <a:gd name="T37" fmla="*/ 72 h 96"/>
                <a:gd name="T38" fmla="*/ 24 w 66"/>
                <a:gd name="T39" fmla="*/ 78 h 96"/>
                <a:gd name="T40" fmla="*/ 24 w 66"/>
                <a:gd name="T41" fmla="*/ 78 h 96"/>
                <a:gd name="T42" fmla="*/ 12 w 66"/>
                <a:gd name="T43" fmla="*/ 48 h 96"/>
                <a:gd name="T44" fmla="*/ 18 w 66"/>
                <a:gd name="T45" fmla="*/ 24 h 96"/>
                <a:gd name="T46" fmla="*/ 30 w 66"/>
                <a:gd name="T47" fmla="*/ 18 h 96"/>
                <a:gd name="T48" fmla="*/ 42 w 66"/>
                <a:gd name="T49" fmla="*/ 18 h 96"/>
                <a:gd name="T50" fmla="*/ 42 w 66"/>
                <a:gd name="T51" fmla="*/ 1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96">
                  <a:moveTo>
                    <a:pt x="18" y="96"/>
                  </a:moveTo>
                  <a:lnTo>
                    <a:pt x="42" y="78"/>
                  </a:lnTo>
                  <a:lnTo>
                    <a:pt x="60" y="60"/>
                  </a:lnTo>
                  <a:lnTo>
                    <a:pt x="66" y="36"/>
                  </a:lnTo>
                  <a:lnTo>
                    <a:pt x="60" y="12"/>
                  </a:lnTo>
                  <a:lnTo>
                    <a:pt x="36" y="0"/>
                  </a:lnTo>
                  <a:lnTo>
                    <a:pt x="24" y="6"/>
                  </a:lnTo>
                  <a:lnTo>
                    <a:pt x="12" y="12"/>
                  </a:lnTo>
                  <a:lnTo>
                    <a:pt x="0" y="36"/>
                  </a:lnTo>
                  <a:lnTo>
                    <a:pt x="0" y="60"/>
                  </a:lnTo>
                  <a:lnTo>
                    <a:pt x="12" y="84"/>
                  </a:lnTo>
                  <a:lnTo>
                    <a:pt x="18" y="96"/>
                  </a:lnTo>
                  <a:lnTo>
                    <a:pt x="18" y="96"/>
                  </a:lnTo>
                  <a:close/>
                  <a:moveTo>
                    <a:pt x="42" y="18"/>
                  </a:moveTo>
                  <a:lnTo>
                    <a:pt x="54" y="24"/>
                  </a:lnTo>
                  <a:lnTo>
                    <a:pt x="60" y="36"/>
                  </a:lnTo>
                  <a:lnTo>
                    <a:pt x="60" y="48"/>
                  </a:lnTo>
                  <a:lnTo>
                    <a:pt x="54" y="54"/>
                  </a:lnTo>
                  <a:lnTo>
                    <a:pt x="36" y="72"/>
                  </a:lnTo>
                  <a:lnTo>
                    <a:pt x="24" y="78"/>
                  </a:lnTo>
                  <a:lnTo>
                    <a:pt x="24" y="78"/>
                  </a:lnTo>
                  <a:lnTo>
                    <a:pt x="12" y="48"/>
                  </a:lnTo>
                  <a:lnTo>
                    <a:pt x="18" y="24"/>
                  </a:lnTo>
                  <a:lnTo>
                    <a:pt x="30" y="18"/>
                  </a:lnTo>
                  <a:lnTo>
                    <a:pt x="42" y="18"/>
                  </a:lnTo>
                  <a:lnTo>
                    <a:pt x="42" y="18"/>
                  </a:lnTo>
                  <a:close/>
                </a:path>
              </a:pathLst>
            </a:custGeom>
            <a:gradFill rotWithShape="0">
              <a:gsLst>
                <a:gs pos="0">
                  <a:schemeClr val="bg2"/>
                </a:gs>
                <a:gs pos="100000">
                  <a:schemeClr val="bg2">
                    <a:gamma/>
                    <a:tint val="81961"/>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047" name="Rectangle 7"/>
            <p:cNvSpPr>
              <a:spLocks noChangeArrowheads="1"/>
            </p:cNvSpPr>
            <p:nvPr/>
          </p:nvSpPr>
          <p:spPr bwMode="ltGray">
            <a:xfrm rot="91736">
              <a:off x="5487" y="1535"/>
              <a:ext cx="6" cy="1998"/>
            </a:xfrm>
            <a:prstGeom prst="rect">
              <a:avLst/>
            </a:prstGeom>
            <a:gradFill rotWithShape="0">
              <a:gsLst>
                <a:gs pos="0">
                  <a:schemeClr val="bg2"/>
                </a:gs>
                <a:gs pos="100000">
                  <a:schemeClr val="bg2">
                    <a:gamma/>
                    <a:tint val="81961"/>
                    <a:invGamma/>
                  </a:scheme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7048" name="Rectangle 8"/>
            <p:cNvSpPr>
              <a:spLocks noChangeArrowheads="1"/>
            </p:cNvSpPr>
            <p:nvPr/>
          </p:nvSpPr>
          <p:spPr bwMode="ltGray">
            <a:xfrm rot="-926223">
              <a:off x="5640" y="1521"/>
              <a:ext cx="6" cy="881"/>
            </a:xfrm>
            <a:prstGeom prst="rect">
              <a:avLst/>
            </a:prstGeom>
            <a:gradFill rotWithShape="0">
              <a:gsLst>
                <a:gs pos="0">
                  <a:schemeClr val="bg2"/>
                </a:gs>
                <a:gs pos="100000">
                  <a:schemeClr val="bg2">
                    <a:gamma/>
                    <a:tint val="81961"/>
                    <a:invGamma/>
                  </a:scheme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7049" name="Rectangle 9"/>
            <p:cNvSpPr>
              <a:spLocks noChangeArrowheads="1"/>
            </p:cNvSpPr>
            <p:nvPr/>
          </p:nvSpPr>
          <p:spPr bwMode="ltGray">
            <a:xfrm rot="-1140313">
              <a:off x="3444" y="1816"/>
              <a:ext cx="6" cy="2033"/>
            </a:xfrm>
            <a:prstGeom prst="rect">
              <a:avLst/>
            </a:prstGeom>
            <a:gradFill rotWithShape="0">
              <a:gsLst>
                <a:gs pos="0">
                  <a:schemeClr val="bg2"/>
                </a:gs>
                <a:gs pos="100000">
                  <a:schemeClr val="bg2">
                    <a:gamma/>
                    <a:tint val="81961"/>
                    <a:invGamma/>
                  </a:scheme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7050" name="Rectangle 10"/>
            <p:cNvSpPr>
              <a:spLocks noChangeArrowheads="1"/>
            </p:cNvSpPr>
            <p:nvPr/>
          </p:nvSpPr>
          <p:spPr bwMode="ltGray">
            <a:xfrm rot="1114412">
              <a:off x="2757" y="1821"/>
              <a:ext cx="6" cy="2119"/>
            </a:xfrm>
            <a:prstGeom prst="rect">
              <a:avLst/>
            </a:prstGeom>
            <a:gradFill rotWithShape="0">
              <a:gsLst>
                <a:gs pos="0">
                  <a:schemeClr val="bg2"/>
                </a:gs>
                <a:gs pos="100000">
                  <a:schemeClr val="bg2">
                    <a:gamma/>
                    <a:tint val="81961"/>
                    <a:invGamma/>
                  </a:scheme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7051" name="Rectangle 11"/>
            <p:cNvSpPr>
              <a:spLocks noChangeArrowheads="1"/>
            </p:cNvSpPr>
            <p:nvPr/>
          </p:nvSpPr>
          <p:spPr bwMode="ltGray">
            <a:xfrm rot="254676">
              <a:off x="3035" y="1870"/>
              <a:ext cx="6" cy="1906"/>
            </a:xfrm>
            <a:prstGeom prst="rect">
              <a:avLst/>
            </a:prstGeom>
            <a:gradFill rotWithShape="0">
              <a:gsLst>
                <a:gs pos="0">
                  <a:schemeClr val="bg2"/>
                </a:gs>
                <a:gs pos="100000">
                  <a:schemeClr val="bg2">
                    <a:gamma/>
                    <a:tint val="81961"/>
                    <a:invGamma/>
                  </a:scheme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7052" name="Freeform 12"/>
            <p:cNvSpPr>
              <a:spLocks/>
            </p:cNvSpPr>
            <p:nvPr/>
          </p:nvSpPr>
          <p:spPr bwMode="ltGray">
            <a:xfrm>
              <a:off x="4007" y="3021"/>
              <a:ext cx="623" cy="156"/>
            </a:xfrm>
            <a:custGeom>
              <a:avLst/>
              <a:gdLst>
                <a:gd name="T0" fmla="*/ 6 w 623"/>
                <a:gd name="T1" fmla="*/ 18 h 156"/>
                <a:gd name="T2" fmla="*/ 162 w 623"/>
                <a:gd name="T3" fmla="*/ 36 h 156"/>
                <a:gd name="T4" fmla="*/ 251 w 623"/>
                <a:gd name="T5" fmla="*/ 36 h 156"/>
                <a:gd name="T6" fmla="*/ 354 w 623"/>
                <a:gd name="T7" fmla="*/ 30 h 156"/>
                <a:gd name="T8" fmla="*/ 473 w 623"/>
                <a:gd name="T9" fmla="*/ 18 h 156"/>
                <a:gd name="T10" fmla="*/ 611 w 623"/>
                <a:gd name="T11" fmla="*/ 0 h 156"/>
                <a:gd name="T12" fmla="*/ 623 w 623"/>
                <a:gd name="T13" fmla="*/ 114 h 156"/>
                <a:gd name="T14" fmla="*/ 497 w 623"/>
                <a:gd name="T15" fmla="*/ 138 h 156"/>
                <a:gd name="T16" fmla="*/ 414 w 623"/>
                <a:gd name="T17" fmla="*/ 150 h 156"/>
                <a:gd name="T18" fmla="*/ 318 w 623"/>
                <a:gd name="T19" fmla="*/ 156 h 156"/>
                <a:gd name="T20" fmla="*/ 215 w 623"/>
                <a:gd name="T21" fmla="*/ 156 h 156"/>
                <a:gd name="T22" fmla="*/ 108 w 623"/>
                <a:gd name="T23" fmla="*/ 150 h 156"/>
                <a:gd name="T24" fmla="*/ 0 w 623"/>
                <a:gd name="T25" fmla="*/ 132 h 156"/>
                <a:gd name="T26" fmla="*/ 6 w 623"/>
                <a:gd name="T27" fmla="*/ 18 h 156"/>
                <a:gd name="T28" fmla="*/ 6 w 623"/>
                <a:gd name="T29" fmla="*/ 18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3" h="156">
                  <a:moveTo>
                    <a:pt x="6" y="18"/>
                  </a:moveTo>
                  <a:lnTo>
                    <a:pt x="162" y="36"/>
                  </a:lnTo>
                  <a:lnTo>
                    <a:pt x="251" y="36"/>
                  </a:lnTo>
                  <a:lnTo>
                    <a:pt x="354" y="30"/>
                  </a:lnTo>
                  <a:lnTo>
                    <a:pt x="473" y="18"/>
                  </a:lnTo>
                  <a:lnTo>
                    <a:pt x="611" y="0"/>
                  </a:lnTo>
                  <a:lnTo>
                    <a:pt x="623" y="114"/>
                  </a:lnTo>
                  <a:lnTo>
                    <a:pt x="497" y="138"/>
                  </a:lnTo>
                  <a:lnTo>
                    <a:pt x="414" y="150"/>
                  </a:lnTo>
                  <a:lnTo>
                    <a:pt x="318" y="156"/>
                  </a:lnTo>
                  <a:lnTo>
                    <a:pt x="215" y="156"/>
                  </a:lnTo>
                  <a:lnTo>
                    <a:pt x="108" y="150"/>
                  </a:lnTo>
                  <a:lnTo>
                    <a:pt x="0" y="132"/>
                  </a:lnTo>
                  <a:lnTo>
                    <a:pt x="6" y="18"/>
                  </a:lnTo>
                  <a:lnTo>
                    <a:pt x="6" y="18"/>
                  </a:lnTo>
                  <a:close/>
                </a:path>
              </a:pathLst>
            </a:custGeom>
            <a:gradFill rotWithShape="0">
              <a:gsLst>
                <a:gs pos="0">
                  <a:schemeClr val="bg2"/>
                </a:gs>
                <a:gs pos="100000">
                  <a:schemeClr val="bg2">
                    <a:gamma/>
                    <a:tint val="81961"/>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053" name="Freeform 13"/>
            <p:cNvSpPr>
              <a:spLocks/>
            </p:cNvSpPr>
            <p:nvPr/>
          </p:nvSpPr>
          <p:spPr bwMode="ltGray">
            <a:xfrm>
              <a:off x="4762" y="3591"/>
              <a:ext cx="996" cy="126"/>
            </a:xfrm>
            <a:custGeom>
              <a:avLst/>
              <a:gdLst>
                <a:gd name="T0" fmla="*/ 754 w 993"/>
                <a:gd name="T1" fmla="*/ 6 h 126"/>
                <a:gd name="T2" fmla="*/ 652 w 993"/>
                <a:gd name="T3" fmla="*/ 6 h 126"/>
                <a:gd name="T4" fmla="*/ 563 w 993"/>
                <a:gd name="T5" fmla="*/ 6 h 126"/>
                <a:gd name="T6" fmla="*/ 479 w 993"/>
                <a:gd name="T7" fmla="*/ 6 h 126"/>
                <a:gd name="T8" fmla="*/ 401 w 993"/>
                <a:gd name="T9" fmla="*/ 6 h 126"/>
                <a:gd name="T10" fmla="*/ 335 w 993"/>
                <a:gd name="T11" fmla="*/ 0 h 126"/>
                <a:gd name="T12" fmla="*/ 276 w 993"/>
                <a:gd name="T13" fmla="*/ 0 h 126"/>
                <a:gd name="T14" fmla="*/ 222 w 993"/>
                <a:gd name="T15" fmla="*/ 0 h 126"/>
                <a:gd name="T16" fmla="*/ 180 w 993"/>
                <a:gd name="T17" fmla="*/ 6 h 126"/>
                <a:gd name="T18" fmla="*/ 138 w 993"/>
                <a:gd name="T19" fmla="*/ 6 h 126"/>
                <a:gd name="T20" fmla="*/ 108 w 993"/>
                <a:gd name="T21" fmla="*/ 6 h 126"/>
                <a:gd name="T22" fmla="*/ 54 w 993"/>
                <a:gd name="T23" fmla="*/ 6 h 126"/>
                <a:gd name="T24" fmla="*/ 24 w 993"/>
                <a:gd name="T25" fmla="*/ 12 h 126"/>
                <a:gd name="T26" fmla="*/ 6 w 993"/>
                <a:gd name="T27" fmla="*/ 18 h 126"/>
                <a:gd name="T28" fmla="*/ 0 w 993"/>
                <a:gd name="T29" fmla="*/ 24 h 126"/>
                <a:gd name="T30" fmla="*/ 12 w 993"/>
                <a:gd name="T31" fmla="*/ 42 h 126"/>
                <a:gd name="T32" fmla="*/ 18 w 993"/>
                <a:gd name="T33" fmla="*/ 48 h 126"/>
                <a:gd name="T34" fmla="*/ 30 w 993"/>
                <a:gd name="T35" fmla="*/ 54 h 126"/>
                <a:gd name="T36" fmla="*/ 60 w 993"/>
                <a:gd name="T37" fmla="*/ 60 h 126"/>
                <a:gd name="T38" fmla="*/ 90 w 993"/>
                <a:gd name="T39" fmla="*/ 72 h 126"/>
                <a:gd name="T40" fmla="*/ 144 w 993"/>
                <a:gd name="T41" fmla="*/ 84 h 126"/>
                <a:gd name="T42" fmla="*/ 210 w 993"/>
                <a:gd name="T43" fmla="*/ 90 h 126"/>
                <a:gd name="T44" fmla="*/ 293 w 993"/>
                <a:gd name="T45" fmla="*/ 102 h 126"/>
                <a:gd name="T46" fmla="*/ 389 w 993"/>
                <a:gd name="T47" fmla="*/ 108 h 126"/>
                <a:gd name="T48" fmla="*/ 503 w 993"/>
                <a:gd name="T49" fmla="*/ 120 h 126"/>
                <a:gd name="T50" fmla="*/ 622 w 993"/>
                <a:gd name="T51" fmla="*/ 120 h 126"/>
                <a:gd name="T52" fmla="*/ 754 w 993"/>
                <a:gd name="T53" fmla="*/ 126 h 126"/>
                <a:gd name="T54" fmla="*/ 873 w 993"/>
                <a:gd name="T55" fmla="*/ 126 h 126"/>
                <a:gd name="T56" fmla="*/ 993 w 993"/>
                <a:gd name="T57" fmla="*/ 126 h 126"/>
                <a:gd name="T58" fmla="*/ 993 w 993"/>
                <a:gd name="T59" fmla="*/ 12 h 126"/>
                <a:gd name="T60" fmla="*/ 879 w 993"/>
                <a:gd name="T61" fmla="*/ 12 h 126"/>
                <a:gd name="T62" fmla="*/ 754 w 993"/>
                <a:gd name="T63" fmla="*/ 6 h 126"/>
                <a:gd name="T64" fmla="*/ 754 w 993"/>
                <a:gd name="T65" fmla="*/ 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93" h="126">
                  <a:moveTo>
                    <a:pt x="754" y="6"/>
                  </a:moveTo>
                  <a:lnTo>
                    <a:pt x="652" y="6"/>
                  </a:lnTo>
                  <a:lnTo>
                    <a:pt x="563" y="6"/>
                  </a:lnTo>
                  <a:lnTo>
                    <a:pt x="479" y="6"/>
                  </a:lnTo>
                  <a:lnTo>
                    <a:pt x="401" y="6"/>
                  </a:lnTo>
                  <a:lnTo>
                    <a:pt x="335" y="0"/>
                  </a:lnTo>
                  <a:lnTo>
                    <a:pt x="276" y="0"/>
                  </a:lnTo>
                  <a:lnTo>
                    <a:pt x="222" y="0"/>
                  </a:lnTo>
                  <a:lnTo>
                    <a:pt x="180" y="6"/>
                  </a:lnTo>
                  <a:lnTo>
                    <a:pt x="138" y="6"/>
                  </a:lnTo>
                  <a:lnTo>
                    <a:pt x="108" y="6"/>
                  </a:lnTo>
                  <a:lnTo>
                    <a:pt x="54" y="6"/>
                  </a:lnTo>
                  <a:lnTo>
                    <a:pt x="24" y="12"/>
                  </a:lnTo>
                  <a:lnTo>
                    <a:pt x="6" y="18"/>
                  </a:lnTo>
                  <a:lnTo>
                    <a:pt x="0" y="24"/>
                  </a:lnTo>
                  <a:lnTo>
                    <a:pt x="12" y="42"/>
                  </a:lnTo>
                  <a:lnTo>
                    <a:pt x="18" y="48"/>
                  </a:lnTo>
                  <a:lnTo>
                    <a:pt x="30" y="54"/>
                  </a:lnTo>
                  <a:lnTo>
                    <a:pt x="60" y="60"/>
                  </a:lnTo>
                  <a:lnTo>
                    <a:pt x="90" y="72"/>
                  </a:lnTo>
                  <a:lnTo>
                    <a:pt x="144" y="84"/>
                  </a:lnTo>
                  <a:lnTo>
                    <a:pt x="210" y="90"/>
                  </a:lnTo>
                  <a:lnTo>
                    <a:pt x="293" y="102"/>
                  </a:lnTo>
                  <a:lnTo>
                    <a:pt x="389" y="108"/>
                  </a:lnTo>
                  <a:lnTo>
                    <a:pt x="503" y="120"/>
                  </a:lnTo>
                  <a:lnTo>
                    <a:pt x="622" y="120"/>
                  </a:lnTo>
                  <a:lnTo>
                    <a:pt x="754" y="126"/>
                  </a:lnTo>
                  <a:lnTo>
                    <a:pt x="873" y="126"/>
                  </a:lnTo>
                  <a:lnTo>
                    <a:pt x="993" y="126"/>
                  </a:lnTo>
                  <a:lnTo>
                    <a:pt x="993" y="12"/>
                  </a:lnTo>
                  <a:lnTo>
                    <a:pt x="879" y="12"/>
                  </a:lnTo>
                  <a:lnTo>
                    <a:pt x="754" y="6"/>
                  </a:lnTo>
                  <a:lnTo>
                    <a:pt x="754" y="6"/>
                  </a:lnTo>
                  <a:close/>
                </a:path>
              </a:pathLst>
            </a:custGeom>
            <a:gradFill rotWithShape="0">
              <a:gsLst>
                <a:gs pos="0">
                  <a:schemeClr val="bg2"/>
                </a:gs>
                <a:gs pos="100000">
                  <a:schemeClr val="bg2">
                    <a:gamma/>
                    <a:tint val="81961"/>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054" name="Freeform 14"/>
            <p:cNvSpPr>
              <a:spLocks/>
            </p:cNvSpPr>
            <p:nvPr/>
          </p:nvSpPr>
          <p:spPr bwMode="ltGray">
            <a:xfrm>
              <a:off x="4786" y="3645"/>
              <a:ext cx="972" cy="245"/>
            </a:xfrm>
            <a:custGeom>
              <a:avLst/>
              <a:gdLst>
                <a:gd name="T0" fmla="*/ 0 w 969"/>
                <a:gd name="T1" fmla="*/ 0 h 245"/>
                <a:gd name="T2" fmla="*/ 24 w 969"/>
                <a:gd name="T3" fmla="*/ 54 h 245"/>
                <a:gd name="T4" fmla="*/ 66 w 969"/>
                <a:gd name="T5" fmla="*/ 96 h 245"/>
                <a:gd name="T6" fmla="*/ 120 w 969"/>
                <a:gd name="T7" fmla="*/ 137 h 245"/>
                <a:gd name="T8" fmla="*/ 198 w 969"/>
                <a:gd name="T9" fmla="*/ 173 h 245"/>
                <a:gd name="T10" fmla="*/ 293 w 969"/>
                <a:gd name="T11" fmla="*/ 203 h 245"/>
                <a:gd name="T12" fmla="*/ 353 w 969"/>
                <a:gd name="T13" fmla="*/ 215 h 245"/>
                <a:gd name="T14" fmla="*/ 413 w 969"/>
                <a:gd name="T15" fmla="*/ 227 h 245"/>
                <a:gd name="T16" fmla="*/ 479 w 969"/>
                <a:gd name="T17" fmla="*/ 233 h 245"/>
                <a:gd name="T18" fmla="*/ 556 w 969"/>
                <a:gd name="T19" fmla="*/ 239 h 245"/>
                <a:gd name="T20" fmla="*/ 634 w 969"/>
                <a:gd name="T21" fmla="*/ 245 h 245"/>
                <a:gd name="T22" fmla="*/ 724 w 969"/>
                <a:gd name="T23" fmla="*/ 245 h 245"/>
                <a:gd name="T24" fmla="*/ 855 w 969"/>
                <a:gd name="T25" fmla="*/ 245 h 245"/>
                <a:gd name="T26" fmla="*/ 969 w 969"/>
                <a:gd name="T27" fmla="*/ 239 h 245"/>
                <a:gd name="T28" fmla="*/ 969 w 969"/>
                <a:gd name="T29" fmla="*/ 60 h 245"/>
                <a:gd name="T30" fmla="*/ 700 w 969"/>
                <a:gd name="T31" fmla="*/ 60 h 245"/>
                <a:gd name="T32" fmla="*/ 503 w 969"/>
                <a:gd name="T33" fmla="*/ 54 h 245"/>
                <a:gd name="T34" fmla="*/ 317 w 969"/>
                <a:gd name="T35" fmla="*/ 42 h 245"/>
                <a:gd name="T36" fmla="*/ 150 w 969"/>
                <a:gd name="T37" fmla="*/ 24 h 245"/>
                <a:gd name="T38" fmla="*/ 72 w 969"/>
                <a:gd name="T39" fmla="*/ 12 h 245"/>
                <a:gd name="T40" fmla="*/ 0 w 969"/>
                <a:gd name="T41" fmla="*/ 0 h 245"/>
                <a:gd name="T42" fmla="*/ 0 w 969"/>
                <a:gd name="T43"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69" h="245">
                  <a:moveTo>
                    <a:pt x="0" y="0"/>
                  </a:moveTo>
                  <a:lnTo>
                    <a:pt x="24" y="54"/>
                  </a:lnTo>
                  <a:lnTo>
                    <a:pt x="66" y="96"/>
                  </a:lnTo>
                  <a:lnTo>
                    <a:pt x="120" y="137"/>
                  </a:lnTo>
                  <a:lnTo>
                    <a:pt x="198" y="173"/>
                  </a:lnTo>
                  <a:lnTo>
                    <a:pt x="293" y="203"/>
                  </a:lnTo>
                  <a:lnTo>
                    <a:pt x="353" y="215"/>
                  </a:lnTo>
                  <a:lnTo>
                    <a:pt x="413" y="227"/>
                  </a:lnTo>
                  <a:lnTo>
                    <a:pt x="479" y="233"/>
                  </a:lnTo>
                  <a:lnTo>
                    <a:pt x="556" y="239"/>
                  </a:lnTo>
                  <a:lnTo>
                    <a:pt x="634" y="245"/>
                  </a:lnTo>
                  <a:lnTo>
                    <a:pt x="724" y="245"/>
                  </a:lnTo>
                  <a:lnTo>
                    <a:pt x="855" y="245"/>
                  </a:lnTo>
                  <a:lnTo>
                    <a:pt x="969" y="239"/>
                  </a:lnTo>
                  <a:lnTo>
                    <a:pt x="969" y="60"/>
                  </a:lnTo>
                  <a:lnTo>
                    <a:pt x="700" y="60"/>
                  </a:lnTo>
                  <a:lnTo>
                    <a:pt x="503" y="54"/>
                  </a:lnTo>
                  <a:lnTo>
                    <a:pt x="317" y="42"/>
                  </a:lnTo>
                  <a:lnTo>
                    <a:pt x="150" y="24"/>
                  </a:lnTo>
                  <a:lnTo>
                    <a:pt x="72" y="12"/>
                  </a:lnTo>
                  <a:lnTo>
                    <a:pt x="0" y="0"/>
                  </a:lnTo>
                  <a:lnTo>
                    <a:pt x="0" y="0"/>
                  </a:lnTo>
                  <a:close/>
                </a:path>
              </a:pathLst>
            </a:custGeom>
            <a:gradFill rotWithShape="0">
              <a:gsLst>
                <a:gs pos="0">
                  <a:schemeClr val="bg2"/>
                </a:gs>
                <a:gs pos="100000">
                  <a:schemeClr val="bg2">
                    <a:gamma/>
                    <a:tint val="81961"/>
                    <a:invGamma/>
                  </a:schemeClr>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055" name="Freeform 15"/>
            <p:cNvSpPr>
              <a:spLocks/>
            </p:cNvSpPr>
            <p:nvPr/>
          </p:nvSpPr>
          <p:spPr bwMode="ltGray">
            <a:xfrm>
              <a:off x="4804" y="3591"/>
              <a:ext cx="954" cy="90"/>
            </a:xfrm>
            <a:custGeom>
              <a:avLst/>
              <a:gdLst>
                <a:gd name="T0" fmla="*/ 700 w 951"/>
                <a:gd name="T1" fmla="*/ 0 h 90"/>
                <a:gd name="T2" fmla="*/ 598 w 951"/>
                <a:gd name="T3" fmla="*/ 0 h 90"/>
                <a:gd name="T4" fmla="*/ 515 w 951"/>
                <a:gd name="T5" fmla="*/ 0 h 90"/>
                <a:gd name="T6" fmla="*/ 431 w 951"/>
                <a:gd name="T7" fmla="*/ 0 h 90"/>
                <a:gd name="T8" fmla="*/ 365 w 951"/>
                <a:gd name="T9" fmla="*/ 0 h 90"/>
                <a:gd name="T10" fmla="*/ 299 w 951"/>
                <a:gd name="T11" fmla="*/ 0 h 90"/>
                <a:gd name="T12" fmla="*/ 245 w 951"/>
                <a:gd name="T13" fmla="*/ 0 h 90"/>
                <a:gd name="T14" fmla="*/ 198 w 951"/>
                <a:gd name="T15" fmla="*/ 0 h 90"/>
                <a:gd name="T16" fmla="*/ 162 w 951"/>
                <a:gd name="T17" fmla="*/ 0 h 90"/>
                <a:gd name="T18" fmla="*/ 126 w 951"/>
                <a:gd name="T19" fmla="*/ 6 h 90"/>
                <a:gd name="T20" fmla="*/ 96 w 951"/>
                <a:gd name="T21" fmla="*/ 6 h 90"/>
                <a:gd name="T22" fmla="*/ 54 w 951"/>
                <a:gd name="T23" fmla="*/ 12 h 90"/>
                <a:gd name="T24" fmla="*/ 30 w 951"/>
                <a:gd name="T25" fmla="*/ 12 h 90"/>
                <a:gd name="T26" fmla="*/ 12 w 951"/>
                <a:gd name="T27" fmla="*/ 18 h 90"/>
                <a:gd name="T28" fmla="*/ 6 w 951"/>
                <a:gd name="T29" fmla="*/ 18 h 90"/>
                <a:gd name="T30" fmla="*/ 0 w 951"/>
                <a:gd name="T31" fmla="*/ 24 h 90"/>
                <a:gd name="T32" fmla="*/ 6 w 951"/>
                <a:gd name="T33" fmla="*/ 30 h 90"/>
                <a:gd name="T34" fmla="*/ 24 w 951"/>
                <a:gd name="T35" fmla="*/ 36 h 90"/>
                <a:gd name="T36" fmla="*/ 54 w 951"/>
                <a:gd name="T37" fmla="*/ 42 h 90"/>
                <a:gd name="T38" fmla="*/ 102 w 951"/>
                <a:gd name="T39" fmla="*/ 54 h 90"/>
                <a:gd name="T40" fmla="*/ 168 w 951"/>
                <a:gd name="T41" fmla="*/ 60 h 90"/>
                <a:gd name="T42" fmla="*/ 251 w 951"/>
                <a:gd name="T43" fmla="*/ 66 h 90"/>
                <a:gd name="T44" fmla="*/ 341 w 951"/>
                <a:gd name="T45" fmla="*/ 78 h 90"/>
                <a:gd name="T46" fmla="*/ 449 w 951"/>
                <a:gd name="T47" fmla="*/ 84 h 90"/>
                <a:gd name="T48" fmla="*/ 568 w 951"/>
                <a:gd name="T49" fmla="*/ 84 h 90"/>
                <a:gd name="T50" fmla="*/ 694 w 951"/>
                <a:gd name="T51" fmla="*/ 90 h 90"/>
                <a:gd name="T52" fmla="*/ 825 w 951"/>
                <a:gd name="T53" fmla="*/ 90 h 90"/>
                <a:gd name="T54" fmla="*/ 951 w 951"/>
                <a:gd name="T55" fmla="*/ 90 h 90"/>
                <a:gd name="T56" fmla="*/ 951 w 951"/>
                <a:gd name="T57" fmla="*/ 6 h 90"/>
                <a:gd name="T58" fmla="*/ 831 w 951"/>
                <a:gd name="T59" fmla="*/ 6 h 90"/>
                <a:gd name="T60" fmla="*/ 772 w 951"/>
                <a:gd name="T61" fmla="*/ 6 h 90"/>
                <a:gd name="T62" fmla="*/ 700 w 951"/>
                <a:gd name="T63" fmla="*/ 0 h 90"/>
                <a:gd name="T64" fmla="*/ 700 w 951"/>
                <a:gd name="T65"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51" h="90">
                  <a:moveTo>
                    <a:pt x="700" y="0"/>
                  </a:moveTo>
                  <a:lnTo>
                    <a:pt x="598" y="0"/>
                  </a:lnTo>
                  <a:lnTo>
                    <a:pt x="515" y="0"/>
                  </a:lnTo>
                  <a:lnTo>
                    <a:pt x="431" y="0"/>
                  </a:lnTo>
                  <a:lnTo>
                    <a:pt x="365" y="0"/>
                  </a:lnTo>
                  <a:lnTo>
                    <a:pt x="299" y="0"/>
                  </a:lnTo>
                  <a:lnTo>
                    <a:pt x="245" y="0"/>
                  </a:lnTo>
                  <a:lnTo>
                    <a:pt x="198" y="0"/>
                  </a:lnTo>
                  <a:lnTo>
                    <a:pt x="162" y="0"/>
                  </a:lnTo>
                  <a:lnTo>
                    <a:pt x="126" y="6"/>
                  </a:lnTo>
                  <a:lnTo>
                    <a:pt x="96" y="6"/>
                  </a:lnTo>
                  <a:lnTo>
                    <a:pt x="54" y="12"/>
                  </a:lnTo>
                  <a:lnTo>
                    <a:pt x="30" y="12"/>
                  </a:lnTo>
                  <a:lnTo>
                    <a:pt x="12" y="18"/>
                  </a:lnTo>
                  <a:lnTo>
                    <a:pt x="6" y="18"/>
                  </a:lnTo>
                  <a:lnTo>
                    <a:pt x="0" y="24"/>
                  </a:lnTo>
                  <a:lnTo>
                    <a:pt x="6" y="30"/>
                  </a:lnTo>
                  <a:lnTo>
                    <a:pt x="24" y="36"/>
                  </a:lnTo>
                  <a:lnTo>
                    <a:pt x="54" y="42"/>
                  </a:lnTo>
                  <a:lnTo>
                    <a:pt x="102" y="54"/>
                  </a:lnTo>
                  <a:lnTo>
                    <a:pt x="168" y="60"/>
                  </a:lnTo>
                  <a:lnTo>
                    <a:pt x="251" y="66"/>
                  </a:lnTo>
                  <a:lnTo>
                    <a:pt x="341" y="78"/>
                  </a:lnTo>
                  <a:lnTo>
                    <a:pt x="449" y="84"/>
                  </a:lnTo>
                  <a:lnTo>
                    <a:pt x="568" y="84"/>
                  </a:lnTo>
                  <a:lnTo>
                    <a:pt x="694" y="90"/>
                  </a:lnTo>
                  <a:lnTo>
                    <a:pt x="825" y="90"/>
                  </a:lnTo>
                  <a:lnTo>
                    <a:pt x="951" y="90"/>
                  </a:lnTo>
                  <a:lnTo>
                    <a:pt x="951" y="6"/>
                  </a:lnTo>
                  <a:lnTo>
                    <a:pt x="831" y="6"/>
                  </a:lnTo>
                  <a:lnTo>
                    <a:pt x="772" y="6"/>
                  </a:lnTo>
                  <a:lnTo>
                    <a:pt x="700" y="0"/>
                  </a:lnTo>
                  <a:lnTo>
                    <a:pt x="700" y="0"/>
                  </a:lnTo>
                  <a:close/>
                </a:path>
              </a:pathLst>
            </a:custGeom>
            <a:gradFill rotWithShape="0">
              <a:gsLst>
                <a:gs pos="0">
                  <a:schemeClr val="bg2">
                    <a:gamma/>
                    <a:tint val="81961"/>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056" name="Freeform 16"/>
            <p:cNvSpPr>
              <a:spLocks/>
            </p:cNvSpPr>
            <p:nvPr/>
          </p:nvSpPr>
          <p:spPr bwMode="ltGray">
            <a:xfrm>
              <a:off x="3059" y="1541"/>
              <a:ext cx="102" cy="155"/>
            </a:xfrm>
            <a:custGeom>
              <a:avLst/>
              <a:gdLst>
                <a:gd name="T0" fmla="*/ 102 w 102"/>
                <a:gd name="T1" fmla="*/ 0 h 155"/>
                <a:gd name="T2" fmla="*/ 0 w 102"/>
                <a:gd name="T3" fmla="*/ 12 h 155"/>
                <a:gd name="T4" fmla="*/ 30 w 102"/>
                <a:gd name="T5" fmla="*/ 72 h 155"/>
                <a:gd name="T6" fmla="*/ 30 w 102"/>
                <a:gd name="T7" fmla="*/ 155 h 155"/>
                <a:gd name="T8" fmla="*/ 72 w 102"/>
                <a:gd name="T9" fmla="*/ 155 h 155"/>
                <a:gd name="T10" fmla="*/ 72 w 102"/>
                <a:gd name="T11" fmla="*/ 66 h 155"/>
                <a:gd name="T12" fmla="*/ 102 w 102"/>
                <a:gd name="T13" fmla="*/ 0 h 155"/>
                <a:gd name="T14" fmla="*/ 102 w 102"/>
                <a:gd name="T15" fmla="*/ 0 h 1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 h="155">
                  <a:moveTo>
                    <a:pt x="102" y="0"/>
                  </a:moveTo>
                  <a:lnTo>
                    <a:pt x="0" y="12"/>
                  </a:lnTo>
                  <a:lnTo>
                    <a:pt x="30" y="72"/>
                  </a:lnTo>
                  <a:lnTo>
                    <a:pt x="30" y="155"/>
                  </a:lnTo>
                  <a:lnTo>
                    <a:pt x="72" y="155"/>
                  </a:lnTo>
                  <a:lnTo>
                    <a:pt x="72" y="66"/>
                  </a:lnTo>
                  <a:lnTo>
                    <a:pt x="102" y="0"/>
                  </a:lnTo>
                  <a:lnTo>
                    <a:pt x="102" y="0"/>
                  </a:lnTo>
                  <a:close/>
                </a:path>
              </a:pathLst>
            </a:custGeom>
            <a:gradFill rotWithShape="0">
              <a:gsLst>
                <a:gs pos="0">
                  <a:schemeClr val="bg2"/>
                </a:gs>
                <a:gs pos="100000">
                  <a:schemeClr val="bg2">
                    <a:gamma/>
                    <a:tint val="81961"/>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057" name="Freeform 17"/>
            <p:cNvSpPr>
              <a:spLocks noEditPoints="1"/>
            </p:cNvSpPr>
            <p:nvPr/>
          </p:nvSpPr>
          <p:spPr bwMode="ltGray">
            <a:xfrm>
              <a:off x="3059" y="1690"/>
              <a:ext cx="90" cy="96"/>
            </a:xfrm>
            <a:custGeom>
              <a:avLst/>
              <a:gdLst>
                <a:gd name="T0" fmla="*/ 48 w 90"/>
                <a:gd name="T1" fmla="*/ 96 h 96"/>
                <a:gd name="T2" fmla="*/ 72 w 90"/>
                <a:gd name="T3" fmla="*/ 72 h 96"/>
                <a:gd name="T4" fmla="*/ 84 w 90"/>
                <a:gd name="T5" fmla="*/ 48 h 96"/>
                <a:gd name="T6" fmla="*/ 90 w 90"/>
                <a:gd name="T7" fmla="*/ 36 h 96"/>
                <a:gd name="T8" fmla="*/ 84 w 90"/>
                <a:gd name="T9" fmla="*/ 24 h 96"/>
                <a:gd name="T10" fmla="*/ 66 w 90"/>
                <a:gd name="T11" fmla="*/ 6 h 96"/>
                <a:gd name="T12" fmla="*/ 42 w 90"/>
                <a:gd name="T13" fmla="*/ 0 h 96"/>
                <a:gd name="T14" fmla="*/ 24 w 90"/>
                <a:gd name="T15" fmla="*/ 0 h 96"/>
                <a:gd name="T16" fmla="*/ 12 w 90"/>
                <a:gd name="T17" fmla="*/ 12 h 96"/>
                <a:gd name="T18" fmla="*/ 6 w 90"/>
                <a:gd name="T19" fmla="*/ 24 h 96"/>
                <a:gd name="T20" fmla="*/ 0 w 90"/>
                <a:gd name="T21" fmla="*/ 36 h 96"/>
                <a:gd name="T22" fmla="*/ 12 w 90"/>
                <a:gd name="T23" fmla="*/ 66 h 96"/>
                <a:gd name="T24" fmla="*/ 30 w 90"/>
                <a:gd name="T25" fmla="*/ 84 h 96"/>
                <a:gd name="T26" fmla="*/ 48 w 90"/>
                <a:gd name="T27" fmla="*/ 96 h 96"/>
                <a:gd name="T28" fmla="*/ 48 w 90"/>
                <a:gd name="T29" fmla="*/ 96 h 96"/>
                <a:gd name="T30" fmla="*/ 48 w 90"/>
                <a:gd name="T31" fmla="*/ 12 h 96"/>
                <a:gd name="T32" fmla="*/ 66 w 90"/>
                <a:gd name="T33" fmla="*/ 18 h 96"/>
                <a:gd name="T34" fmla="*/ 72 w 90"/>
                <a:gd name="T35" fmla="*/ 24 h 96"/>
                <a:gd name="T36" fmla="*/ 72 w 90"/>
                <a:gd name="T37" fmla="*/ 36 h 96"/>
                <a:gd name="T38" fmla="*/ 72 w 90"/>
                <a:gd name="T39" fmla="*/ 48 h 96"/>
                <a:gd name="T40" fmla="*/ 54 w 90"/>
                <a:gd name="T41" fmla="*/ 66 h 96"/>
                <a:gd name="T42" fmla="*/ 48 w 90"/>
                <a:gd name="T43" fmla="*/ 78 h 96"/>
                <a:gd name="T44" fmla="*/ 30 w 90"/>
                <a:gd name="T45" fmla="*/ 66 h 96"/>
                <a:gd name="T46" fmla="*/ 24 w 90"/>
                <a:gd name="T47" fmla="*/ 48 h 96"/>
                <a:gd name="T48" fmla="*/ 18 w 90"/>
                <a:gd name="T49" fmla="*/ 30 h 96"/>
                <a:gd name="T50" fmla="*/ 30 w 90"/>
                <a:gd name="T51" fmla="*/ 12 h 96"/>
                <a:gd name="T52" fmla="*/ 48 w 90"/>
                <a:gd name="T53" fmla="*/ 12 h 96"/>
                <a:gd name="T54" fmla="*/ 48 w 90"/>
                <a:gd name="T55" fmla="*/ 1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0" h="96">
                  <a:moveTo>
                    <a:pt x="48" y="96"/>
                  </a:moveTo>
                  <a:lnTo>
                    <a:pt x="72" y="72"/>
                  </a:lnTo>
                  <a:lnTo>
                    <a:pt x="84" y="48"/>
                  </a:lnTo>
                  <a:lnTo>
                    <a:pt x="90" y="36"/>
                  </a:lnTo>
                  <a:lnTo>
                    <a:pt x="84" y="24"/>
                  </a:lnTo>
                  <a:lnTo>
                    <a:pt x="66" y="6"/>
                  </a:lnTo>
                  <a:lnTo>
                    <a:pt x="42" y="0"/>
                  </a:lnTo>
                  <a:lnTo>
                    <a:pt x="24" y="0"/>
                  </a:lnTo>
                  <a:lnTo>
                    <a:pt x="12" y="12"/>
                  </a:lnTo>
                  <a:lnTo>
                    <a:pt x="6" y="24"/>
                  </a:lnTo>
                  <a:lnTo>
                    <a:pt x="0" y="36"/>
                  </a:lnTo>
                  <a:lnTo>
                    <a:pt x="12" y="66"/>
                  </a:lnTo>
                  <a:lnTo>
                    <a:pt x="30" y="84"/>
                  </a:lnTo>
                  <a:lnTo>
                    <a:pt x="48" y="96"/>
                  </a:lnTo>
                  <a:lnTo>
                    <a:pt x="48" y="96"/>
                  </a:lnTo>
                  <a:close/>
                  <a:moveTo>
                    <a:pt x="48" y="12"/>
                  </a:moveTo>
                  <a:lnTo>
                    <a:pt x="66" y="18"/>
                  </a:lnTo>
                  <a:lnTo>
                    <a:pt x="72" y="24"/>
                  </a:lnTo>
                  <a:lnTo>
                    <a:pt x="72" y="36"/>
                  </a:lnTo>
                  <a:lnTo>
                    <a:pt x="72" y="48"/>
                  </a:lnTo>
                  <a:lnTo>
                    <a:pt x="54" y="66"/>
                  </a:lnTo>
                  <a:lnTo>
                    <a:pt x="48" y="78"/>
                  </a:lnTo>
                  <a:lnTo>
                    <a:pt x="30" y="66"/>
                  </a:lnTo>
                  <a:lnTo>
                    <a:pt x="24" y="48"/>
                  </a:lnTo>
                  <a:lnTo>
                    <a:pt x="18" y="30"/>
                  </a:lnTo>
                  <a:lnTo>
                    <a:pt x="30" y="12"/>
                  </a:lnTo>
                  <a:lnTo>
                    <a:pt x="48" y="12"/>
                  </a:lnTo>
                  <a:lnTo>
                    <a:pt x="48" y="12"/>
                  </a:lnTo>
                  <a:close/>
                </a:path>
              </a:pathLst>
            </a:custGeom>
            <a:gradFill rotWithShape="0">
              <a:gsLst>
                <a:gs pos="0">
                  <a:schemeClr val="bg2"/>
                </a:gs>
                <a:gs pos="100000">
                  <a:schemeClr val="bg2">
                    <a:gamma/>
                    <a:tint val="81961"/>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058" name="Freeform 18"/>
            <p:cNvSpPr>
              <a:spLocks noEditPoints="1"/>
            </p:cNvSpPr>
            <p:nvPr/>
          </p:nvSpPr>
          <p:spPr bwMode="ltGray">
            <a:xfrm>
              <a:off x="3059" y="1768"/>
              <a:ext cx="90" cy="108"/>
            </a:xfrm>
            <a:custGeom>
              <a:avLst/>
              <a:gdLst>
                <a:gd name="T0" fmla="*/ 0 w 90"/>
                <a:gd name="T1" fmla="*/ 90 h 108"/>
                <a:gd name="T2" fmla="*/ 12 w 90"/>
                <a:gd name="T3" fmla="*/ 102 h 108"/>
                <a:gd name="T4" fmla="*/ 24 w 90"/>
                <a:gd name="T5" fmla="*/ 108 h 108"/>
                <a:gd name="T6" fmla="*/ 54 w 90"/>
                <a:gd name="T7" fmla="*/ 108 h 108"/>
                <a:gd name="T8" fmla="*/ 78 w 90"/>
                <a:gd name="T9" fmla="*/ 96 h 108"/>
                <a:gd name="T10" fmla="*/ 90 w 90"/>
                <a:gd name="T11" fmla="*/ 72 h 108"/>
                <a:gd name="T12" fmla="*/ 84 w 90"/>
                <a:gd name="T13" fmla="*/ 42 h 108"/>
                <a:gd name="T14" fmla="*/ 66 w 90"/>
                <a:gd name="T15" fmla="*/ 24 h 108"/>
                <a:gd name="T16" fmla="*/ 54 w 90"/>
                <a:gd name="T17" fmla="*/ 12 h 108"/>
                <a:gd name="T18" fmla="*/ 48 w 90"/>
                <a:gd name="T19" fmla="*/ 6 h 108"/>
                <a:gd name="T20" fmla="*/ 48 w 90"/>
                <a:gd name="T21" fmla="*/ 6 h 108"/>
                <a:gd name="T22" fmla="*/ 48 w 90"/>
                <a:gd name="T23" fmla="*/ 0 h 108"/>
                <a:gd name="T24" fmla="*/ 24 w 90"/>
                <a:gd name="T25" fmla="*/ 24 h 108"/>
                <a:gd name="T26" fmla="*/ 6 w 90"/>
                <a:gd name="T27" fmla="*/ 48 h 108"/>
                <a:gd name="T28" fmla="*/ 0 w 90"/>
                <a:gd name="T29" fmla="*/ 66 h 108"/>
                <a:gd name="T30" fmla="*/ 0 w 90"/>
                <a:gd name="T31" fmla="*/ 90 h 108"/>
                <a:gd name="T32" fmla="*/ 0 w 90"/>
                <a:gd name="T33" fmla="*/ 90 h 108"/>
                <a:gd name="T34" fmla="*/ 12 w 90"/>
                <a:gd name="T35" fmla="*/ 66 h 108"/>
                <a:gd name="T36" fmla="*/ 18 w 90"/>
                <a:gd name="T37" fmla="*/ 48 h 108"/>
                <a:gd name="T38" fmla="*/ 30 w 90"/>
                <a:gd name="T39" fmla="*/ 36 h 108"/>
                <a:gd name="T40" fmla="*/ 42 w 90"/>
                <a:gd name="T41" fmla="*/ 24 h 108"/>
                <a:gd name="T42" fmla="*/ 48 w 90"/>
                <a:gd name="T43" fmla="*/ 18 h 108"/>
                <a:gd name="T44" fmla="*/ 66 w 90"/>
                <a:gd name="T45" fmla="*/ 30 h 108"/>
                <a:gd name="T46" fmla="*/ 72 w 90"/>
                <a:gd name="T47" fmla="*/ 48 h 108"/>
                <a:gd name="T48" fmla="*/ 78 w 90"/>
                <a:gd name="T49" fmla="*/ 72 h 108"/>
                <a:gd name="T50" fmla="*/ 78 w 90"/>
                <a:gd name="T51" fmla="*/ 84 h 108"/>
                <a:gd name="T52" fmla="*/ 66 w 90"/>
                <a:gd name="T53" fmla="*/ 96 h 108"/>
                <a:gd name="T54" fmla="*/ 42 w 90"/>
                <a:gd name="T55" fmla="*/ 102 h 108"/>
                <a:gd name="T56" fmla="*/ 30 w 90"/>
                <a:gd name="T57" fmla="*/ 96 h 108"/>
                <a:gd name="T58" fmla="*/ 18 w 90"/>
                <a:gd name="T59" fmla="*/ 90 h 108"/>
                <a:gd name="T60" fmla="*/ 12 w 90"/>
                <a:gd name="T61" fmla="*/ 78 h 108"/>
                <a:gd name="T62" fmla="*/ 12 w 90"/>
                <a:gd name="T63" fmla="*/ 66 h 108"/>
                <a:gd name="T64" fmla="*/ 12 w 90"/>
                <a:gd name="T65" fmla="*/ 6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0" h="108">
                  <a:moveTo>
                    <a:pt x="0" y="90"/>
                  </a:moveTo>
                  <a:lnTo>
                    <a:pt x="12" y="102"/>
                  </a:lnTo>
                  <a:lnTo>
                    <a:pt x="24" y="108"/>
                  </a:lnTo>
                  <a:lnTo>
                    <a:pt x="54" y="108"/>
                  </a:lnTo>
                  <a:lnTo>
                    <a:pt x="78" y="96"/>
                  </a:lnTo>
                  <a:lnTo>
                    <a:pt x="90" y="72"/>
                  </a:lnTo>
                  <a:lnTo>
                    <a:pt x="84" y="42"/>
                  </a:lnTo>
                  <a:lnTo>
                    <a:pt x="66" y="24"/>
                  </a:lnTo>
                  <a:lnTo>
                    <a:pt x="54" y="12"/>
                  </a:lnTo>
                  <a:lnTo>
                    <a:pt x="48" y="6"/>
                  </a:lnTo>
                  <a:lnTo>
                    <a:pt x="48" y="6"/>
                  </a:lnTo>
                  <a:lnTo>
                    <a:pt x="48" y="0"/>
                  </a:lnTo>
                  <a:lnTo>
                    <a:pt x="24" y="24"/>
                  </a:lnTo>
                  <a:lnTo>
                    <a:pt x="6" y="48"/>
                  </a:lnTo>
                  <a:lnTo>
                    <a:pt x="0" y="66"/>
                  </a:lnTo>
                  <a:lnTo>
                    <a:pt x="0" y="90"/>
                  </a:lnTo>
                  <a:lnTo>
                    <a:pt x="0" y="90"/>
                  </a:lnTo>
                  <a:close/>
                  <a:moveTo>
                    <a:pt x="12" y="66"/>
                  </a:moveTo>
                  <a:lnTo>
                    <a:pt x="18" y="48"/>
                  </a:lnTo>
                  <a:lnTo>
                    <a:pt x="30" y="36"/>
                  </a:lnTo>
                  <a:lnTo>
                    <a:pt x="42" y="24"/>
                  </a:lnTo>
                  <a:lnTo>
                    <a:pt x="48" y="18"/>
                  </a:lnTo>
                  <a:lnTo>
                    <a:pt x="66" y="30"/>
                  </a:lnTo>
                  <a:lnTo>
                    <a:pt x="72" y="48"/>
                  </a:lnTo>
                  <a:lnTo>
                    <a:pt x="78" y="72"/>
                  </a:lnTo>
                  <a:lnTo>
                    <a:pt x="78" y="84"/>
                  </a:lnTo>
                  <a:lnTo>
                    <a:pt x="66" y="96"/>
                  </a:lnTo>
                  <a:lnTo>
                    <a:pt x="42" y="102"/>
                  </a:lnTo>
                  <a:lnTo>
                    <a:pt x="30" y="96"/>
                  </a:lnTo>
                  <a:lnTo>
                    <a:pt x="18" y="90"/>
                  </a:lnTo>
                  <a:lnTo>
                    <a:pt x="12" y="78"/>
                  </a:lnTo>
                  <a:lnTo>
                    <a:pt x="12" y="66"/>
                  </a:lnTo>
                  <a:lnTo>
                    <a:pt x="12" y="66"/>
                  </a:lnTo>
                  <a:close/>
                </a:path>
              </a:pathLst>
            </a:custGeom>
            <a:gradFill rotWithShape="0">
              <a:gsLst>
                <a:gs pos="0">
                  <a:schemeClr val="bg2"/>
                </a:gs>
                <a:gs pos="100000">
                  <a:schemeClr val="bg2">
                    <a:gamma/>
                    <a:tint val="81961"/>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059" name="Freeform 19"/>
            <p:cNvSpPr>
              <a:spLocks/>
            </p:cNvSpPr>
            <p:nvPr/>
          </p:nvSpPr>
          <p:spPr bwMode="ltGray">
            <a:xfrm>
              <a:off x="5470" y="1205"/>
              <a:ext cx="102" cy="156"/>
            </a:xfrm>
            <a:custGeom>
              <a:avLst/>
              <a:gdLst>
                <a:gd name="T0" fmla="*/ 102 w 102"/>
                <a:gd name="T1" fmla="*/ 0 h 156"/>
                <a:gd name="T2" fmla="*/ 0 w 102"/>
                <a:gd name="T3" fmla="*/ 6 h 156"/>
                <a:gd name="T4" fmla="*/ 30 w 102"/>
                <a:gd name="T5" fmla="*/ 72 h 156"/>
                <a:gd name="T6" fmla="*/ 30 w 102"/>
                <a:gd name="T7" fmla="*/ 156 h 156"/>
                <a:gd name="T8" fmla="*/ 72 w 102"/>
                <a:gd name="T9" fmla="*/ 156 h 156"/>
                <a:gd name="T10" fmla="*/ 72 w 102"/>
                <a:gd name="T11" fmla="*/ 66 h 156"/>
                <a:gd name="T12" fmla="*/ 102 w 102"/>
                <a:gd name="T13" fmla="*/ 0 h 156"/>
                <a:gd name="T14" fmla="*/ 102 w 102"/>
                <a:gd name="T15" fmla="*/ 0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 h="156">
                  <a:moveTo>
                    <a:pt x="102" y="0"/>
                  </a:moveTo>
                  <a:lnTo>
                    <a:pt x="0" y="6"/>
                  </a:lnTo>
                  <a:lnTo>
                    <a:pt x="30" y="72"/>
                  </a:lnTo>
                  <a:lnTo>
                    <a:pt x="30" y="156"/>
                  </a:lnTo>
                  <a:lnTo>
                    <a:pt x="72" y="156"/>
                  </a:lnTo>
                  <a:lnTo>
                    <a:pt x="72" y="66"/>
                  </a:lnTo>
                  <a:lnTo>
                    <a:pt x="102" y="0"/>
                  </a:lnTo>
                  <a:lnTo>
                    <a:pt x="102" y="0"/>
                  </a:lnTo>
                  <a:close/>
                </a:path>
              </a:pathLst>
            </a:custGeom>
            <a:gradFill rotWithShape="0">
              <a:gsLst>
                <a:gs pos="0">
                  <a:schemeClr val="bg2"/>
                </a:gs>
                <a:gs pos="100000">
                  <a:schemeClr val="bg2">
                    <a:gamma/>
                    <a:tint val="81961"/>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060" name="Freeform 20"/>
            <p:cNvSpPr>
              <a:spLocks noEditPoints="1"/>
            </p:cNvSpPr>
            <p:nvPr/>
          </p:nvSpPr>
          <p:spPr bwMode="ltGray">
            <a:xfrm>
              <a:off x="5476" y="1349"/>
              <a:ext cx="84" cy="96"/>
            </a:xfrm>
            <a:custGeom>
              <a:avLst/>
              <a:gdLst>
                <a:gd name="T0" fmla="*/ 42 w 84"/>
                <a:gd name="T1" fmla="*/ 96 h 96"/>
                <a:gd name="T2" fmla="*/ 66 w 84"/>
                <a:gd name="T3" fmla="*/ 78 h 96"/>
                <a:gd name="T4" fmla="*/ 84 w 84"/>
                <a:gd name="T5" fmla="*/ 54 h 96"/>
                <a:gd name="T6" fmla="*/ 84 w 84"/>
                <a:gd name="T7" fmla="*/ 30 h 96"/>
                <a:gd name="T8" fmla="*/ 66 w 84"/>
                <a:gd name="T9" fmla="*/ 6 h 96"/>
                <a:gd name="T10" fmla="*/ 42 w 84"/>
                <a:gd name="T11" fmla="*/ 0 h 96"/>
                <a:gd name="T12" fmla="*/ 24 w 84"/>
                <a:gd name="T13" fmla="*/ 6 h 96"/>
                <a:gd name="T14" fmla="*/ 12 w 84"/>
                <a:gd name="T15" fmla="*/ 18 h 96"/>
                <a:gd name="T16" fmla="*/ 6 w 84"/>
                <a:gd name="T17" fmla="*/ 30 h 96"/>
                <a:gd name="T18" fmla="*/ 0 w 84"/>
                <a:gd name="T19" fmla="*/ 42 h 96"/>
                <a:gd name="T20" fmla="*/ 12 w 84"/>
                <a:gd name="T21" fmla="*/ 66 h 96"/>
                <a:gd name="T22" fmla="*/ 30 w 84"/>
                <a:gd name="T23" fmla="*/ 84 h 96"/>
                <a:gd name="T24" fmla="*/ 42 w 84"/>
                <a:gd name="T25" fmla="*/ 96 h 96"/>
                <a:gd name="T26" fmla="*/ 42 w 84"/>
                <a:gd name="T27" fmla="*/ 96 h 96"/>
                <a:gd name="T28" fmla="*/ 48 w 84"/>
                <a:gd name="T29" fmla="*/ 12 h 96"/>
                <a:gd name="T30" fmla="*/ 66 w 84"/>
                <a:gd name="T31" fmla="*/ 18 h 96"/>
                <a:gd name="T32" fmla="*/ 72 w 84"/>
                <a:gd name="T33" fmla="*/ 30 h 96"/>
                <a:gd name="T34" fmla="*/ 72 w 84"/>
                <a:gd name="T35" fmla="*/ 42 h 96"/>
                <a:gd name="T36" fmla="*/ 66 w 84"/>
                <a:gd name="T37" fmla="*/ 54 h 96"/>
                <a:gd name="T38" fmla="*/ 54 w 84"/>
                <a:gd name="T39" fmla="*/ 72 h 96"/>
                <a:gd name="T40" fmla="*/ 42 w 84"/>
                <a:gd name="T41" fmla="*/ 84 h 96"/>
                <a:gd name="T42" fmla="*/ 42 w 84"/>
                <a:gd name="T43" fmla="*/ 84 h 96"/>
                <a:gd name="T44" fmla="*/ 30 w 84"/>
                <a:gd name="T45" fmla="*/ 72 h 96"/>
                <a:gd name="T46" fmla="*/ 18 w 84"/>
                <a:gd name="T47" fmla="*/ 54 h 96"/>
                <a:gd name="T48" fmla="*/ 18 w 84"/>
                <a:gd name="T49" fmla="*/ 30 h 96"/>
                <a:gd name="T50" fmla="*/ 30 w 84"/>
                <a:gd name="T51" fmla="*/ 18 h 96"/>
                <a:gd name="T52" fmla="*/ 48 w 84"/>
                <a:gd name="T53" fmla="*/ 12 h 96"/>
                <a:gd name="T54" fmla="*/ 48 w 84"/>
                <a:gd name="T55" fmla="*/ 1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4" h="96">
                  <a:moveTo>
                    <a:pt x="42" y="96"/>
                  </a:moveTo>
                  <a:lnTo>
                    <a:pt x="66" y="78"/>
                  </a:lnTo>
                  <a:lnTo>
                    <a:pt x="84" y="54"/>
                  </a:lnTo>
                  <a:lnTo>
                    <a:pt x="84" y="30"/>
                  </a:lnTo>
                  <a:lnTo>
                    <a:pt x="66" y="6"/>
                  </a:lnTo>
                  <a:lnTo>
                    <a:pt x="42" y="0"/>
                  </a:lnTo>
                  <a:lnTo>
                    <a:pt x="24" y="6"/>
                  </a:lnTo>
                  <a:lnTo>
                    <a:pt x="12" y="18"/>
                  </a:lnTo>
                  <a:lnTo>
                    <a:pt x="6" y="30"/>
                  </a:lnTo>
                  <a:lnTo>
                    <a:pt x="0" y="42"/>
                  </a:lnTo>
                  <a:lnTo>
                    <a:pt x="12" y="66"/>
                  </a:lnTo>
                  <a:lnTo>
                    <a:pt x="30" y="84"/>
                  </a:lnTo>
                  <a:lnTo>
                    <a:pt x="42" y="96"/>
                  </a:lnTo>
                  <a:lnTo>
                    <a:pt x="42" y="96"/>
                  </a:lnTo>
                  <a:close/>
                  <a:moveTo>
                    <a:pt x="48" y="12"/>
                  </a:moveTo>
                  <a:lnTo>
                    <a:pt x="66" y="18"/>
                  </a:lnTo>
                  <a:lnTo>
                    <a:pt x="72" y="30"/>
                  </a:lnTo>
                  <a:lnTo>
                    <a:pt x="72" y="42"/>
                  </a:lnTo>
                  <a:lnTo>
                    <a:pt x="66" y="54"/>
                  </a:lnTo>
                  <a:lnTo>
                    <a:pt x="54" y="72"/>
                  </a:lnTo>
                  <a:lnTo>
                    <a:pt x="42" y="84"/>
                  </a:lnTo>
                  <a:lnTo>
                    <a:pt x="42" y="84"/>
                  </a:lnTo>
                  <a:lnTo>
                    <a:pt x="30" y="72"/>
                  </a:lnTo>
                  <a:lnTo>
                    <a:pt x="18" y="54"/>
                  </a:lnTo>
                  <a:lnTo>
                    <a:pt x="18" y="30"/>
                  </a:lnTo>
                  <a:lnTo>
                    <a:pt x="30" y="18"/>
                  </a:lnTo>
                  <a:lnTo>
                    <a:pt x="48" y="12"/>
                  </a:lnTo>
                  <a:lnTo>
                    <a:pt x="48" y="12"/>
                  </a:lnTo>
                  <a:close/>
                </a:path>
              </a:pathLst>
            </a:custGeom>
            <a:gradFill rotWithShape="0">
              <a:gsLst>
                <a:gs pos="0">
                  <a:schemeClr val="bg2"/>
                </a:gs>
                <a:gs pos="100000">
                  <a:schemeClr val="bg2">
                    <a:gamma/>
                    <a:tint val="81961"/>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061" name="Freeform 21"/>
            <p:cNvSpPr>
              <a:spLocks noEditPoints="1"/>
            </p:cNvSpPr>
            <p:nvPr/>
          </p:nvSpPr>
          <p:spPr bwMode="ltGray">
            <a:xfrm>
              <a:off x="5470" y="1433"/>
              <a:ext cx="90" cy="108"/>
            </a:xfrm>
            <a:custGeom>
              <a:avLst/>
              <a:gdLst>
                <a:gd name="T0" fmla="*/ 6 w 90"/>
                <a:gd name="T1" fmla="*/ 90 h 108"/>
                <a:gd name="T2" fmla="*/ 18 w 90"/>
                <a:gd name="T3" fmla="*/ 102 h 108"/>
                <a:gd name="T4" fmla="*/ 30 w 90"/>
                <a:gd name="T5" fmla="*/ 108 h 108"/>
                <a:gd name="T6" fmla="*/ 60 w 90"/>
                <a:gd name="T7" fmla="*/ 108 h 108"/>
                <a:gd name="T8" fmla="*/ 84 w 90"/>
                <a:gd name="T9" fmla="*/ 96 h 108"/>
                <a:gd name="T10" fmla="*/ 90 w 90"/>
                <a:gd name="T11" fmla="*/ 84 h 108"/>
                <a:gd name="T12" fmla="*/ 90 w 90"/>
                <a:gd name="T13" fmla="*/ 66 h 108"/>
                <a:gd name="T14" fmla="*/ 84 w 90"/>
                <a:gd name="T15" fmla="*/ 36 h 108"/>
                <a:gd name="T16" fmla="*/ 72 w 90"/>
                <a:gd name="T17" fmla="*/ 18 h 108"/>
                <a:gd name="T18" fmla="*/ 60 w 90"/>
                <a:gd name="T19" fmla="*/ 6 h 108"/>
                <a:gd name="T20" fmla="*/ 54 w 90"/>
                <a:gd name="T21" fmla="*/ 0 h 108"/>
                <a:gd name="T22" fmla="*/ 54 w 90"/>
                <a:gd name="T23" fmla="*/ 0 h 108"/>
                <a:gd name="T24" fmla="*/ 48 w 90"/>
                <a:gd name="T25" fmla="*/ 0 h 108"/>
                <a:gd name="T26" fmla="*/ 24 w 90"/>
                <a:gd name="T27" fmla="*/ 24 h 108"/>
                <a:gd name="T28" fmla="*/ 12 w 90"/>
                <a:gd name="T29" fmla="*/ 48 h 108"/>
                <a:gd name="T30" fmla="*/ 0 w 90"/>
                <a:gd name="T31" fmla="*/ 66 h 108"/>
                <a:gd name="T32" fmla="*/ 6 w 90"/>
                <a:gd name="T33" fmla="*/ 90 h 108"/>
                <a:gd name="T34" fmla="*/ 6 w 90"/>
                <a:gd name="T35" fmla="*/ 90 h 108"/>
                <a:gd name="T36" fmla="*/ 18 w 90"/>
                <a:gd name="T37" fmla="*/ 66 h 108"/>
                <a:gd name="T38" fmla="*/ 24 w 90"/>
                <a:gd name="T39" fmla="*/ 48 h 108"/>
                <a:gd name="T40" fmla="*/ 36 w 90"/>
                <a:gd name="T41" fmla="*/ 30 h 108"/>
                <a:gd name="T42" fmla="*/ 42 w 90"/>
                <a:gd name="T43" fmla="*/ 18 h 108"/>
                <a:gd name="T44" fmla="*/ 48 w 90"/>
                <a:gd name="T45" fmla="*/ 12 h 108"/>
                <a:gd name="T46" fmla="*/ 78 w 90"/>
                <a:gd name="T47" fmla="*/ 42 h 108"/>
                <a:gd name="T48" fmla="*/ 84 w 90"/>
                <a:gd name="T49" fmla="*/ 66 h 108"/>
                <a:gd name="T50" fmla="*/ 66 w 90"/>
                <a:gd name="T51" fmla="*/ 90 h 108"/>
                <a:gd name="T52" fmla="*/ 54 w 90"/>
                <a:gd name="T53" fmla="*/ 96 h 108"/>
                <a:gd name="T54" fmla="*/ 42 w 90"/>
                <a:gd name="T55" fmla="*/ 96 h 108"/>
                <a:gd name="T56" fmla="*/ 30 w 90"/>
                <a:gd name="T57" fmla="*/ 96 h 108"/>
                <a:gd name="T58" fmla="*/ 24 w 90"/>
                <a:gd name="T59" fmla="*/ 84 h 108"/>
                <a:gd name="T60" fmla="*/ 18 w 90"/>
                <a:gd name="T61" fmla="*/ 78 h 108"/>
                <a:gd name="T62" fmla="*/ 18 w 90"/>
                <a:gd name="T63" fmla="*/ 66 h 108"/>
                <a:gd name="T64" fmla="*/ 18 w 90"/>
                <a:gd name="T65" fmla="*/ 6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0" h="108">
                  <a:moveTo>
                    <a:pt x="6" y="90"/>
                  </a:moveTo>
                  <a:lnTo>
                    <a:pt x="18" y="102"/>
                  </a:lnTo>
                  <a:lnTo>
                    <a:pt x="30" y="108"/>
                  </a:lnTo>
                  <a:lnTo>
                    <a:pt x="60" y="108"/>
                  </a:lnTo>
                  <a:lnTo>
                    <a:pt x="84" y="96"/>
                  </a:lnTo>
                  <a:lnTo>
                    <a:pt x="90" y="84"/>
                  </a:lnTo>
                  <a:lnTo>
                    <a:pt x="90" y="66"/>
                  </a:lnTo>
                  <a:lnTo>
                    <a:pt x="84" y="36"/>
                  </a:lnTo>
                  <a:lnTo>
                    <a:pt x="72" y="18"/>
                  </a:lnTo>
                  <a:lnTo>
                    <a:pt x="60" y="6"/>
                  </a:lnTo>
                  <a:lnTo>
                    <a:pt x="54" y="0"/>
                  </a:lnTo>
                  <a:lnTo>
                    <a:pt x="54" y="0"/>
                  </a:lnTo>
                  <a:lnTo>
                    <a:pt x="48" y="0"/>
                  </a:lnTo>
                  <a:lnTo>
                    <a:pt x="24" y="24"/>
                  </a:lnTo>
                  <a:lnTo>
                    <a:pt x="12" y="48"/>
                  </a:lnTo>
                  <a:lnTo>
                    <a:pt x="0" y="66"/>
                  </a:lnTo>
                  <a:lnTo>
                    <a:pt x="6" y="90"/>
                  </a:lnTo>
                  <a:lnTo>
                    <a:pt x="6" y="90"/>
                  </a:lnTo>
                  <a:close/>
                  <a:moveTo>
                    <a:pt x="18" y="66"/>
                  </a:moveTo>
                  <a:lnTo>
                    <a:pt x="24" y="48"/>
                  </a:lnTo>
                  <a:lnTo>
                    <a:pt x="36" y="30"/>
                  </a:lnTo>
                  <a:lnTo>
                    <a:pt x="42" y="18"/>
                  </a:lnTo>
                  <a:lnTo>
                    <a:pt x="48" y="12"/>
                  </a:lnTo>
                  <a:lnTo>
                    <a:pt x="78" y="42"/>
                  </a:lnTo>
                  <a:lnTo>
                    <a:pt x="84" y="66"/>
                  </a:lnTo>
                  <a:lnTo>
                    <a:pt x="66" y="90"/>
                  </a:lnTo>
                  <a:lnTo>
                    <a:pt x="54" y="96"/>
                  </a:lnTo>
                  <a:lnTo>
                    <a:pt x="42" y="96"/>
                  </a:lnTo>
                  <a:lnTo>
                    <a:pt x="30" y="96"/>
                  </a:lnTo>
                  <a:lnTo>
                    <a:pt x="24" y="84"/>
                  </a:lnTo>
                  <a:lnTo>
                    <a:pt x="18" y="78"/>
                  </a:lnTo>
                  <a:lnTo>
                    <a:pt x="18" y="66"/>
                  </a:lnTo>
                  <a:lnTo>
                    <a:pt x="18" y="66"/>
                  </a:lnTo>
                  <a:close/>
                </a:path>
              </a:pathLst>
            </a:custGeom>
            <a:gradFill rotWithShape="0">
              <a:gsLst>
                <a:gs pos="0">
                  <a:schemeClr val="bg2"/>
                </a:gs>
                <a:gs pos="100000">
                  <a:schemeClr val="bg2">
                    <a:gamma/>
                    <a:tint val="81961"/>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062" name="Freeform 22"/>
            <p:cNvSpPr>
              <a:spLocks noEditPoints="1"/>
            </p:cNvSpPr>
            <p:nvPr/>
          </p:nvSpPr>
          <p:spPr bwMode="ltGray">
            <a:xfrm>
              <a:off x="5428" y="3525"/>
              <a:ext cx="66" cy="96"/>
            </a:xfrm>
            <a:custGeom>
              <a:avLst/>
              <a:gdLst>
                <a:gd name="T0" fmla="*/ 30 w 66"/>
                <a:gd name="T1" fmla="*/ 96 h 96"/>
                <a:gd name="T2" fmla="*/ 54 w 66"/>
                <a:gd name="T3" fmla="*/ 72 h 96"/>
                <a:gd name="T4" fmla="*/ 66 w 66"/>
                <a:gd name="T5" fmla="*/ 48 h 96"/>
                <a:gd name="T6" fmla="*/ 66 w 66"/>
                <a:gd name="T7" fmla="*/ 24 h 96"/>
                <a:gd name="T8" fmla="*/ 54 w 66"/>
                <a:gd name="T9" fmla="*/ 6 h 96"/>
                <a:gd name="T10" fmla="*/ 30 w 66"/>
                <a:gd name="T11" fmla="*/ 0 h 96"/>
                <a:gd name="T12" fmla="*/ 18 w 66"/>
                <a:gd name="T13" fmla="*/ 0 h 96"/>
                <a:gd name="T14" fmla="*/ 6 w 66"/>
                <a:gd name="T15" fmla="*/ 12 h 96"/>
                <a:gd name="T16" fmla="*/ 0 w 66"/>
                <a:gd name="T17" fmla="*/ 36 h 96"/>
                <a:gd name="T18" fmla="*/ 6 w 66"/>
                <a:gd name="T19" fmla="*/ 60 h 96"/>
                <a:gd name="T20" fmla="*/ 18 w 66"/>
                <a:gd name="T21" fmla="*/ 84 h 96"/>
                <a:gd name="T22" fmla="*/ 30 w 66"/>
                <a:gd name="T23" fmla="*/ 96 h 96"/>
                <a:gd name="T24" fmla="*/ 30 w 66"/>
                <a:gd name="T25" fmla="*/ 96 h 96"/>
                <a:gd name="T26" fmla="*/ 30 w 66"/>
                <a:gd name="T27" fmla="*/ 12 h 96"/>
                <a:gd name="T28" fmla="*/ 48 w 66"/>
                <a:gd name="T29" fmla="*/ 18 h 96"/>
                <a:gd name="T30" fmla="*/ 54 w 66"/>
                <a:gd name="T31" fmla="*/ 24 h 96"/>
                <a:gd name="T32" fmla="*/ 54 w 66"/>
                <a:gd name="T33" fmla="*/ 36 h 96"/>
                <a:gd name="T34" fmla="*/ 48 w 66"/>
                <a:gd name="T35" fmla="*/ 48 h 96"/>
                <a:gd name="T36" fmla="*/ 36 w 66"/>
                <a:gd name="T37" fmla="*/ 66 h 96"/>
                <a:gd name="T38" fmla="*/ 30 w 66"/>
                <a:gd name="T39" fmla="*/ 78 h 96"/>
                <a:gd name="T40" fmla="*/ 18 w 66"/>
                <a:gd name="T41" fmla="*/ 66 h 96"/>
                <a:gd name="T42" fmla="*/ 12 w 66"/>
                <a:gd name="T43" fmla="*/ 48 h 96"/>
                <a:gd name="T44" fmla="*/ 6 w 66"/>
                <a:gd name="T45" fmla="*/ 30 h 96"/>
                <a:gd name="T46" fmla="*/ 18 w 66"/>
                <a:gd name="T47" fmla="*/ 12 h 96"/>
                <a:gd name="T48" fmla="*/ 30 w 66"/>
                <a:gd name="T49" fmla="*/ 12 h 96"/>
                <a:gd name="T50" fmla="*/ 30 w 66"/>
                <a:gd name="T51" fmla="*/ 1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96">
                  <a:moveTo>
                    <a:pt x="30" y="96"/>
                  </a:moveTo>
                  <a:lnTo>
                    <a:pt x="54" y="72"/>
                  </a:lnTo>
                  <a:lnTo>
                    <a:pt x="66" y="48"/>
                  </a:lnTo>
                  <a:lnTo>
                    <a:pt x="66" y="24"/>
                  </a:lnTo>
                  <a:lnTo>
                    <a:pt x="54" y="6"/>
                  </a:lnTo>
                  <a:lnTo>
                    <a:pt x="30" y="0"/>
                  </a:lnTo>
                  <a:lnTo>
                    <a:pt x="18" y="0"/>
                  </a:lnTo>
                  <a:lnTo>
                    <a:pt x="6" y="12"/>
                  </a:lnTo>
                  <a:lnTo>
                    <a:pt x="0" y="36"/>
                  </a:lnTo>
                  <a:lnTo>
                    <a:pt x="6" y="60"/>
                  </a:lnTo>
                  <a:lnTo>
                    <a:pt x="18" y="84"/>
                  </a:lnTo>
                  <a:lnTo>
                    <a:pt x="30" y="96"/>
                  </a:lnTo>
                  <a:lnTo>
                    <a:pt x="30" y="96"/>
                  </a:lnTo>
                  <a:close/>
                  <a:moveTo>
                    <a:pt x="30" y="12"/>
                  </a:moveTo>
                  <a:lnTo>
                    <a:pt x="48" y="18"/>
                  </a:lnTo>
                  <a:lnTo>
                    <a:pt x="54" y="24"/>
                  </a:lnTo>
                  <a:lnTo>
                    <a:pt x="54" y="36"/>
                  </a:lnTo>
                  <a:lnTo>
                    <a:pt x="48" y="48"/>
                  </a:lnTo>
                  <a:lnTo>
                    <a:pt x="36" y="66"/>
                  </a:lnTo>
                  <a:lnTo>
                    <a:pt x="30" y="78"/>
                  </a:lnTo>
                  <a:lnTo>
                    <a:pt x="18" y="66"/>
                  </a:lnTo>
                  <a:lnTo>
                    <a:pt x="12" y="48"/>
                  </a:lnTo>
                  <a:lnTo>
                    <a:pt x="6" y="30"/>
                  </a:lnTo>
                  <a:lnTo>
                    <a:pt x="18" y="12"/>
                  </a:lnTo>
                  <a:lnTo>
                    <a:pt x="30" y="12"/>
                  </a:lnTo>
                  <a:lnTo>
                    <a:pt x="30" y="12"/>
                  </a:lnTo>
                  <a:close/>
                </a:path>
              </a:pathLst>
            </a:custGeom>
            <a:gradFill rotWithShape="0">
              <a:gsLst>
                <a:gs pos="0">
                  <a:schemeClr val="bg2"/>
                </a:gs>
                <a:gs pos="100000">
                  <a:schemeClr val="bg2">
                    <a:gamma/>
                    <a:tint val="81961"/>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063" name="Freeform 23"/>
            <p:cNvSpPr>
              <a:spLocks/>
            </p:cNvSpPr>
            <p:nvPr/>
          </p:nvSpPr>
          <p:spPr bwMode="ltGray">
            <a:xfrm>
              <a:off x="3017" y="1127"/>
              <a:ext cx="2603" cy="444"/>
            </a:xfrm>
            <a:custGeom>
              <a:avLst/>
              <a:gdLst>
                <a:gd name="T0" fmla="*/ 2577 w 2594"/>
                <a:gd name="T1" fmla="*/ 0 h 444"/>
                <a:gd name="T2" fmla="*/ 2594 w 2594"/>
                <a:gd name="T3" fmla="*/ 72 h 444"/>
                <a:gd name="T4" fmla="*/ 6 w 2594"/>
                <a:gd name="T5" fmla="*/ 444 h 444"/>
                <a:gd name="T6" fmla="*/ 0 w 2594"/>
                <a:gd name="T7" fmla="*/ 396 h 444"/>
                <a:gd name="T8" fmla="*/ 1225 w 2594"/>
                <a:gd name="T9" fmla="*/ 96 h 444"/>
                <a:gd name="T10" fmla="*/ 1351 w 2594"/>
                <a:gd name="T11" fmla="*/ 78 h 444"/>
                <a:gd name="T12" fmla="*/ 2577 w 2594"/>
                <a:gd name="T13" fmla="*/ 0 h 444"/>
                <a:gd name="T14" fmla="*/ 2577 w 2594"/>
                <a:gd name="T15" fmla="*/ 0 h 4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94" h="444">
                  <a:moveTo>
                    <a:pt x="2577" y="0"/>
                  </a:moveTo>
                  <a:lnTo>
                    <a:pt x="2594" y="72"/>
                  </a:lnTo>
                  <a:lnTo>
                    <a:pt x="6" y="444"/>
                  </a:lnTo>
                  <a:lnTo>
                    <a:pt x="0" y="396"/>
                  </a:lnTo>
                  <a:lnTo>
                    <a:pt x="1225" y="96"/>
                  </a:lnTo>
                  <a:lnTo>
                    <a:pt x="1351" y="78"/>
                  </a:lnTo>
                  <a:lnTo>
                    <a:pt x="2577" y="0"/>
                  </a:lnTo>
                  <a:lnTo>
                    <a:pt x="2577" y="0"/>
                  </a:lnTo>
                  <a:close/>
                </a:path>
              </a:pathLst>
            </a:custGeom>
            <a:gradFill rotWithShape="0">
              <a:gsLst>
                <a:gs pos="0">
                  <a:schemeClr val="bg2">
                    <a:gamma/>
                    <a:tint val="81961"/>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064" name="Freeform 24"/>
            <p:cNvSpPr>
              <a:spLocks noEditPoints="1"/>
            </p:cNvSpPr>
            <p:nvPr/>
          </p:nvSpPr>
          <p:spPr bwMode="ltGray">
            <a:xfrm>
              <a:off x="2934" y="3773"/>
              <a:ext cx="84" cy="95"/>
            </a:xfrm>
            <a:custGeom>
              <a:avLst/>
              <a:gdLst>
                <a:gd name="T0" fmla="*/ 36 w 84"/>
                <a:gd name="T1" fmla="*/ 95 h 95"/>
                <a:gd name="T2" fmla="*/ 60 w 84"/>
                <a:gd name="T3" fmla="*/ 77 h 95"/>
                <a:gd name="T4" fmla="*/ 78 w 84"/>
                <a:gd name="T5" fmla="*/ 53 h 95"/>
                <a:gd name="T6" fmla="*/ 84 w 84"/>
                <a:gd name="T7" fmla="*/ 42 h 95"/>
                <a:gd name="T8" fmla="*/ 84 w 84"/>
                <a:gd name="T9" fmla="*/ 30 h 95"/>
                <a:gd name="T10" fmla="*/ 72 w 84"/>
                <a:gd name="T11" fmla="*/ 6 h 95"/>
                <a:gd name="T12" fmla="*/ 42 w 84"/>
                <a:gd name="T13" fmla="*/ 0 h 95"/>
                <a:gd name="T14" fmla="*/ 30 w 84"/>
                <a:gd name="T15" fmla="*/ 0 h 95"/>
                <a:gd name="T16" fmla="*/ 12 w 84"/>
                <a:gd name="T17" fmla="*/ 12 h 95"/>
                <a:gd name="T18" fmla="*/ 0 w 84"/>
                <a:gd name="T19" fmla="*/ 24 h 95"/>
                <a:gd name="T20" fmla="*/ 0 w 84"/>
                <a:gd name="T21" fmla="*/ 36 h 95"/>
                <a:gd name="T22" fmla="*/ 6 w 84"/>
                <a:gd name="T23" fmla="*/ 59 h 95"/>
                <a:gd name="T24" fmla="*/ 24 w 84"/>
                <a:gd name="T25" fmla="*/ 83 h 95"/>
                <a:gd name="T26" fmla="*/ 36 w 84"/>
                <a:gd name="T27" fmla="*/ 95 h 95"/>
                <a:gd name="T28" fmla="*/ 36 w 84"/>
                <a:gd name="T29" fmla="*/ 95 h 95"/>
                <a:gd name="T30" fmla="*/ 48 w 84"/>
                <a:gd name="T31" fmla="*/ 12 h 95"/>
                <a:gd name="T32" fmla="*/ 66 w 84"/>
                <a:gd name="T33" fmla="*/ 18 h 95"/>
                <a:gd name="T34" fmla="*/ 72 w 84"/>
                <a:gd name="T35" fmla="*/ 30 h 95"/>
                <a:gd name="T36" fmla="*/ 72 w 84"/>
                <a:gd name="T37" fmla="*/ 42 h 95"/>
                <a:gd name="T38" fmla="*/ 66 w 84"/>
                <a:gd name="T39" fmla="*/ 53 h 95"/>
                <a:gd name="T40" fmla="*/ 48 w 84"/>
                <a:gd name="T41" fmla="*/ 71 h 95"/>
                <a:gd name="T42" fmla="*/ 42 w 84"/>
                <a:gd name="T43" fmla="*/ 77 h 95"/>
                <a:gd name="T44" fmla="*/ 36 w 84"/>
                <a:gd name="T45" fmla="*/ 77 h 95"/>
                <a:gd name="T46" fmla="*/ 24 w 84"/>
                <a:gd name="T47" fmla="*/ 65 h 95"/>
                <a:gd name="T48" fmla="*/ 18 w 84"/>
                <a:gd name="T49" fmla="*/ 48 h 95"/>
                <a:gd name="T50" fmla="*/ 18 w 84"/>
                <a:gd name="T51" fmla="*/ 30 h 95"/>
                <a:gd name="T52" fmla="*/ 30 w 84"/>
                <a:gd name="T53" fmla="*/ 12 h 95"/>
                <a:gd name="T54" fmla="*/ 48 w 84"/>
                <a:gd name="T55" fmla="*/ 12 h 95"/>
                <a:gd name="T56" fmla="*/ 48 w 84"/>
                <a:gd name="T57" fmla="*/ 1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4" h="95">
                  <a:moveTo>
                    <a:pt x="36" y="95"/>
                  </a:moveTo>
                  <a:lnTo>
                    <a:pt x="60" y="77"/>
                  </a:lnTo>
                  <a:lnTo>
                    <a:pt x="78" y="53"/>
                  </a:lnTo>
                  <a:lnTo>
                    <a:pt x="84" y="42"/>
                  </a:lnTo>
                  <a:lnTo>
                    <a:pt x="84" y="30"/>
                  </a:lnTo>
                  <a:lnTo>
                    <a:pt x="72" y="6"/>
                  </a:lnTo>
                  <a:lnTo>
                    <a:pt x="42" y="0"/>
                  </a:lnTo>
                  <a:lnTo>
                    <a:pt x="30" y="0"/>
                  </a:lnTo>
                  <a:lnTo>
                    <a:pt x="12" y="12"/>
                  </a:lnTo>
                  <a:lnTo>
                    <a:pt x="0" y="24"/>
                  </a:lnTo>
                  <a:lnTo>
                    <a:pt x="0" y="36"/>
                  </a:lnTo>
                  <a:lnTo>
                    <a:pt x="6" y="59"/>
                  </a:lnTo>
                  <a:lnTo>
                    <a:pt x="24" y="83"/>
                  </a:lnTo>
                  <a:lnTo>
                    <a:pt x="36" y="95"/>
                  </a:lnTo>
                  <a:lnTo>
                    <a:pt x="36" y="95"/>
                  </a:lnTo>
                  <a:close/>
                  <a:moveTo>
                    <a:pt x="48" y="12"/>
                  </a:moveTo>
                  <a:lnTo>
                    <a:pt x="66" y="18"/>
                  </a:lnTo>
                  <a:lnTo>
                    <a:pt x="72" y="30"/>
                  </a:lnTo>
                  <a:lnTo>
                    <a:pt x="72" y="42"/>
                  </a:lnTo>
                  <a:lnTo>
                    <a:pt x="66" y="53"/>
                  </a:lnTo>
                  <a:lnTo>
                    <a:pt x="48" y="71"/>
                  </a:lnTo>
                  <a:lnTo>
                    <a:pt x="42" y="77"/>
                  </a:lnTo>
                  <a:lnTo>
                    <a:pt x="36" y="77"/>
                  </a:lnTo>
                  <a:lnTo>
                    <a:pt x="24" y="65"/>
                  </a:lnTo>
                  <a:lnTo>
                    <a:pt x="18" y="48"/>
                  </a:lnTo>
                  <a:lnTo>
                    <a:pt x="18" y="30"/>
                  </a:lnTo>
                  <a:lnTo>
                    <a:pt x="30" y="12"/>
                  </a:lnTo>
                  <a:lnTo>
                    <a:pt x="48" y="12"/>
                  </a:lnTo>
                  <a:lnTo>
                    <a:pt x="48" y="12"/>
                  </a:lnTo>
                  <a:close/>
                </a:path>
              </a:pathLst>
            </a:custGeom>
            <a:gradFill rotWithShape="0">
              <a:gsLst>
                <a:gs pos="0">
                  <a:schemeClr val="bg2"/>
                </a:gs>
                <a:gs pos="100000">
                  <a:schemeClr val="bg2">
                    <a:gamma/>
                    <a:tint val="81961"/>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065" name="Freeform 25"/>
            <p:cNvSpPr>
              <a:spLocks noEditPoints="1"/>
            </p:cNvSpPr>
            <p:nvPr/>
          </p:nvSpPr>
          <p:spPr bwMode="ltGray">
            <a:xfrm>
              <a:off x="3779" y="3872"/>
              <a:ext cx="90" cy="108"/>
            </a:xfrm>
            <a:custGeom>
              <a:avLst/>
              <a:gdLst>
                <a:gd name="T0" fmla="*/ 12 w 90"/>
                <a:gd name="T1" fmla="*/ 96 h 108"/>
                <a:gd name="T2" fmla="*/ 24 w 90"/>
                <a:gd name="T3" fmla="*/ 108 h 108"/>
                <a:gd name="T4" fmla="*/ 42 w 90"/>
                <a:gd name="T5" fmla="*/ 108 h 108"/>
                <a:gd name="T6" fmla="*/ 66 w 90"/>
                <a:gd name="T7" fmla="*/ 102 h 108"/>
                <a:gd name="T8" fmla="*/ 84 w 90"/>
                <a:gd name="T9" fmla="*/ 78 h 108"/>
                <a:gd name="T10" fmla="*/ 90 w 90"/>
                <a:gd name="T11" fmla="*/ 66 h 108"/>
                <a:gd name="T12" fmla="*/ 84 w 90"/>
                <a:gd name="T13" fmla="*/ 48 h 108"/>
                <a:gd name="T14" fmla="*/ 66 w 90"/>
                <a:gd name="T15" fmla="*/ 24 h 108"/>
                <a:gd name="T16" fmla="*/ 48 w 90"/>
                <a:gd name="T17" fmla="*/ 12 h 108"/>
                <a:gd name="T18" fmla="*/ 36 w 90"/>
                <a:gd name="T19" fmla="*/ 0 h 108"/>
                <a:gd name="T20" fmla="*/ 30 w 90"/>
                <a:gd name="T21" fmla="*/ 0 h 108"/>
                <a:gd name="T22" fmla="*/ 30 w 90"/>
                <a:gd name="T23" fmla="*/ 0 h 108"/>
                <a:gd name="T24" fmla="*/ 24 w 90"/>
                <a:gd name="T25" fmla="*/ 0 h 108"/>
                <a:gd name="T26" fmla="*/ 12 w 90"/>
                <a:gd name="T27" fmla="*/ 30 h 108"/>
                <a:gd name="T28" fmla="*/ 0 w 90"/>
                <a:gd name="T29" fmla="*/ 54 h 108"/>
                <a:gd name="T30" fmla="*/ 0 w 90"/>
                <a:gd name="T31" fmla="*/ 78 h 108"/>
                <a:gd name="T32" fmla="*/ 12 w 90"/>
                <a:gd name="T33" fmla="*/ 96 h 108"/>
                <a:gd name="T34" fmla="*/ 12 w 90"/>
                <a:gd name="T35" fmla="*/ 96 h 108"/>
                <a:gd name="T36" fmla="*/ 12 w 90"/>
                <a:gd name="T37" fmla="*/ 72 h 108"/>
                <a:gd name="T38" fmla="*/ 18 w 90"/>
                <a:gd name="T39" fmla="*/ 54 h 108"/>
                <a:gd name="T40" fmla="*/ 24 w 90"/>
                <a:gd name="T41" fmla="*/ 36 h 108"/>
                <a:gd name="T42" fmla="*/ 30 w 90"/>
                <a:gd name="T43" fmla="*/ 18 h 108"/>
                <a:gd name="T44" fmla="*/ 30 w 90"/>
                <a:gd name="T45" fmla="*/ 12 h 108"/>
                <a:gd name="T46" fmla="*/ 48 w 90"/>
                <a:gd name="T47" fmla="*/ 24 h 108"/>
                <a:gd name="T48" fmla="*/ 66 w 90"/>
                <a:gd name="T49" fmla="*/ 36 h 108"/>
                <a:gd name="T50" fmla="*/ 78 w 90"/>
                <a:gd name="T51" fmla="*/ 54 h 108"/>
                <a:gd name="T52" fmla="*/ 78 w 90"/>
                <a:gd name="T53" fmla="*/ 72 h 108"/>
                <a:gd name="T54" fmla="*/ 72 w 90"/>
                <a:gd name="T55" fmla="*/ 84 h 108"/>
                <a:gd name="T56" fmla="*/ 48 w 90"/>
                <a:gd name="T57" fmla="*/ 96 h 108"/>
                <a:gd name="T58" fmla="*/ 36 w 90"/>
                <a:gd name="T59" fmla="*/ 96 h 108"/>
                <a:gd name="T60" fmla="*/ 24 w 90"/>
                <a:gd name="T61" fmla="*/ 90 h 108"/>
                <a:gd name="T62" fmla="*/ 18 w 90"/>
                <a:gd name="T63" fmla="*/ 84 h 108"/>
                <a:gd name="T64" fmla="*/ 12 w 90"/>
                <a:gd name="T65" fmla="*/ 72 h 108"/>
                <a:gd name="T66" fmla="*/ 12 w 90"/>
                <a:gd name="T67" fmla="*/ 7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 h="108">
                  <a:moveTo>
                    <a:pt x="12" y="96"/>
                  </a:moveTo>
                  <a:lnTo>
                    <a:pt x="24" y="108"/>
                  </a:lnTo>
                  <a:lnTo>
                    <a:pt x="42" y="108"/>
                  </a:lnTo>
                  <a:lnTo>
                    <a:pt x="66" y="102"/>
                  </a:lnTo>
                  <a:lnTo>
                    <a:pt x="84" y="78"/>
                  </a:lnTo>
                  <a:lnTo>
                    <a:pt x="90" y="66"/>
                  </a:lnTo>
                  <a:lnTo>
                    <a:pt x="84" y="48"/>
                  </a:lnTo>
                  <a:lnTo>
                    <a:pt x="66" y="24"/>
                  </a:lnTo>
                  <a:lnTo>
                    <a:pt x="48" y="12"/>
                  </a:lnTo>
                  <a:lnTo>
                    <a:pt x="36" y="0"/>
                  </a:lnTo>
                  <a:lnTo>
                    <a:pt x="30" y="0"/>
                  </a:lnTo>
                  <a:lnTo>
                    <a:pt x="30" y="0"/>
                  </a:lnTo>
                  <a:lnTo>
                    <a:pt x="24" y="0"/>
                  </a:lnTo>
                  <a:lnTo>
                    <a:pt x="12" y="30"/>
                  </a:lnTo>
                  <a:lnTo>
                    <a:pt x="0" y="54"/>
                  </a:lnTo>
                  <a:lnTo>
                    <a:pt x="0" y="78"/>
                  </a:lnTo>
                  <a:lnTo>
                    <a:pt x="12" y="96"/>
                  </a:lnTo>
                  <a:lnTo>
                    <a:pt x="12" y="96"/>
                  </a:lnTo>
                  <a:close/>
                  <a:moveTo>
                    <a:pt x="12" y="72"/>
                  </a:moveTo>
                  <a:lnTo>
                    <a:pt x="18" y="54"/>
                  </a:lnTo>
                  <a:lnTo>
                    <a:pt x="24" y="36"/>
                  </a:lnTo>
                  <a:lnTo>
                    <a:pt x="30" y="18"/>
                  </a:lnTo>
                  <a:lnTo>
                    <a:pt x="30" y="12"/>
                  </a:lnTo>
                  <a:lnTo>
                    <a:pt x="48" y="24"/>
                  </a:lnTo>
                  <a:lnTo>
                    <a:pt x="66" y="36"/>
                  </a:lnTo>
                  <a:lnTo>
                    <a:pt x="78" y="54"/>
                  </a:lnTo>
                  <a:lnTo>
                    <a:pt x="78" y="72"/>
                  </a:lnTo>
                  <a:lnTo>
                    <a:pt x="72" y="84"/>
                  </a:lnTo>
                  <a:lnTo>
                    <a:pt x="48" y="96"/>
                  </a:lnTo>
                  <a:lnTo>
                    <a:pt x="36" y="96"/>
                  </a:lnTo>
                  <a:lnTo>
                    <a:pt x="24" y="90"/>
                  </a:lnTo>
                  <a:lnTo>
                    <a:pt x="18" y="84"/>
                  </a:lnTo>
                  <a:lnTo>
                    <a:pt x="12" y="72"/>
                  </a:lnTo>
                  <a:lnTo>
                    <a:pt x="12" y="72"/>
                  </a:lnTo>
                  <a:close/>
                </a:path>
              </a:pathLst>
            </a:custGeom>
            <a:gradFill rotWithShape="0">
              <a:gsLst>
                <a:gs pos="0">
                  <a:schemeClr val="bg2"/>
                </a:gs>
                <a:gs pos="100000">
                  <a:schemeClr val="bg2">
                    <a:gamma/>
                    <a:tint val="81961"/>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066" name="Freeform 26"/>
            <p:cNvSpPr>
              <a:spLocks noEditPoints="1"/>
            </p:cNvSpPr>
            <p:nvPr/>
          </p:nvSpPr>
          <p:spPr bwMode="ltGray">
            <a:xfrm>
              <a:off x="2400" y="3872"/>
              <a:ext cx="72" cy="90"/>
            </a:xfrm>
            <a:custGeom>
              <a:avLst/>
              <a:gdLst>
                <a:gd name="T0" fmla="*/ 71 w 71"/>
                <a:gd name="T1" fmla="*/ 90 h 90"/>
                <a:gd name="T2" fmla="*/ 71 w 71"/>
                <a:gd name="T3" fmla="*/ 60 h 90"/>
                <a:gd name="T4" fmla="*/ 71 w 71"/>
                <a:gd name="T5" fmla="*/ 36 h 90"/>
                <a:gd name="T6" fmla="*/ 60 w 71"/>
                <a:gd name="T7" fmla="*/ 12 h 90"/>
                <a:gd name="T8" fmla="*/ 36 w 71"/>
                <a:gd name="T9" fmla="*/ 0 h 90"/>
                <a:gd name="T10" fmla="*/ 12 w 71"/>
                <a:gd name="T11" fmla="*/ 12 h 90"/>
                <a:gd name="T12" fmla="*/ 0 w 71"/>
                <a:gd name="T13" fmla="*/ 36 h 90"/>
                <a:gd name="T14" fmla="*/ 6 w 71"/>
                <a:gd name="T15" fmla="*/ 60 h 90"/>
                <a:gd name="T16" fmla="*/ 30 w 71"/>
                <a:gd name="T17" fmla="*/ 78 h 90"/>
                <a:gd name="T18" fmla="*/ 54 w 71"/>
                <a:gd name="T19" fmla="*/ 90 h 90"/>
                <a:gd name="T20" fmla="*/ 71 w 71"/>
                <a:gd name="T21" fmla="*/ 90 h 90"/>
                <a:gd name="T22" fmla="*/ 71 w 71"/>
                <a:gd name="T23" fmla="*/ 90 h 90"/>
                <a:gd name="T24" fmla="*/ 24 w 71"/>
                <a:gd name="T25" fmla="*/ 18 h 90"/>
                <a:gd name="T26" fmla="*/ 42 w 71"/>
                <a:gd name="T27" fmla="*/ 18 h 90"/>
                <a:gd name="T28" fmla="*/ 54 w 71"/>
                <a:gd name="T29" fmla="*/ 18 h 90"/>
                <a:gd name="T30" fmla="*/ 60 w 71"/>
                <a:gd name="T31" fmla="*/ 42 h 90"/>
                <a:gd name="T32" fmla="*/ 60 w 71"/>
                <a:gd name="T33" fmla="*/ 66 h 90"/>
                <a:gd name="T34" fmla="*/ 60 w 71"/>
                <a:gd name="T35" fmla="*/ 72 h 90"/>
                <a:gd name="T36" fmla="*/ 60 w 71"/>
                <a:gd name="T37" fmla="*/ 78 h 90"/>
                <a:gd name="T38" fmla="*/ 42 w 71"/>
                <a:gd name="T39" fmla="*/ 72 h 90"/>
                <a:gd name="T40" fmla="*/ 24 w 71"/>
                <a:gd name="T41" fmla="*/ 66 h 90"/>
                <a:gd name="T42" fmla="*/ 12 w 71"/>
                <a:gd name="T43" fmla="*/ 48 h 90"/>
                <a:gd name="T44" fmla="*/ 12 w 71"/>
                <a:gd name="T45" fmla="*/ 30 h 90"/>
                <a:gd name="T46" fmla="*/ 24 w 71"/>
                <a:gd name="T47" fmla="*/ 18 h 90"/>
                <a:gd name="T48" fmla="*/ 24 w 71"/>
                <a:gd name="T49" fmla="*/ 1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1" h="90">
                  <a:moveTo>
                    <a:pt x="71" y="90"/>
                  </a:moveTo>
                  <a:lnTo>
                    <a:pt x="71" y="60"/>
                  </a:lnTo>
                  <a:lnTo>
                    <a:pt x="71" y="36"/>
                  </a:lnTo>
                  <a:lnTo>
                    <a:pt x="60" y="12"/>
                  </a:lnTo>
                  <a:lnTo>
                    <a:pt x="36" y="0"/>
                  </a:lnTo>
                  <a:lnTo>
                    <a:pt x="12" y="12"/>
                  </a:lnTo>
                  <a:lnTo>
                    <a:pt x="0" y="36"/>
                  </a:lnTo>
                  <a:lnTo>
                    <a:pt x="6" y="60"/>
                  </a:lnTo>
                  <a:lnTo>
                    <a:pt x="30" y="78"/>
                  </a:lnTo>
                  <a:lnTo>
                    <a:pt x="54" y="90"/>
                  </a:lnTo>
                  <a:lnTo>
                    <a:pt x="71" y="90"/>
                  </a:lnTo>
                  <a:lnTo>
                    <a:pt x="71" y="90"/>
                  </a:lnTo>
                  <a:close/>
                  <a:moveTo>
                    <a:pt x="24" y="18"/>
                  </a:moveTo>
                  <a:lnTo>
                    <a:pt x="42" y="18"/>
                  </a:lnTo>
                  <a:lnTo>
                    <a:pt x="54" y="18"/>
                  </a:lnTo>
                  <a:lnTo>
                    <a:pt x="60" y="42"/>
                  </a:lnTo>
                  <a:lnTo>
                    <a:pt x="60" y="66"/>
                  </a:lnTo>
                  <a:lnTo>
                    <a:pt x="60" y="72"/>
                  </a:lnTo>
                  <a:lnTo>
                    <a:pt x="60" y="78"/>
                  </a:lnTo>
                  <a:lnTo>
                    <a:pt x="42" y="72"/>
                  </a:lnTo>
                  <a:lnTo>
                    <a:pt x="24" y="66"/>
                  </a:lnTo>
                  <a:lnTo>
                    <a:pt x="12" y="48"/>
                  </a:lnTo>
                  <a:lnTo>
                    <a:pt x="12" y="30"/>
                  </a:lnTo>
                  <a:lnTo>
                    <a:pt x="24" y="18"/>
                  </a:lnTo>
                  <a:lnTo>
                    <a:pt x="24" y="18"/>
                  </a:lnTo>
                  <a:close/>
                </a:path>
              </a:pathLst>
            </a:custGeom>
            <a:gradFill rotWithShape="0">
              <a:gsLst>
                <a:gs pos="0">
                  <a:schemeClr val="bg2"/>
                </a:gs>
                <a:gs pos="100000">
                  <a:schemeClr val="bg2">
                    <a:gamma/>
                    <a:tint val="81961"/>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067" name="Oval 27"/>
            <p:cNvSpPr>
              <a:spLocks noChangeArrowheads="1"/>
            </p:cNvSpPr>
            <p:nvPr/>
          </p:nvSpPr>
          <p:spPr bwMode="ltGray">
            <a:xfrm>
              <a:off x="2444" y="3838"/>
              <a:ext cx="1380" cy="389"/>
            </a:xfrm>
            <a:prstGeom prst="ellipse">
              <a:avLst/>
            </a:prstGeom>
            <a:gradFill rotWithShape="0">
              <a:gsLst>
                <a:gs pos="0">
                  <a:schemeClr val="bg2">
                    <a:gamma/>
                    <a:tint val="81961"/>
                    <a:invGamma/>
                  </a:schemeClr>
                </a:gs>
                <a:gs pos="100000">
                  <a:schemeClr val="bg2"/>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7068" name="Oval 28"/>
            <p:cNvSpPr>
              <a:spLocks noChangeArrowheads="1"/>
            </p:cNvSpPr>
            <p:nvPr/>
          </p:nvSpPr>
          <p:spPr bwMode="ltGray">
            <a:xfrm>
              <a:off x="2394" y="3834"/>
              <a:ext cx="1502" cy="288"/>
            </a:xfrm>
            <a:prstGeom prst="ellipse">
              <a:avLst/>
            </a:prstGeom>
            <a:gradFill rotWithShape="0">
              <a:gsLst>
                <a:gs pos="0">
                  <a:schemeClr val="bg2"/>
                </a:gs>
                <a:gs pos="100000">
                  <a:schemeClr val="bg2">
                    <a:gamma/>
                    <a:tint val="81961"/>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7069" name="Oval 29"/>
            <p:cNvSpPr>
              <a:spLocks noChangeArrowheads="1"/>
            </p:cNvSpPr>
            <p:nvPr/>
          </p:nvSpPr>
          <p:spPr bwMode="ltGray">
            <a:xfrm>
              <a:off x="2441" y="3860"/>
              <a:ext cx="1425" cy="220"/>
            </a:xfrm>
            <a:prstGeom prst="ellipse">
              <a:avLst/>
            </a:prstGeom>
            <a:gradFill rotWithShape="0">
              <a:gsLst>
                <a:gs pos="0">
                  <a:schemeClr val="bg2"/>
                </a:gs>
                <a:gs pos="100000">
                  <a:schemeClr val="bg2">
                    <a:gamma/>
                    <a:tint val="81961"/>
                    <a:invGamma/>
                  </a:schemeClr>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7070" name="Freeform 30"/>
            <p:cNvSpPr>
              <a:spLocks noEditPoints="1"/>
            </p:cNvSpPr>
            <p:nvPr/>
          </p:nvSpPr>
          <p:spPr bwMode="ltGray">
            <a:xfrm>
              <a:off x="3743" y="3788"/>
              <a:ext cx="90" cy="96"/>
            </a:xfrm>
            <a:custGeom>
              <a:avLst/>
              <a:gdLst>
                <a:gd name="T0" fmla="*/ 66 w 90"/>
                <a:gd name="T1" fmla="*/ 96 h 96"/>
                <a:gd name="T2" fmla="*/ 78 w 90"/>
                <a:gd name="T3" fmla="*/ 66 h 96"/>
                <a:gd name="T4" fmla="*/ 90 w 90"/>
                <a:gd name="T5" fmla="*/ 42 h 96"/>
                <a:gd name="T6" fmla="*/ 78 w 90"/>
                <a:gd name="T7" fmla="*/ 18 h 96"/>
                <a:gd name="T8" fmla="*/ 60 w 90"/>
                <a:gd name="T9" fmla="*/ 0 h 96"/>
                <a:gd name="T10" fmla="*/ 30 w 90"/>
                <a:gd name="T11" fmla="*/ 6 h 96"/>
                <a:gd name="T12" fmla="*/ 18 w 90"/>
                <a:gd name="T13" fmla="*/ 18 h 96"/>
                <a:gd name="T14" fmla="*/ 6 w 90"/>
                <a:gd name="T15" fmla="*/ 30 h 96"/>
                <a:gd name="T16" fmla="*/ 0 w 90"/>
                <a:gd name="T17" fmla="*/ 42 h 96"/>
                <a:gd name="T18" fmla="*/ 6 w 90"/>
                <a:gd name="T19" fmla="*/ 60 h 96"/>
                <a:gd name="T20" fmla="*/ 24 w 90"/>
                <a:gd name="T21" fmla="*/ 78 h 96"/>
                <a:gd name="T22" fmla="*/ 48 w 90"/>
                <a:gd name="T23" fmla="*/ 90 h 96"/>
                <a:gd name="T24" fmla="*/ 66 w 90"/>
                <a:gd name="T25" fmla="*/ 96 h 96"/>
                <a:gd name="T26" fmla="*/ 66 w 90"/>
                <a:gd name="T27" fmla="*/ 96 h 96"/>
                <a:gd name="T28" fmla="*/ 42 w 90"/>
                <a:gd name="T29" fmla="*/ 18 h 96"/>
                <a:gd name="T30" fmla="*/ 60 w 90"/>
                <a:gd name="T31" fmla="*/ 18 h 96"/>
                <a:gd name="T32" fmla="*/ 72 w 90"/>
                <a:gd name="T33" fmla="*/ 24 h 96"/>
                <a:gd name="T34" fmla="*/ 72 w 90"/>
                <a:gd name="T35" fmla="*/ 36 h 96"/>
                <a:gd name="T36" fmla="*/ 72 w 90"/>
                <a:gd name="T37" fmla="*/ 48 h 96"/>
                <a:gd name="T38" fmla="*/ 66 w 90"/>
                <a:gd name="T39" fmla="*/ 72 h 96"/>
                <a:gd name="T40" fmla="*/ 60 w 90"/>
                <a:gd name="T41" fmla="*/ 78 h 96"/>
                <a:gd name="T42" fmla="*/ 60 w 90"/>
                <a:gd name="T43" fmla="*/ 84 h 96"/>
                <a:gd name="T44" fmla="*/ 42 w 90"/>
                <a:gd name="T45" fmla="*/ 72 h 96"/>
                <a:gd name="T46" fmla="*/ 30 w 90"/>
                <a:gd name="T47" fmla="*/ 66 h 96"/>
                <a:gd name="T48" fmla="*/ 18 w 90"/>
                <a:gd name="T49" fmla="*/ 42 h 96"/>
                <a:gd name="T50" fmla="*/ 24 w 90"/>
                <a:gd name="T51" fmla="*/ 30 h 96"/>
                <a:gd name="T52" fmla="*/ 42 w 90"/>
                <a:gd name="T53" fmla="*/ 18 h 96"/>
                <a:gd name="T54" fmla="*/ 42 w 90"/>
                <a:gd name="T55" fmla="*/ 1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0" h="96">
                  <a:moveTo>
                    <a:pt x="66" y="96"/>
                  </a:moveTo>
                  <a:lnTo>
                    <a:pt x="78" y="66"/>
                  </a:lnTo>
                  <a:lnTo>
                    <a:pt x="90" y="42"/>
                  </a:lnTo>
                  <a:lnTo>
                    <a:pt x="78" y="18"/>
                  </a:lnTo>
                  <a:lnTo>
                    <a:pt x="60" y="0"/>
                  </a:lnTo>
                  <a:lnTo>
                    <a:pt x="30" y="6"/>
                  </a:lnTo>
                  <a:lnTo>
                    <a:pt x="18" y="18"/>
                  </a:lnTo>
                  <a:lnTo>
                    <a:pt x="6" y="30"/>
                  </a:lnTo>
                  <a:lnTo>
                    <a:pt x="0" y="42"/>
                  </a:lnTo>
                  <a:lnTo>
                    <a:pt x="6" y="60"/>
                  </a:lnTo>
                  <a:lnTo>
                    <a:pt x="24" y="78"/>
                  </a:lnTo>
                  <a:lnTo>
                    <a:pt x="48" y="90"/>
                  </a:lnTo>
                  <a:lnTo>
                    <a:pt x="66" y="96"/>
                  </a:lnTo>
                  <a:lnTo>
                    <a:pt x="66" y="96"/>
                  </a:lnTo>
                  <a:close/>
                  <a:moveTo>
                    <a:pt x="42" y="18"/>
                  </a:moveTo>
                  <a:lnTo>
                    <a:pt x="60" y="18"/>
                  </a:lnTo>
                  <a:lnTo>
                    <a:pt x="72" y="24"/>
                  </a:lnTo>
                  <a:lnTo>
                    <a:pt x="72" y="36"/>
                  </a:lnTo>
                  <a:lnTo>
                    <a:pt x="72" y="48"/>
                  </a:lnTo>
                  <a:lnTo>
                    <a:pt x="66" y="72"/>
                  </a:lnTo>
                  <a:lnTo>
                    <a:pt x="60" y="78"/>
                  </a:lnTo>
                  <a:lnTo>
                    <a:pt x="60" y="84"/>
                  </a:lnTo>
                  <a:lnTo>
                    <a:pt x="42" y="72"/>
                  </a:lnTo>
                  <a:lnTo>
                    <a:pt x="30" y="66"/>
                  </a:lnTo>
                  <a:lnTo>
                    <a:pt x="18" y="42"/>
                  </a:lnTo>
                  <a:lnTo>
                    <a:pt x="24" y="30"/>
                  </a:lnTo>
                  <a:lnTo>
                    <a:pt x="42" y="18"/>
                  </a:lnTo>
                  <a:lnTo>
                    <a:pt x="42" y="18"/>
                  </a:lnTo>
                  <a:close/>
                </a:path>
              </a:pathLst>
            </a:custGeom>
            <a:gradFill rotWithShape="0">
              <a:gsLst>
                <a:gs pos="0">
                  <a:schemeClr val="bg2"/>
                </a:gs>
                <a:gs pos="100000">
                  <a:schemeClr val="bg2">
                    <a:gamma/>
                    <a:tint val="81961"/>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071" name="Freeform 31"/>
            <p:cNvSpPr>
              <a:spLocks noEditPoints="1"/>
            </p:cNvSpPr>
            <p:nvPr/>
          </p:nvSpPr>
          <p:spPr bwMode="ltGray">
            <a:xfrm>
              <a:off x="5422" y="3603"/>
              <a:ext cx="72" cy="108"/>
            </a:xfrm>
            <a:custGeom>
              <a:avLst/>
              <a:gdLst>
                <a:gd name="T0" fmla="*/ 0 w 72"/>
                <a:gd name="T1" fmla="*/ 90 h 108"/>
                <a:gd name="T2" fmla="*/ 12 w 72"/>
                <a:gd name="T3" fmla="*/ 102 h 108"/>
                <a:gd name="T4" fmla="*/ 24 w 72"/>
                <a:gd name="T5" fmla="*/ 108 h 108"/>
                <a:gd name="T6" fmla="*/ 48 w 72"/>
                <a:gd name="T7" fmla="*/ 108 h 108"/>
                <a:gd name="T8" fmla="*/ 66 w 72"/>
                <a:gd name="T9" fmla="*/ 96 h 108"/>
                <a:gd name="T10" fmla="*/ 72 w 72"/>
                <a:gd name="T11" fmla="*/ 66 h 108"/>
                <a:gd name="T12" fmla="*/ 66 w 72"/>
                <a:gd name="T13" fmla="*/ 42 h 108"/>
                <a:gd name="T14" fmla="*/ 60 w 72"/>
                <a:gd name="T15" fmla="*/ 18 h 108"/>
                <a:gd name="T16" fmla="*/ 48 w 72"/>
                <a:gd name="T17" fmla="*/ 6 h 108"/>
                <a:gd name="T18" fmla="*/ 42 w 72"/>
                <a:gd name="T19" fmla="*/ 0 h 108"/>
                <a:gd name="T20" fmla="*/ 42 w 72"/>
                <a:gd name="T21" fmla="*/ 0 h 108"/>
                <a:gd name="T22" fmla="*/ 36 w 72"/>
                <a:gd name="T23" fmla="*/ 0 h 108"/>
                <a:gd name="T24" fmla="*/ 18 w 72"/>
                <a:gd name="T25" fmla="*/ 24 h 108"/>
                <a:gd name="T26" fmla="*/ 6 w 72"/>
                <a:gd name="T27" fmla="*/ 48 h 108"/>
                <a:gd name="T28" fmla="*/ 0 w 72"/>
                <a:gd name="T29" fmla="*/ 66 h 108"/>
                <a:gd name="T30" fmla="*/ 0 w 72"/>
                <a:gd name="T31" fmla="*/ 90 h 108"/>
                <a:gd name="T32" fmla="*/ 0 w 72"/>
                <a:gd name="T33" fmla="*/ 90 h 108"/>
                <a:gd name="T34" fmla="*/ 12 w 72"/>
                <a:gd name="T35" fmla="*/ 66 h 108"/>
                <a:gd name="T36" fmla="*/ 18 w 72"/>
                <a:gd name="T37" fmla="*/ 48 h 108"/>
                <a:gd name="T38" fmla="*/ 24 w 72"/>
                <a:gd name="T39" fmla="*/ 36 h 108"/>
                <a:gd name="T40" fmla="*/ 30 w 72"/>
                <a:gd name="T41" fmla="*/ 24 h 108"/>
                <a:gd name="T42" fmla="*/ 36 w 72"/>
                <a:gd name="T43" fmla="*/ 18 h 108"/>
                <a:gd name="T44" fmla="*/ 54 w 72"/>
                <a:gd name="T45" fmla="*/ 30 h 108"/>
                <a:gd name="T46" fmla="*/ 60 w 72"/>
                <a:gd name="T47" fmla="*/ 48 h 108"/>
                <a:gd name="T48" fmla="*/ 66 w 72"/>
                <a:gd name="T49" fmla="*/ 72 h 108"/>
                <a:gd name="T50" fmla="*/ 66 w 72"/>
                <a:gd name="T51" fmla="*/ 84 h 108"/>
                <a:gd name="T52" fmla="*/ 54 w 72"/>
                <a:gd name="T53" fmla="*/ 96 h 108"/>
                <a:gd name="T54" fmla="*/ 30 w 72"/>
                <a:gd name="T55" fmla="*/ 102 h 108"/>
                <a:gd name="T56" fmla="*/ 24 w 72"/>
                <a:gd name="T57" fmla="*/ 96 h 108"/>
                <a:gd name="T58" fmla="*/ 12 w 72"/>
                <a:gd name="T59" fmla="*/ 90 h 108"/>
                <a:gd name="T60" fmla="*/ 12 w 72"/>
                <a:gd name="T61" fmla="*/ 78 h 108"/>
                <a:gd name="T62" fmla="*/ 12 w 72"/>
                <a:gd name="T63" fmla="*/ 66 h 108"/>
                <a:gd name="T64" fmla="*/ 12 w 72"/>
                <a:gd name="T65" fmla="*/ 6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108">
                  <a:moveTo>
                    <a:pt x="0" y="90"/>
                  </a:moveTo>
                  <a:lnTo>
                    <a:pt x="12" y="102"/>
                  </a:lnTo>
                  <a:lnTo>
                    <a:pt x="24" y="108"/>
                  </a:lnTo>
                  <a:lnTo>
                    <a:pt x="48" y="108"/>
                  </a:lnTo>
                  <a:lnTo>
                    <a:pt x="66" y="96"/>
                  </a:lnTo>
                  <a:lnTo>
                    <a:pt x="72" y="66"/>
                  </a:lnTo>
                  <a:lnTo>
                    <a:pt x="66" y="42"/>
                  </a:lnTo>
                  <a:lnTo>
                    <a:pt x="60" y="18"/>
                  </a:lnTo>
                  <a:lnTo>
                    <a:pt x="48" y="6"/>
                  </a:lnTo>
                  <a:lnTo>
                    <a:pt x="42" y="0"/>
                  </a:lnTo>
                  <a:lnTo>
                    <a:pt x="42" y="0"/>
                  </a:lnTo>
                  <a:lnTo>
                    <a:pt x="36" y="0"/>
                  </a:lnTo>
                  <a:lnTo>
                    <a:pt x="18" y="24"/>
                  </a:lnTo>
                  <a:lnTo>
                    <a:pt x="6" y="48"/>
                  </a:lnTo>
                  <a:lnTo>
                    <a:pt x="0" y="66"/>
                  </a:lnTo>
                  <a:lnTo>
                    <a:pt x="0" y="90"/>
                  </a:lnTo>
                  <a:lnTo>
                    <a:pt x="0" y="90"/>
                  </a:lnTo>
                  <a:close/>
                  <a:moveTo>
                    <a:pt x="12" y="66"/>
                  </a:moveTo>
                  <a:lnTo>
                    <a:pt x="18" y="48"/>
                  </a:lnTo>
                  <a:lnTo>
                    <a:pt x="24" y="36"/>
                  </a:lnTo>
                  <a:lnTo>
                    <a:pt x="30" y="24"/>
                  </a:lnTo>
                  <a:lnTo>
                    <a:pt x="36" y="18"/>
                  </a:lnTo>
                  <a:lnTo>
                    <a:pt x="54" y="30"/>
                  </a:lnTo>
                  <a:lnTo>
                    <a:pt x="60" y="48"/>
                  </a:lnTo>
                  <a:lnTo>
                    <a:pt x="66" y="72"/>
                  </a:lnTo>
                  <a:lnTo>
                    <a:pt x="66" y="84"/>
                  </a:lnTo>
                  <a:lnTo>
                    <a:pt x="54" y="96"/>
                  </a:lnTo>
                  <a:lnTo>
                    <a:pt x="30" y="102"/>
                  </a:lnTo>
                  <a:lnTo>
                    <a:pt x="24" y="96"/>
                  </a:lnTo>
                  <a:lnTo>
                    <a:pt x="12" y="90"/>
                  </a:lnTo>
                  <a:lnTo>
                    <a:pt x="12" y="78"/>
                  </a:lnTo>
                  <a:lnTo>
                    <a:pt x="12" y="66"/>
                  </a:lnTo>
                  <a:lnTo>
                    <a:pt x="12" y="66"/>
                  </a:lnTo>
                  <a:close/>
                </a:path>
              </a:pathLst>
            </a:custGeom>
            <a:gradFill rotWithShape="0">
              <a:gsLst>
                <a:gs pos="0">
                  <a:schemeClr val="bg2"/>
                </a:gs>
                <a:gs pos="100000">
                  <a:schemeClr val="bg2">
                    <a:gamma/>
                    <a:tint val="81961"/>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072" name="Rectangle 32"/>
            <p:cNvSpPr>
              <a:spLocks noChangeArrowheads="1"/>
            </p:cNvSpPr>
            <p:nvPr/>
          </p:nvSpPr>
          <p:spPr bwMode="ltGray">
            <a:xfrm>
              <a:off x="4238" y="1773"/>
              <a:ext cx="173" cy="2539"/>
            </a:xfrm>
            <a:prstGeom prst="rect">
              <a:avLst/>
            </a:prstGeom>
            <a:gradFill rotWithShape="0">
              <a:gsLst>
                <a:gs pos="0">
                  <a:schemeClr val="bg2">
                    <a:gamma/>
                    <a:tint val="81961"/>
                    <a:invGamma/>
                  </a:schemeClr>
                </a:gs>
                <a:gs pos="100000">
                  <a:schemeClr val="bg2"/>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7073" name="Rectangle 33"/>
            <p:cNvSpPr>
              <a:spLocks noChangeArrowheads="1"/>
            </p:cNvSpPr>
            <p:nvPr/>
          </p:nvSpPr>
          <p:spPr bwMode="ltGray">
            <a:xfrm>
              <a:off x="4288" y="1545"/>
              <a:ext cx="76" cy="240"/>
            </a:xfrm>
            <a:prstGeom prst="rect">
              <a:avLst/>
            </a:prstGeom>
            <a:gradFill rotWithShape="0">
              <a:gsLst>
                <a:gs pos="0">
                  <a:schemeClr val="bg2"/>
                </a:gs>
                <a:gs pos="100000">
                  <a:schemeClr val="bg2">
                    <a:gamma/>
                    <a:tint val="81961"/>
                    <a:invGamma/>
                  </a:scheme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7074" name="AutoShape 34"/>
            <p:cNvSpPr>
              <a:spLocks noChangeArrowheads="1"/>
            </p:cNvSpPr>
            <p:nvPr/>
          </p:nvSpPr>
          <p:spPr bwMode="ltGray">
            <a:xfrm>
              <a:off x="4220" y="1743"/>
              <a:ext cx="205" cy="52"/>
            </a:xfrm>
            <a:prstGeom prst="roundRect">
              <a:avLst>
                <a:gd name="adj" fmla="val 16667"/>
              </a:avLst>
            </a:prstGeom>
            <a:gradFill rotWithShape="0">
              <a:gsLst>
                <a:gs pos="0">
                  <a:schemeClr val="bg2"/>
                </a:gs>
                <a:gs pos="100000">
                  <a:schemeClr val="bg2">
                    <a:gamma/>
                    <a:tint val="81961"/>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7075" name="Freeform 35"/>
            <p:cNvSpPr>
              <a:spLocks/>
            </p:cNvSpPr>
            <p:nvPr/>
          </p:nvSpPr>
          <p:spPr bwMode="ltGray">
            <a:xfrm>
              <a:off x="4306" y="1529"/>
              <a:ext cx="252" cy="1576"/>
            </a:xfrm>
            <a:custGeom>
              <a:avLst/>
              <a:gdLst>
                <a:gd name="T0" fmla="*/ 252 w 252"/>
                <a:gd name="T1" fmla="*/ 1576 h 1576"/>
                <a:gd name="T2" fmla="*/ 12 w 252"/>
                <a:gd name="T3" fmla="*/ 84 h 1576"/>
                <a:gd name="T4" fmla="*/ 12 w 252"/>
                <a:gd name="T5" fmla="*/ 60 h 1576"/>
                <a:gd name="T6" fmla="*/ 0 w 252"/>
                <a:gd name="T7" fmla="*/ 12 h 1576"/>
                <a:gd name="T8" fmla="*/ 72 w 252"/>
                <a:gd name="T9" fmla="*/ 0 h 1576"/>
                <a:gd name="T10" fmla="*/ 72 w 252"/>
                <a:gd name="T11" fmla="*/ 0 h 1576"/>
                <a:gd name="T12" fmla="*/ 78 w 252"/>
                <a:gd name="T13" fmla="*/ 48 h 1576"/>
                <a:gd name="T14" fmla="*/ 88 w 252"/>
                <a:gd name="T15" fmla="*/ 66 h 15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2" h="1576">
                  <a:moveTo>
                    <a:pt x="252" y="1576"/>
                  </a:moveTo>
                  <a:lnTo>
                    <a:pt x="12" y="84"/>
                  </a:lnTo>
                  <a:lnTo>
                    <a:pt x="12" y="60"/>
                  </a:lnTo>
                  <a:lnTo>
                    <a:pt x="0" y="12"/>
                  </a:lnTo>
                  <a:lnTo>
                    <a:pt x="72" y="0"/>
                  </a:lnTo>
                  <a:lnTo>
                    <a:pt x="72" y="0"/>
                  </a:lnTo>
                  <a:lnTo>
                    <a:pt x="78" y="48"/>
                  </a:lnTo>
                  <a:lnTo>
                    <a:pt x="88" y="66"/>
                  </a:lnTo>
                </a:path>
              </a:pathLst>
            </a:custGeom>
            <a:gradFill rotWithShape="0">
              <a:gsLst>
                <a:gs pos="0">
                  <a:schemeClr val="bg2">
                    <a:gamma/>
                    <a:tint val="81961"/>
                    <a:invGamma/>
                  </a:schemeClr>
                </a:gs>
                <a:gs pos="100000">
                  <a:schemeClr val="bg2"/>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076" name="Freeform 36"/>
            <p:cNvSpPr>
              <a:spLocks/>
            </p:cNvSpPr>
            <p:nvPr/>
          </p:nvSpPr>
          <p:spPr bwMode="ltGray">
            <a:xfrm>
              <a:off x="4169" y="1421"/>
              <a:ext cx="317" cy="138"/>
            </a:xfrm>
            <a:custGeom>
              <a:avLst/>
              <a:gdLst>
                <a:gd name="T0" fmla="*/ 161 w 316"/>
                <a:gd name="T1" fmla="*/ 0 h 138"/>
                <a:gd name="T2" fmla="*/ 227 w 316"/>
                <a:gd name="T3" fmla="*/ 6 h 138"/>
                <a:gd name="T4" fmla="*/ 275 w 316"/>
                <a:gd name="T5" fmla="*/ 36 h 138"/>
                <a:gd name="T6" fmla="*/ 304 w 316"/>
                <a:gd name="T7" fmla="*/ 78 h 138"/>
                <a:gd name="T8" fmla="*/ 316 w 316"/>
                <a:gd name="T9" fmla="*/ 138 h 138"/>
                <a:gd name="T10" fmla="*/ 0 w 316"/>
                <a:gd name="T11" fmla="*/ 138 h 138"/>
                <a:gd name="T12" fmla="*/ 11 w 316"/>
                <a:gd name="T13" fmla="*/ 78 h 138"/>
                <a:gd name="T14" fmla="*/ 47 w 316"/>
                <a:gd name="T15" fmla="*/ 36 h 138"/>
                <a:gd name="T16" fmla="*/ 95 w 316"/>
                <a:gd name="T17" fmla="*/ 6 h 138"/>
                <a:gd name="T18" fmla="*/ 161 w 316"/>
                <a:gd name="T19" fmla="*/ 0 h 138"/>
                <a:gd name="T20" fmla="*/ 161 w 316"/>
                <a:gd name="T21"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6" h="138">
                  <a:moveTo>
                    <a:pt x="161" y="0"/>
                  </a:moveTo>
                  <a:lnTo>
                    <a:pt x="227" y="6"/>
                  </a:lnTo>
                  <a:lnTo>
                    <a:pt x="275" y="36"/>
                  </a:lnTo>
                  <a:lnTo>
                    <a:pt x="304" y="78"/>
                  </a:lnTo>
                  <a:lnTo>
                    <a:pt x="316" y="138"/>
                  </a:lnTo>
                  <a:lnTo>
                    <a:pt x="0" y="138"/>
                  </a:lnTo>
                  <a:lnTo>
                    <a:pt x="11" y="78"/>
                  </a:lnTo>
                  <a:lnTo>
                    <a:pt x="47" y="36"/>
                  </a:lnTo>
                  <a:lnTo>
                    <a:pt x="95" y="6"/>
                  </a:lnTo>
                  <a:lnTo>
                    <a:pt x="161" y="0"/>
                  </a:lnTo>
                  <a:lnTo>
                    <a:pt x="161" y="0"/>
                  </a:lnTo>
                  <a:close/>
                </a:path>
              </a:pathLst>
            </a:custGeom>
            <a:gradFill rotWithShape="0">
              <a:gsLst>
                <a:gs pos="0">
                  <a:schemeClr val="bg2">
                    <a:gamma/>
                    <a:tint val="81961"/>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87077" name="Rectangle 37"/>
          <p:cNvSpPr>
            <a:spLocks noGrp="1" noChangeArrowheads="1"/>
          </p:cNvSpPr>
          <p:nvPr>
            <p:ph type="dt" sz="half" idx="2"/>
          </p:nvPr>
        </p:nvSpPr>
        <p:spPr/>
        <p:txBody>
          <a:bodyPr/>
          <a:lstStyle>
            <a:lvl1pPr>
              <a:defRPr/>
            </a:lvl1pPr>
          </a:lstStyle>
          <a:p>
            <a:endParaRPr lang="en-US"/>
          </a:p>
        </p:txBody>
      </p:sp>
      <p:sp>
        <p:nvSpPr>
          <p:cNvPr id="87078" name="Rectangle 38"/>
          <p:cNvSpPr>
            <a:spLocks noGrp="1" noChangeArrowheads="1"/>
          </p:cNvSpPr>
          <p:nvPr>
            <p:ph type="ftr" sz="quarter" idx="3"/>
          </p:nvPr>
        </p:nvSpPr>
        <p:spPr/>
        <p:txBody>
          <a:bodyPr/>
          <a:lstStyle>
            <a:lvl1pPr>
              <a:defRPr/>
            </a:lvl1pPr>
          </a:lstStyle>
          <a:p>
            <a:endParaRPr lang="en-US"/>
          </a:p>
        </p:txBody>
      </p:sp>
      <p:sp>
        <p:nvSpPr>
          <p:cNvPr id="87079" name="Rectangle 39"/>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en-US" noProof="0"/>
              <a:t>Click to edit Master subtitle style</a:t>
            </a:r>
          </a:p>
        </p:txBody>
      </p:sp>
      <p:sp>
        <p:nvSpPr>
          <p:cNvPr id="87080" name="Rectangle 40"/>
          <p:cNvSpPr>
            <a:spLocks noGrp="1" noChangeArrowheads="1"/>
          </p:cNvSpPr>
          <p:nvPr>
            <p:ph type="ctrTitle"/>
          </p:nvPr>
        </p:nvSpPr>
        <p:spPr>
          <a:xfrm>
            <a:off x="685800" y="1768475"/>
            <a:ext cx="7772400" cy="1736725"/>
          </a:xfrm>
        </p:spPr>
        <p:txBody>
          <a:bodyPr anchor="b" anchorCtr="1"/>
          <a:lstStyle>
            <a:lvl1pPr>
              <a:defRPr sz="5400"/>
            </a:lvl1pPr>
          </a:lstStyle>
          <a:p>
            <a:pPr lvl="0"/>
            <a:r>
              <a:rPr lang="en-US" noProof="0"/>
              <a:t>Click to edit Master title style</a:t>
            </a:r>
          </a:p>
        </p:txBody>
      </p:sp>
      <p:sp>
        <p:nvSpPr>
          <p:cNvPr id="87081" name="Rectangle 41"/>
          <p:cNvSpPr>
            <a:spLocks noGrp="1" noChangeArrowheads="1"/>
          </p:cNvSpPr>
          <p:nvPr>
            <p:ph type="sldNum" sz="quarter" idx="4"/>
          </p:nvPr>
        </p:nvSpPr>
        <p:spPr/>
        <p:txBody>
          <a:bodyPr/>
          <a:lstStyle>
            <a:lvl1pPr>
              <a:defRPr/>
            </a:lvl1pPr>
          </a:lstStyle>
          <a:p>
            <a:fld id="{FAB24189-ECED-4369-8A99-6D6064386E32}" type="slidenum">
              <a:rPr lang="en-US"/>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85AF27F-96B8-447F-B2F0-993D4E26DA02}" type="slidenum">
              <a:rPr lang="en-US"/>
              <a:pPr/>
              <a:t>‹#›</a:t>
            </a:fld>
            <a:endParaRPr lang="en-US"/>
          </a:p>
        </p:txBody>
      </p:sp>
    </p:spTree>
    <p:extLst>
      <p:ext uri="{BB962C8B-B14F-4D97-AF65-F5344CB8AC3E}">
        <p14:creationId xmlns:p14="http://schemas.microsoft.com/office/powerpoint/2010/main" val="27993354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5762025-FFCD-47D2-8E2D-3980FF56D076}" type="slidenum">
              <a:rPr lang="en-US"/>
              <a:pPr/>
              <a:t>‹#›</a:t>
            </a:fld>
            <a:endParaRPr lang="en-US"/>
          </a:p>
        </p:txBody>
      </p:sp>
    </p:spTree>
    <p:extLst>
      <p:ext uri="{BB962C8B-B14F-4D97-AF65-F5344CB8AC3E}">
        <p14:creationId xmlns:p14="http://schemas.microsoft.com/office/powerpoint/2010/main" val="3116893636"/>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78563"/>
            <a:ext cx="21336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78563"/>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78563"/>
            <a:ext cx="2133600" cy="457200"/>
          </a:xfrm>
        </p:spPr>
        <p:txBody>
          <a:bodyPr/>
          <a:lstStyle>
            <a:lvl1pPr>
              <a:defRPr/>
            </a:lvl1pPr>
          </a:lstStyle>
          <a:p>
            <a:fld id="{23AE038B-92E0-489B-8C6D-312400A2CA5F}" type="slidenum">
              <a:rPr lang="en-US"/>
              <a:pPr/>
              <a:t>‹#›</a:t>
            </a:fld>
            <a:endParaRPr lang="en-US"/>
          </a:p>
        </p:txBody>
      </p:sp>
    </p:spTree>
    <p:extLst>
      <p:ext uri="{BB962C8B-B14F-4D97-AF65-F5344CB8AC3E}">
        <p14:creationId xmlns:p14="http://schemas.microsoft.com/office/powerpoint/2010/main" val="114402036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8229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 y="3941763"/>
            <a:ext cx="8229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78563"/>
            <a:ext cx="21336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78563"/>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78563"/>
            <a:ext cx="2133600" cy="457200"/>
          </a:xfrm>
        </p:spPr>
        <p:txBody>
          <a:bodyPr/>
          <a:lstStyle>
            <a:lvl1pPr>
              <a:defRPr/>
            </a:lvl1pPr>
          </a:lstStyle>
          <a:p>
            <a:fld id="{A1A55568-22ED-4BEA-8C05-72400B3667B9}" type="slidenum">
              <a:rPr lang="en-US"/>
              <a:pPr/>
              <a:t>‹#›</a:t>
            </a:fld>
            <a:endParaRPr lang="en-US"/>
          </a:p>
        </p:txBody>
      </p:sp>
    </p:spTree>
    <p:extLst>
      <p:ext uri="{BB962C8B-B14F-4D97-AF65-F5344CB8AC3E}">
        <p14:creationId xmlns:p14="http://schemas.microsoft.com/office/powerpoint/2010/main" val="1266294267"/>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457200" y="6278563"/>
            <a:ext cx="2133600" cy="457200"/>
          </a:xfrm>
        </p:spPr>
        <p:txBody>
          <a:bodyPr/>
          <a:lstStyle>
            <a:lvl1pPr>
              <a:defRPr/>
            </a:lvl1pPr>
          </a:lstStyle>
          <a:p>
            <a:endParaRPr lang="en-US"/>
          </a:p>
        </p:txBody>
      </p:sp>
      <p:sp>
        <p:nvSpPr>
          <p:cNvPr id="7" name="Footer Placeholder 6"/>
          <p:cNvSpPr>
            <a:spLocks noGrp="1"/>
          </p:cNvSpPr>
          <p:nvPr>
            <p:ph type="ftr" sz="quarter" idx="11"/>
          </p:nvPr>
        </p:nvSpPr>
        <p:spPr>
          <a:xfrm>
            <a:off x="3124200" y="6278563"/>
            <a:ext cx="2895600" cy="457200"/>
          </a:xfrm>
        </p:spPr>
        <p:txBody>
          <a:bodyPr/>
          <a:lstStyle>
            <a:lvl1pPr>
              <a:defRPr/>
            </a:lvl1pPr>
          </a:lstStyle>
          <a:p>
            <a:endParaRPr lang="en-US"/>
          </a:p>
        </p:txBody>
      </p:sp>
      <p:sp>
        <p:nvSpPr>
          <p:cNvPr id="8" name="Slide Number Placeholder 7"/>
          <p:cNvSpPr>
            <a:spLocks noGrp="1"/>
          </p:cNvSpPr>
          <p:nvPr>
            <p:ph type="sldNum" sz="quarter" idx="12"/>
          </p:nvPr>
        </p:nvSpPr>
        <p:spPr>
          <a:xfrm>
            <a:off x="6553200" y="6278563"/>
            <a:ext cx="2133600" cy="457200"/>
          </a:xfrm>
        </p:spPr>
        <p:txBody>
          <a:bodyPr/>
          <a:lstStyle>
            <a:lvl1pPr>
              <a:defRPr/>
            </a:lvl1pPr>
          </a:lstStyle>
          <a:p>
            <a:fld id="{86B19AD0-3C1C-4C15-97F2-93EA1A31D73F}" type="slidenum">
              <a:rPr lang="en-US"/>
              <a:pPr/>
              <a:t>‹#›</a:t>
            </a:fld>
            <a:endParaRPr lang="en-US"/>
          </a:p>
        </p:txBody>
      </p:sp>
    </p:spTree>
    <p:extLst>
      <p:ext uri="{BB962C8B-B14F-4D97-AF65-F5344CB8AC3E}">
        <p14:creationId xmlns:p14="http://schemas.microsoft.com/office/powerpoint/2010/main" val="29161635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B11E236-A2CE-4E2C-919C-4697F338AE8C}" type="slidenum">
              <a:rPr lang="en-US"/>
              <a:pPr/>
              <a:t>‹#›</a:t>
            </a:fld>
            <a:endParaRPr lang="en-US"/>
          </a:p>
        </p:txBody>
      </p:sp>
    </p:spTree>
    <p:extLst>
      <p:ext uri="{BB962C8B-B14F-4D97-AF65-F5344CB8AC3E}">
        <p14:creationId xmlns:p14="http://schemas.microsoft.com/office/powerpoint/2010/main" val="257293671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A33EA1E-3DC4-4B7A-9E9D-AEAB08626D13}" type="slidenum">
              <a:rPr lang="en-US"/>
              <a:pPr/>
              <a:t>‹#›</a:t>
            </a:fld>
            <a:endParaRPr lang="en-US"/>
          </a:p>
        </p:txBody>
      </p:sp>
    </p:spTree>
    <p:extLst>
      <p:ext uri="{BB962C8B-B14F-4D97-AF65-F5344CB8AC3E}">
        <p14:creationId xmlns:p14="http://schemas.microsoft.com/office/powerpoint/2010/main" val="406857264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AF93664-16C5-454D-8DF1-4C68D8382B17}" type="slidenum">
              <a:rPr lang="en-US"/>
              <a:pPr/>
              <a:t>‹#›</a:t>
            </a:fld>
            <a:endParaRPr lang="en-US"/>
          </a:p>
        </p:txBody>
      </p:sp>
    </p:spTree>
    <p:extLst>
      <p:ext uri="{BB962C8B-B14F-4D97-AF65-F5344CB8AC3E}">
        <p14:creationId xmlns:p14="http://schemas.microsoft.com/office/powerpoint/2010/main" val="54749756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7F51E242-CE49-4CA2-9871-69514335A7DF}" type="slidenum">
              <a:rPr lang="en-US"/>
              <a:pPr/>
              <a:t>‹#›</a:t>
            </a:fld>
            <a:endParaRPr lang="en-US"/>
          </a:p>
        </p:txBody>
      </p:sp>
    </p:spTree>
    <p:extLst>
      <p:ext uri="{BB962C8B-B14F-4D97-AF65-F5344CB8AC3E}">
        <p14:creationId xmlns:p14="http://schemas.microsoft.com/office/powerpoint/2010/main" val="292711861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C49DFD97-9719-4662-8DD2-B4773613ED50}" type="slidenum">
              <a:rPr lang="en-US"/>
              <a:pPr/>
              <a:t>‹#›</a:t>
            </a:fld>
            <a:endParaRPr lang="en-US"/>
          </a:p>
        </p:txBody>
      </p:sp>
    </p:spTree>
    <p:extLst>
      <p:ext uri="{BB962C8B-B14F-4D97-AF65-F5344CB8AC3E}">
        <p14:creationId xmlns:p14="http://schemas.microsoft.com/office/powerpoint/2010/main" val="167236538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859DF4A-3976-4743-89E6-0AE74DA39C75}" type="slidenum">
              <a:rPr lang="en-US"/>
              <a:pPr/>
              <a:t>‹#›</a:t>
            </a:fld>
            <a:endParaRPr lang="en-US"/>
          </a:p>
        </p:txBody>
      </p:sp>
    </p:spTree>
    <p:extLst>
      <p:ext uri="{BB962C8B-B14F-4D97-AF65-F5344CB8AC3E}">
        <p14:creationId xmlns:p14="http://schemas.microsoft.com/office/powerpoint/2010/main" val="104318378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676A4FB-1460-44EA-AF05-8F0645BC0F4A}" type="slidenum">
              <a:rPr lang="en-US"/>
              <a:pPr/>
              <a:t>‹#›</a:t>
            </a:fld>
            <a:endParaRPr lang="en-US"/>
          </a:p>
        </p:txBody>
      </p:sp>
    </p:spTree>
    <p:extLst>
      <p:ext uri="{BB962C8B-B14F-4D97-AF65-F5344CB8AC3E}">
        <p14:creationId xmlns:p14="http://schemas.microsoft.com/office/powerpoint/2010/main" val="306794681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45C1C9F-BE03-4512-9B0C-ED95DF78B62D}" type="slidenum">
              <a:rPr lang="en-US"/>
              <a:pPr/>
              <a:t>‹#›</a:t>
            </a:fld>
            <a:endParaRPr lang="en-US"/>
          </a:p>
        </p:txBody>
      </p:sp>
    </p:spTree>
    <p:extLst>
      <p:ext uri="{BB962C8B-B14F-4D97-AF65-F5344CB8AC3E}">
        <p14:creationId xmlns:p14="http://schemas.microsoft.com/office/powerpoint/2010/main" val="253839855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50000">
              <a:schemeClr val="bg1"/>
            </a:gs>
            <a:gs pos="100000">
              <a:schemeClr val="bg2"/>
            </a:gs>
          </a:gsLst>
          <a:lin ang="5400000" scaled="1"/>
        </a:gradFill>
        <a:effectLst/>
      </p:bgPr>
    </p:bg>
    <p:spTree>
      <p:nvGrpSpPr>
        <p:cNvPr id="1" name=""/>
        <p:cNvGrpSpPr/>
        <p:nvPr/>
      </p:nvGrpSpPr>
      <p:grpSpPr>
        <a:xfrm>
          <a:off x="0" y="0"/>
          <a:ext cx="0" cy="0"/>
          <a:chOff x="0" y="0"/>
          <a:chExt cx="0" cy="0"/>
        </a:xfrm>
      </p:grpSpPr>
      <p:grpSp>
        <p:nvGrpSpPr>
          <p:cNvPr id="86018" name="Group 2"/>
          <p:cNvGrpSpPr>
            <a:grpSpLocks/>
          </p:cNvGrpSpPr>
          <p:nvPr/>
        </p:nvGrpSpPr>
        <p:grpSpPr bwMode="auto">
          <a:xfrm>
            <a:off x="3800475" y="1789113"/>
            <a:ext cx="5340350" cy="5056187"/>
            <a:chOff x="2394" y="1127"/>
            <a:chExt cx="3364" cy="3185"/>
          </a:xfrm>
        </p:grpSpPr>
        <p:sp>
          <p:nvSpPr>
            <p:cNvPr id="86019" name="Rectangle 3"/>
            <p:cNvSpPr>
              <a:spLocks noChangeArrowheads="1"/>
            </p:cNvSpPr>
            <p:nvPr userDrawn="1"/>
          </p:nvSpPr>
          <p:spPr bwMode="ltGray">
            <a:xfrm>
              <a:off x="4230" y="1365"/>
              <a:ext cx="197" cy="102"/>
            </a:xfrm>
            <a:prstGeom prst="rect">
              <a:avLst/>
            </a:prstGeom>
            <a:gradFill rotWithShape="0">
              <a:gsLst>
                <a:gs pos="0">
                  <a:schemeClr val="bg2"/>
                </a:gs>
                <a:gs pos="100000">
                  <a:schemeClr val="bg2">
                    <a:gamma/>
                    <a:tint val="81961"/>
                    <a:invGamma/>
                  </a:scheme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6020" name="Oval 4"/>
            <p:cNvSpPr>
              <a:spLocks noChangeArrowheads="1"/>
            </p:cNvSpPr>
            <p:nvPr userDrawn="1"/>
          </p:nvSpPr>
          <p:spPr bwMode="ltGray">
            <a:xfrm>
              <a:off x="4299" y="1185"/>
              <a:ext cx="47" cy="47"/>
            </a:xfrm>
            <a:prstGeom prst="ellipse">
              <a:avLst/>
            </a:prstGeom>
            <a:gradFill rotWithShape="0">
              <a:gsLst>
                <a:gs pos="0">
                  <a:schemeClr val="bg2"/>
                </a:gs>
                <a:gs pos="100000">
                  <a:schemeClr val="bg2">
                    <a:gamma/>
                    <a:tint val="81961"/>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6021" name="Rectangle 5"/>
            <p:cNvSpPr>
              <a:spLocks noChangeArrowheads="1"/>
            </p:cNvSpPr>
            <p:nvPr userDrawn="1"/>
          </p:nvSpPr>
          <p:spPr bwMode="ltGray">
            <a:xfrm rot="995337">
              <a:off x="5205" y="1495"/>
              <a:ext cx="6" cy="2073"/>
            </a:xfrm>
            <a:prstGeom prst="rect">
              <a:avLst/>
            </a:prstGeom>
            <a:gradFill rotWithShape="0">
              <a:gsLst>
                <a:gs pos="0">
                  <a:schemeClr val="bg2"/>
                </a:gs>
                <a:gs pos="100000">
                  <a:schemeClr val="bg2">
                    <a:gamma/>
                    <a:tint val="81961"/>
                    <a:invGamma/>
                  </a:scheme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6022" name="Freeform 6"/>
            <p:cNvSpPr>
              <a:spLocks noEditPoints="1"/>
            </p:cNvSpPr>
            <p:nvPr userDrawn="1"/>
          </p:nvSpPr>
          <p:spPr bwMode="ltGray">
            <a:xfrm>
              <a:off x="4871" y="3508"/>
              <a:ext cx="66" cy="96"/>
            </a:xfrm>
            <a:custGeom>
              <a:avLst/>
              <a:gdLst>
                <a:gd name="T0" fmla="*/ 18 w 66"/>
                <a:gd name="T1" fmla="*/ 96 h 96"/>
                <a:gd name="T2" fmla="*/ 42 w 66"/>
                <a:gd name="T3" fmla="*/ 78 h 96"/>
                <a:gd name="T4" fmla="*/ 60 w 66"/>
                <a:gd name="T5" fmla="*/ 60 h 96"/>
                <a:gd name="T6" fmla="*/ 66 w 66"/>
                <a:gd name="T7" fmla="*/ 36 h 96"/>
                <a:gd name="T8" fmla="*/ 60 w 66"/>
                <a:gd name="T9" fmla="*/ 12 h 96"/>
                <a:gd name="T10" fmla="*/ 36 w 66"/>
                <a:gd name="T11" fmla="*/ 0 h 96"/>
                <a:gd name="T12" fmla="*/ 24 w 66"/>
                <a:gd name="T13" fmla="*/ 6 h 96"/>
                <a:gd name="T14" fmla="*/ 12 w 66"/>
                <a:gd name="T15" fmla="*/ 12 h 96"/>
                <a:gd name="T16" fmla="*/ 0 w 66"/>
                <a:gd name="T17" fmla="*/ 36 h 96"/>
                <a:gd name="T18" fmla="*/ 0 w 66"/>
                <a:gd name="T19" fmla="*/ 60 h 96"/>
                <a:gd name="T20" fmla="*/ 12 w 66"/>
                <a:gd name="T21" fmla="*/ 84 h 96"/>
                <a:gd name="T22" fmla="*/ 18 w 66"/>
                <a:gd name="T23" fmla="*/ 96 h 96"/>
                <a:gd name="T24" fmla="*/ 18 w 66"/>
                <a:gd name="T25" fmla="*/ 96 h 96"/>
                <a:gd name="T26" fmla="*/ 42 w 66"/>
                <a:gd name="T27" fmla="*/ 18 h 96"/>
                <a:gd name="T28" fmla="*/ 54 w 66"/>
                <a:gd name="T29" fmla="*/ 24 h 96"/>
                <a:gd name="T30" fmla="*/ 60 w 66"/>
                <a:gd name="T31" fmla="*/ 36 h 96"/>
                <a:gd name="T32" fmla="*/ 60 w 66"/>
                <a:gd name="T33" fmla="*/ 48 h 96"/>
                <a:gd name="T34" fmla="*/ 54 w 66"/>
                <a:gd name="T35" fmla="*/ 54 h 96"/>
                <a:gd name="T36" fmla="*/ 36 w 66"/>
                <a:gd name="T37" fmla="*/ 72 h 96"/>
                <a:gd name="T38" fmla="*/ 24 w 66"/>
                <a:gd name="T39" fmla="*/ 78 h 96"/>
                <a:gd name="T40" fmla="*/ 24 w 66"/>
                <a:gd name="T41" fmla="*/ 78 h 96"/>
                <a:gd name="T42" fmla="*/ 12 w 66"/>
                <a:gd name="T43" fmla="*/ 48 h 96"/>
                <a:gd name="T44" fmla="*/ 18 w 66"/>
                <a:gd name="T45" fmla="*/ 24 h 96"/>
                <a:gd name="T46" fmla="*/ 30 w 66"/>
                <a:gd name="T47" fmla="*/ 18 h 96"/>
                <a:gd name="T48" fmla="*/ 42 w 66"/>
                <a:gd name="T49" fmla="*/ 18 h 96"/>
                <a:gd name="T50" fmla="*/ 42 w 66"/>
                <a:gd name="T51" fmla="*/ 1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96">
                  <a:moveTo>
                    <a:pt x="18" y="96"/>
                  </a:moveTo>
                  <a:lnTo>
                    <a:pt x="42" y="78"/>
                  </a:lnTo>
                  <a:lnTo>
                    <a:pt x="60" y="60"/>
                  </a:lnTo>
                  <a:lnTo>
                    <a:pt x="66" y="36"/>
                  </a:lnTo>
                  <a:lnTo>
                    <a:pt x="60" y="12"/>
                  </a:lnTo>
                  <a:lnTo>
                    <a:pt x="36" y="0"/>
                  </a:lnTo>
                  <a:lnTo>
                    <a:pt x="24" y="6"/>
                  </a:lnTo>
                  <a:lnTo>
                    <a:pt x="12" y="12"/>
                  </a:lnTo>
                  <a:lnTo>
                    <a:pt x="0" y="36"/>
                  </a:lnTo>
                  <a:lnTo>
                    <a:pt x="0" y="60"/>
                  </a:lnTo>
                  <a:lnTo>
                    <a:pt x="12" y="84"/>
                  </a:lnTo>
                  <a:lnTo>
                    <a:pt x="18" y="96"/>
                  </a:lnTo>
                  <a:lnTo>
                    <a:pt x="18" y="96"/>
                  </a:lnTo>
                  <a:close/>
                  <a:moveTo>
                    <a:pt x="42" y="18"/>
                  </a:moveTo>
                  <a:lnTo>
                    <a:pt x="54" y="24"/>
                  </a:lnTo>
                  <a:lnTo>
                    <a:pt x="60" y="36"/>
                  </a:lnTo>
                  <a:lnTo>
                    <a:pt x="60" y="48"/>
                  </a:lnTo>
                  <a:lnTo>
                    <a:pt x="54" y="54"/>
                  </a:lnTo>
                  <a:lnTo>
                    <a:pt x="36" y="72"/>
                  </a:lnTo>
                  <a:lnTo>
                    <a:pt x="24" y="78"/>
                  </a:lnTo>
                  <a:lnTo>
                    <a:pt x="24" y="78"/>
                  </a:lnTo>
                  <a:lnTo>
                    <a:pt x="12" y="48"/>
                  </a:lnTo>
                  <a:lnTo>
                    <a:pt x="18" y="24"/>
                  </a:lnTo>
                  <a:lnTo>
                    <a:pt x="30" y="18"/>
                  </a:lnTo>
                  <a:lnTo>
                    <a:pt x="42" y="18"/>
                  </a:lnTo>
                  <a:lnTo>
                    <a:pt x="42" y="18"/>
                  </a:lnTo>
                  <a:close/>
                </a:path>
              </a:pathLst>
            </a:custGeom>
            <a:gradFill rotWithShape="0">
              <a:gsLst>
                <a:gs pos="0">
                  <a:schemeClr val="bg2"/>
                </a:gs>
                <a:gs pos="100000">
                  <a:schemeClr val="bg2">
                    <a:gamma/>
                    <a:tint val="81961"/>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023" name="Rectangle 7"/>
            <p:cNvSpPr>
              <a:spLocks noChangeArrowheads="1"/>
            </p:cNvSpPr>
            <p:nvPr userDrawn="1"/>
          </p:nvSpPr>
          <p:spPr bwMode="ltGray">
            <a:xfrm rot="91736">
              <a:off x="5487" y="1535"/>
              <a:ext cx="6" cy="1998"/>
            </a:xfrm>
            <a:prstGeom prst="rect">
              <a:avLst/>
            </a:prstGeom>
            <a:gradFill rotWithShape="0">
              <a:gsLst>
                <a:gs pos="0">
                  <a:schemeClr val="bg2"/>
                </a:gs>
                <a:gs pos="100000">
                  <a:schemeClr val="bg2">
                    <a:gamma/>
                    <a:tint val="81961"/>
                    <a:invGamma/>
                  </a:scheme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6024" name="Rectangle 8"/>
            <p:cNvSpPr>
              <a:spLocks noChangeArrowheads="1"/>
            </p:cNvSpPr>
            <p:nvPr userDrawn="1"/>
          </p:nvSpPr>
          <p:spPr bwMode="ltGray">
            <a:xfrm rot="-926223">
              <a:off x="5640" y="1521"/>
              <a:ext cx="6" cy="881"/>
            </a:xfrm>
            <a:prstGeom prst="rect">
              <a:avLst/>
            </a:prstGeom>
            <a:gradFill rotWithShape="0">
              <a:gsLst>
                <a:gs pos="0">
                  <a:schemeClr val="bg2"/>
                </a:gs>
                <a:gs pos="100000">
                  <a:schemeClr val="bg2">
                    <a:gamma/>
                    <a:tint val="81961"/>
                    <a:invGamma/>
                  </a:scheme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6025" name="Rectangle 9"/>
            <p:cNvSpPr>
              <a:spLocks noChangeArrowheads="1"/>
            </p:cNvSpPr>
            <p:nvPr userDrawn="1"/>
          </p:nvSpPr>
          <p:spPr bwMode="ltGray">
            <a:xfrm rot="-1140313">
              <a:off x="3444" y="1816"/>
              <a:ext cx="6" cy="2033"/>
            </a:xfrm>
            <a:prstGeom prst="rect">
              <a:avLst/>
            </a:prstGeom>
            <a:gradFill rotWithShape="0">
              <a:gsLst>
                <a:gs pos="0">
                  <a:schemeClr val="bg2"/>
                </a:gs>
                <a:gs pos="100000">
                  <a:schemeClr val="bg2">
                    <a:gamma/>
                    <a:tint val="81961"/>
                    <a:invGamma/>
                  </a:scheme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6026" name="Rectangle 10"/>
            <p:cNvSpPr>
              <a:spLocks noChangeArrowheads="1"/>
            </p:cNvSpPr>
            <p:nvPr userDrawn="1"/>
          </p:nvSpPr>
          <p:spPr bwMode="ltGray">
            <a:xfrm rot="1114412">
              <a:off x="2757" y="1821"/>
              <a:ext cx="6" cy="2119"/>
            </a:xfrm>
            <a:prstGeom prst="rect">
              <a:avLst/>
            </a:prstGeom>
            <a:gradFill rotWithShape="0">
              <a:gsLst>
                <a:gs pos="0">
                  <a:schemeClr val="bg2"/>
                </a:gs>
                <a:gs pos="100000">
                  <a:schemeClr val="bg2">
                    <a:gamma/>
                    <a:tint val="81961"/>
                    <a:invGamma/>
                  </a:scheme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6027" name="Rectangle 11"/>
            <p:cNvSpPr>
              <a:spLocks noChangeArrowheads="1"/>
            </p:cNvSpPr>
            <p:nvPr userDrawn="1"/>
          </p:nvSpPr>
          <p:spPr bwMode="ltGray">
            <a:xfrm rot="254676">
              <a:off x="3035" y="1870"/>
              <a:ext cx="6" cy="1906"/>
            </a:xfrm>
            <a:prstGeom prst="rect">
              <a:avLst/>
            </a:prstGeom>
            <a:gradFill rotWithShape="0">
              <a:gsLst>
                <a:gs pos="0">
                  <a:schemeClr val="bg2"/>
                </a:gs>
                <a:gs pos="100000">
                  <a:schemeClr val="bg2">
                    <a:gamma/>
                    <a:tint val="81961"/>
                    <a:invGamma/>
                  </a:scheme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6028" name="Freeform 12"/>
            <p:cNvSpPr>
              <a:spLocks/>
            </p:cNvSpPr>
            <p:nvPr userDrawn="1"/>
          </p:nvSpPr>
          <p:spPr bwMode="ltGray">
            <a:xfrm>
              <a:off x="4007" y="3021"/>
              <a:ext cx="623" cy="156"/>
            </a:xfrm>
            <a:custGeom>
              <a:avLst/>
              <a:gdLst>
                <a:gd name="T0" fmla="*/ 6 w 623"/>
                <a:gd name="T1" fmla="*/ 18 h 156"/>
                <a:gd name="T2" fmla="*/ 162 w 623"/>
                <a:gd name="T3" fmla="*/ 36 h 156"/>
                <a:gd name="T4" fmla="*/ 251 w 623"/>
                <a:gd name="T5" fmla="*/ 36 h 156"/>
                <a:gd name="T6" fmla="*/ 354 w 623"/>
                <a:gd name="T7" fmla="*/ 30 h 156"/>
                <a:gd name="T8" fmla="*/ 473 w 623"/>
                <a:gd name="T9" fmla="*/ 18 h 156"/>
                <a:gd name="T10" fmla="*/ 611 w 623"/>
                <a:gd name="T11" fmla="*/ 0 h 156"/>
                <a:gd name="T12" fmla="*/ 623 w 623"/>
                <a:gd name="T13" fmla="*/ 114 h 156"/>
                <a:gd name="T14" fmla="*/ 497 w 623"/>
                <a:gd name="T15" fmla="*/ 138 h 156"/>
                <a:gd name="T16" fmla="*/ 414 w 623"/>
                <a:gd name="T17" fmla="*/ 150 h 156"/>
                <a:gd name="T18" fmla="*/ 318 w 623"/>
                <a:gd name="T19" fmla="*/ 156 h 156"/>
                <a:gd name="T20" fmla="*/ 215 w 623"/>
                <a:gd name="T21" fmla="*/ 156 h 156"/>
                <a:gd name="T22" fmla="*/ 108 w 623"/>
                <a:gd name="T23" fmla="*/ 150 h 156"/>
                <a:gd name="T24" fmla="*/ 0 w 623"/>
                <a:gd name="T25" fmla="*/ 132 h 156"/>
                <a:gd name="T26" fmla="*/ 6 w 623"/>
                <a:gd name="T27" fmla="*/ 18 h 156"/>
                <a:gd name="T28" fmla="*/ 6 w 623"/>
                <a:gd name="T29" fmla="*/ 18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3" h="156">
                  <a:moveTo>
                    <a:pt x="6" y="18"/>
                  </a:moveTo>
                  <a:lnTo>
                    <a:pt x="162" y="36"/>
                  </a:lnTo>
                  <a:lnTo>
                    <a:pt x="251" y="36"/>
                  </a:lnTo>
                  <a:lnTo>
                    <a:pt x="354" y="30"/>
                  </a:lnTo>
                  <a:lnTo>
                    <a:pt x="473" y="18"/>
                  </a:lnTo>
                  <a:lnTo>
                    <a:pt x="611" y="0"/>
                  </a:lnTo>
                  <a:lnTo>
                    <a:pt x="623" y="114"/>
                  </a:lnTo>
                  <a:lnTo>
                    <a:pt x="497" y="138"/>
                  </a:lnTo>
                  <a:lnTo>
                    <a:pt x="414" y="150"/>
                  </a:lnTo>
                  <a:lnTo>
                    <a:pt x="318" y="156"/>
                  </a:lnTo>
                  <a:lnTo>
                    <a:pt x="215" y="156"/>
                  </a:lnTo>
                  <a:lnTo>
                    <a:pt x="108" y="150"/>
                  </a:lnTo>
                  <a:lnTo>
                    <a:pt x="0" y="132"/>
                  </a:lnTo>
                  <a:lnTo>
                    <a:pt x="6" y="18"/>
                  </a:lnTo>
                  <a:lnTo>
                    <a:pt x="6" y="18"/>
                  </a:lnTo>
                  <a:close/>
                </a:path>
              </a:pathLst>
            </a:custGeom>
            <a:gradFill rotWithShape="0">
              <a:gsLst>
                <a:gs pos="0">
                  <a:schemeClr val="bg2"/>
                </a:gs>
                <a:gs pos="100000">
                  <a:schemeClr val="bg2">
                    <a:gamma/>
                    <a:tint val="81961"/>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029" name="Freeform 13"/>
            <p:cNvSpPr>
              <a:spLocks/>
            </p:cNvSpPr>
            <p:nvPr userDrawn="1"/>
          </p:nvSpPr>
          <p:spPr bwMode="ltGray">
            <a:xfrm>
              <a:off x="4762" y="3591"/>
              <a:ext cx="996" cy="126"/>
            </a:xfrm>
            <a:custGeom>
              <a:avLst/>
              <a:gdLst>
                <a:gd name="T0" fmla="*/ 754 w 993"/>
                <a:gd name="T1" fmla="*/ 6 h 126"/>
                <a:gd name="T2" fmla="*/ 652 w 993"/>
                <a:gd name="T3" fmla="*/ 6 h 126"/>
                <a:gd name="T4" fmla="*/ 563 w 993"/>
                <a:gd name="T5" fmla="*/ 6 h 126"/>
                <a:gd name="T6" fmla="*/ 479 w 993"/>
                <a:gd name="T7" fmla="*/ 6 h 126"/>
                <a:gd name="T8" fmla="*/ 401 w 993"/>
                <a:gd name="T9" fmla="*/ 6 h 126"/>
                <a:gd name="T10" fmla="*/ 335 w 993"/>
                <a:gd name="T11" fmla="*/ 0 h 126"/>
                <a:gd name="T12" fmla="*/ 276 w 993"/>
                <a:gd name="T13" fmla="*/ 0 h 126"/>
                <a:gd name="T14" fmla="*/ 222 w 993"/>
                <a:gd name="T15" fmla="*/ 0 h 126"/>
                <a:gd name="T16" fmla="*/ 180 w 993"/>
                <a:gd name="T17" fmla="*/ 6 h 126"/>
                <a:gd name="T18" fmla="*/ 138 w 993"/>
                <a:gd name="T19" fmla="*/ 6 h 126"/>
                <a:gd name="T20" fmla="*/ 108 w 993"/>
                <a:gd name="T21" fmla="*/ 6 h 126"/>
                <a:gd name="T22" fmla="*/ 54 w 993"/>
                <a:gd name="T23" fmla="*/ 6 h 126"/>
                <a:gd name="T24" fmla="*/ 24 w 993"/>
                <a:gd name="T25" fmla="*/ 12 h 126"/>
                <a:gd name="T26" fmla="*/ 6 w 993"/>
                <a:gd name="T27" fmla="*/ 18 h 126"/>
                <a:gd name="T28" fmla="*/ 0 w 993"/>
                <a:gd name="T29" fmla="*/ 24 h 126"/>
                <a:gd name="T30" fmla="*/ 12 w 993"/>
                <a:gd name="T31" fmla="*/ 42 h 126"/>
                <a:gd name="T32" fmla="*/ 18 w 993"/>
                <a:gd name="T33" fmla="*/ 48 h 126"/>
                <a:gd name="T34" fmla="*/ 30 w 993"/>
                <a:gd name="T35" fmla="*/ 54 h 126"/>
                <a:gd name="T36" fmla="*/ 60 w 993"/>
                <a:gd name="T37" fmla="*/ 60 h 126"/>
                <a:gd name="T38" fmla="*/ 90 w 993"/>
                <a:gd name="T39" fmla="*/ 72 h 126"/>
                <a:gd name="T40" fmla="*/ 144 w 993"/>
                <a:gd name="T41" fmla="*/ 84 h 126"/>
                <a:gd name="T42" fmla="*/ 210 w 993"/>
                <a:gd name="T43" fmla="*/ 90 h 126"/>
                <a:gd name="T44" fmla="*/ 293 w 993"/>
                <a:gd name="T45" fmla="*/ 102 h 126"/>
                <a:gd name="T46" fmla="*/ 389 w 993"/>
                <a:gd name="T47" fmla="*/ 108 h 126"/>
                <a:gd name="T48" fmla="*/ 503 w 993"/>
                <a:gd name="T49" fmla="*/ 120 h 126"/>
                <a:gd name="T50" fmla="*/ 622 w 993"/>
                <a:gd name="T51" fmla="*/ 120 h 126"/>
                <a:gd name="T52" fmla="*/ 754 w 993"/>
                <a:gd name="T53" fmla="*/ 126 h 126"/>
                <a:gd name="T54" fmla="*/ 873 w 993"/>
                <a:gd name="T55" fmla="*/ 126 h 126"/>
                <a:gd name="T56" fmla="*/ 993 w 993"/>
                <a:gd name="T57" fmla="*/ 126 h 126"/>
                <a:gd name="T58" fmla="*/ 993 w 993"/>
                <a:gd name="T59" fmla="*/ 12 h 126"/>
                <a:gd name="T60" fmla="*/ 879 w 993"/>
                <a:gd name="T61" fmla="*/ 12 h 126"/>
                <a:gd name="T62" fmla="*/ 754 w 993"/>
                <a:gd name="T63" fmla="*/ 6 h 126"/>
                <a:gd name="T64" fmla="*/ 754 w 993"/>
                <a:gd name="T65" fmla="*/ 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93" h="126">
                  <a:moveTo>
                    <a:pt x="754" y="6"/>
                  </a:moveTo>
                  <a:lnTo>
                    <a:pt x="652" y="6"/>
                  </a:lnTo>
                  <a:lnTo>
                    <a:pt x="563" y="6"/>
                  </a:lnTo>
                  <a:lnTo>
                    <a:pt x="479" y="6"/>
                  </a:lnTo>
                  <a:lnTo>
                    <a:pt x="401" y="6"/>
                  </a:lnTo>
                  <a:lnTo>
                    <a:pt x="335" y="0"/>
                  </a:lnTo>
                  <a:lnTo>
                    <a:pt x="276" y="0"/>
                  </a:lnTo>
                  <a:lnTo>
                    <a:pt x="222" y="0"/>
                  </a:lnTo>
                  <a:lnTo>
                    <a:pt x="180" y="6"/>
                  </a:lnTo>
                  <a:lnTo>
                    <a:pt x="138" y="6"/>
                  </a:lnTo>
                  <a:lnTo>
                    <a:pt x="108" y="6"/>
                  </a:lnTo>
                  <a:lnTo>
                    <a:pt x="54" y="6"/>
                  </a:lnTo>
                  <a:lnTo>
                    <a:pt x="24" y="12"/>
                  </a:lnTo>
                  <a:lnTo>
                    <a:pt x="6" y="18"/>
                  </a:lnTo>
                  <a:lnTo>
                    <a:pt x="0" y="24"/>
                  </a:lnTo>
                  <a:lnTo>
                    <a:pt x="12" y="42"/>
                  </a:lnTo>
                  <a:lnTo>
                    <a:pt x="18" y="48"/>
                  </a:lnTo>
                  <a:lnTo>
                    <a:pt x="30" y="54"/>
                  </a:lnTo>
                  <a:lnTo>
                    <a:pt x="60" y="60"/>
                  </a:lnTo>
                  <a:lnTo>
                    <a:pt x="90" y="72"/>
                  </a:lnTo>
                  <a:lnTo>
                    <a:pt x="144" y="84"/>
                  </a:lnTo>
                  <a:lnTo>
                    <a:pt x="210" y="90"/>
                  </a:lnTo>
                  <a:lnTo>
                    <a:pt x="293" y="102"/>
                  </a:lnTo>
                  <a:lnTo>
                    <a:pt x="389" y="108"/>
                  </a:lnTo>
                  <a:lnTo>
                    <a:pt x="503" y="120"/>
                  </a:lnTo>
                  <a:lnTo>
                    <a:pt x="622" y="120"/>
                  </a:lnTo>
                  <a:lnTo>
                    <a:pt x="754" y="126"/>
                  </a:lnTo>
                  <a:lnTo>
                    <a:pt x="873" y="126"/>
                  </a:lnTo>
                  <a:lnTo>
                    <a:pt x="993" y="126"/>
                  </a:lnTo>
                  <a:lnTo>
                    <a:pt x="993" y="12"/>
                  </a:lnTo>
                  <a:lnTo>
                    <a:pt x="879" y="12"/>
                  </a:lnTo>
                  <a:lnTo>
                    <a:pt x="754" y="6"/>
                  </a:lnTo>
                  <a:lnTo>
                    <a:pt x="754" y="6"/>
                  </a:lnTo>
                  <a:close/>
                </a:path>
              </a:pathLst>
            </a:custGeom>
            <a:gradFill rotWithShape="0">
              <a:gsLst>
                <a:gs pos="0">
                  <a:schemeClr val="bg2"/>
                </a:gs>
                <a:gs pos="100000">
                  <a:schemeClr val="bg2">
                    <a:gamma/>
                    <a:tint val="81961"/>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030" name="Freeform 14"/>
            <p:cNvSpPr>
              <a:spLocks/>
            </p:cNvSpPr>
            <p:nvPr userDrawn="1"/>
          </p:nvSpPr>
          <p:spPr bwMode="ltGray">
            <a:xfrm>
              <a:off x="4786" y="3645"/>
              <a:ext cx="972" cy="245"/>
            </a:xfrm>
            <a:custGeom>
              <a:avLst/>
              <a:gdLst>
                <a:gd name="T0" fmla="*/ 0 w 969"/>
                <a:gd name="T1" fmla="*/ 0 h 245"/>
                <a:gd name="T2" fmla="*/ 24 w 969"/>
                <a:gd name="T3" fmla="*/ 54 h 245"/>
                <a:gd name="T4" fmla="*/ 66 w 969"/>
                <a:gd name="T5" fmla="*/ 96 h 245"/>
                <a:gd name="T6" fmla="*/ 120 w 969"/>
                <a:gd name="T7" fmla="*/ 137 h 245"/>
                <a:gd name="T8" fmla="*/ 198 w 969"/>
                <a:gd name="T9" fmla="*/ 173 h 245"/>
                <a:gd name="T10" fmla="*/ 293 w 969"/>
                <a:gd name="T11" fmla="*/ 203 h 245"/>
                <a:gd name="T12" fmla="*/ 353 w 969"/>
                <a:gd name="T13" fmla="*/ 215 h 245"/>
                <a:gd name="T14" fmla="*/ 413 w 969"/>
                <a:gd name="T15" fmla="*/ 227 h 245"/>
                <a:gd name="T16" fmla="*/ 479 w 969"/>
                <a:gd name="T17" fmla="*/ 233 h 245"/>
                <a:gd name="T18" fmla="*/ 556 w 969"/>
                <a:gd name="T19" fmla="*/ 239 h 245"/>
                <a:gd name="T20" fmla="*/ 634 w 969"/>
                <a:gd name="T21" fmla="*/ 245 h 245"/>
                <a:gd name="T22" fmla="*/ 724 w 969"/>
                <a:gd name="T23" fmla="*/ 245 h 245"/>
                <a:gd name="T24" fmla="*/ 855 w 969"/>
                <a:gd name="T25" fmla="*/ 245 h 245"/>
                <a:gd name="T26" fmla="*/ 969 w 969"/>
                <a:gd name="T27" fmla="*/ 239 h 245"/>
                <a:gd name="T28" fmla="*/ 969 w 969"/>
                <a:gd name="T29" fmla="*/ 60 h 245"/>
                <a:gd name="T30" fmla="*/ 700 w 969"/>
                <a:gd name="T31" fmla="*/ 60 h 245"/>
                <a:gd name="T32" fmla="*/ 503 w 969"/>
                <a:gd name="T33" fmla="*/ 54 h 245"/>
                <a:gd name="T34" fmla="*/ 317 w 969"/>
                <a:gd name="T35" fmla="*/ 42 h 245"/>
                <a:gd name="T36" fmla="*/ 150 w 969"/>
                <a:gd name="T37" fmla="*/ 24 h 245"/>
                <a:gd name="T38" fmla="*/ 72 w 969"/>
                <a:gd name="T39" fmla="*/ 12 h 245"/>
                <a:gd name="T40" fmla="*/ 0 w 969"/>
                <a:gd name="T41" fmla="*/ 0 h 245"/>
                <a:gd name="T42" fmla="*/ 0 w 969"/>
                <a:gd name="T43"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69" h="245">
                  <a:moveTo>
                    <a:pt x="0" y="0"/>
                  </a:moveTo>
                  <a:lnTo>
                    <a:pt x="24" y="54"/>
                  </a:lnTo>
                  <a:lnTo>
                    <a:pt x="66" y="96"/>
                  </a:lnTo>
                  <a:lnTo>
                    <a:pt x="120" y="137"/>
                  </a:lnTo>
                  <a:lnTo>
                    <a:pt x="198" y="173"/>
                  </a:lnTo>
                  <a:lnTo>
                    <a:pt x="293" y="203"/>
                  </a:lnTo>
                  <a:lnTo>
                    <a:pt x="353" y="215"/>
                  </a:lnTo>
                  <a:lnTo>
                    <a:pt x="413" y="227"/>
                  </a:lnTo>
                  <a:lnTo>
                    <a:pt x="479" y="233"/>
                  </a:lnTo>
                  <a:lnTo>
                    <a:pt x="556" y="239"/>
                  </a:lnTo>
                  <a:lnTo>
                    <a:pt x="634" y="245"/>
                  </a:lnTo>
                  <a:lnTo>
                    <a:pt x="724" y="245"/>
                  </a:lnTo>
                  <a:lnTo>
                    <a:pt x="855" y="245"/>
                  </a:lnTo>
                  <a:lnTo>
                    <a:pt x="969" y="239"/>
                  </a:lnTo>
                  <a:lnTo>
                    <a:pt x="969" y="60"/>
                  </a:lnTo>
                  <a:lnTo>
                    <a:pt x="700" y="60"/>
                  </a:lnTo>
                  <a:lnTo>
                    <a:pt x="503" y="54"/>
                  </a:lnTo>
                  <a:lnTo>
                    <a:pt x="317" y="42"/>
                  </a:lnTo>
                  <a:lnTo>
                    <a:pt x="150" y="24"/>
                  </a:lnTo>
                  <a:lnTo>
                    <a:pt x="72" y="12"/>
                  </a:lnTo>
                  <a:lnTo>
                    <a:pt x="0" y="0"/>
                  </a:lnTo>
                  <a:lnTo>
                    <a:pt x="0" y="0"/>
                  </a:lnTo>
                  <a:close/>
                </a:path>
              </a:pathLst>
            </a:custGeom>
            <a:gradFill rotWithShape="0">
              <a:gsLst>
                <a:gs pos="0">
                  <a:schemeClr val="bg2"/>
                </a:gs>
                <a:gs pos="100000">
                  <a:schemeClr val="bg2">
                    <a:gamma/>
                    <a:tint val="81961"/>
                    <a:invGamma/>
                  </a:schemeClr>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031" name="Freeform 15"/>
            <p:cNvSpPr>
              <a:spLocks/>
            </p:cNvSpPr>
            <p:nvPr userDrawn="1"/>
          </p:nvSpPr>
          <p:spPr bwMode="ltGray">
            <a:xfrm>
              <a:off x="4804" y="3591"/>
              <a:ext cx="954" cy="90"/>
            </a:xfrm>
            <a:custGeom>
              <a:avLst/>
              <a:gdLst>
                <a:gd name="T0" fmla="*/ 700 w 951"/>
                <a:gd name="T1" fmla="*/ 0 h 90"/>
                <a:gd name="T2" fmla="*/ 598 w 951"/>
                <a:gd name="T3" fmla="*/ 0 h 90"/>
                <a:gd name="T4" fmla="*/ 515 w 951"/>
                <a:gd name="T5" fmla="*/ 0 h 90"/>
                <a:gd name="T6" fmla="*/ 431 w 951"/>
                <a:gd name="T7" fmla="*/ 0 h 90"/>
                <a:gd name="T8" fmla="*/ 365 w 951"/>
                <a:gd name="T9" fmla="*/ 0 h 90"/>
                <a:gd name="T10" fmla="*/ 299 w 951"/>
                <a:gd name="T11" fmla="*/ 0 h 90"/>
                <a:gd name="T12" fmla="*/ 245 w 951"/>
                <a:gd name="T13" fmla="*/ 0 h 90"/>
                <a:gd name="T14" fmla="*/ 198 w 951"/>
                <a:gd name="T15" fmla="*/ 0 h 90"/>
                <a:gd name="T16" fmla="*/ 162 w 951"/>
                <a:gd name="T17" fmla="*/ 0 h 90"/>
                <a:gd name="T18" fmla="*/ 126 w 951"/>
                <a:gd name="T19" fmla="*/ 6 h 90"/>
                <a:gd name="T20" fmla="*/ 96 w 951"/>
                <a:gd name="T21" fmla="*/ 6 h 90"/>
                <a:gd name="T22" fmla="*/ 54 w 951"/>
                <a:gd name="T23" fmla="*/ 12 h 90"/>
                <a:gd name="T24" fmla="*/ 30 w 951"/>
                <a:gd name="T25" fmla="*/ 12 h 90"/>
                <a:gd name="T26" fmla="*/ 12 w 951"/>
                <a:gd name="T27" fmla="*/ 18 h 90"/>
                <a:gd name="T28" fmla="*/ 6 w 951"/>
                <a:gd name="T29" fmla="*/ 18 h 90"/>
                <a:gd name="T30" fmla="*/ 0 w 951"/>
                <a:gd name="T31" fmla="*/ 24 h 90"/>
                <a:gd name="T32" fmla="*/ 6 w 951"/>
                <a:gd name="T33" fmla="*/ 30 h 90"/>
                <a:gd name="T34" fmla="*/ 24 w 951"/>
                <a:gd name="T35" fmla="*/ 36 h 90"/>
                <a:gd name="T36" fmla="*/ 54 w 951"/>
                <a:gd name="T37" fmla="*/ 42 h 90"/>
                <a:gd name="T38" fmla="*/ 102 w 951"/>
                <a:gd name="T39" fmla="*/ 54 h 90"/>
                <a:gd name="T40" fmla="*/ 168 w 951"/>
                <a:gd name="T41" fmla="*/ 60 h 90"/>
                <a:gd name="T42" fmla="*/ 251 w 951"/>
                <a:gd name="T43" fmla="*/ 66 h 90"/>
                <a:gd name="T44" fmla="*/ 341 w 951"/>
                <a:gd name="T45" fmla="*/ 78 h 90"/>
                <a:gd name="T46" fmla="*/ 449 w 951"/>
                <a:gd name="T47" fmla="*/ 84 h 90"/>
                <a:gd name="T48" fmla="*/ 568 w 951"/>
                <a:gd name="T49" fmla="*/ 84 h 90"/>
                <a:gd name="T50" fmla="*/ 694 w 951"/>
                <a:gd name="T51" fmla="*/ 90 h 90"/>
                <a:gd name="T52" fmla="*/ 825 w 951"/>
                <a:gd name="T53" fmla="*/ 90 h 90"/>
                <a:gd name="T54" fmla="*/ 951 w 951"/>
                <a:gd name="T55" fmla="*/ 90 h 90"/>
                <a:gd name="T56" fmla="*/ 951 w 951"/>
                <a:gd name="T57" fmla="*/ 6 h 90"/>
                <a:gd name="T58" fmla="*/ 831 w 951"/>
                <a:gd name="T59" fmla="*/ 6 h 90"/>
                <a:gd name="T60" fmla="*/ 772 w 951"/>
                <a:gd name="T61" fmla="*/ 6 h 90"/>
                <a:gd name="T62" fmla="*/ 700 w 951"/>
                <a:gd name="T63" fmla="*/ 0 h 90"/>
                <a:gd name="T64" fmla="*/ 700 w 951"/>
                <a:gd name="T65"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51" h="90">
                  <a:moveTo>
                    <a:pt x="700" y="0"/>
                  </a:moveTo>
                  <a:lnTo>
                    <a:pt x="598" y="0"/>
                  </a:lnTo>
                  <a:lnTo>
                    <a:pt x="515" y="0"/>
                  </a:lnTo>
                  <a:lnTo>
                    <a:pt x="431" y="0"/>
                  </a:lnTo>
                  <a:lnTo>
                    <a:pt x="365" y="0"/>
                  </a:lnTo>
                  <a:lnTo>
                    <a:pt x="299" y="0"/>
                  </a:lnTo>
                  <a:lnTo>
                    <a:pt x="245" y="0"/>
                  </a:lnTo>
                  <a:lnTo>
                    <a:pt x="198" y="0"/>
                  </a:lnTo>
                  <a:lnTo>
                    <a:pt x="162" y="0"/>
                  </a:lnTo>
                  <a:lnTo>
                    <a:pt x="126" y="6"/>
                  </a:lnTo>
                  <a:lnTo>
                    <a:pt x="96" y="6"/>
                  </a:lnTo>
                  <a:lnTo>
                    <a:pt x="54" y="12"/>
                  </a:lnTo>
                  <a:lnTo>
                    <a:pt x="30" y="12"/>
                  </a:lnTo>
                  <a:lnTo>
                    <a:pt x="12" y="18"/>
                  </a:lnTo>
                  <a:lnTo>
                    <a:pt x="6" y="18"/>
                  </a:lnTo>
                  <a:lnTo>
                    <a:pt x="0" y="24"/>
                  </a:lnTo>
                  <a:lnTo>
                    <a:pt x="6" y="30"/>
                  </a:lnTo>
                  <a:lnTo>
                    <a:pt x="24" y="36"/>
                  </a:lnTo>
                  <a:lnTo>
                    <a:pt x="54" y="42"/>
                  </a:lnTo>
                  <a:lnTo>
                    <a:pt x="102" y="54"/>
                  </a:lnTo>
                  <a:lnTo>
                    <a:pt x="168" y="60"/>
                  </a:lnTo>
                  <a:lnTo>
                    <a:pt x="251" y="66"/>
                  </a:lnTo>
                  <a:lnTo>
                    <a:pt x="341" y="78"/>
                  </a:lnTo>
                  <a:lnTo>
                    <a:pt x="449" y="84"/>
                  </a:lnTo>
                  <a:lnTo>
                    <a:pt x="568" y="84"/>
                  </a:lnTo>
                  <a:lnTo>
                    <a:pt x="694" y="90"/>
                  </a:lnTo>
                  <a:lnTo>
                    <a:pt x="825" y="90"/>
                  </a:lnTo>
                  <a:lnTo>
                    <a:pt x="951" y="90"/>
                  </a:lnTo>
                  <a:lnTo>
                    <a:pt x="951" y="6"/>
                  </a:lnTo>
                  <a:lnTo>
                    <a:pt x="831" y="6"/>
                  </a:lnTo>
                  <a:lnTo>
                    <a:pt x="772" y="6"/>
                  </a:lnTo>
                  <a:lnTo>
                    <a:pt x="700" y="0"/>
                  </a:lnTo>
                  <a:lnTo>
                    <a:pt x="700" y="0"/>
                  </a:lnTo>
                  <a:close/>
                </a:path>
              </a:pathLst>
            </a:custGeom>
            <a:gradFill rotWithShape="0">
              <a:gsLst>
                <a:gs pos="0">
                  <a:schemeClr val="bg2">
                    <a:gamma/>
                    <a:tint val="81961"/>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032" name="Freeform 16"/>
            <p:cNvSpPr>
              <a:spLocks/>
            </p:cNvSpPr>
            <p:nvPr userDrawn="1"/>
          </p:nvSpPr>
          <p:spPr bwMode="ltGray">
            <a:xfrm>
              <a:off x="3059" y="1541"/>
              <a:ext cx="102" cy="155"/>
            </a:xfrm>
            <a:custGeom>
              <a:avLst/>
              <a:gdLst>
                <a:gd name="T0" fmla="*/ 102 w 102"/>
                <a:gd name="T1" fmla="*/ 0 h 155"/>
                <a:gd name="T2" fmla="*/ 0 w 102"/>
                <a:gd name="T3" fmla="*/ 12 h 155"/>
                <a:gd name="T4" fmla="*/ 30 w 102"/>
                <a:gd name="T5" fmla="*/ 72 h 155"/>
                <a:gd name="T6" fmla="*/ 30 w 102"/>
                <a:gd name="T7" fmla="*/ 155 h 155"/>
                <a:gd name="T8" fmla="*/ 72 w 102"/>
                <a:gd name="T9" fmla="*/ 155 h 155"/>
                <a:gd name="T10" fmla="*/ 72 w 102"/>
                <a:gd name="T11" fmla="*/ 66 h 155"/>
                <a:gd name="T12" fmla="*/ 102 w 102"/>
                <a:gd name="T13" fmla="*/ 0 h 155"/>
                <a:gd name="T14" fmla="*/ 102 w 102"/>
                <a:gd name="T15" fmla="*/ 0 h 1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 h="155">
                  <a:moveTo>
                    <a:pt x="102" y="0"/>
                  </a:moveTo>
                  <a:lnTo>
                    <a:pt x="0" y="12"/>
                  </a:lnTo>
                  <a:lnTo>
                    <a:pt x="30" y="72"/>
                  </a:lnTo>
                  <a:lnTo>
                    <a:pt x="30" y="155"/>
                  </a:lnTo>
                  <a:lnTo>
                    <a:pt x="72" y="155"/>
                  </a:lnTo>
                  <a:lnTo>
                    <a:pt x="72" y="66"/>
                  </a:lnTo>
                  <a:lnTo>
                    <a:pt x="102" y="0"/>
                  </a:lnTo>
                  <a:lnTo>
                    <a:pt x="102" y="0"/>
                  </a:lnTo>
                  <a:close/>
                </a:path>
              </a:pathLst>
            </a:custGeom>
            <a:gradFill rotWithShape="0">
              <a:gsLst>
                <a:gs pos="0">
                  <a:schemeClr val="bg2"/>
                </a:gs>
                <a:gs pos="100000">
                  <a:schemeClr val="bg2">
                    <a:gamma/>
                    <a:tint val="81961"/>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033" name="Freeform 17"/>
            <p:cNvSpPr>
              <a:spLocks noEditPoints="1"/>
            </p:cNvSpPr>
            <p:nvPr userDrawn="1"/>
          </p:nvSpPr>
          <p:spPr bwMode="ltGray">
            <a:xfrm>
              <a:off x="3059" y="1690"/>
              <a:ext cx="90" cy="96"/>
            </a:xfrm>
            <a:custGeom>
              <a:avLst/>
              <a:gdLst>
                <a:gd name="T0" fmla="*/ 48 w 90"/>
                <a:gd name="T1" fmla="*/ 96 h 96"/>
                <a:gd name="T2" fmla="*/ 72 w 90"/>
                <a:gd name="T3" fmla="*/ 72 h 96"/>
                <a:gd name="T4" fmla="*/ 84 w 90"/>
                <a:gd name="T5" fmla="*/ 48 h 96"/>
                <a:gd name="T6" fmla="*/ 90 w 90"/>
                <a:gd name="T7" fmla="*/ 36 h 96"/>
                <a:gd name="T8" fmla="*/ 84 w 90"/>
                <a:gd name="T9" fmla="*/ 24 h 96"/>
                <a:gd name="T10" fmla="*/ 66 w 90"/>
                <a:gd name="T11" fmla="*/ 6 h 96"/>
                <a:gd name="T12" fmla="*/ 42 w 90"/>
                <a:gd name="T13" fmla="*/ 0 h 96"/>
                <a:gd name="T14" fmla="*/ 24 w 90"/>
                <a:gd name="T15" fmla="*/ 0 h 96"/>
                <a:gd name="T16" fmla="*/ 12 w 90"/>
                <a:gd name="T17" fmla="*/ 12 h 96"/>
                <a:gd name="T18" fmla="*/ 6 w 90"/>
                <a:gd name="T19" fmla="*/ 24 h 96"/>
                <a:gd name="T20" fmla="*/ 0 w 90"/>
                <a:gd name="T21" fmla="*/ 36 h 96"/>
                <a:gd name="T22" fmla="*/ 12 w 90"/>
                <a:gd name="T23" fmla="*/ 66 h 96"/>
                <a:gd name="T24" fmla="*/ 30 w 90"/>
                <a:gd name="T25" fmla="*/ 84 h 96"/>
                <a:gd name="T26" fmla="*/ 48 w 90"/>
                <a:gd name="T27" fmla="*/ 96 h 96"/>
                <a:gd name="T28" fmla="*/ 48 w 90"/>
                <a:gd name="T29" fmla="*/ 96 h 96"/>
                <a:gd name="T30" fmla="*/ 48 w 90"/>
                <a:gd name="T31" fmla="*/ 12 h 96"/>
                <a:gd name="T32" fmla="*/ 66 w 90"/>
                <a:gd name="T33" fmla="*/ 18 h 96"/>
                <a:gd name="T34" fmla="*/ 72 w 90"/>
                <a:gd name="T35" fmla="*/ 24 h 96"/>
                <a:gd name="T36" fmla="*/ 72 w 90"/>
                <a:gd name="T37" fmla="*/ 36 h 96"/>
                <a:gd name="T38" fmla="*/ 72 w 90"/>
                <a:gd name="T39" fmla="*/ 48 h 96"/>
                <a:gd name="T40" fmla="*/ 54 w 90"/>
                <a:gd name="T41" fmla="*/ 66 h 96"/>
                <a:gd name="T42" fmla="*/ 48 w 90"/>
                <a:gd name="T43" fmla="*/ 78 h 96"/>
                <a:gd name="T44" fmla="*/ 30 w 90"/>
                <a:gd name="T45" fmla="*/ 66 h 96"/>
                <a:gd name="T46" fmla="*/ 24 w 90"/>
                <a:gd name="T47" fmla="*/ 48 h 96"/>
                <a:gd name="T48" fmla="*/ 18 w 90"/>
                <a:gd name="T49" fmla="*/ 30 h 96"/>
                <a:gd name="T50" fmla="*/ 30 w 90"/>
                <a:gd name="T51" fmla="*/ 12 h 96"/>
                <a:gd name="T52" fmla="*/ 48 w 90"/>
                <a:gd name="T53" fmla="*/ 12 h 96"/>
                <a:gd name="T54" fmla="*/ 48 w 90"/>
                <a:gd name="T55" fmla="*/ 1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0" h="96">
                  <a:moveTo>
                    <a:pt x="48" y="96"/>
                  </a:moveTo>
                  <a:lnTo>
                    <a:pt x="72" y="72"/>
                  </a:lnTo>
                  <a:lnTo>
                    <a:pt x="84" y="48"/>
                  </a:lnTo>
                  <a:lnTo>
                    <a:pt x="90" y="36"/>
                  </a:lnTo>
                  <a:lnTo>
                    <a:pt x="84" y="24"/>
                  </a:lnTo>
                  <a:lnTo>
                    <a:pt x="66" y="6"/>
                  </a:lnTo>
                  <a:lnTo>
                    <a:pt x="42" y="0"/>
                  </a:lnTo>
                  <a:lnTo>
                    <a:pt x="24" y="0"/>
                  </a:lnTo>
                  <a:lnTo>
                    <a:pt x="12" y="12"/>
                  </a:lnTo>
                  <a:lnTo>
                    <a:pt x="6" y="24"/>
                  </a:lnTo>
                  <a:lnTo>
                    <a:pt x="0" y="36"/>
                  </a:lnTo>
                  <a:lnTo>
                    <a:pt x="12" y="66"/>
                  </a:lnTo>
                  <a:lnTo>
                    <a:pt x="30" y="84"/>
                  </a:lnTo>
                  <a:lnTo>
                    <a:pt x="48" y="96"/>
                  </a:lnTo>
                  <a:lnTo>
                    <a:pt x="48" y="96"/>
                  </a:lnTo>
                  <a:close/>
                  <a:moveTo>
                    <a:pt x="48" y="12"/>
                  </a:moveTo>
                  <a:lnTo>
                    <a:pt x="66" y="18"/>
                  </a:lnTo>
                  <a:lnTo>
                    <a:pt x="72" y="24"/>
                  </a:lnTo>
                  <a:lnTo>
                    <a:pt x="72" y="36"/>
                  </a:lnTo>
                  <a:lnTo>
                    <a:pt x="72" y="48"/>
                  </a:lnTo>
                  <a:lnTo>
                    <a:pt x="54" y="66"/>
                  </a:lnTo>
                  <a:lnTo>
                    <a:pt x="48" y="78"/>
                  </a:lnTo>
                  <a:lnTo>
                    <a:pt x="30" y="66"/>
                  </a:lnTo>
                  <a:lnTo>
                    <a:pt x="24" y="48"/>
                  </a:lnTo>
                  <a:lnTo>
                    <a:pt x="18" y="30"/>
                  </a:lnTo>
                  <a:lnTo>
                    <a:pt x="30" y="12"/>
                  </a:lnTo>
                  <a:lnTo>
                    <a:pt x="48" y="12"/>
                  </a:lnTo>
                  <a:lnTo>
                    <a:pt x="48" y="12"/>
                  </a:lnTo>
                  <a:close/>
                </a:path>
              </a:pathLst>
            </a:custGeom>
            <a:gradFill rotWithShape="0">
              <a:gsLst>
                <a:gs pos="0">
                  <a:schemeClr val="bg2"/>
                </a:gs>
                <a:gs pos="100000">
                  <a:schemeClr val="bg2">
                    <a:gamma/>
                    <a:tint val="81961"/>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034" name="Freeform 18"/>
            <p:cNvSpPr>
              <a:spLocks noEditPoints="1"/>
            </p:cNvSpPr>
            <p:nvPr userDrawn="1"/>
          </p:nvSpPr>
          <p:spPr bwMode="ltGray">
            <a:xfrm>
              <a:off x="3059" y="1768"/>
              <a:ext cx="90" cy="108"/>
            </a:xfrm>
            <a:custGeom>
              <a:avLst/>
              <a:gdLst>
                <a:gd name="T0" fmla="*/ 0 w 90"/>
                <a:gd name="T1" fmla="*/ 90 h 108"/>
                <a:gd name="T2" fmla="*/ 12 w 90"/>
                <a:gd name="T3" fmla="*/ 102 h 108"/>
                <a:gd name="T4" fmla="*/ 24 w 90"/>
                <a:gd name="T5" fmla="*/ 108 h 108"/>
                <a:gd name="T6" fmla="*/ 54 w 90"/>
                <a:gd name="T7" fmla="*/ 108 h 108"/>
                <a:gd name="T8" fmla="*/ 78 w 90"/>
                <a:gd name="T9" fmla="*/ 96 h 108"/>
                <a:gd name="T10" fmla="*/ 90 w 90"/>
                <a:gd name="T11" fmla="*/ 72 h 108"/>
                <a:gd name="T12" fmla="*/ 84 w 90"/>
                <a:gd name="T13" fmla="*/ 42 h 108"/>
                <a:gd name="T14" fmla="*/ 66 w 90"/>
                <a:gd name="T15" fmla="*/ 24 h 108"/>
                <a:gd name="T16" fmla="*/ 54 w 90"/>
                <a:gd name="T17" fmla="*/ 12 h 108"/>
                <a:gd name="T18" fmla="*/ 48 w 90"/>
                <a:gd name="T19" fmla="*/ 6 h 108"/>
                <a:gd name="T20" fmla="*/ 48 w 90"/>
                <a:gd name="T21" fmla="*/ 6 h 108"/>
                <a:gd name="T22" fmla="*/ 48 w 90"/>
                <a:gd name="T23" fmla="*/ 0 h 108"/>
                <a:gd name="T24" fmla="*/ 24 w 90"/>
                <a:gd name="T25" fmla="*/ 24 h 108"/>
                <a:gd name="T26" fmla="*/ 6 w 90"/>
                <a:gd name="T27" fmla="*/ 48 h 108"/>
                <a:gd name="T28" fmla="*/ 0 w 90"/>
                <a:gd name="T29" fmla="*/ 66 h 108"/>
                <a:gd name="T30" fmla="*/ 0 w 90"/>
                <a:gd name="T31" fmla="*/ 90 h 108"/>
                <a:gd name="T32" fmla="*/ 0 w 90"/>
                <a:gd name="T33" fmla="*/ 90 h 108"/>
                <a:gd name="T34" fmla="*/ 12 w 90"/>
                <a:gd name="T35" fmla="*/ 66 h 108"/>
                <a:gd name="T36" fmla="*/ 18 w 90"/>
                <a:gd name="T37" fmla="*/ 48 h 108"/>
                <a:gd name="T38" fmla="*/ 30 w 90"/>
                <a:gd name="T39" fmla="*/ 36 h 108"/>
                <a:gd name="T40" fmla="*/ 42 w 90"/>
                <a:gd name="T41" fmla="*/ 24 h 108"/>
                <a:gd name="T42" fmla="*/ 48 w 90"/>
                <a:gd name="T43" fmla="*/ 18 h 108"/>
                <a:gd name="T44" fmla="*/ 66 w 90"/>
                <a:gd name="T45" fmla="*/ 30 h 108"/>
                <a:gd name="T46" fmla="*/ 72 w 90"/>
                <a:gd name="T47" fmla="*/ 48 h 108"/>
                <a:gd name="T48" fmla="*/ 78 w 90"/>
                <a:gd name="T49" fmla="*/ 72 h 108"/>
                <a:gd name="T50" fmla="*/ 78 w 90"/>
                <a:gd name="T51" fmla="*/ 84 h 108"/>
                <a:gd name="T52" fmla="*/ 66 w 90"/>
                <a:gd name="T53" fmla="*/ 96 h 108"/>
                <a:gd name="T54" fmla="*/ 42 w 90"/>
                <a:gd name="T55" fmla="*/ 102 h 108"/>
                <a:gd name="T56" fmla="*/ 30 w 90"/>
                <a:gd name="T57" fmla="*/ 96 h 108"/>
                <a:gd name="T58" fmla="*/ 18 w 90"/>
                <a:gd name="T59" fmla="*/ 90 h 108"/>
                <a:gd name="T60" fmla="*/ 12 w 90"/>
                <a:gd name="T61" fmla="*/ 78 h 108"/>
                <a:gd name="T62" fmla="*/ 12 w 90"/>
                <a:gd name="T63" fmla="*/ 66 h 108"/>
                <a:gd name="T64" fmla="*/ 12 w 90"/>
                <a:gd name="T65" fmla="*/ 6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0" h="108">
                  <a:moveTo>
                    <a:pt x="0" y="90"/>
                  </a:moveTo>
                  <a:lnTo>
                    <a:pt x="12" y="102"/>
                  </a:lnTo>
                  <a:lnTo>
                    <a:pt x="24" y="108"/>
                  </a:lnTo>
                  <a:lnTo>
                    <a:pt x="54" y="108"/>
                  </a:lnTo>
                  <a:lnTo>
                    <a:pt x="78" y="96"/>
                  </a:lnTo>
                  <a:lnTo>
                    <a:pt x="90" y="72"/>
                  </a:lnTo>
                  <a:lnTo>
                    <a:pt x="84" y="42"/>
                  </a:lnTo>
                  <a:lnTo>
                    <a:pt x="66" y="24"/>
                  </a:lnTo>
                  <a:lnTo>
                    <a:pt x="54" y="12"/>
                  </a:lnTo>
                  <a:lnTo>
                    <a:pt x="48" y="6"/>
                  </a:lnTo>
                  <a:lnTo>
                    <a:pt x="48" y="6"/>
                  </a:lnTo>
                  <a:lnTo>
                    <a:pt x="48" y="0"/>
                  </a:lnTo>
                  <a:lnTo>
                    <a:pt x="24" y="24"/>
                  </a:lnTo>
                  <a:lnTo>
                    <a:pt x="6" y="48"/>
                  </a:lnTo>
                  <a:lnTo>
                    <a:pt x="0" y="66"/>
                  </a:lnTo>
                  <a:lnTo>
                    <a:pt x="0" y="90"/>
                  </a:lnTo>
                  <a:lnTo>
                    <a:pt x="0" y="90"/>
                  </a:lnTo>
                  <a:close/>
                  <a:moveTo>
                    <a:pt x="12" y="66"/>
                  </a:moveTo>
                  <a:lnTo>
                    <a:pt x="18" y="48"/>
                  </a:lnTo>
                  <a:lnTo>
                    <a:pt x="30" y="36"/>
                  </a:lnTo>
                  <a:lnTo>
                    <a:pt x="42" y="24"/>
                  </a:lnTo>
                  <a:lnTo>
                    <a:pt x="48" y="18"/>
                  </a:lnTo>
                  <a:lnTo>
                    <a:pt x="66" y="30"/>
                  </a:lnTo>
                  <a:lnTo>
                    <a:pt x="72" y="48"/>
                  </a:lnTo>
                  <a:lnTo>
                    <a:pt x="78" y="72"/>
                  </a:lnTo>
                  <a:lnTo>
                    <a:pt x="78" y="84"/>
                  </a:lnTo>
                  <a:lnTo>
                    <a:pt x="66" y="96"/>
                  </a:lnTo>
                  <a:lnTo>
                    <a:pt x="42" y="102"/>
                  </a:lnTo>
                  <a:lnTo>
                    <a:pt x="30" y="96"/>
                  </a:lnTo>
                  <a:lnTo>
                    <a:pt x="18" y="90"/>
                  </a:lnTo>
                  <a:lnTo>
                    <a:pt x="12" y="78"/>
                  </a:lnTo>
                  <a:lnTo>
                    <a:pt x="12" y="66"/>
                  </a:lnTo>
                  <a:lnTo>
                    <a:pt x="12" y="66"/>
                  </a:lnTo>
                  <a:close/>
                </a:path>
              </a:pathLst>
            </a:custGeom>
            <a:gradFill rotWithShape="0">
              <a:gsLst>
                <a:gs pos="0">
                  <a:schemeClr val="bg2"/>
                </a:gs>
                <a:gs pos="100000">
                  <a:schemeClr val="bg2">
                    <a:gamma/>
                    <a:tint val="81961"/>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035" name="Freeform 19"/>
            <p:cNvSpPr>
              <a:spLocks/>
            </p:cNvSpPr>
            <p:nvPr userDrawn="1"/>
          </p:nvSpPr>
          <p:spPr bwMode="ltGray">
            <a:xfrm>
              <a:off x="5470" y="1205"/>
              <a:ext cx="102" cy="156"/>
            </a:xfrm>
            <a:custGeom>
              <a:avLst/>
              <a:gdLst>
                <a:gd name="T0" fmla="*/ 102 w 102"/>
                <a:gd name="T1" fmla="*/ 0 h 156"/>
                <a:gd name="T2" fmla="*/ 0 w 102"/>
                <a:gd name="T3" fmla="*/ 6 h 156"/>
                <a:gd name="T4" fmla="*/ 30 w 102"/>
                <a:gd name="T5" fmla="*/ 72 h 156"/>
                <a:gd name="T6" fmla="*/ 30 w 102"/>
                <a:gd name="T7" fmla="*/ 156 h 156"/>
                <a:gd name="T8" fmla="*/ 72 w 102"/>
                <a:gd name="T9" fmla="*/ 156 h 156"/>
                <a:gd name="T10" fmla="*/ 72 w 102"/>
                <a:gd name="T11" fmla="*/ 66 h 156"/>
                <a:gd name="T12" fmla="*/ 102 w 102"/>
                <a:gd name="T13" fmla="*/ 0 h 156"/>
                <a:gd name="T14" fmla="*/ 102 w 102"/>
                <a:gd name="T15" fmla="*/ 0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 h="156">
                  <a:moveTo>
                    <a:pt x="102" y="0"/>
                  </a:moveTo>
                  <a:lnTo>
                    <a:pt x="0" y="6"/>
                  </a:lnTo>
                  <a:lnTo>
                    <a:pt x="30" y="72"/>
                  </a:lnTo>
                  <a:lnTo>
                    <a:pt x="30" y="156"/>
                  </a:lnTo>
                  <a:lnTo>
                    <a:pt x="72" y="156"/>
                  </a:lnTo>
                  <a:lnTo>
                    <a:pt x="72" y="66"/>
                  </a:lnTo>
                  <a:lnTo>
                    <a:pt x="102" y="0"/>
                  </a:lnTo>
                  <a:lnTo>
                    <a:pt x="102" y="0"/>
                  </a:lnTo>
                  <a:close/>
                </a:path>
              </a:pathLst>
            </a:custGeom>
            <a:gradFill rotWithShape="0">
              <a:gsLst>
                <a:gs pos="0">
                  <a:schemeClr val="bg2"/>
                </a:gs>
                <a:gs pos="100000">
                  <a:schemeClr val="bg2">
                    <a:gamma/>
                    <a:tint val="81961"/>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036" name="Freeform 20"/>
            <p:cNvSpPr>
              <a:spLocks noEditPoints="1"/>
            </p:cNvSpPr>
            <p:nvPr userDrawn="1"/>
          </p:nvSpPr>
          <p:spPr bwMode="ltGray">
            <a:xfrm>
              <a:off x="5476" y="1349"/>
              <a:ext cx="84" cy="96"/>
            </a:xfrm>
            <a:custGeom>
              <a:avLst/>
              <a:gdLst>
                <a:gd name="T0" fmla="*/ 42 w 84"/>
                <a:gd name="T1" fmla="*/ 96 h 96"/>
                <a:gd name="T2" fmla="*/ 66 w 84"/>
                <a:gd name="T3" fmla="*/ 78 h 96"/>
                <a:gd name="T4" fmla="*/ 84 w 84"/>
                <a:gd name="T5" fmla="*/ 54 h 96"/>
                <a:gd name="T6" fmla="*/ 84 w 84"/>
                <a:gd name="T7" fmla="*/ 30 h 96"/>
                <a:gd name="T8" fmla="*/ 66 w 84"/>
                <a:gd name="T9" fmla="*/ 6 h 96"/>
                <a:gd name="T10" fmla="*/ 42 w 84"/>
                <a:gd name="T11" fmla="*/ 0 h 96"/>
                <a:gd name="T12" fmla="*/ 24 w 84"/>
                <a:gd name="T13" fmla="*/ 6 h 96"/>
                <a:gd name="T14" fmla="*/ 12 w 84"/>
                <a:gd name="T15" fmla="*/ 18 h 96"/>
                <a:gd name="T16" fmla="*/ 6 w 84"/>
                <a:gd name="T17" fmla="*/ 30 h 96"/>
                <a:gd name="T18" fmla="*/ 0 w 84"/>
                <a:gd name="T19" fmla="*/ 42 h 96"/>
                <a:gd name="T20" fmla="*/ 12 w 84"/>
                <a:gd name="T21" fmla="*/ 66 h 96"/>
                <a:gd name="T22" fmla="*/ 30 w 84"/>
                <a:gd name="T23" fmla="*/ 84 h 96"/>
                <a:gd name="T24" fmla="*/ 42 w 84"/>
                <a:gd name="T25" fmla="*/ 96 h 96"/>
                <a:gd name="T26" fmla="*/ 42 w 84"/>
                <a:gd name="T27" fmla="*/ 96 h 96"/>
                <a:gd name="T28" fmla="*/ 48 w 84"/>
                <a:gd name="T29" fmla="*/ 12 h 96"/>
                <a:gd name="T30" fmla="*/ 66 w 84"/>
                <a:gd name="T31" fmla="*/ 18 h 96"/>
                <a:gd name="T32" fmla="*/ 72 w 84"/>
                <a:gd name="T33" fmla="*/ 30 h 96"/>
                <a:gd name="T34" fmla="*/ 72 w 84"/>
                <a:gd name="T35" fmla="*/ 42 h 96"/>
                <a:gd name="T36" fmla="*/ 66 w 84"/>
                <a:gd name="T37" fmla="*/ 54 h 96"/>
                <a:gd name="T38" fmla="*/ 54 w 84"/>
                <a:gd name="T39" fmla="*/ 72 h 96"/>
                <a:gd name="T40" fmla="*/ 42 w 84"/>
                <a:gd name="T41" fmla="*/ 84 h 96"/>
                <a:gd name="T42" fmla="*/ 42 w 84"/>
                <a:gd name="T43" fmla="*/ 84 h 96"/>
                <a:gd name="T44" fmla="*/ 30 w 84"/>
                <a:gd name="T45" fmla="*/ 72 h 96"/>
                <a:gd name="T46" fmla="*/ 18 w 84"/>
                <a:gd name="T47" fmla="*/ 54 h 96"/>
                <a:gd name="T48" fmla="*/ 18 w 84"/>
                <a:gd name="T49" fmla="*/ 30 h 96"/>
                <a:gd name="T50" fmla="*/ 30 w 84"/>
                <a:gd name="T51" fmla="*/ 18 h 96"/>
                <a:gd name="T52" fmla="*/ 48 w 84"/>
                <a:gd name="T53" fmla="*/ 12 h 96"/>
                <a:gd name="T54" fmla="*/ 48 w 84"/>
                <a:gd name="T55" fmla="*/ 1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4" h="96">
                  <a:moveTo>
                    <a:pt x="42" y="96"/>
                  </a:moveTo>
                  <a:lnTo>
                    <a:pt x="66" y="78"/>
                  </a:lnTo>
                  <a:lnTo>
                    <a:pt x="84" y="54"/>
                  </a:lnTo>
                  <a:lnTo>
                    <a:pt x="84" y="30"/>
                  </a:lnTo>
                  <a:lnTo>
                    <a:pt x="66" y="6"/>
                  </a:lnTo>
                  <a:lnTo>
                    <a:pt x="42" y="0"/>
                  </a:lnTo>
                  <a:lnTo>
                    <a:pt x="24" y="6"/>
                  </a:lnTo>
                  <a:lnTo>
                    <a:pt x="12" y="18"/>
                  </a:lnTo>
                  <a:lnTo>
                    <a:pt x="6" y="30"/>
                  </a:lnTo>
                  <a:lnTo>
                    <a:pt x="0" y="42"/>
                  </a:lnTo>
                  <a:lnTo>
                    <a:pt x="12" y="66"/>
                  </a:lnTo>
                  <a:lnTo>
                    <a:pt x="30" y="84"/>
                  </a:lnTo>
                  <a:lnTo>
                    <a:pt x="42" y="96"/>
                  </a:lnTo>
                  <a:lnTo>
                    <a:pt x="42" y="96"/>
                  </a:lnTo>
                  <a:close/>
                  <a:moveTo>
                    <a:pt x="48" y="12"/>
                  </a:moveTo>
                  <a:lnTo>
                    <a:pt x="66" y="18"/>
                  </a:lnTo>
                  <a:lnTo>
                    <a:pt x="72" y="30"/>
                  </a:lnTo>
                  <a:lnTo>
                    <a:pt x="72" y="42"/>
                  </a:lnTo>
                  <a:lnTo>
                    <a:pt x="66" y="54"/>
                  </a:lnTo>
                  <a:lnTo>
                    <a:pt x="54" y="72"/>
                  </a:lnTo>
                  <a:lnTo>
                    <a:pt x="42" y="84"/>
                  </a:lnTo>
                  <a:lnTo>
                    <a:pt x="42" y="84"/>
                  </a:lnTo>
                  <a:lnTo>
                    <a:pt x="30" y="72"/>
                  </a:lnTo>
                  <a:lnTo>
                    <a:pt x="18" y="54"/>
                  </a:lnTo>
                  <a:lnTo>
                    <a:pt x="18" y="30"/>
                  </a:lnTo>
                  <a:lnTo>
                    <a:pt x="30" y="18"/>
                  </a:lnTo>
                  <a:lnTo>
                    <a:pt x="48" y="12"/>
                  </a:lnTo>
                  <a:lnTo>
                    <a:pt x="48" y="12"/>
                  </a:lnTo>
                  <a:close/>
                </a:path>
              </a:pathLst>
            </a:custGeom>
            <a:gradFill rotWithShape="0">
              <a:gsLst>
                <a:gs pos="0">
                  <a:schemeClr val="bg2"/>
                </a:gs>
                <a:gs pos="100000">
                  <a:schemeClr val="bg2">
                    <a:gamma/>
                    <a:tint val="81961"/>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037" name="Freeform 21"/>
            <p:cNvSpPr>
              <a:spLocks noEditPoints="1"/>
            </p:cNvSpPr>
            <p:nvPr userDrawn="1"/>
          </p:nvSpPr>
          <p:spPr bwMode="ltGray">
            <a:xfrm>
              <a:off x="5470" y="1433"/>
              <a:ext cx="90" cy="108"/>
            </a:xfrm>
            <a:custGeom>
              <a:avLst/>
              <a:gdLst>
                <a:gd name="T0" fmla="*/ 6 w 90"/>
                <a:gd name="T1" fmla="*/ 90 h 108"/>
                <a:gd name="T2" fmla="*/ 18 w 90"/>
                <a:gd name="T3" fmla="*/ 102 h 108"/>
                <a:gd name="T4" fmla="*/ 30 w 90"/>
                <a:gd name="T5" fmla="*/ 108 h 108"/>
                <a:gd name="T6" fmla="*/ 60 w 90"/>
                <a:gd name="T7" fmla="*/ 108 h 108"/>
                <a:gd name="T8" fmla="*/ 84 w 90"/>
                <a:gd name="T9" fmla="*/ 96 h 108"/>
                <a:gd name="T10" fmla="*/ 90 w 90"/>
                <a:gd name="T11" fmla="*/ 84 h 108"/>
                <a:gd name="T12" fmla="*/ 90 w 90"/>
                <a:gd name="T13" fmla="*/ 66 h 108"/>
                <a:gd name="T14" fmla="*/ 84 w 90"/>
                <a:gd name="T15" fmla="*/ 36 h 108"/>
                <a:gd name="T16" fmla="*/ 72 w 90"/>
                <a:gd name="T17" fmla="*/ 18 h 108"/>
                <a:gd name="T18" fmla="*/ 60 w 90"/>
                <a:gd name="T19" fmla="*/ 6 h 108"/>
                <a:gd name="T20" fmla="*/ 54 w 90"/>
                <a:gd name="T21" fmla="*/ 0 h 108"/>
                <a:gd name="T22" fmla="*/ 54 w 90"/>
                <a:gd name="T23" fmla="*/ 0 h 108"/>
                <a:gd name="T24" fmla="*/ 48 w 90"/>
                <a:gd name="T25" fmla="*/ 0 h 108"/>
                <a:gd name="T26" fmla="*/ 24 w 90"/>
                <a:gd name="T27" fmla="*/ 24 h 108"/>
                <a:gd name="T28" fmla="*/ 12 w 90"/>
                <a:gd name="T29" fmla="*/ 48 h 108"/>
                <a:gd name="T30" fmla="*/ 0 w 90"/>
                <a:gd name="T31" fmla="*/ 66 h 108"/>
                <a:gd name="T32" fmla="*/ 6 w 90"/>
                <a:gd name="T33" fmla="*/ 90 h 108"/>
                <a:gd name="T34" fmla="*/ 6 w 90"/>
                <a:gd name="T35" fmla="*/ 90 h 108"/>
                <a:gd name="T36" fmla="*/ 18 w 90"/>
                <a:gd name="T37" fmla="*/ 66 h 108"/>
                <a:gd name="T38" fmla="*/ 24 w 90"/>
                <a:gd name="T39" fmla="*/ 48 h 108"/>
                <a:gd name="T40" fmla="*/ 36 w 90"/>
                <a:gd name="T41" fmla="*/ 30 h 108"/>
                <a:gd name="T42" fmla="*/ 42 w 90"/>
                <a:gd name="T43" fmla="*/ 18 h 108"/>
                <a:gd name="T44" fmla="*/ 48 w 90"/>
                <a:gd name="T45" fmla="*/ 12 h 108"/>
                <a:gd name="T46" fmla="*/ 78 w 90"/>
                <a:gd name="T47" fmla="*/ 42 h 108"/>
                <a:gd name="T48" fmla="*/ 84 w 90"/>
                <a:gd name="T49" fmla="*/ 66 h 108"/>
                <a:gd name="T50" fmla="*/ 66 w 90"/>
                <a:gd name="T51" fmla="*/ 90 h 108"/>
                <a:gd name="T52" fmla="*/ 54 w 90"/>
                <a:gd name="T53" fmla="*/ 96 h 108"/>
                <a:gd name="T54" fmla="*/ 42 w 90"/>
                <a:gd name="T55" fmla="*/ 96 h 108"/>
                <a:gd name="T56" fmla="*/ 30 w 90"/>
                <a:gd name="T57" fmla="*/ 96 h 108"/>
                <a:gd name="T58" fmla="*/ 24 w 90"/>
                <a:gd name="T59" fmla="*/ 84 h 108"/>
                <a:gd name="T60" fmla="*/ 18 w 90"/>
                <a:gd name="T61" fmla="*/ 78 h 108"/>
                <a:gd name="T62" fmla="*/ 18 w 90"/>
                <a:gd name="T63" fmla="*/ 66 h 108"/>
                <a:gd name="T64" fmla="*/ 18 w 90"/>
                <a:gd name="T65" fmla="*/ 6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0" h="108">
                  <a:moveTo>
                    <a:pt x="6" y="90"/>
                  </a:moveTo>
                  <a:lnTo>
                    <a:pt x="18" y="102"/>
                  </a:lnTo>
                  <a:lnTo>
                    <a:pt x="30" y="108"/>
                  </a:lnTo>
                  <a:lnTo>
                    <a:pt x="60" y="108"/>
                  </a:lnTo>
                  <a:lnTo>
                    <a:pt x="84" y="96"/>
                  </a:lnTo>
                  <a:lnTo>
                    <a:pt x="90" y="84"/>
                  </a:lnTo>
                  <a:lnTo>
                    <a:pt x="90" y="66"/>
                  </a:lnTo>
                  <a:lnTo>
                    <a:pt x="84" y="36"/>
                  </a:lnTo>
                  <a:lnTo>
                    <a:pt x="72" y="18"/>
                  </a:lnTo>
                  <a:lnTo>
                    <a:pt x="60" y="6"/>
                  </a:lnTo>
                  <a:lnTo>
                    <a:pt x="54" y="0"/>
                  </a:lnTo>
                  <a:lnTo>
                    <a:pt x="54" y="0"/>
                  </a:lnTo>
                  <a:lnTo>
                    <a:pt x="48" y="0"/>
                  </a:lnTo>
                  <a:lnTo>
                    <a:pt x="24" y="24"/>
                  </a:lnTo>
                  <a:lnTo>
                    <a:pt x="12" y="48"/>
                  </a:lnTo>
                  <a:lnTo>
                    <a:pt x="0" y="66"/>
                  </a:lnTo>
                  <a:lnTo>
                    <a:pt x="6" y="90"/>
                  </a:lnTo>
                  <a:lnTo>
                    <a:pt x="6" y="90"/>
                  </a:lnTo>
                  <a:close/>
                  <a:moveTo>
                    <a:pt x="18" y="66"/>
                  </a:moveTo>
                  <a:lnTo>
                    <a:pt x="24" y="48"/>
                  </a:lnTo>
                  <a:lnTo>
                    <a:pt x="36" y="30"/>
                  </a:lnTo>
                  <a:lnTo>
                    <a:pt x="42" y="18"/>
                  </a:lnTo>
                  <a:lnTo>
                    <a:pt x="48" y="12"/>
                  </a:lnTo>
                  <a:lnTo>
                    <a:pt x="78" y="42"/>
                  </a:lnTo>
                  <a:lnTo>
                    <a:pt x="84" y="66"/>
                  </a:lnTo>
                  <a:lnTo>
                    <a:pt x="66" y="90"/>
                  </a:lnTo>
                  <a:lnTo>
                    <a:pt x="54" y="96"/>
                  </a:lnTo>
                  <a:lnTo>
                    <a:pt x="42" y="96"/>
                  </a:lnTo>
                  <a:lnTo>
                    <a:pt x="30" y="96"/>
                  </a:lnTo>
                  <a:lnTo>
                    <a:pt x="24" y="84"/>
                  </a:lnTo>
                  <a:lnTo>
                    <a:pt x="18" y="78"/>
                  </a:lnTo>
                  <a:lnTo>
                    <a:pt x="18" y="66"/>
                  </a:lnTo>
                  <a:lnTo>
                    <a:pt x="18" y="66"/>
                  </a:lnTo>
                  <a:close/>
                </a:path>
              </a:pathLst>
            </a:custGeom>
            <a:gradFill rotWithShape="0">
              <a:gsLst>
                <a:gs pos="0">
                  <a:schemeClr val="bg2"/>
                </a:gs>
                <a:gs pos="100000">
                  <a:schemeClr val="bg2">
                    <a:gamma/>
                    <a:tint val="81961"/>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038" name="Freeform 22"/>
            <p:cNvSpPr>
              <a:spLocks noEditPoints="1"/>
            </p:cNvSpPr>
            <p:nvPr userDrawn="1"/>
          </p:nvSpPr>
          <p:spPr bwMode="ltGray">
            <a:xfrm>
              <a:off x="5428" y="3525"/>
              <a:ext cx="66" cy="96"/>
            </a:xfrm>
            <a:custGeom>
              <a:avLst/>
              <a:gdLst>
                <a:gd name="T0" fmla="*/ 30 w 66"/>
                <a:gd name="T1" fmla="*/ 96 h 96"/>
                <a:gd name="T2" fmla="*/ 54 w 66"/>
                <a:gd name="T3" fmla="*/ 72 h 96"/>
                <a:gd name="T4" fmla="*/ 66 w 66"/>
                <a:gd name="T5" fmla="*/ 48 h 96"/>
                <a:gd name="T6" fmla="*/ 66 w 66"/>
                <a:gd name="T7" fmla="*/ 24 h 96"/>
                <a:gd name="T8" fmla="*/ 54 w 66"/>
                <a:gd name="T9" fmla="*/ 6 h 96"/>
                <a:gd name="T10" fmla="*/ 30 w 66"/>
                <a:gd name="T11" fmla="*/ 0 h 96"/>
                <a:gd name="T12" fmla="*/ 18 w 66"/>
                <a:gd name="T13" fmla="*/ 0 h 96"/>
                <a:gd name="T14" fmla="*/ 6 w 66"/>
                <a:gd name="T15" fmla="*/ 12 h 96"/>
                <a:gd name="T16" fmla="*/ 0 w 66"/>
                <a:gd name="T17" fmla="*/ 36 h 96"/>
                <a:gd name="T18" fmla="*/ 6 w 66"/>
                <a:gd name="T19" fmla="*/ 60 h 96"/>
                <a:gd name="T20" fmla="*/ 18 w 66"/>
                <a:gd name="T21" fmla="*/ 84 h 96"/>
                <a:gd name="T22" fmla="*/ 30 w 66"/>
                <a:gd name="T23" fmla="*/ 96 h 96"/>
                <a:gd name="T24" fmla="*/ 30 w 66"/>
                <a:gd name="T25" fmla="*/ 96 h 96"/>
                <a:gd name="T26" fmla="*/ 30 w 66"/>
                <a:gd name="T27" fmla="*/ 12 h 96"/>
                <a:gd name="T28" fmla="*/ 48 w 66"/>
                <a:gd name="T29" fmla="*/ 18 h 96"/>
                <a:gd name="T30" fmla="*/ 54 w 66"/>
                <a:gd name="T31" fmla="*/ 24 h 96"/>
                <a:gd name="T32" fmla="*/ 54 w 66"/>
                <a:gd name="T33" fmla="*/ 36 h 96"/>
                <a:gd name="T34" fmla="*/ 48 w 66"/>
                <a:gd name="T35" fmla="*/ 48 h 96"/>
                <a:gd name="T36" fmla="*/ 36 w 66"/>
                <a:gd name="T37" fmla="*/ 66 h 96"/>
                <a:gd name="T38" fmla="*/ 30 w 66"/>
                <a:gd name="T39" fmla="*/ 78 h 96"/>
                <a:gd name="T40" fmla="*/ 18 w 66"/>
                <a:gd name="T41" fmla="*/ 66 h 96"/>
                <a:gd name="T42" fmla="*/ 12 w 66"/>
                <a:gd name="T43" fmla="*/ 48 h 96"/>
                <a:gd name="T44" fmla="*/ 6 w 66"/>
                <a:gd name="T45" fmla="*/ 30 h 96"/>
                <a:gd name="T46" fmla="*/ 18 w 66"/>
                <a:gd name="T47" fmla="*/ 12 h 96"/>
                <a:gd name="T48" fmla="*/ 30 w 66"/>
                <a:gd name="T49" fmla="*/ 12 h 96"/>
                <a:gd name="T50" fmla="*/ 30 w 66"/>
                <a:gd name="T51" fmla="*/ 1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96">
                  <a:moveTo>
                    <a:pt x="30" y="96"/>
                  </a:moveTo>
                  <a:lnTo>
                    <a:pt x="54" y="72"/>
                  </a:lnTo>
                  <a:lnTo>
                    <a:pt x="66" y="48"/>
                  </a:lnTo>
                  <a:lnTo>
                    <a:pt x="66" y="24"/>
                  </a:lnTo>
                  <a:lnTo>
                    <a:pt x="54" y="6"/>
                  </a:lnTo>
                  <a:lnTo>
                    <a:pt x="30" y="0"/>
                  </a:lnTo>
                  <a:lnTo>
                    <a:pt x="18" y="0"/>
                  </a:lnTo>
                  <a:lnTo>
                    <a:pt x="6" y="12"/>
                  </a:lnTo>
                  <a:lnTo>
                    <a:pt x="0" y="36"/>
                  </a:lnTo>
                  <a:lnTo>
                    <a:pt x="6" y="60"/>
                  </a:lnTo>
                  <a:lnTo>
                    <a:pt x="18" y="84"/>
                  </a:lnTo>
                  <a:lnTo>
                    <a:pt x="30" y="96"/>
                  </a:lnTo>
                  <a:lnTo>
                    <a:pt x="30" y="96"/>
                  </a:lnTo>
                  <a:close/>
                  <a:moveTo>
                    <a:pt x="30" y="12"/>
                  </a:moveTo>
                  <a:lnTo>
                    <a:pt x="48" y="18"/>
                  </a:lnTo>
                  <a:lnTo>
                    <a:pt x="54" y="24"/>
                  </a:lnTo>
                  <a:lnTo>
                    <a:pt x="54" y="36"/>
                  </a:lnTo>
                  <a:lnTo>
                    <a:pt x="48" y="48"/>
                  </a:lnTo>
                  <a:lnTo>
                    <a:pt x="36" y="66"/>
                  </a:lnTo>
                  <a:lnTo>
                    <a:pt x="30" y="78"/>
                  </a:lnTo>
                  <a:lnTo>
                    <a:pt x="18" y="66"/>
                  </a:lnTo>
                  <a:lnTo>
                    <a:pt x="12" y="48"/>
                  </a:lnTo>
                  <a:lnTo>
                    <a:pt x="6" y="30"/>
                  </a:lnTo>
                  <a:lnTo>
                    <a:pt x="18" y="12"/>
                  </a:lnTo>
                  <a:lnTo>
                    <a:pt x="30" y="12"/>
                  </a:lnTo>
                  <a:lnTo>
                    <a:pt x="30" y="12"/>
                  </a:lnTo>
                  <a:close/>
                </a:path>
              </a:pathLst>
            </a:custGeom>
            <a:gradFill rotWithShape="0">
              <a:gsLst>
                <a:gs pos="0">
                  <a:schemeClr val="bg2"/>
                </a:gs>
                <a:gs pos="100000">
                  <a:schemeClr val="bg2">
                    <a:gamma/>
                    <a:tint val="81961"/>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039" name="Freeform 23"/>
            <p:cNvSpPr>
              <a:spLocks/>
            </p:cNvSpPr>
            <p:nvPr userDrawn="1"/>
          </p:nvSpPr>
          <p:spPr bwMode="ltGray">
            <a:xfrm>
              <a:off x="3017" y="1127"/>
              <a:ext cx="2603" cy="444"/>
            </a:xfrm>
            <a:custGeom>
              <a:avLst/>
              <a:gdLst>
                <a:gd name="T0" fmla="*/ 2577 w 2594"/>
                <a:gd name="T1" fmla="*/ 0 h 444"/>
                <a:gd name="T2" fmla="*/ 2594 w 2594"/>
                <a:gd name="T3" fmla="*/ 72 h 444"/>
                <a:gd name="T4" fmla="*/ 6 w 2594"/>
                <a:gd name="T5" fmla="*/ 444 h 444"/>
                <a:gd name="T6" fmla="*/ 0 w 2594"/>
                <a:gd name="T7" fmla="*/ 396 h 444"/>
                <a:gd name="T8" fmla="*/ 1225 w 2594"/>
                <a:gd name="T9" fmla="*/ 96 h 444"/>
                <a:gd name="T10" fmla="*/ 1351 w 2594"/>
                <a:gd name="T11" fmla="*/ 78 h 444"/>
                <a:gd name="T12" fmla="*/ 2577 w 2594"/>
                <a:gd name="T13" fmla="*/ 0 h 444"/>
                <a:gd name="T14" fmla="*/ 2577 w 2594"/>
                <a:gd name="T15" fmla="*/ 0 h 4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94" h="444">
                  <a:moveTo>
                    <a:pt x="2577" y="0"/>
                  </a:moveTo>
                  <a:lnTo>
                    <a:pt x="2594" y="72"/>
                  </a:lnTo>
                  <a:lnTo>
                    <a:pt x="6" y="444"/>
                  </a:lnTo>
                  <a:lnTo>
                    <a:pt x="0" y="396"/>
                  </a:lnTo>
                  <a:lnTo>
                    <a:pt x="1225" y="96"/>
                  </a:lnTo>
                  <a:lnTo>
                    <a:pt x="1351" y="78"/>
                  </a:lnTo>
                  <a:lnTo>
                    <a:pt x="2577" y="0"/>
                  </a:lnTo>
                  <a:lnTo>
                    <a:pt x="2577" y="0"/>
                  </a:lnTo>
                  <a:close/>
                </a:path>
              </a:pathLst>
            </a:custGeom>
            <a:gradFill rotWithShape="0">
              <a:gsLst>
                <a:gs pos="0">
                  <a:schemeClr val="bg2">
                    <a:gamma/>
                    <a:tint val="81961"/>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040" name="Freeform 24"/>
            <p:cNvSpPr>
              <a:spLocks noEditPoints="1"/>
            </p:cNvSpPr>
            <p:nvPr userDrawn="1"/>
          </p:nvSpPr>
          <p:spPr bwMode="ltGray">
            <a:xfrm>
              <a:off x="2934" y="3773"/>
              <a:ext cx="84" cy="95"/>
            </a:xfrm>
            <a:custGeom>
              <a:avLst/>
              <a:gdLst>
                <a:gd name="T0" fmla="*/ 36 w 84"/>
                <a:gd name="T1" fmla="*/ 95 h 95"/>
                <a:gd name="T2" fmla="*/ 60 w 84"/>
                <a:gd name="T3" fmla="*/ 77 h 95"/>
                <a:gd name="T4" fmla="*/ 78 w 84"/>
                <a:gd name="T5" fmla="*/ 53 h 95"/>
                <a:gd name="T6" fmla="*/ 84 w 84"/>
                <a:gd name="T7" fmla="*/ 42 h 95"/>
                <a:gd name="T8" fmla="*/ 84 w 84"/>
                <a:gd name="T9" fmla="*/ 30 h 95"/>
                <a:gd name="T10" fmla="*/ 72 w 84"/>
                <a:gd name="T11" fmla="*/ 6 h 95"/>
                <a:gd name="T12" fmla="*/ 42 w 84"/>
                <a:gd name="T13" fmla="*/ 0 h 95"/>
                <a:gd name="T14" fmla="*/ 30 w 84"/>
                <a:gd name="T15" fmla="*/ 0 h 95"/>
                <a:gd name="T16" fmla="*/ 12 w 84"/>
                <a:gd name="T17" fmla="*/ 12 h 95"/>
                <a:gd name="T18" fmla="*/ 0 w 84"/>
                <a:gd name="T19" fmla="*/ 24 h 95"/>
                <a:gd name="T20" fmla="*/ 0 w 84"/>
                <a:gd name="T21" fmla="*/ 36 h 95"/>
                <a:gd name="T22" fmla="*/ 6 w 84"/>
                <a:gd name="T23" fmla="*/ 59 h 95"/>
                <a:gd name="T24" fmla="*/ 24 w 84"/>
                <a:gd name="T25" fmla="*/ 83 h 95"/>
                <a:gd name="T26" fmla="*/ 36 w 84"/>
                <a:gd name="T27" fmla="*/ 95 h 95"/>
                <a:gd name="T28" fmla="*/ 36 w 84"/>
                <a:gd name="T29" fmla="*/ 95 h 95"/>
                <a:gd name="T30" fmla="*/ 48 w 84"/>
                <a:gd name="T31" fmla="*/ 12 h 95"/>
                <a:gd name="T32" fmla="*/ 66 w 84"/>
                <a:gd name="T33" fmla="*/ 18 h 95"/>
                <a:gd name="T34" fmla="*/ 72 w 84"/>
                <a:gd name="T35" fmla="*/ 30 h 95"/>
                <a:gd name="T36" fmla="*/ 72 w 84"/>
                <a:gd name="T37" fmla="*/ 42 h 95"/>
                <a:gd name="T38" fmla="*/ 66 w 84"/>
                <a:gd name="T39" fmla="*/ 53 h 95"/>
                <a:gd name="T40" fmla="*/ 48 w 84"/>
                <a:gd name="T41" fmla="*/ 71 h 95"/>
                <a:gd name="T42" fmla="*/ 42 w 84"/>
                <a:gd name="T43" fmla="*/ 77 h 95"/>
                <a:gd name="T44" fmla="*/ 36 w 84"/>
                <a:gd name="T45" fmla="*/ 77 h 95"/>
                <a:gd name="T46" fmla="*/ 24 w 84"/>
                <a:gd name="T47" fmla="*/ 65 h 95"/>
                <a:gd name="T48" fmla="*/ 18 w 84"/>
                <a:gd name="T49" fmla="*/ 48 h 95"/>
                <a:gd name="T50" fmla="*/ 18 w 84"/>
                <a:gd name="T51" fmla="*/ 30 h 95"/>
                <a:gd name="T52" fmla="*/ 30 w 84"/>
                <a:gd name="T53" fmla="*/ 12 h 95"/>
                <a:gd name="T54" fmla="*/ 48 w 84"/>
                <a:gd name="T55" fmla="*/ 12 h 95"/>
                <a:gd name="T56" fmla="*/ 48 w 84"/>
                <a:gd name="T57" fmla="*/ 1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4" h="95">
                  <a:moveTo>
                    <a:pt x="36" y="95"/>
                  </a:moveTo>
                  <a:lnTo>
                    <a:pt x="60" y="77"/>
                  </a:lnTo>
                  <a:lnTo>
                    <a:pt x="78" y="53"/>
                  </a:lnTo>
                  <a:lnTo>
                    <a:pt x="84" y="42"/>
                  </a:lnTo>
                  <a:lnTo>
                    <a:pt x="84" y="30"/>
                  </a:lnTo>
                  <a:lnTo>
                    <a:pt x="72" y="6"/>
                  </a:lnTo>
                  <a:lnTo>
                    <a:pt x="42" y="0"/>
                  </a:lnTo>
                  <a:lnTo>
                    <a:pt x="30" y="0"/>
                  </a:lnTo>
                  <a:lnTo>
                    <a:pt x="12" y="12"/>
                  </a:lnTo>
                  <a:lnTo>
                    <a:pt x="0" y="24"/>
                  </a:lnTo>
                  <a:lnTo>
                    <a:pt x="0" y="36"/>
                  </a:lnTo>
                  <a:lnTo>
                    <a:pt x="6" y="59"/>
                  </a:lnTo>
                  <a:lnTo>
                    <a:pt x="24" y="83"/>
                  </a:lnTo>
                  <a:lnTo>
                    <a:pt x="36" y="95"/>
                  </a:lnTo>
                  <a:lnTo>
                    <a:pt x="36" y="95"/>
                  </a:lnTo>
                  <a:close/>
                  <a:moveTo>
                    <a:pt x="48" y="12"/>
                  </a:moveTo>
                  <a:lnTo>
                    <a:pt x="66" y="18"/>
                  </a:lnTo>
                  <a:lnTo>
                    <a:pt x="72" y="30"/>
                  </a:lnTo>
                  <a:lnTo>
                    <a:pt x="72" y="42"/>
                  </a:lnTo>
                  <a:lnTo>
                    <a:pt x="66" y="53"/>
                  </a:lnTo>
                  <a:lnTo>
                    <a:pt x="48" y="71"/>
                  </a:lnTo>
                  <a:lnTo>
                    <a:pt x="42" y="77"/>
                  </a:lnTo>
                  <a:lnTo>
                    <a:pt x="36" y="77"/>
                  </a:lnTo>
                  <a:lnTo>
                    <a:pt x="24" y="65"/>
                  </a:lnTo>
                  <a:lnTo>
                    <a:pt x="18" y="48"/>
                  </a:lnTo>
                  <a:lnTo>
                    <a:pt x="18" y="30"/>
                  </a:lnTo>
                  <a:lnTo>
                    <a:pt x="30" y="12"/>
                  </a:lnTo>
                  <a:lnTo>
                    <a:pt x="48" y="12"/>
                  </a:lnTo>
                  <a:lnTo>
                    <a:pt x="48" y="12"/>
                  </a:lnTo>
                  <a:close/>
                </a:path>
              </a:pathLst>
            </a:custGeom>
            <a:gradFill rotWithShape="0">
              <a:gsLst>
                <a:gs pos="0">
                  <a:schemeClr val="bg2"/>
                </a:gs>
                <a:gs pos="100000">
                  <a:schemeClr val="bg2">
                    <a:gamma/>
                    <a:tint val="81961"/>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041" name="Freeform 25"/>
            <p:cNvSpPr>
              <a:spLocks noEditPoints="1"/>
            </p:cNvSpPr>
            <p:nvPr userDrawn="1"/>
          </p:nvSpPr>
          <p:spPr bwMode="ltGray">
            <a:xfrm>
              <a:off x="3779" y="3872"/>
              <a:ext cx="90" cy="108"/>
            </a:xfrm>
            <a:custGeom>
              <a:avLst/>
              <a:gdLst>
                <a:gd name="T0" fmla="*/ 12 w 90"/>
                <a:gd name="T1" fmla="*/ 96 h 108"/>
                <a:gd name="T2" fmla="*/ 24 w 90"/>
                <a:gd name="T3" fmla="*/ 108 h 108"/>
                <a:gd name="T4" fmla="*/ 42 w 90"/>
                <a:gd name="T5" fmla="*/ 108 h 108"/>
                <a:gd name="T6" fmla="*/ 66 w 90"/>
                <a:gd name="T7" fmla="*/ 102 h 108"/>
                <a:gd name="T8" fmla="*/ 84 w 90"/>
                <a:gd name="T9" fmla="*/ 78 h 108"/>
                <a:gd name="T10" fmla="*/ 90 w 90"/>
                <a:gd name="T11" fmla="*/ 66 h 108"/>
                <a:gd name="T12" fmla="*/ 84 w 90"/>
                <a:gd name="T13" fmla="*/ 48 h 108"/>
                <a:gd name="T14" fmla="*/ 66 w 90"/>
                <a:gd name="T15" fmla="*/ 24 h 108"/>
                <a:gd name="T16" fmla="*/ 48 w 90"/>
                <a:gd name="T17" fmla="*/ 12 h 108"/>
                <a:gd name="T18" fmla="*/ 36 w 90"/>
                <a:gd name="T19" fmla="*/ 0 h 108"/>
                <a:gd name="T20" fmla="*/ 30 w 90"/>
                <a:gd name="T21" fmla="*/ 0 h 108"/>
                <a:gd name="T22" fmla="*/ 30 w 90"/>
                <a:gd name="T23" fmla="*/ 0 h 108"/>
                <a:gd name="T24" fmla="*/ 24 w 90"/>
                <a:gd name="T25" fmla="*/ 0 h 108"/>
                <a:gd name="T26" fmla="*/ 12 w 90"/>
                <a:gd name="T27" fmla="*/ 30 h 108"/>
                <a:gd name="T28" fmla="*/ 0 w 90"/>
                <a:gd name="T29" fmla="*/ 54 h 108"/>
                <a:gd name="T30" fmla="*/ 0 w 90"/>
                <a:gd name="T31" fmla="*/ 78 h 108"/>
                <a:gd name="T32" fmla="*/ 12 w 90"/>
                <a:gd name="T33" fmla="*/ 96 h 108"/>
                <a:gd name="T34" fmla="*/ 12 w 90"/>
                <a:gd name="T35" fmla="*/ 96 h 108"/>
                <a:gd name="T36" fmla="*/ 12 w 90"/>
                <a:gd name="T37" fmla="*/ 72 h 108"/>
                <a:gd name="T38" fmla="*/ 18 w 90"/>
                <a:gd name="T39" fmla="*/ 54 h 108"/>
                <a:gd name="T40" fmla="*/ 24 w 90"/>
                <a:gd name="T41" fmla="*/ 36 h 108"/>
                <a:gd name="T42" fmla="*/ 30 w 90"/>
                <a:gd name="T43" fmla="*/ 18 h 108"/>
                <a:gd name="T44" fmla="*/ 30 w 90"/>
                <a:gd name="T45" fmla="*/ 12 h 108"/>
                <a:gd name="T46" fmla="*/ 48 w 90"/>
                <a:gd name="T47" fmla="*/ 24 h 108"/>
                <a:gd name="T48" fmla="*/ 66 w 90"/>
                <a:gd name="T49" fmla="*/ 36 h 108"/>
                <a:gd name="T50" fmla="*/ 78 w 90"/>
                <a:gd name="T51" fmla="*/ 54 h 108"/>
                <a:gd name="T52" fmla="*/ 78 w 90"/>
                <a:gd name="T53" fmla="*/ 72 h 108"/>
                <a:gd name="T54" fmla="*/ 72 w 90"/>
                <a:gd name="T55" fmla="*/ 84 h 108"/>
                <a:gd name="T56" fmla="*/ 48 w 90"/>
                <a:gd name="T57" fmla="*/ 96 h 108"/>
                <a:gd name="T58" fmla="*/ 36 w 90"/>
                <a:gd name="T59" fmla="*/ 96 h 108"/>
                <a:gd name="T60" fmla="*/ 24 w 90"/>
                <a:gd name="T61" fmla="*/ 90 h 108"/>
                <a:gd name="T62" fmla="*/ 18 w 90"/>
                <a:gd name="T63" fmla="*/ 84 h 108"/>
                <a:gd name="T64" fmla="*/ 12 w 90"/>
                <a:gd name="T65" fmla="*/ 72 h 108"/>
                <a:gd name="T66" fmla="*/ 12 w 90"/>
                <a:gd name="T67" fmla="*/ 7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 h="108">
                  <a:moveTo>
                    <a:pt x="12" y="96"/>
                  </a:moveTo>
                  <a:lnTo>
                    <a:pt x="24" y="108"/>
                  </a:lnTo>
                  <a:lnTo>
                    <a:pt x="42" y="108"/>
                  </a:lnTo>
                  <a:lnTo>
                    <a:pt x="66" y="102"/>
                  </a:lnTo>
                  <a:lnTo>
                    <a:pt x="84" y="78"/>
                  </a:lnTo>
                  <a:lnTo>
                    <a:pt x="90" y="66"/>
                  </a:lnTo>
                  <a:lnTo>
                    <a:pt x="84" y="48"/>
                  </a:lnTo>
                  <a:lnTo>
                    <a:pt x="66" y="24"/>
                  </a:lnTo>
                  <a:lnTo>
                    <a:pt x="48" y="12"/>
                  </a:lnTo>
                  <a:lnTo>
                    <a:pt x="36" y="0"/>
                  </a:lnTo>
                  <a:lnTo>
                    <a:pt x="30" y="0"/>
                  </a:lnTo>
                  <a:lnTo>
                    <a:pt x="30" y="0"/>
                  </a:lnTo>
                  <a:lnTo>
                    <a:pt x="24" y="0"/>
                  </a:lnTo>
                  <a:lnTo>
                    <a:pt x="12" y="30"/>
                  </a:lnTo>
                  <a:lnTo>
                    <a:pt x="0" y="54"/>
                  </a:lnTo>
                  <a:lnTo>
                    <a:pt x="0" y="78"/>
                  </a:lnTo>
                  <a:lnTo>
                    <a:pt x="12" y="96"/>
                  </a:lnTo>
                  <a:lnTo>
                    <a:pt x="12" y="96"/>
                  </a:lnTo>
                  <a:close/>
                  <a:moveTo>
                    <a:pt x="12" y="72"/>
                  </a:moveTo>
                  <a:lnTo>
                    <a:pt x="18" y="54"/>
                  </a:lnTo>
                  <a:lnTo>
                    <a:pt x="24" y="36"/>
                  </a:lnTo>
                  <a:lnTo>
                    <a:pt x="30" y="18"/>
                  </a:lnTo>
                  <a:lnTo>
                    <a:pt x="30" y="12"/>
                  </a:lnTo>
                  <a:lnTo>
                    <a:pt x="48" y="24"/>
                  </a:lnTo>
                  <a:lnTo>
                    <a:pt x="66" y="36"/>
                  </a:lnTo>
                  <a:lnTo>
                    <a:pt x="78" y="54"/>
                  </a:lnTo>
                  <a:lnTo>
                    <a:pt x="78" y="72"/>
                  </a:lnTo>
                  <a:lnTo>
                    <a:pt x="72" y="84"/>
                  </a:lnTo>
                  <a:lnTo>
                    <a:pt x="48" y="96"/>
                  </a:lnTo>
                  <a:lnTo>
                    <a:pt x="36" y="96"/>
                  </a:lnTo>
                  <a:lnTo>
                    <a:pt x="24" y="90"/>
                  </a:lnTo>
                  <a:lnTo>
                    <a:pt x="18" y="84"/>
                  </a:lnTo>
                  <a:lnTo>
                    <a:pt x="12" y="72"/>
                  </a:lnTo>
                  <a:lnTo>
                    <a:pt x="12" y="72"/>
                  </a:lnTo>
                  <a:close/>
                </a:path>
              </a:pathLst>
            </a:custGeom>
            <a:gradFill rotWithShape="0">
              <a:gsLst>
                <a:gs pos="0">
                  <a:schemeClr val="bg2"/>
                </a:gs>
                <a:gs pos="100000">
                  <a:schemeClr val="bg2">
                    <a:gamma/>
                    <a:tint val="81961"/>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042" name="Freeform 26"/>
            <p:cNvSpPr>
              <a:spLocks noEditPoints="1"/>
            </p:cNvSpPr>
            <p:nvPr userDrawn="1"/>
          </p:nvSpPr>
          <p:spPr bwMode="ltGray">
            <a:xfrm>
              <a:off x="2400" y="3872"/>
              <a:ext cx="72" cy="90"/>
            </a:xfrm>
            <a:custGeom>
              <a:avLst/>
              <a:gdLst>
                <a:gd name="T0" fmla="*/ 71 w 71"/>
                <a:gd name="T1" fmla="*/ 90 h 90"/>
                <a:gd name="T2" fmla="*/ 71 w 71"/>
                <a:gd name="T3" fmla="*/ 60 h 90"/>
                <a:gd name="T4" fmla="*/ 71 w 71"/>
                <a:gd name="T5" fmla="*/ 36 h 90"/>
                <a:gd name="T6" fmla="*/ 60 w 71"/>
                <a:gd name="T7" fmla="*/ 12 h 90"/>
                <a:gd name="T8" fmla="*/ 36 w 71"/>
                <a:gd name="T9" fmla="*/ 0 h 90"/>
                <a:gd name="T10" fmla="*/ 12 w 71"/>
                <a:gd name="T11" fmla="*/ 12 h 90"/>
                <a:gd name="T12" fmla="*/ 0 w 71"/>
                <a:gd name="T13" fmla="*/ 36 h 90"/>
                <a:gd name="T14" fmla="*/ 6 w 71"/>
                <a:gd name="T15" fmla="*/ 60 h 90"/>
                <a:gd name="T16" fmla="*/ 30 w 71"/>
                <a:gd name="T17" fmla="*/ 78 h 90"/>
                <a:gd name="T18" fmla="*/ 54 w 71"/>
                <a:gd name="T19" fmla="*/ 90 h 90"/>
                <a:gd name="T20" fmla="*/ 71 w 71"/>
                <a:gd name="T21" fmla="*/ 90 h 90"/>
                <a:gd name="T22" fmla="*/ 71 w 71"/>
                <a:gd name="T23" fmla="*/ 90 h 90"/>
                <a:gd name="T24" fmla="*/ 24 w 71"/>
                <a:gd name="T25" fmla="*/ 18 h 90"/>
                <a:gd name="T26" fmla="*/ 42 w 71"/>
                <a:gd name="T27" fmla="*/ 18 h 90"/>
                <a:gd name="T28" fmla="*/ 54 w 71"/>
                <a:gd name="T29" fmla="*/ 18 h 90"/>
                <a:gd name="T30" fmla="*/ 60 w 71"/>
                <a:gd name="T31" fmla="*/ 42 h 90"/>
                <a:gd name="T32" fmla="*/ 60 w 71"/>
                <a:gd name="T33" fmla="*/ 66 h 90"/>
                <a:gd name="T34" fmla="*/ 60 w 71"/>
                <a:gd name="T35" fmla="*/ 72 h 90"/>
                <a:gd name="T36" fmla="*/ 60 w 71"/>
                <a:gd name="T37" fmla="*/ 78 h 90"/>
                <a:gd name="T38" fmla="*/ 42 w 71"/>
                <a:gd name="T39" fmla="*/ 72 h 90"/>
                <a:gd name="T40" fmla="*/ 24 w 71"/>
                <a:gd name="T41" fmla="*/ 66 h 90"/>
                <a:gd name="T42" fmla="*/ 12 w 71"/>
                <a:gd name="T43" fmla="*/ 48 h 90"/>
                <a:gd name="T44" fmla="*/ 12 w 71"/>
                <a:gd name="T45" fmla="*/ 30 h 90"/>
                <a:gd name="T46" fmla="*/ 24 w 71"/>
                <a:gd name="T47" fmla="*/ 18 h 90"/>
                <a:gd name="T48" fmla="*/ 24 w 71"/>
                <a:gd name="T49" fmla="*/ 1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1" h="90">
                  <a:moveTo>
                    <a:pt x="71" y="90"/>
                  </a:moveTo>
                  <a:lnTo>
                    <a:pt x="71" y="60"/>
                  </a:lnTo>
                  <a:lnTo>
                    <a:pt x="71" y="36"/>
                  </a:lnTo>
                  <a:lnTo>
                    <a:pt x="60" y="12"/>
                  </a:lnTo>
                  <a:lnTo>
                    <a:pt x="36" y="0"/>
                  </a:lnTo>
                  <a:lnTo>
                    <a:pt x="12" y="12"/>
                  </a:lnTo>
                  <a:lnTo>
                    <a:pt x="0" y="36"/>
                  </a:lnTo>
                  <a:lnTo>
                    <a:pt x="6" y="60"/>
                  </a:lnTo>
                  <a:lnTo>
                    <a:pt x="30" y="78"/>
                  </a:lnTo>
                  <a:lnTo>
                    <a:pt x="54" y="90"/>
                  </a:lnTo>
                  <a:lnTo>
                    <a:pt x="71" y="90"/>
                  </a:lnTo>
                  <a:lnTo>
                    <a:pt x="71" y="90"/>
                  </a:lnTo>
                  <a:close/>
                  <a:moveTo>
                    <a:pt x="24" y="18"/>
                  </a:moveTo>
                  <a:lnTo>
                    <a:pt x="42" y="18"/>
                  </a:lnTo>
                  <a:lnTo>
                    <a:pt x="54" y="18"/>
                  </a:lnTo>
                  <a:lnTo>
                    <a:pt x="60" y="42"/>
                  </a:lnTo>
                  <a:lnTo>
                    <a:pt x="60" y="66"/>
                  </a:lnTo>
                  <a:lnTo>
                    <a:pt x="60" y="72"/>
                  </a:lnTo>
                  <a:lnTo>
                    <a:pt x="60" y="78"/>
                  </a:lnTo>
                  <a:lnTo>
                    <a:pt x="42" y="72"/>
                  </a:lnTo>
                  <a:lnTo>
                    <a:pt x="24" y="66"/>
                  </a:lnTo>
                  <a:lnTo>
                    <a:pt x="12" y="48"/>
                  </a:lnTo>
                  <a:lnTo>
                    <a:pt x="12" y="30"/>
                  </a:lnTo>
                  <a:lnTo>
                    <a:pt x="24" y="18"/>
                  </a:lnTo>
                  <a:lnTo>
                    <a:pt x="24" y="18"/>
                  </a:lnTo>
                  <a:close/>
                </a:path>
              </a:pathLst>
            </a:custGeom>
            <a:gradFill rotWithShape="0">
              <a:gsLst>
                <a:gs pos="0">
                  <a:schemeClr val="bg2"/>
                </a:gs>
                <a:gs pos="100000">
                  <a:schemeClr val="bg2">
                    <a:gamma/>
                    <a:tint val="81961"/>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043" name="Oval 27"/>
            <p:cNvSpPr>
              <a:spLocks noChangeArrowheads="1"/>
            </p:cNvSpPr>
            <p:nvPr userDrawn="1"/>
          </p:nvSpPr>
          <p:spPr bwMode="ltGray">
            <a:xfrm>
              <a:off x="2444" y="3838"/>
              <a:ext cx="1380" cy="389"/>
            </a:xfrm>
            <a:prstGeom prst="ellipse">
              <a:avLst/>
            </a:prstGeom>
            <a:gradFill rotWithShape="0">
              <a:gsLst>
                <a:gs pos="0">
                  <a:schemeClr val="bg2">
                    <a:gamma/>
                    <a:tint val="81961"/>
                    <a:invGamma/>
                  </a:schemeClr>
                </a:gs>
                <a:gs pos="100000">
                  <a:schemeClr val="bg2"/>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6044" name="Oval 28"/>
            <p:cNvSpPr>
              <a:spLocks noChangeArrowheads="1"/>
            </p:cNvSpPr>
            <p:nvPr userDrawn="1"/>
          </p:nvSpPr>
          <p:spPr bwMode="ltGray">
            <a:xfrm>
              <a:off x="2394" y="3834"/>
              <a:ext cx="1502" cy="288"/>
            </a:xfrm>
            <a:prstGeom prst="ellipse">
              <a:avLst/>
            </a:prstGeom>
            <a:gradFill rotWithShape="0">
              <a:gsLst>
                <a:gs pos="0">
                  <a:schemeClr val="bg2"/>
                </a:gs>
                <a:gs pos="100000">
                  <a:schemeClr val="bg2">
                    <a:gamma/>
                    <a:tint val="81961"/>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6045" name="Oval 29"/>
            <p:cNvSpPr>
              <a:spLocks noChangeArrowheads="1"/>
            </p:cNvSpPr>
            <p:nvPr userDrawn="1"/>
          </p:nvSpPr>
          <p:spPr bwMode="ltGray">
            <a:xfrm>
              <a:off x="2441" y="3860"/>
              <a:ext cx="1425" cy="220"/>
            </a:xfrm>
            <a:prstGeom prst="ellipse">
              <a:avLst/>
            </a:prstGeom>
            <a:gradFill rotWithShape="0">
              <a:gsLst>
                <a:gs pos="0">
                  <a:schemeClr val="bg2"/>
                </a:gs>
                <a:gs pos="100000">
                  <a:schemeClr val="bg2">
                    <a:gamma/>
                    <a:tint val="81961"/>
                    <a:invGamma/>
                  </a:schemeClr>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6046" name="Freeform 30"/>
            <p:cNvSpPr>
              <a:spLocks noEditPoints="1"/>
            </p:cNvSpPr>
            <p:nvPr userDrawn="1"/>
          </p:nvSpPr>
          <p:spPr bwMode="ltGray">
            <a:xfrm>
              <a:off x="3743" y="3788"/>
              <a:ext cx="90" cy="96"/>
            </a:xfrm>
            <a:custGeom>
              <a:avLst/>
              <a:gdLst>
                <a:gd name="T0" fmla="*/ 66 w 90"/>
                <a:gd name="T1" fmla="*/ 96 h 96"/>
                <a:gd name="T2" fmla="*/ 78 w 90"/>
                <a:gd name="T3" fmla="*/ 66 h 96"/>
                <a:gd name="T4" fmla="*/ 90 w 90"/>
                <a:gd name="T5" fmla="*/ 42 h 96"/>
                <a:gd name="T6" fmla="*/ 78 w 90"/>
                <a:gd name="T7" fmla="*/ 18 h 96"/>
                <a:gd name="T8" fmla="*/ 60 w 90"/>
                <a:gd name="T9" fmla="*/ 0 h 96"/>
                <a:gd name="T10" fmla="*/ 30 w 90"/>
                <a:gd name="T11" fmla="*/ 6 h 96"/>
                <a:gd name="T12" fmla="*/ 18 w 90"/>
                <a:gd name="T13" fmla="*/ 18 h 96"/>
                <a:gd name="T14" fmla="*/ 6 w 90"/>
                <a:gd name="T15" fmla="*/ 30 h 96"/>
                <a:gd name="T16" fmla="*/ 0 w 90"/>
                <a:gd name="T17" fmla="*/ 42 h 96"/>
                <a:gd name="T18" fmla="*/ 6 w 90"/>
                <a:gd name="T19" fmla="*/ 60 h 96"/>
                <a:gd name="T20" fmla="*/ 24 w 90"/>
                <a:gd name="T21" fmla="*/ 78 h 96"/>
                <a:gd name="T22" fmla="*/ 48 w 90"/>
                <a:gd name="T23" fmla="*/ 90 h 96"/>
                <a:gd name="T24" fmla="*/ 66 w 90"/>
                <a:gd name="T25" fmla="*/ 96 h 96"/>
                <a:gd name="T26" fmla="*/ 66 w 90"/>
                <a:gd name="T27" fmla="*/ 96 h 96"/>
                <a:gd name="T28" fmla="*/ 42 w 90"/>
                <a:gd name="T29" fmla="*/ 18 h 96"/>
                <a:gd name="T30" fmla="*/ 60 w 90"/>
                <a:gd name="T31" fmla="*/ 18 h 96"/>
                <a:gd name="T32" fmla="*/ 72 w 90"/>
                <a:gd name="T33" fmla="*/ 24 h 96"/>
                <a:gd name="T34" fmla="*/ 72 w 90"/>
                <a:gd name="T35" fmla="*/ 36 h 96"/>
                <a:gd name="T36" fmla="*/ 72 w 90"/>
                <a:gd name="T37" fmla="*/ 48 h 96"/>
                <a:gd name="T38" fmla="*/ 66 w 90"/>
                <a:gd name="T39" fmla="*/ 72 h 96"/>
                <a:gd name="T40" fmla="*/ 60 w 90"/>
                <a:gd name="T41" fmla="*/ 78 h 96"/>
                <a:gd name="T42" fmla="*/ 60 w 90"/>
                <a:gd name="T43" fmla="*/ 84 h 96"/>
                <a:gd name="T44" fmla="*/ 42 w 90"/>
                <a:gd name="T45" fmla="*/ 72 h 96"/>
                <a:gd name="T46" fmla="*/ 30 w 90"/>
                <a:gd name="T47" fmla="*/ 66 h 96"/>
                <a:gd name="T48" fmla="*/ 18 w 90"/>
                <a:gd name="T49" fmla="*/ 42 h 96"/>
                <a:gd name="T50" fmla="*/ 24 w 90"/>
                <a:gd name="T51" fmla="*/ 30 h 96"/>
                <a:gd name="T52" fmla="*/ 42 w 90"/>
                <a:gd name="T53" fmla="*/ 18 h 96"/>
                <a:gd name="T54" fmla="*/ 42 w 90"/>
                <a:gd name="T55" fmla="*/ 1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0" h="96">
                  <a:moveTo>
                    <a:pt x="66" y="96"/>
                  </a:moveTo>
                  <a:lnTo>
                    <a:pt x="78" y="66"/>
                  </a:lnTo>
                  <a:lnTo>
                    <a:pt x="90" y="42"/>
                  </a:lnTo>
                  <a:lnTo>
                    <a:pt x="78" y="18"/>
                  </a:lnTo>
                  <a:lnTo>
                    <a:pt x="60" y="0"/>
                  </a:lnTo>
                  <a:lnTo>
                    <a:pt x="30" y="6"/>
                  </a:lnTo>
                  <a:lnTo>
                    <a:pt x="18" y="18"/>
                  </a:lnTo>
                  <a:lnTo>
                    <a:pt x="6" y="30"/>
                  </a:lnTo>
                  <a:lnTo>
                    <a:pt x="0" y="42"/>
                  </a:lnTo>
                  <a:lnTo>
                    <a:pt x="6" y="60"/>
                  </a:lnTo>
                  <a:lnTo>
                    <a:pt x="24" y="78"/>
                  </a:lnTo>
                  <a:lnTo>
                    <a:pt x="48" y="90"/>
                  </a:lnTo>
                  <a:lnTo>
                    <a:pt x="66" y="96"/>
                  </a:lnTo>
                  <a:lnTo>
                    <a:pt x="66" y="96"/>
                  </a:lnTo>
                  <a:close/>
                  <a:moveTo>
                    <a:pt x="42" y="18"/>
                  </a:moveTo>
                  <a:lnTo>
                    <a:pt x="60" y="18"/>
                  </a:lnTo>
                  <a:lnTo>
                    <a:pt x="72" y="24"/>
                  </a:lnTo>
                  <a:lnTo>
                    <a:pt x="72" y="36"/>
                  </a:lnTo>
                  <a:lnTo>
                    <a:pt x="72" y="48"/>
                  </a:lnTo>
                  <a:lnTo>
                    <a:pt x="66" y="72"/>
                  </a:lnTo>
                  <a:lnTo>
                    <a:pt x="60" y="78"/>
                  </a:lnTo>
                  <a:lnTo>
                    <a:pt x="60" y="84"/>
                  </a:lnTo>
                  <a:lnTo>
                    <a:pt x="42" y="72"/>
                  </a:lnTo>
                  <a:lnTo>
                    <a:pt x="30" y="66"/>
                  </a:lnTo>
                  <a:lnTo>
                    <a:pt x="18" y="42"/>
                  </a:lnTo>
                  <a:lnTo>
                    <a:pt x="24" y="30"/>
                  </a:lnTo>
                  <a:lnTo>
                    <a:pt x="42" y="18"/>
                  </a:lnTo>
                  <a:lnTo>
                    <a:pt x="42" y="18"/>
                  </a:lnTo>
                  <a:close/>
                </a:path>
              </a:pathLst>
            </a:custGeom>
            <a:gradFill rotWithShape="0">
              <a:gsLst>
                <a:gs pos="0">
                  <a:schemeClr val="bg2"/>
                </a:gs>
                <a:gs pos="100000">
                  <a:schemeClr val="bg2">
                    <a:gamma/>
                    <a:tint val="81961"/>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047" name="Freeform 31"/>
            <p:cNvSpPr>
              <a:spLocks noEditPoints="1"/>
            </p:cNvSpPr>
            <p:nvPr userDrawn="1"/>
          </p:nvSpPr>
          <p:spPr bwMode="ltGray">
            <a:xfrm>
              <a:off x="5422" y="3603"/>
              <a:ext cx="72" cy="108"/>
            </a:xfrm>
            <a:custGeom>
              <a:avLst/>
              <a:gdLst>
                <a:gd name="T0" fmla="*/ 0 w 72"/>
                <a:gd name="T1" fmla="*/ 90 h 108"/>
                <a:gd name="T2" fmla="*/ 12 w 72"/>
                <a:gd name="T3" fmla="*/ 102 h 108"/>
                <a:gd name="T4" fmla="*/ 24 w 72"/>
                <a:gd name="T5" fmla="*/ 108 h 108"/>
                <a:gd name="T6" fmla="*/ 48 w 72"/>
                <a:gd name="T7" fmla="*/ 108 h 108"/>
                <a:gd name="T8" fmla="*/ 66 w 72"/>
                <a:gd name="T9" fmla="*/ 96 h 108"/>
                <a:gd name="T10" fmla="*/ 72 w 72"/>
                <a:gd name="T11" fmla="*/ 66 h 108"/>
                <a:gd name="T12" fmla="*/ 66 w 72"/>
                <a:gd name="T13" fmla="*/ 42 h 108"/>
                <a:gd name="T14" fmla="*/ 60 w 72"/>
                <a:gd name="T15" fmla="*/ 18 h 108"/>
                <a:gd name="T16" fmla="*/ 48 w 72"/>
                <a:gd name="T17" fmla="*/ 6 h 108"/>
                <a:gd name="T18" fmla="*/ 42 w 72"/>
                <a:gd name="T19" fmla="*/ 0 h 108"/>
                <a:gd name="T20" fmla="*/ 42 w 72"/>
                <a:gd name="T21" fmla="*/ 0 h 108"/>
                <a:gd name="T22" fmla="*/ 36 w 72"/>
                <a:gd name="T23" fmla="*/ 0 h 108"/>
                <a:gd name="T24" fmla="*/ 18 w 72"/>
                <a:gd name="T25" fmla="*/ 24 h 108"/>
                <a:gd name="T26" fmla="*/ 6 w 72"/>
                <a:gd name="T27" fmla="*/ 48 h 108"/>
                <a:gd name="T28" fmla="*/ 0 w 72"/>
                <a:gd name="T29" fmla="*/ 66 h 108"/>
                <a:gd name="T30" fmla="*/ 0 w 72"/>
                <a:gd name="T31" fmla="*/ 90 h 108"/>
                <a:gd name="T32" fmla="*/ 0 w 72"/>
                <a:gd name="T33" fmla="*/ 90 h 108"/>
                <a:gd name="T34" fmla="*/ 12 w 72"/>
                <a:gd name="T35" fmla="*/ 66 h 108"/>
                <a:gd name="T36" fmla="*/ 18 w 72"/>
                <a:gd name="T37" fmla="*/ 48 h 108"/>
                <a:gd name="T38" fmla="*/ 24 w 72"/>
                <a:gd name="T39" fmla="*/ 36 h 108"/>
                <a:gd name="T40" fmla="*/ 30 w 72"/>
                <a:gd name="T41" fmla="*/ 24 h 108"/>
                <a:gd name="T42" fmla="*/ 36 w 72"/>
                <a:gd name="T43" fmla="*/ 18 h 108"/>
                <a:gd name="T44" fmla="*/ 54 w 72"/>
                <a:gd name="T45" fmla="*/ 30 h 108"/>
                <a:gd name="T46" fmla="*/ 60 w 72"/>
                <a:gd name="T47" fmla="*/ 48 h 108"/>
                <a:gd name="T48" fmla="*/ 66 w 72"/>
                <a:gd name="T49" fmla="*/ 72 h 108"/>
                <a:gd name="T50" fmla="*/ 66 w 72"/>
                <a:gd name="T51" fmla="*/ 84 h 108"/>
                <a:gd name="T52" fmla="*/ 54 w 72"/>
                <a:gd name="T53" fmla="*/ 96 h 108"/>
                <a:gd name="T54" fmla="*/ 30 w 72"/>
                <a:gd name="T55" fmla="*/ 102 h 108"/>
                <a:gd name="T56" fmla="*/ 24 w 72"/>
                <a:gd name="T57" fmla="*/ 96 h 108"/>
                <a:gd name="T58" fmla="*/ 12 w 72"/>
                <a:gd name="T59" fmla="*/ 90 h 108"/>
                <a:gd name="T60" fmla="*/ 12 w 72"/>
                <a:gd name="T61" fmla="*/ 78 h 108"/>
                <a:gd name="T62" fmla="*/ 12 w 72"/>
                <a:gd name="T63" fmla="*/ 66 h 108"/>
                <a:gd name="T64" fmla="*/ 12 w 72"/>
                <a:gd name="T65" fmla="*/ 6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108">
                  <a:moveTo>
                    <a:pt x="0" y="90"/>
                  </a:moveTo>
                  <a:lnTo>
                    <a:pt x="12" y="102"/>
                  </a:lnTo>
                  <a:lnTo>
                    <a:pt x="24" y="108"/>
                  </a:lnTo>
                  <a:lnTo>
                    <a:pt x="48" y="108"/>
                  </a:lnTo>
                  <a:lnTo>
                    <a:pt x="66" y="96"/>
                  </a:lnTo>
                  <a:lnTo>
                    <a:pt x="72" y="66"/>
                  </a:lnTo>
                  <a:lnTo>
                    <a:pt x="66" y="42"/>
                  </a:lnTo>
                  <a:lnTo>
                    <a:pt x="60" y="18"/>
                  </a:lnTo>
                  <a:lnTo>
                    <a:pt x="48" y="6"/>
                  </a:lnTo>
                  <a:lnTo>
                    <a:pt x="42" y="0"/>
                  </a:lnTo>
                  <a:lnTo>
                    <a:pt x="42" y="0"/>
                  </a:lnTo>
                  <a:lnTo>
                    <a:pt x="36" y="0"/>
                  </a:lnTo>
                  <a:lnTo>
                    <a:pt x="18" y="24"/>
                  </a:lnTo>
                  <a:lnTo>
                    <a:pt x="6" y="48"/>
                  </a:lnTo>
                  <a:lnTo>
                    <a:pt x="0" y="66"/>
                  </a:lnTo>
                  <a:lnTo>
                    <a:pt x="0" y="90"/>
                  </a:lnTo>
                  <a:lnTo>
                    <a:pt x="0" y="90"/>
                  </a:lnTo>
                  <a:close/>
                  <a:moveTo>
                    <a:pt x="12" y="66"/>
                  </a:moveTo>
                  <a:lnTo>
                    <a:pt x="18" y="48"/>
                  </a:lnTo>
                  <a:lnTo>
                    <a:pt x="24" y="36"/>
                  </a:lnTo>
                  <a:lnTo>
                    <a:pt x="30" y="24"/>
                  </a:lnTo>
                  <a:lnTo>
                    <a:pt x="36" y="18"/>
                  </a:lnTo>
                  <a:lnTo>
                    <a:pt x="54" y="30"/>
                  </a:lnTo>
                  <a:lnTo>
                    <a:pt x="60" y="48"/>
                  </a:lnTo>
                  <a:lnTo>
                    <a:pt x="66" y="72"/>
                  </a:lnTo>
                  <a:lnTo>
                    <a:pt x="66" y="84"/>
                  </a:lnTo>
                  <a:lnTo>
                    <a:pt x="54" y="96"/>
                  </a:lnTo>
                  <a:lnTo>
                    <a:pt x="30" y="102"/>
                  </a:lnTo>
                  <a:lnTo>
                    <a:pt x="24" y="96"/>
                  </a:lnTo>
                  <a:lnTo>
                    <a:pt x="12" y="90"/>
                  </a:lnTo>
                  <a:lnTo>
                    <a:pt x="12" y="78"/>
                  </a:lnTo>
                  <a:lnTo>
                    <a:pt x="12" y="66"/>
                  </a:lnTo>
                  <a:lnTo>
                    <a:pt x="12" y="66"/>
                  </a:lnTo>
                  <a:close/>
                </a:path>
              </a:pathLst>
            </a:custGeom>
            <a:gradFill rotWithShape="0">
              <a:gsLst>
                <a:gs pos="0">
                  <a:schemeClr val="bg2"/>
                </a:gs>
                <a:gs pos="100000">
                  <a:schemeClr val="bg2">
                    <a:gamma/>
                    <a:tint val="81961"/>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048" name="Rectangle 32"/>
            <p:cNvSpPr>
              <a:spLocks noChangeArrowheads="1"/>
            </p:cNvSpPr>
            <p:nvPr userDrawn="1"/>
          </p:nvSpPr>
          <p:spPr bwMode="ltGray">
            <a:xfrm>
              <a:off x="4238" y="1773"/>
              <a:ext cx="173" cy="2539"/>
            </a:xfrm>
            <a:prstGeom prst="rect">
              <a:avLst/>
            </a:prstGeom>
            <a:gradFill rotWithShape="0">
              <a:gsLst>
                <a:gs pos="0">
                  <a:schemeClr val="bg2">
                    <a:gamma/>
                    <a:tint val="81961"/>
                    <a:invGamma/>
                  </a:schemeClr>
                </a:gs>
                <a:gs pos="100000">
                  <a:schemeClr val="bg2"/>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6049" name="Rectangle 33"/>
            <p:cNvSpPr>
              <a:spLocks noChangeArrowheads="1"/>
            </p:cNvSpPr>
            <p:nvPr userDrawn="1"/>
          </p:nvSpPr>
          <p:spPr bwMode="ltGray">
            <a:xfrm>
              <a:off x="4288" y="1545"/>
              <a:ext cx="76" cy="240"/>
            </a:xfrm>
            <a:prstGeom prst="rect">
              <a:avLst/>
            </a:prstGeom>
            <a:gradFill rotWithShape="0">
              <a:gsLst>
                <a:gs pos="0">
                  <a:schemeClr val="bg2"/>
                </a:gs>
                <a:gs pos="100000">
                  <a:schemeClr val="bg2">
                    <a:gamma/>
                    <a:tint val="81961"/>
                    <a:invGamma/>
                  </a:scheme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6050" name="AutoShape 34"/>
            <p:cNvSpPr>
              <a:spLocks noChangeArrowheads="1"/>
            </p:cNvSpPr>
            <p:nvPr userDrawn="1"/>
          </p:nvSpPr>
          <p:spPr bwMode="ltGray">
            <a:xfrm>
              <a:off x="4220" y="1743"/>
              <a:ext cx="205" cy="52"/>
            </a:xfrm>
            <a:prstGeom prst="roundRect">
              <a:avLst>
                <a:gd name="adj" fmla="val 16667"/>
              </a:avLst>
            </a:prstGeom>
            <a:gradFill rotWithShape="0">
              <a:gsLst>
                <a:gs pos="0">
                  <a:schemeClr val="bg2"/>
                </a:gs>
                <a:gs pos="100000">
                  <a:schemeClr val="bg2">
                    <a:gamma/>
                    <a:tint val="81961"/>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6051" name="Freeform 35"/>
            <p:cNvSpPr>
              <a:spLocks/>
            </p:cNvSpPr>
            <p:nvPr userDrawn="1"/>
          </p:nvSpPr>
          <p:spPr bwMode="ltGray">
            <a:xfrm>
              <a:off x="4306" y="1529"/>
              <a:ext cx="252" cy="1576"/>
            </a:xfrm>
            <a:custGeom>
              <a:avLst/>
              <a:gdLst>
                <a:gd name="T0" fmla="*/ 252 w 252"/>
                <a:gd name="T1" fmla="*/ 1576 h 1576"/>
                <a:gd name="T2" fmla="*/ 12 w 252"/>
                <a:gd name="T3" fmla="*/ 84 h 1576"/>
                <a:gd name="T4" fmla="*/ 12 w 252"/>
                <a:gd name="T5" fmla="*/ 60 h 1576"/>
                <a:gd name="T6" fmla="*/ 0 w 252"/>
                <a:gd name="T7" fmla="*/ 12 h 1576"/>
                <a:gd name="T8" fmla="*/ 72 w 252"/>
                <a:gd name="T9" fmla="*/ 0 h 1576"/>
                <a:gd name="T10" fmla="*/ 72 w 252"/>
                <a:gd name="T11" fmla="*/ 0 h 1576"/>
                <a:gd name="T12" fmla="*/ 78 w 252"/>
                <a:gd name="T13" fmla="*/ 48 h 1576"/>
                <a:gd name="T14" fmla="*/ 88 w 252"/>
                <a:gd name="T15" fmla="*/ 66 h 15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2" h="1576">
                  <a:moveTo>
                    <a:pt x="252" y="1576"/>
                  </a:moveTo>
                  <a:lnTo>
                    <a:pt x="12" y="84"/>
                  </a:lnTo>
                  <a:lnTo>
                    <a:pt x="12" y="60"/>
                  </a:lnTo>
                  <a:lnTo>
                    <a:pt x="0" y="12"/>
                  </a:lnTo>
                  <a:lnTo>
                    <a:pt x="72" y="0"/>
                  </a:lnTo>
                  <a:lnTo>
                    <a:pt x="72" y="0"/>
                  </a:lnTo>
                  <a:lnTo>
                    <a:pt x="78" y="48"/>
                  </a:lnTo>
                  <a:lnTo>
                    <a:pt x="88" y="66"/>
                  </a:lnTo>
                </a:path>
              </a:pathLst>
            </a:custGeom>
            <a:gradFill rotWithShape="0">
              <a:gsLst>
                <a:gs pos="0">
                  <a:schemeClr val="bg2">
                    <a:gamma/>
                    <a:tint val="81961"/>
                    <a:invGamma/>
                  </a:schemeClr>
                </a:gs>
                <a:gs pos="100000">
                  <a:schemeClr val="bg2"/>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052" name="Freeform 36"/>
            <p:cNvSpPr>
              <a:spLocks/>
            </p:cNvSpPr>
            <p:nvPr userDrawn="1"/>
          </p:nvSpPr>
          <p:spPr bwMode="ltGray">
            <a:xfrm>
              <a:off x="4169" y="1421"/>
              <a:ext cx="317" cy="138"/>
            </a:xfrm>
            <a:custGeom>
              <a:avLst/>
              <a:gdLst>
                <a:gd name="T0" fmla="*/ 161 w 316"/>
                <a:gd name="T1" fmla="*/ 0 h 138"/>
                <a:gd name="T2" fmla="*/ 227 w 316"/>
                <a:gd name="T3" fmla="*/ 6 h 138"/>
                <a:gd name="T4" fmla="*/ 275 w 316"/>
                <a:gd name="T5" fmla="*/ 36 h 138"/>
                <a:gd name="T6" fmla="*/ 304 w 316"/>
                <a:gd name="T7" fmla="*/ 78 h 138"/>
                <a:gd name="T8" fmla="*/ 316 w 316"/>
                <a:gd name="T9" fmla="*/ 138 h 138"/>
                <a:gd name="T10" fmla="*/ 0 w 316"/>
                <a:gd name="T11" fmla="*/ 138 h 138"/>
                <a:gd name="T12" fmla="*/ 11 w 316"/>
                <a:gd name="T13" fmla="*/ 78 h 138"/>
                <a:gd name="T14" fmla="*/ 47 w 316"/>
                <a:gd name="T15" fmla="*/ 36 h 138"/>
                <a:gd name="T16" fmla="*/ 95 w 316"/>
                <a:gd name="T17" fmla="*/ 6 h 138"/>
                <a:gd name="T18" fmla="*/ 161 w 316"/>
                <a:gd name="T19" fmla="*/ 0 h 138"/>
                <a:gd name="T20" fmla="*/ 161 w 316"/>
                <a:gd name="T21"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6" h="138">
                  <a:moveTo>
                    <a:pt x="161" y="0"/>
                  </a:moveTo>
                  <a:lnTo>
                    <a:pt x="227" y="6"/>
                  </a:lnTo>
                  <a:lnTo>
                    <a:pt x="275" y="36"/>
                  </a:lnTo>
                  <a:lnTo>
                    <a:pt x="304" y="78"/>
                  </a:lnTo>
                  <a:lnTo>
                    <a:pt x="316" y="138"/>
                  </a:lnTo>
                  <a:lnTo>
                    <a:pt x="0" y="138"/>
                  </a:lnTo>
                  <a:lnTo>
                    <a:pt x="11" y="78"/>
                  </a:lnTo>
                  <a:lnTo>
                    <a:pt x="47" y="36"/>
                  </a:lnTo>
                  <a:lnTo>
                    <a:pt x="95" y="6"/>
                  </a:lnTo>
                  <a:lnTo>
                    <a:pt x="161" y="0"/>
                  </a:lnTo>
                  <a:lnTo>
                    <a:pt x="161" y="0"/>
                  </a:lnTo>
                  <a:close/>
                </a:path>
              </a:pathLst>
            </a:custGeom>
            <a:gradFill rotWithShape="0">
              <a:gsLst>
                <a:gs pos="0">
                  <a:schemeClr val="bg2">
                    <a:gamma/>
                    <a:tint val="81961"/>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86053" name="Rectangle 37"/>
          <p:cNvSpPr>
            <a:spLocks noGrp="1" noChangeArrowheads="1"/>
          </p:cNvSpPr>
          <p:nvPr>
            <p:ph type="title"/>
          </p:nvPr>
        </p:nvSpPr>
        <p:spPr bwMode="auto">
          <a:xfrm>
            <a:off x="457200" y="277813"/>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86054" name="Rectangle 38"/>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6055" name="Rectangle 39"/>
          <p:cNvSpPr>
            <a:spLocks noGrp="1" noChangeArrowheads="1"/>
          </p:cNvSpPr>
          <p:nvPr>
            <p:ph type="dt" sz="half" idx="2"/>
          </p:nvPr>
        </p:nvSpPr>
        <p:spPr bwMode="auto">
          <a:xfrm>
            <a:off x="457200" y="6278563"/>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mn-lt"/>
              </a:defRPr>
            </a:lvl1pPr>
          </a:lstStyle>
          <a:p>
            <a:endParaRPr lang="en-US"/>
          </a:p>
        </p:txBody>
      </p:sp>
      <p:sp>
        <p:nvSpPr>
          <p:cNvPr id="86056" name="Rectangle 40"/>
          <p:cNvSpPr>
            <a:spLocks noGrp="1" noChangeArrowheads="1"/>
          </p:cNvSpPr>
          <p:nvPr>
            <p:ph type="ftr" sz="quarter" idx="3"/>
          </p:nvPr>
        </p:nvSpPr>
        <p:spPr bwMode="auto">
          <a:xfrm>
            <a:off x="3124200" y="6278563"/>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atin typeface="+mn-lt"/>
              </a:defRPr>
            </a:lvl1pPr>
          </a:lstStyle>
          <a:p>
            <a:endParaRPr lang="en-US"/>
          </a:p>
        </p:txBody>
      </p:sp>
      <p:sp>
        <p:nvSpPr>
          <p:cNvPr id="86057" name="Rectangle 41"/>
          <p:cNvSpPr>
            <a:spLocks noGrp="1" noChangeArrowheads="1"/>
          </p:cNvSpPr>
          <p:nvPr>
            <p:ph type="sldNum" sz="quarter" idx="4"/>
          </p:nvPr>
        </p:nvSpPr>
        <p:spPr bwMode="auto">
          <a:xfrm>
            <a:off x="6553200" y="6278563"/>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mn-lt"/>
              </a:defRPr>
            </a:lvl1pPr>
          </a:lstStyle>
          <a:p>
            <a:fld id="{5E2F9B94-2BB7-4A33-8229-BB83D04684AF}"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Lst>
  <p:transition/>
  <p:txStyles>
    <p:title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fontAlgn="base">
        <a:spcBef>
          <a:spcPct val="20000"/>
        </a:spcBef>
        <a:spcAft>
          <a:spcPct val="0"/>
        </a:spcAft>
        <a:buClr>
          <a:schemeClr val="hlink"/>
        </a:buClr>
        <a:buSzPct val="65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tx1"/>
        </a:buClr>
        <a:buSzPct val="65000"/>
        <a:buFont typeface="Wingdings" pitchFamily="2" charset="2"/>
        <a:buChar char="n"/>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accent2"/>
        </a:buClr>
        <a:buSzPct val="65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lr>
          <a:schemeClr val="tx1"/>
        </a:buClr>
        <a:buSzPct val="65000"/>
        <a:buFont typeface="Wingdings" pitchFamily="2" charset="2"/>
        <a:buChar char="n"/>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fo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2.bin"/><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3.bin"/><Relationship Id="rId1" Type="http://schemas.openxmlformats.org/officeDocument/2006/relationships/slideLayout" Target="../slideLayouts/slideLayout14.xml"/><Relationship Id="rId5" Type="http://schemas.openxmlformats.org/officeDocument/2006/relationships/image" Target="../media/image4.wmf"/><Relationship Id="rId4" Type="http://schemas.openxmlformats.org/officeDocument/2006/relationships/oleObject" Target="../embeddings/oleObject4.bin"/></Relationships>
</file>

<file path=ppt/slides/_rels/slide2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5.bin"/><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6.bin"/><Relationship Id="rId1" Type="http://schemas.openxmlformats.org/officeDocument/2006/relationships/slideLayout" Target="../slideLayouts/slideLayout14.xml"/><Relationship Id="rId5" Type="http://schemas.openxmlformats.org/officeDocument/2006/relationships/image" Target="../media/image7.wmf"/><Relationship Id="rId4" Type="http://schemas.openxmlformats.org/officeDocument/2006/relationships/oleObject" Target="../embeddings/oleObject7.bin"/></Relationships>
</file>

<file path=ppt/slides/_rels/slide2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8.bin"/><Relationship Id="rId1" Type="http://schemas.openxmlformats.org/officeDocument/2006/relationships/slideLayout" Target="../slideLayouts/slideLayout14.xml"/><Relationship Id="rId5" Type="http://schemas.openxmlformats.org/officeDocument/2006/relationships/image" Target="../media/image9.wmf"/><Relationship Id="rId4" Type="http://schemas.openxmlformats.org/officeDocument/2006/relationships/oleObject" Target="../embeddings/oleObject9.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10.bin"/><Relationship Id="rId1" Type="http://schemas.openxmlformats.org/officeDocument/2006/relationships/slideLayout" Target="../slideLayouts/slideLayout14.xml"/><Relationship Id="rId5" Type="http://schemas.openxmlformats.org/officeDocument/2006/relationships/image" Target="../media/image11.wmf"/><Relationship Id="rId4" Type="http://schemas.openxmlformats.org/officeDocument/2006/relationships/oleObject" Target="../embeddings/oleObject11.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12.bin"/><Relationship Id="rId1" Type="http://schemas.openxmlformats.org/officeDocument/2006/relationships/slideLayout" Target="../slideLayouts/slideLayout14.xml"/><Relationship Id="rId5" Type="http://schemas.openxmlformats.org/officeDocument/2006/relationships/image" Target="../media/image13.wmf"/><Relationship Id="rId4" Type="http://schemas.openxmlformats.org/officeDocument/2006/relationships/oleObject" Target="../embeddings/oleObject13.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14.bin"/><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5.wmf"/><Relationship Id="rId7" Type="http://schemas.openxmlformats.org/officeDocument/2006/relationships/image" Target="../media/image17.wmf"/><Relationship Id="rId2" Type="http://schemas.openxmlformats.org/officeDocument/2006/relationships/oleObject" Target="../embeddings/oleObject15.bin"/><Relationship Id="rId1" Type="http://schemas.openxmlformats.org/officeDocument/2006/relationships/slideLayout" Target="../slideLayouts/slideLayout2.xml"/><Relationship Id="rId6" Type="http://schemas.openxmlformats.org/officeDocument/2006/relationships/oleObject" Target="../embeddings/oleObject17.bin"/><Relationship Id="rId5" Type="http://schemas.openxmlformats.org/officeDocument/2006/relationships/image" Target="../media/image16.wmf"/><Relationship Id="rId4" Type="http://schemas.openxmlformats.org/officeDocument/2006/relationships/oleObject" Target="../embeddings/oleObject16.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18.bin"/><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dirty="0"/>
              <a:t>ANOVA</a:t>
            </a:r>
          </a:p>
        </p:txBody>
      </p:sp>
      <p:sp>
        <p:nvSpPr>
          <p:cNvPr id="2051" name="Rectangle 3"/>
          <p:cNvSpPr>
            <a:spLocks noGrp="1" noChangeArrowheads="1"/>
          </p:cNvSpPr>
          <p:nvPr>
            <p:ph type="subTitle" idx="1"/>
          </p:nvPr>
        </p:nvSpPr>
        <p:spPr/>
        <p:txBody>
          <a:bodyPr/>
          <a:lstStyle/>
          <a:p>
            <a:r>
              <a:rPr lang="en-US" dirty="0"/>
              <a:t>Analysis of Variance</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One-Way ANOVA</a:t>
            </a:r>
          </a:p>
        </p:txBody>
      </p:sp>
      <p:sp>
        <p:nvSpPr>
          <p:cNvPr id="90115" name="Rectangle 3"/>
          <p:cNvSpPr>
            <a:spLocks noGrp="1" noChangeArrowheads="1"/>
          </p:cNvSpPr>
          <p:nvPr>
            <p:ph type="body" idx="1"/>
          </p:nvPr>
        </p:nvSpPr>
        <p:spPr/>
        <p:txBody>
          <a:bodyPr/>
          <a:lstStyle/>
          <a:p>
            <a:r>
              <a:rPr lang="en-US">
                <a:latin typeface="Arial" charset="0"/>
              </a:rPr>
              <a:t>The statistics classroom is divided into three rows: front, middle, and back</a:t>
            </a:r>
          </a:p>
          <a:p>
            <a:r>
              <a:rPr lang="en-US">
                <a:latin typeface="Arial" charset="0"/>
              </a:rPr>
              <a:t>The instructor noticed that the further the students were from him, the more likely they were to miss class or use an instant messenger during class</a:t>
            </a:r>
          </a:p>
          <a:p>
            <a:r>
              <a:rPr lang="en-US">
                <a:latin typeface="Arial" charset="0"/>
              </a:rPr>
              <a:t>He wanted to see if the students further away did worse on the exams</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t>One-Way ANOVA</a:t>
            </a:r>
          </a:p>
        </p:txBody>
      </p:sp>
      <p:sp>
        <p:nvSpPr>
          <p:cNvPr id="91139" name="Rectangle 3"/>
          <p:cNvSpPr>
            <a:spLocks noGrp="1" noChangeArrowheads="1"/>
          </p:cNvSpPr>
          <p:nvPr>
            <p:ph type="body" sz="half" idx="1"/>
          </p:nvPr>
        </p:nvSpPr>
        <p:spPr>
          <a:xfrm>
            <a:off x="457200" y="1600200"/>
            <a:ext cx="8077200" cy="4530725"/>
          </a:xfrm>
        </p:spPr>
        <p:txBody>
          <a:bodyPr/>
          <a:lstStyle/>
          <a:p>
            <a:pPr>
              <a:buFont typeface="Wingdings" pitchFamily="2" charset="2"/>
              <a:buNone/>
            </a:pPr>
            <a:r>
              <a:rPr lang="en-US" sz="2800">
                <a:latin typeface="Arial" charset="0"/>
              </a:rPr>
              <a:t>The ANOVA doesn’t test that one mean is less than another, only whether they’re all equal or at least one is different.</a:t>
            </a:r>
          </a:p>
        </p:txBody>
      </p:sp>
      <p:graphicFrame>
        <p:nvGraphicFramePr>
          <p:cNvPr id="91143" name="Object 7"/>
          <p:cNvGraphicFramePr>
            <a:graphicFrameLocks noGrp="1" noChangeAspect="1"/>
          </p:cNvGraphicFramePr>
          <p:nvPr>
            <p:ph sz="half" idx="2"/>
          </p:nvPr>
        </p:nvGraphicFramePr>
        <p:xfrm>
          <a:off x="914400" y="3124200"/>
          <a:ext cx="4038600" cy="720725"/>
        </p:xfrm>
        <a:graphic>
          <a:graphicData uri="http://schemas.openxmlformats.org/presentationml/2006/ole">
            <mc:AlternateContent xmlns:mc="http://schemas.openxmlformats.org/markup-compatibility/2006">
              <mc:Choice xmlns:v="urn:schemas-microsoft-com:vml" Requires="v">
                <p:oleObj name="Equation" r:id="rId2" imgW="1638000" imgH="291960" progId="Equation.DSMT4">
                  <p:embed/>
                </p:oleObj>
              </mc:Choice>
              <mc:Fallback>
                <p:oleObj name="Equation" r:id="rId2" imgW="1638000" imgH="291960" progId="Equation.DSMT4">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124200"/>
                        <a:ext cx="4038600" cy="72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t>One-Way ANOVA</a:t>
            </a:r>
          </a:p>
        </p:txBody>
      </p:sp>
      <p:sp>
        <p:nvSpPr>
          <p:cNvPr id="94211" name="Rectangle 3"/>
          <p:cNvSpPr>
            <a:spLocks noGrp="1" noChangeArrowheads="1"/>
          </p:cNvSpPr>
          <p:nvPr>
            <p:ph type="body" idx="1"/>
          </p:nvPr>
        </p:nvSpPr>
        <p:spPr/>
        <p:txBody>
          <a:bodyPr/>
          <a:lstStyle/>
          <a:p>
            <a:pPr>
              <a:tabLst>
                <a:tab pos="2057400" algn="l"/>
              </a:tabLst>
            </a:pPr>
            <a:r>
              <a:rPr lang="en-US">
                <a:latin typeface="Arial" charset="0"/>
              </a:rPr>
              <a:t>A random sample of the students in each row was taken</a:t>
            </a:r>
          </a:p>
          <a:p>
            <a:pPr>
              <a:tabLst>
                <a:tab pos="2057400" algn="l"/>
              </a:tabLst>
            </a:pPr>
            <a:r>
              <a:rPr lang="en-US">
                <a:latin typeface="Arial" charset="0"/>
              </a:rPr>
              <a:t>The score for those students on the second exam was recorded</a:t>
            </a:r>
          </a:p>
          <a:p>
            <a:pPr lvl="1">
              <a:tabLst>
                <a:tab pos="2057400" algn="l"/>
              </a:tabLst>
            </a:pPr>
            <a:r>
              <a:rPr lang="en-US">
                <a:latin typeface="Arial" charset="0"/>
              </a:rPr>
              <a:t>Front:	82, 83, 97, 93, 55, 67, 53</a:t>
            </a:r>
          </a:p>
          <a:p>
            <a:pPr lvl="1">
              <a:tabLst>
                <a:tab pos="2057400" algn="l"/>
              </a:tabLst>
            </a:pPr>
            <a:r>
              <a:rPr lang="en-US">
                <a:latin typeface="Arial" charset="0"/>
              </a:rPr>
              <a:t>Middle:	83, 78, 68, 61, 77, 54, 69, 51, 63</a:t>
            </a:r>
          </a:p>
          <a:p>
            <a:pPr lvl="1">
              <a:tabLst>
                <a:tab pos="2057400" algn="l"/>
              </a:tabLst>
            </a:pPr>
            <a:r>
              <a:rPr lang="en-US">
                <a:latin typeface="Arial" charset="0"/>
              </a:rPr>
              <a:t>Back:	38, 59, 55, 66, 45, 52, 52, 61</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t>One-Way ANOVA</a:t>
            </a:r>
          </a:p>
        </p:txBody>
      </p:sp>
      <p:sp>
        <p:nvSpPr>
          <p:cNvPr id="96316" name="Rectangle 60"/>
          <p:cNvSpPr>
            <a:spLocks noGrp="1" noChangeArrowheads="1"/>
          </p:cNvSpPr>
          <p:nvPr>
            <p:ph type="body" sz="half" idx="1"/>
          </p:nvPr>
        </p:nvSpPr>
        <p:spPr>
          <a:xfrm>
            <a:off x="457200" y="1600200"/>
            <a:ext cx="8229600" cy="1219200"/>
          </a:xfrm>
        </p:spPr>
        <p:txBody>
          <a:bodyPr/>
          <a:lstStyle/>
          <a:p>
            <a:pPr>
              <a:buFont typeface="Wingdings" pitchFamily="2" charset="2"/>
              <a:buNone/>
            </a:pPr>
            <a:r>
              <a:rPr lang="en-US" sz="2800">
                <a:latin typeface="Arial" charset="0"/>
              </a:rPr>
              <a:t>The summary statistics for the grades of each row are shown in the table below</a:t>
            </a:r>
          </a:p>
        </p:txBody>
      </p:sp>
      <p:graphicFrame>
        <p:nvGraphicFramePr>
          <p:cNvPr id="96337" name="Group 81"/>
          <p:cNvGraphicFramePr>
            <a:graphicFrameLocks noGrp="1"/>
          </p:cNvGraphicFramePr>
          <p:nvPr>
            <p:ph sz="half" idx="2"/>
          </p:nvPr>
        </p:nvGraphicFramePr>
        <p:xfrm>
          <a:off x="457200" y="2895600"/>
          <a:ext cx="8229600" cy="3227388"/>
        </p:xfrm>
        <a:graphic>
          <a:graphicData uri="http://schemas.openxmlformats.org/drawingml/2006/table">
            <a:tbl>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619125">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Row</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Front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Middle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Back</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508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a:ln>
                            <a:noFill/>
                          </a:ln>
                          <a:solidFill>
                            <a:schemeClr val="tx1"/>
                          </a:solidFill>
                          <a:effectLst>
                            <a:outerShdw blurRad="38100" dist="38100" dir="2700000" algn="tl">
                              <a:srgbClr val="000000"/>
                            </a:outerShdw>
                          </a:effectLst>
                          <a:latin typeface="Arial" charset="0"/>
                        </a:rPr>
                        <a:t>Sample size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91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Mean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75.71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67.11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53.50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191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St. Dev</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17.63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10.95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8.96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191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Variance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310.90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119.86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80.29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US"/>
              <a:t>One-Way ANOVA</a:t>
            </a:r>
          </a:p>
        </p:txBody>
      </p:sp>
      <p:sp>
        <p:nvSpPr>
          <p:cNvPr id="136195" name="Rectangle 3"/>
          <p:cNvSpPr>
            <a:spLocks noGrp="1" noChangeArrowheads="1"/>
          </p:cNvSpPr>
          <p:nvPr>
            <p:ph type="body" idx="1"/>
          </p:nvPr>
        </p:nvSpPr>
        <p:spPr/>
        <p:txBody>
          <a:bodyPr/>
          <a:lstStyle/>
          <a:p>
            <a:r>
              <a:rPr lang="en-US">
                <a:latin typeface="Arial" charset="0"/>
              </a:rPr>
              <a:t>Variation</a:t>
            </a:r>
          </a:p>
          <a:p>
            <a:pPr lvl="1"/>
            <a:r>
              <a:rPr lang="en-US">
                <a:latin typeface="Arial" charset="0"/>
              </a:rPr>
              <a:t>Variation is the sum of the squares of the deviations between a value and the mean of the value</a:t>
            </a:r>
          </a:p>
          <a:p>
            <a:pPr lvl="1"/>
            <a:r>
              <a:rPr lang="en-US">
                <a:latin typeface="Arial" charset="0"/>
              </a:rPr>
              <a:t>Sum of Squares is abbreviated by SS and often followed by a variable in parentheses such as SS(B) or SS(W) so we know which sum of squares we’re talking about</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t>One-Way ANOVA</a:t>
            </a:r>
          </a:p>
        </p:txBody>
      </p:sp>
      <p:sp>
        <p:nvSpPr>
          <p:cNvPr id="95235" name="Rectangle 3"/>
          <p:cNvSpPr>
            <a:spLocks noGrp="1" noChangeArrowheads="1"/>
          </p:cNvSpPr>
          <p:nvPr>
            <p:ph type="body" idx="1"/>
          </p:nvPr>
        </p:nvSpPr>
        <p:spPr/>
        <p:txBody>
          <a:bodyPr/>
          <a:lstStyle/>
          <a:p>
            <a:r>
              <a:rPr lang="en-US">
                <a:latin typeface="Arial" charset="0"/>
              </a:rPr>
              <a:t>Are all of the values identical?</a:t>
            </a:r>
          </a:p>
          <a:p>
            <a:pPr lvl="1"/>
            <a:r>
              <a:rPr lang="en-US">
                <a:latin typeface="Arial" charset="0"/>
              </a:rPr>
              <a:t>No, so there is some variation in the data</a:t>
            </a:r>
          </a:p>
          <a:p>
            <a:pPr lvl="1"/>
            <a:r>
              <a:rPr lang="en-US">
                <a:latin typeface="Arial" charset="0"/>
              </a:rPr>
              <a:t>This is called the total variation</a:t>
            </a:r>
          </a:p>
          <a:p>
            <a:pPr lvl="1"/>
            <a:r>
              <a:rPr lang="en-US">
                <a:latin typeface="Arial" charset="0"/>
              </a:rPr>
              <a:t>Denoted SS(Total) for the total Sum of Squares (variation)</a:t>
            </a:r>
          </a:p>
          <a:p>
            <a:pPr lvl="1"/>
            <a:r>
              <a:rPr lang="en-US">
                <a:latin typeface="Arial" charset="0"/>
              </a:rPr>
              <a:t>Sum of Squares is another name for variation</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a:t>One-Way ANOVA</a:t>
            </a:r>
          </a:p>
        </p:txBody>
      </p:sp>
      <p:sp>
        <p:nvSpPr>
          <p:cNvPr id="107523" name="Rectangle 3"/>
          <p:cNvSpPr>
            <a:spLocks noGrp="1" noChangeArrowheads="1"/>
          </p:cNvSpPr>
          <p:nvPr>
            <p:ph type="body" idx="1"/>
          </p:nvPr>
        </p:nvSpPr>
        <p:spPr/>
        <p:txBody>
          <a:bodyPr/>
          <a:lstStyle/>
          <a:p>
            <a:r>
              <a:rPr lang="en-US">
                <a:latin typeface="Arial" charset="0"/>
              </a:rPr>
              <a:t>Are all of the sample means identical?</a:t>
            </a:r>
          </a:p>
          <a:p>
            <a:pPr lvl="1"/>
            <a:r>
              <a:rPr lang="en-US">
                <a:latin typeface="Arial" charset="0"/>
              </a:rPr>
              <a:t>No, so there is some variation between the groups</a:t>
            </a:r>
          </a:p>
          <a:p>
            <a:pPr lvl="1"/>
            <a:r>
              <a:rPr lang="en-US">
                <a:latin typeface="Arial" charset="0"/>
              </a:rPr>
              <a:t>This is called the between group variation</a:t>
            </a:r>
          </a:p>
          <a:p>
            <a:pPr lvl="1"/>
            <a:r>
              <a:rPr lang="en-US">
                <a:latin typeface="Arial" charset="0"/>
              </a:rPr>
              <a:t>Sometimes called the variation due to the factor</a:t>
            </a:r>
          </a:p>
          <a:p>
            <a:pPr lvl="1"/>
            <a:r>
              <a:rPr lang="en-US">
                <a:latin typeface="Arial" charset="0"/>
              </a:rPr>
              <a:t>Denoted SS(B) for Sum of Squares (variation) between the groups</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t>One-Way ANOVA</a:t>
            </a:r>
          </a:p>
        </p:txBody>
      </p:sp>
      <p:sp>
        <p:nvSpPr>
          <p:cNvPr id="98307" name="Rectangle 3"/>
          <p:cNvSpPr>
            <a:spLocks noGrp="1" noChangeArrowheads="1"/>
          </p:cNvSpPr>
          <p:nvPr>
            <p:ph type="body" idx="1"/>
          </p:nvPr>
        </p:nvSpPr>
        <p:spPr/>
        <p:txBody>
          <a:bodyPr/>
          <a:lstStyle/>
          <a:p>
            <a:r>
              <a:rPr lang="en-US">
                <a:latin typeface="Arial" charset="0"/>
              </a:rPr>
              <a:t>Are each of the values within each group identical?</a:t>
            </a:r>
          </a:p>
          <a:p>
            <a:pPr lvl="1"/>
            <a:r>
              <a:rPr lang="en-US">
                <a:latin typeface="Arial" charset="0"/>
              </a:rPr>
              <a:t>No, there is some variation within the groups</a:t>
            </a:r>
          </a:p>
          <a:p>
            <a:pPr lvl="1"/>
            <a:r>
              <a:rPr lang="en-US">
                <a:latin typeface="Arial" charset="0"/>
              </a:rPr>
              <a:t>This is called the within group variation</a:t>
            </a:r>
          </a:p>
          <a:p>
            <a:pPr lvl="1"/>
            <a:r>
              <a:rPr lang="en-US">
                <a:latin typeface="Arial" charset="0"/>
              </a:rPr>
              <a:t>Sometimes called the error variation</a:t>
            </a:r>
          </a:p>
          <a:p>
            <a:pPr lvl="1"/>
            <a:r>
              <a:rPr lang="en-US">
                <a:latin typeface="Arial" charset="0"/>
              </a:rPr>
              <a:t>Denoted SS(W) for Sum of Squares (variation) within the groups</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a:t>One-Way ANOVA</a:t>
            </a:r>
          </a:p>
        </p:txBody>
      </p:sp>
      <p:sp>
        <p:nvSpPr>
          <p:cNvPr id="99331" name="Rectangle 3"/>
          <p:cNvSpPr>
            <a:spLocks noGrp="1" noChangeArrowheads="1"/>
          </p:cNvSpPr>
          <p:nvPr>
            <p:ph type="body" idx="1"/>
          </p:nvPr>
        </p:nvSpPr>
        <p:spPr/>
        <p:txBody>
          <a:bodyPr/>
          <a:lstStyle/>
          <a:p>
            <a:r>
              <a:rPr lang="en-US">
                <a:latin typeface="Arial" charset="0"/>
              </a:rPr>
              <a:t>There are two sources of variation</a:t>
            </a:r>
          </a:p>
          <a:p>
            <a:pPr lvl="1"/>
            <a:r>
              <a:rPr lang="en-US">
                <a:latin typeface="Arial" charset="0"/>
              </a:rPr>
              <a:t>the variation between the groups, SS(B), or the variation due to the factor</a:t>
            </a:r>
          </a:p>
          <a:p>
            <a:pPr lvl="1"/>
            <a:r>
              <a:rPr lang="en-US">
                <a:latin typeface="Arial" charset="0"/>
              </a:rPr>
              <a:t>the variation within the groups, SS(W), or the variation that can’t be explained by the factor so it’s called the error variation</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en-US"/>
              <a:t>One-Way ANOVA</a:t>
            </a:r>
          </a:p>
        </p:txBody>
      </p:sp>
      <p:sp>
        <p:nvSpPr>
          <p:cNvPr id="149707" name="Rectangle 203"/>
          <p:cNvSpPr>
            <a:spLocks noGrp="1" noChangeArrowheads="1"/>
          </p:cNvSpPr>
          <p:nvPr>
            <p:ph type="body" sz="half" idx="1"/>
          </p:nvPr>
        </p:nvSpPr>
        <p:spPr>
          <a:xfrm>
            <a:off x="457200" y="1600200"/>
            <a:ext cx="8229600" cy="685800"/>
          </a:xfrm>
        </p:spPr>
        <p:txBody>
          <a:bodyPr/>
          <a:lstStyle/>
          <a:p>
            <a:r>
              <a:rPr lang="en-US" sz="2800"/>
              <a:t>Here is the basic one-way ANOVA table</a:t>
            </a:r>
          </a:p>
        </p:txBody>
      </p:sp>
      <p:graphicFrame>
        <p:nvGraphicFramePr>
          <p:cNvPr id="149710" name="Group 206"/>
          <p:cNvGraphicFramePr>
            <a:graphicFrameLocks noGrp="1"/>
          </p:cNvGraphicFramePr>
          <p:nvPr>
            <p:ph sz="half" idx="2"/>
            <p:extLst>
              <p:ext uri="{D42A27DB-BD31-4B8C-83A1-F6EECF244321}">
                <p14:modId xmlns:p14="http://schemas.microsoft.com/office/powerpoint/2010/main" val="4169575029"/>
              </p:ext>
            </p:extLst>
          </p:nvPr>
        </p:nvGraphicFramePr>
        <p:xfrm>
          <a:off x="457200" y="2590800"/>
          <a:ext cx="8229600" cy="3581402"/>
        </p:xfrm>
        <a:graphic>
          <a:graphicData uri="http://schemas.openxmlformats.org/drawingml/2006/table">
            <a:tbl>
              <a:tblPr/>
              <a:tblGrid>
                <a:gridCol w="19050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gridCol w="1219200">
                  <a:extLst>
                    <a:ext uri="{9D8B030D-6E8A-4147-A177-3AD203B41FA5}">
                      <a16:colId xmlns:a16="http://schemas.microsoft.com/office/drawing/2014/main" val="20005"/>
                    </a:ext>
                  </a:extLst>
                </a:gridCol>
              </a:tblGrid>
              <a:tr h="5222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Source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SS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df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MS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34" charset="0"/>
                        </a:rPr>
                        <a:t>CV</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398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34" charset="0"/>
                        </a:rPr>
                        <a:t>Between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398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Within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extLst>
                  <a:ext uri="{0D108BD9-81ED-4DB2-BD59-A6C34878D82A}">
                    <a16:rowId xmlns:a16="http://schemas.microsoft.com/office/drawing/2014/main" val="10002"/>
                  </a:ext>
                </a:extLst>
              </a:tr>
              <a:tr h="9794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Total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7A74C-7676-19F4-4BD4-D6E5F2BF9C1A}"/>
              </a:ext>
            </a:extLst>
          </p:cNvPr>
          <p:cNvSpPr>
            <a:spLocks noGrp="1"/>
          </p:cNvSpPr>
          <p:nvPr>
            <p:ph type="title"/>
          </p:nvPr>
        </p:nvSpPr>
        <p:spPr/>
        <p:txBody>
          <a:bodyPr/>
          <a:lstStyle/>
          <a:p>
            <a:r>
              <a:rPr lang="en-US" dirty="0"/>
              <a:t>Types of ANOVA Tests</a:t>
            </a:r>
            <a:endParaRPr lang="en-MY" dirty="0"/>
          </a:p>
        </p:txBody>
      </p:sp>
      <p:sp>
        <p:nvSpPr>
          <p:cNvPr id="3" name="Content Placeholder 2">
            <a:extLst>
              <a:ext uri="{FF2B5EF4-FFF2-40B4-BE49-F238E27FC236}">
                <a16:creationId xmlns:a16="http://schemas.microsoft.com/office/drawing/2014/main" id="{F8E104B2-F2ED-A912-D409-0B81B62EA25E}"/>
              </a:ext>
            </a:extLst>
          </p:cNvPr>
          <p:cNvSpPr>
            <a:spLocks noGrp="1"/>
          </p:cNvSpPr>
          <p:nvPr>
            <p:ph idx="1"/>
          </p:nvPr>
        </p:nvSpPr>
        <p:spPr>
          <a:xfrm>
            <a:off x="457200" y="1600200"/>
            <a:ext cx="8229600" cy="4979987"/>
          </a:xfrm>
        </p:spPr>
        <p:txBody>
          <a:bodyPr/>
          <a:lstStyle/>
          <a:p>
            <a:r>
              <a:rPr lang="en-US" sz="2800" dirty="0"/>
              <a:t>1. One-Way ANOVA: A one-way ANOVA has just one independent variable  Example: Differences in Corona cases can be assessed by Country, and a Country can have 2, 20, or more different categories to compare </a:t>
            </a:r>
          </a:p>
          <a:p>
            <a:pPr marL="0" indent="0">
              <a:buNone/>
            </a:pPr>
            <a:endParaRPr lang="en-US" sz="1800" dirty="0"/>
          </a:p>
        </p:txBody>
      </p:sp>
    </p:spTree>
    <p:extLst>
      <p:ext uri="{BB962C8B-B14F-4D97-AF65-F5344CB8AC3E}">
        <p14:creationId xmlns:p14="http://schemas.microsoft.com/office/powerpoint/2010/main" val="4265272496"/>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a:t>One-Way ANOVA</a:t>
            </a:r>
          </a:p>
        </p:txBody>
      </p:sp>
      <p:sp>
        <p:nvSpPr>
          <p:cNvPr id="103427" name="Rectangle 3"/>
          <p:cNvSpPr>
            <a:spLocks noGrp="1" noChangeArrowheads="1"/>
          </p:cNvSpPr>
          <p:nvPr>
            <p:ph type="body" sz="half" idx="1"/>
          </p:nvPr>
        </p:nvSpPr>
        <p:spPr>
          <a:xfrm>
            <a:off x="457200" y="1600200"/>
            <a:ext cx="5715000" cy="2209800"/>
          </a:xfrm>
        </p:spPr>
        <p:txBody>
          <a:bodyPr/>
          <a:lstStyle/>
          <a:p>
            <a:r>
              <a:rPr lang="en-US" sz="2400">
                <a:latin typeface="Arial" charset="0"/>
              </a:rPr>
              <a:t>Grand Mean</a:t>
            </a:r>
          </a:p>
          <a:p>
            <a:pPr lvl="1"/>
            <a:r>
              <a:rPr lang="en-US" sz="2000">
                <a:latin typeface="Arial" charset="0"/>
              </a:rPr>
              <a:t>The grand mean is the average of all the values when the factor is ignored</a:t>
            </a:r>
          </a:p>
          <a:p>
            <a:pPr lvl="1"/>
            <a:r>
              <a:rPr lang="en-US" sz="2000">
                <a:latin typeface="Arial" charset="0"/>
              </a:rPr>
              <a:t>It is a weighted average of the individual sample means</a:t>
            </a:r>
          </a:p>
        </p:txBody>
      </p:sp>
      <p:graphicFrame>
        <p:nvGraphicFramePr>
          <p:cNvPr id="103428" name="Object 4"/>
          <p:cNvGraphicFramePr>
            <a:graphicFrameLocks noGrp="1" noChangeAspect="1"/>
          </p:cNvGraphicFramePr>
          <p:nvPr>
            <p:ph sz="quarter" idx="2"/>
          </p:nvPr>
        </p:nvGraphicFramePr>
        <p:xfrm>
          <a:off x="990600" y="3810000"/>
          <a:ext cx="5613400" cy="1514475"/>
        </p:xfrm>
        <a:graphic>
          <a:graphicData uri="http://schemas.openxmlformats.org/presentationml/2006/ole">
            <mc:AlternateContent xmlns:mc="http://schemas.openxmlformats.org/markup-compatibility/2006">
              <mc:Choice xmlns:v="urn:schemas-microsoft-com:vml" Requires="v">
                <p:oleObj name="Equation" r:id="rId2" imgW="2260440" imgH="609480" progId="Equation.DSMT4">
                  <p:embed/>
                </p:oleObj>
              </mc:Choice>
              <mc:Fallback>
                <p:oleObj name="Equation" r:id="rId2" imgW="2260440" imgH="609480"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810000"/>
                        <a:ext cx="5613400" cy="151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430" name="Object 6"/>
          <p:cNvGraphicFramePr>
            <a:graphicFrameLocks noGrp="1" noChangeAspect="1"/>
          </p:cNvGraphicFramePr>
          <p:nvPr>
            <p:ph sz="quarter" idx="3"/>
          </p:nvPr>
        </p:nvGraphicFramePr>
        <p:xfrm>
          <a:off x="6457950" y="1676400"/>
          <a:ext cx="2093913" cy="1922463"/>
        </p:xfrm>
        <a:graphic>
          <a:graphicData uri="http://schemas.openxmlformats.org/presentationml/2006/ole">
            <mc:AlternateContent xmlns:mc="http://schemas.openxmlformats.org/markup-compatibility/2006">
              <mc:Choice xmlns:v="urn:schemas-microsoft-com:vml" Requires="v">
                <p:oleObj name="Equation" r:id="rId4" imgW="927000" imgH="850680" progId="Equation.DSMT4">
                  <p:embed/>
                </p:oleObj>
              </mc:Choice>
              <mc:Fallback>
                <p:oleObj name="Equation" r:id="rId4" imgW="927000" imgH="85068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57950" y="1676400"/>
                        <a:ext cx="2093913" cy="192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t>One-Way ANOVA</a:t>
            </a:r>
          </a:p>
        </p:txBody>
      </p:sp>
      <p:sp>
        <p:nvSpPr>
          <p:cNvPr id="104451" name="Rectangle 3"/>
          <p:cNvSpPr>
            <a:spLocks noGrp="1" noChangeArrowheads="1"/>
          </p:cNvSpPr>
          <p:nvPr>
            <p:ph type="body" sz="half" idx="1"/>
          </p:nvPr>
        </p:nvSpPr>
        <p:spPr>
          <a:xfrm>
            <a:off x="457200" y="1600200"/>
            <a:ext cx="8305800" cy="838200"/>
          </a:xfrm>
        </p:spPr>
        <p:txBody>
          <a:bodyPr/>
          <a:lstStyle/>
          <a:p>
            <a:r>
              <a:rPr lang="en-US" sz="2800">
                <a:latin typeface="Arial" charset="0"/>
              </a:rPr>
              <a:t>Grand Mean for our example is 65.08</a:t>
            </a:r>
          </a:p>
        </p:txBody>
      </p:sp>
      <p:graphicFrame>
        <p:nvGraphicFramePr>
          <p:cNvPr id="104454" name="Object 6"/>
          <p:cNvGraphicFramePr>
            <a:graphicFrameLocks noGrp="1" noChangeAspect="1"/>
          </p:cNvGraphicFramePr>
          <p:nvPr>
            <p:ph sz="half" idx="2"/>
          </p:nvPr>
        </p:nvGraphicFramePr>
        <p:xfrm>
          <a:off x="914400" y="2514600"/>
          <a:ext cx="7040563" cy="2951163"/>
        </p:xfrm>
        <a:graphic>
          <a:graphicData uri="http://schemas.openxmlformats.org/presentationml/2006/ole">
            <mc:AlternateContent xmlns:mc="http://schemas.openxmlformats.org/markup-compatibility/2006">
              <mc:Choice xmlns:v="urn:schemas-microsoft-com:vml" Requires="v">
                <p:oleObj name="Equation" r:id="rId2" imgW="3251160" imgH="1485720" progId="Equation.DSMT4">
                  <p:embed/>
                </p:oleObj>
              </mc:Choice>
              <mc:Fallback>
                <p:oleObj name="Equation" r:id="rId2" imgW="3251160" imgH="1485720" progId="Equation.DSMT4">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514600"/>
                        <a:ext cx="7040563" cy="2951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t>One-Way ANOVA</a:t>
            </a:r>
          </a:p>
        </p:txBody>
      </p:sp>
      <p:sp>
        <p:nvSpPr>
          <p:cNvPr id="105475" name="Rectangle 3"/>
          <p:cNvSpPr>
            <a:spLocks noGrp="1" noChangeArrowheads="1"/>
          </p:cNvSpPr>
          <p:nvPr>
            <p:ph type="body" sz="half" idx="1"/>
          </p:nvPr>
        </p:nvSpPr>
        <p:spPr>
          <a:xfrm>
            <a:off x="457200" y="1600200"/>
            <a:ext cx="8305800" cy="4530725"/>
          </a:xfrm>
        </p:spPr>
        <p:txBody>
          <a:bodyPr/>
          <a:lstStyle/>
          <a:p>
            <a:r>
              <a:rPr lang="en-US" sz="2800"/>
              <a:t>Between Group Variation, SS(B)</a:t>
            </a:r>
          </a:p>
          <a:p>
            <a:pPr lvl="1"/>
            <a:r>
              <a:rPr lang="en-US" sz="2400"/>
              <a:t>The between group variation is the variation between each sample mean and the grand mean</a:t>
            </a:r>
          </a:p>
          <a:p>
            <a:pPr lvl="1"/>
            <a:r>
              <a:rPr lang="en-US" sz="2400"/>
              <a:t>Each individual variation is weighted by the sample size</a:t>
            </a:r>
          </a:p>
        </p:txBody>
      </p:sp>
      <p:graphicFrame>
        <p:nvGraphicFramePr>
          <p:cNvPr id="105476" name="Object 4"/>
          <p:cNvGraphicFramePr>
            <a:graphicFrameLocks noGrp="1" noChangeAspect="1"/>
          </p:cNvGraphicFramePr>
          <p:nvPr>
            <p:ph sz="quarter" idx="2"/>
          </p:nvPr>
        </p:nvGraphicFramePr>
        <p:xfrm>
          <a:off x="533400" y="4572000"/>
          <a:ext cx="7924800" cy="595313"/>
        </p:xfrm>
        <a:graphic>
          <a:graphicData uri="http://schemas.openxmlformats.org/presentationml/2006/ole">
            <mc:AlternateContent xmlns:mc="http://schemas.openxmlformats.org/markup-compatibility/2006">
              <mc:Choice xmlns:v="urn:schemas-microsoft-com:vml" Requires="v">
                <p:oleObj name="Equation" r:id="rId2" imgW="4572000" imgH="342720" progId="Equation.DSMT4">
                  <p:embed/>
                </p:oleObj>
              </mc:Choice>
              <mc:Fallback>
                <p:oleObj name="Equation" r:id="rId2" imgW="4572000" imgH="342720"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572000"/>
                        <a:ext cx="7924800" cy="595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5478" name="Object 6"/>
          <p:cNvGraphicFramePr>
            <a:graphicFrameLocks noGrp="1" noChangeAspect="1"/>
          </p:cNvGraphicFramePr>
          <p:nvPr>
            <p:ph sz="quarter" idx="3"/>
          </p:nvPr>
        </p:nvGraphicFramePr>
        <p:xfrm>
          <a:off x="563563" y="3886200"/>
          <a:ext cx="3519487" cy="779463"/>
        </p:xfrm>
        <a:graphic>
          <a:graphicData uri="http://schemas.openxmlformats.org/presentationml/2006/ole">
            <mc:AlternateContent xmlns:mc="http://schemas.openxmlformats.org/markup-compatibility/2006">
              <mc:Choice xmlns:v="urn:schemas-microsoft-com:vml" Requires="v">
                <p:oleObj name="Equation" r:id="rId4" imgW="2006280" imgH="444240" progId="Equation.DSMT4">
                  <p:embed/>
                </p:oleObj>
              </mc:Choice>
              <mc:Fallback>
                <p:oleObj name="Equation" r:id="rId4" imgW="2006280" imgH="44424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563" y="3886200"/>
                        <a:ext cx="3519487"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t>One-Way ANOVA</a:t>
            </a:r>
          </a:p>
        </p:txBody>
      </p:sp>
      <p:sp>
        <p:nvSpPr>
          <p:cNvPr id="106499" name="Rectangle 3"/>
          <p:cNvSpPr>
            <a:spLocks noGrp="1" noChangeArrowheads="1"/>
          </p:cNvSpPr>
          <p:nvPr>
            <p:ph type="body" sz="half" idx="1"/>
          </p:nvPr>
        </p:nvSpPr>
        <p:spPr>
          <a:xfrm>
            <a:off x="457200" y="1600200"/>
            <a:ext cx="8305800" cy="4495800"/>
          </a:xfrm>
        </p:spPr>
        <p:txBody>
          <a:bodyPr/>
          <a:lstStyle/>
          <a:p>
            <a:pPr>
              <a:buFont typeface="Wingdings" pitchFamily="2" charset="2"/>
              <a:buNone/>
            </a:pPr>
            <a:r>
              <a:rPr lang="en-US" sz="2800">
                <a:latin typeface="Arial" charset="0"/>
              </a:rPr>
              <a:t>The Between Group Variation for our example is SS(B)=1902</a:t>
            </a:r>
          </a:p>
          <a:p>
            <a:pPr>
              <a:buFont typeface="Wingdings" pitchFamily="2" charset="2"/>
              <a:buNone/>
            </a:pPr>
            <a:endParaRPr lang="en-US" sz="2800">
              <a:latin typeface="Arial" charset="0"/>
            </a:endParaRPr>
          </a:p>
          <a:p>
            <a:pPr>
              <a:buFont typeface="Wingdings" pitchFamily="2" charset="2"/>
              <a:buNone/>
            </a:pPr>
            <a:endParaRPr lang="en-US" sz="2800">
              <a:latin typeface="Arial" charset="0"/>
            </a:endParaRPr>
          </a:p>
          <a:p>
            <a:pPr>
              <a:buFont typeface="Wingdings" pitchFamily="2" charset="2"/>
              <a:buNone/>
            </a:pPr>
            <a:endParaRPr lang="en-US" sz="2800">
              <a:latin typeface="Arial" charset="0"/>
            </a:endParaRPr>
          </a:p>
          <a:p>
            <a:pPr>
              <a:buFont typeface="Wingdings" pitchFamily="2" charset="2"/>
              <a:buNone/>
            </a:pPr>
            <a:r>
              <a:rPr lang="en-US" sz="2800">
                <a:latin typeface="Arial" charset="0"/>
              </a:rPr>
              <a:t>I know that doesn’t round to be 1902, but if you don’t round the intermediate steps, then it does.  My goal here is to show an ANOVA table from MINITAB and it returns 1902.</a:t>
            </a:r>
          </a:p>
        </p:txBody>
      </p:sp>
      <p:graphicFrame>
        <p:nvGraphicFramePr>
          <p:cNvPr id="106500" name="Object 4"/>
          <p:cNvGraphicFramePr>
            <a:graphicFrameLocks noGrp="1" noChangeAspect="1"/>
          </p:cNvGraphicFramePr>
          <p:nvPr>
            <p:ph sz="quarter" idx="2"/>
          </p:nvPr>
        </p:nvGraphicFramePr>
        <p:xfrm>
          <a:off x="609600" y="2743200"/>
          <a:ext cx="8077200" cy="458788"/>
        </p:xfrm>
        <a:graphic>
          <a:graphicData uri="http://schemas.openxmlformats.org/presentationml/2006/ole">
            <mc:AlternateContent xmlns:mc="http://schemas.openxmlformats.org/markup-compatibility/2006">
              <mc:Choice xmlns:v="urn:schemas-microsoft-com:vml" Requires="v">
                <p:oleObj name="Equation" r:id="rId2" imgW="6045120" imgH="342720" progId="Equation.DSMT4">
                  <p:embed/>
                </p:oleObj>
              </mc:Choice>
              <mc:Fallback>
                <p:oleObj name="Equation" r:id="rId2" imgW="6045120" imgH="342720"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743200"/>
                        <a:ext cx="8077200"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505" name="Object 9"/>
          <p:cNvGraphicFramePr>
            <a:graphicFrameLocks noGrp="1" noChangeAspect="1"/>
          </p:cNvGraphicFramePr>
          <p:nvPr>
            <p:ph sz="quarter" idx="3"/>
            <p:extLst>
              <p:ext uri="{D42A27DB-BD31-4B8C-83A1-F6EECF244321}">
                <p14:modId xmlns:p14="http://schemas.microsoft.com/office/powerpoint/2010/main" val="1219204660"/>
              </p:ext>
            </p:extLst>
          </p:nvPr>
        </p:nvGraphicFramePr>
        <p:xfrm>
          <a:off x="609600" y="3389312"/>
          <a:ext cx="3284538" cy="420688"/>
        </p:xfrm>
        <a:graphic>
          <a:graphicData uri="http://schemas.openxmlformats.org/presentationml/2006/ole">
            <mc:AlternateContent xmlns:mc="http://schemas.openxmlformats.org/markup-compatibility/2006">
              <mc:Choice xmlns:v="urn:schemas-microsoft-com:vml" Requires="v">
                <p:oleObj name="Equation" r:id="rId4" imgW="2476440" imgH="317160" progId="Equation.DSMT4">
                  <p:embed/>
                </p:oleObj>
              </mc:Choice>
              <mc:Fallback>
                <p:oleObj name="Equation" r:id="rId4" imgW="2476440" imgH="317160" progId="Equation.DSMT4">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3389312"/>
                        <a:ext cx="3284538" cy="420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en-US"/>
              <a:t>One-Way ANOVA</a:t>
            </a:r>
          </a:p>
        </p:txBody>
      </p:sp>
      <p:sp>
        <p:nvSpPr>
          <p:cNvPr id="149707" name="Rectangle 203"/>
          <p:cNvSpPr>
            <a:spLocks noGrp="1" noChangeArrowheads="1"/>
          </p:cNvSpPr>
          <p:nvPr>
            <p:ph type="body" sz="half" idx="1"/>
          </p:nvPr>
        </p:nvSpPr>
        <p:spPr>
          <a:xfrm>
            <a:off x="457200" y="1600200"/>
            <a:ext cx="8229600" cy="685800"/>
          </a:xfrm>
        </p:spPr>
        <p:txBody>
          <a:bodyPr/>
          <a:lstStyle/>
          <a:p>
            <a:r>
              <a:rPr lang="en-US" sz="2800"/>
              <a:t>Here is the basic one-way ANOVA table</a:t>
            </a:r>
          </a:p>
        </p:txBody>
      </p:sp>
      <p:graphicFrame>
        <p:nvGraphicFramePr>
          <p:cNvPr id="149710" name="Group 206"/>
          <p:cNvGraphicFramePr>
            <a:graphicFrameLocks noGrp="1"/>
          </p:cNvGraphicFramePr>
          <p:nvPr>
            <p:ph sz="half" idx="2"/>
            <p:extLst>
              <p:ext uri="{D42A27DB-BD31-4B8C-83A1-F6EECF244321}">
                <p14:modId xmlns:p14="http://schemas.microsoft.com/office/powerpoint/2010/main" val="2542973847"/>
              </p:ext>
            </p:extLst>
          </p:nvPr>
        </p:nvGraphicFramePr>
        <p:xfrm>
          <a:off x="457200" y="2590800"/>
          <a:ext cx="8229600" cy="3581402"/>
        </p:xfrm>
        <a:graphic>
          <a:graphicData uri="http://schemas.openxmlformats.org/drawingml/2006/table">
            <a:tbl>
              <a:tblPr/>
              <a:tblGrid>
                <a:gridCol w="19050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gridCol w="1219200">
                  <a:extLst>
                    <a:ext uri="{9D8B030D-6E8A-4147-A177-3AD203B41FA5}">
                      <a16:colId xmlns:a16="http://schemas.microsoft.com/office/drawing/2014/main" val="20005"/>
                    </a:ext>
                  </a:extLst>
                </a:gridCol>
              </a:tblGrid>
              <a:tr h="5222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34" charset="0"/>
                        </a:rPr>
                        <a:t>Source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SS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df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MS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p</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398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Between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34" charset="0"/>
                        </a:rPr>
                        <a:t>1902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398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Within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extLst>
                  <a:ext uri="{0D108BD9-81ED-4DB2-BD59-A6C34878D82A}">
                    <a16:rowId xmlns:a16="http://schemas.microsoft.com/office/drawing/2014/main" val="10002"/>
                  </a:ext>
                </a:extLst>
              </a:tr>
              <a:tr h="9794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Total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50649203"/>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a:t>One-Way ANOVA</a:t>
            </a:r>
          </a:p>
        </p:txBody>
      </p:sp>
      <p:sp>
        <p:nvSpPr>
          <p:cNvPr id="115715" name="Rectangle 3"/>
          <p:cNvSpPr>
            <a:spLocks noGrp="1" noChangeArrowheads="1"/>
          </p:cNvSpPr>
          <p:nvPr>
            <p:ph type="body" sz="half" idx="1"/>
          </p:nvPr>
        </p:nvSpPr>
        <p:spPr>
          <a:xfrm>
            <a:off x="457200" y="1600200"/>
            <a:ext cx="7848600" cy="4530725"/>
          </a:xfrm>
        </p:spPr>
        <p:txBody>
          <a:bodyPr/>
          <a:lstStyle/>
          <a:p>
            <a:r>
              <a:rPr lang="en-US" sz="2800" dirty="0">
                <a:latin typeface="Arial" charset="0"/>
              </a:rPr>
              <a:t>Within Group Variation, SS(W)</a:t>
            </a:r>
          </a:p>
          <a:p>
            <a:pPr lvl="1"/>
            <a:r>
              <a:rPr lang="en-US" sz="2400" dirty="0">
                <a:latin typeface="Arial" charset="0"/>
              </a:rPr>
              <a:t>The Within Group Variation is the weighted total of the individual variations</a:t>
            </a:r>
          </a:p>
          <a:p>
            <a:pPr lvl="1"/>
            <a:r>
              <a:rPr lang="en-US" sz="2400" dirty="0">
                <a:latin typeface="Arial" charset="0"/>
              </a:rPr>
              <a:t>The weighting is done with the degrees of freedom</a:t>
            </a:r>
          </a:p>
          <a:p>
            <a:pPr lvl="1"/>
            <a:r>
              <a:rPr lang="en-US" sz="2400" dirty="0">
                <a:latin typeface="Arial" charset="0"/>
              </a:rPr>
              <a:t>The </a:t>
            </a:r>
            <a:r>
              <a:rPr lang="en-US" sz="2400" i="1" dirty="0" err="1">
                <a:latin typeface="Arial" charset="0"/>
              </a:rPr>
              <a:t>df</a:t>
            </a:r>
            <a:r>
              <a:rPr lang="en-US" sz="2400" dirty="0">
                <a:latin typeface="Arial" charset="0"/>
              </a:rPr>
              <a:t> for each sample is one less than the sample size for that sample.</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a:t>One-Way ANOVA</a:t>
            </a:r>
          </a:p>
        </p:txBody>
      </p:sp>
      <p:sp>
        <p:nvSpPr>
          <p:cNvPr id="124932" name="Rectangle 4"/>
          <p:cNvSpPr>
            <a:spLocks noGrp="1" noChangeArrowheads="1"/>
          </p:cNvSpPr>
          <p:nvPr>
            <p:ph type="body" sz="half" idx="1"/>
          </p:nvPr>
        </p:nvSpPr>
        <p:spPr>
          <a:xfrm>
            <a:off x="457200" y="1600200"/>
            <a:ext cx="8305800" cy="762000"/>
          </a:xfrm>
        </p:spPr>
        <p:txBody>
          <a:bodyPr/>
          <a:lstStyle/>
          <a:p>
            <a:pPr>
              <a:buFont typeface="Wingdings" pitchFamily="2" charset="2"/>
              <a:buNone/>
            </a:pPr>
            <a:r>
              <a:rPr lang="en-US" sz="2800"/>
              <a:t>Within Group Variation</a:t>
            </a:r>
          </a:p>
        </p:txBody>
      </p:sp>
      <p:graphicFrame>
        <p:nvGraphicFramePr>
          <p:cNvPr id="124933" name="Object 5"/>
          <p:cNvGraphicFramePr>
            <a:graphicFrameLocks noGrp="1" noChangeAspect="1"/>
          </p:cNvGraphicFramePr>
          <p:nvPr>
            <p:ph sz="quarter" idx="2"/>
          </p:nvPr>
        </p:nvGraphicFramePr>
        <p:xfrm>
          <a:off x="914400" y="2209800"/>
          <a:ext cx="3810000" cy="1120775"/>
        </p:xfrm>
        <a:graphic>
          <a:graphicData uri="http://schemas.openxmlformats.org/presentationml/2006/ole">
            <mc:AlternateContent xmlns:mc="http://schemas.openxmlformats.org/markup-compatibility/2006">
              <mc:Choice xmlns:v="urn:schemas-microsoft-com:vml" Requires="v">
                <p:oleObj name="Equation" r:id="rId2" imgW="1511280" imgH="444240" progId="Equation.DSMT4">
                  <p:embed/>
                </p:oleObj>
              </mc:Choice>
              <mc:Fallback>
                <p:oleObj name="Equation" r:id="rId2" imgW="1511280" imgH="444240" progId="Equation.DSMT4">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209800"/>
                        <a:ext cx="3810000" cy="1120775"/>
                      </a:xfrm>
                      <a:prstGeom prst="rect">
                        <a:avLst/>
                      </a:prstGeom>
                    </p:spPr>
                  </p:pic>
                </p:oleObj>
              </mc:Fallback>
            </mc:AlternateContent>
          </a:graphicData>
        </a:graphic>
      </p:graphicFrame>
      <p:graphicFrame>
        <p:nvGraphicFramePr>
          <p:cNvPr id="124936" name="Object 8"/>
          <p:cNvGraphicFramePr>
            <a:graphicFrameLocks noGrp="1" noChangeAspect="1"/>
          </p:cNvGraphicFramePr>
          <p:nvPr>
            <p:ph sz="quarter" idx="3"/>
          </p:nvPr>
        </p:nvGraphicFramePr>
        <p:xfrm>
          <a:off x="914400" y="3429000"/>
          <a:ext cx="7467600" cy="798513"/>
        </p:xfrm>
        <a:graphic>
          <a:graphicData uri="http://schemas.openxmlformats.org/presentationml/2006/ole">
            <mc:AlternateContent xmlns:mc="http://schemas.openxmlformats.org/markup-compatibility/2006">
              <mc:Choice xmlns:v="urn:schemas-microsoft-com:vml" Requires="v">
                <p:oleObj name="Equation" r:id="rId4" imgW="2971800" imgH="317160" progId="Equation.DSMT4">
                  <p:embed/>
                </p:oleObj>
              </mc:Choice>
              <mc:Fallback>
                <p:oleObj name="Equation" r:id="rId4" imgW="2971800" imgH="317160"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3429000"/>
                        <a:ext cx="7467600" cy="798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t>One-Way ANOVA</a:t>
            </a:r>
          </a:p>
        </p:txBody>
      </p:sp>
      <p:sp>
        <p:nvSpPr>
          <p:cNvPr id="96316" name="Rectangle 60"/>
          <p:cNvSpPr>
            <a:spLocks noGrp="1" noChangeArrowheads="1"/>
          </p:cNvSpPr>
          <p:nvPr>
            <p:ph type="body" sz="half" idx="1"/>
          </p:nvPr>
        </p:nvSpPr>
        <p:spPr>
          <a:xfrm>
            <a:off x="457200" y="1600200"/>
            <a:ext cx="8229600" cy="1219200"/>
          </a:xfrm>
        </p:spPr>
        <p:txBody>
          <a:bodyPr/>
          <a:lstStyle/>
          <a:p>
            <a:pPr>
              <a:buFont typeface="Wingdings" pitchFamily="2" charset="2"/>
              <a:buNone/>
            </a:pPr>
            <a:r>
              <a:rPr lang="en-US" sz="2800">
                <a:latin typeface="Arial" charset="0"/>
              </a:rPr>
              <a:t>The summary statistics for the grades of each row are shown in the table below</a:t>
            </a:r>
          </a:p>
        </p:txBody>
      </p:sp>
      <p:graphicFrame>
        <p:nvGraphicFramePr>
          <p:cNvPr id="96337" name="Group 81"/>
          <p:cNvGraphicFramePr>
            <a:graphicFrameLocks noGrp="1"/>
          </p:cNvGraphicFramePr>
          <p:nvPr>
            <p:ph sz="half" idx="2"/>
          </p:nvPr>
        </p:nvGraphicFramePr>
        <p:xfrm>
          <a:off x="457200" y="2895600"/>
          <a:ext cx="8229600" cy="3227388"/>
        </p:xfrm>
        <a:graphic>
          <a:graphicData uri="http://schemas.openxmlformats.org/drawingml/2006/table">
            <a:tbl>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619125">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Row</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Front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Middle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Back</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508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a:ln>
                            <a:noFill/>
                          </a:ln>
                          <a:solidFill>
                            <a:schemeClr val="tx1"/>
                          </a:solidFill>
                          <a:effectLst>
                            <a:outerShdw blurRad="38100" dist="38100" dir="2700000" algn="tl">
                              <a:srgbClr val="000000"/>
                            </a:outerShdw>
                          </a:effectLst>
                          <a:latin typeface="Arial" charset="0"/>
                        </a:rPr>
                        <a:t>Sample size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91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Mean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75.71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67.11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53.50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191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St. Dev</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17.63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10.95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8.96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191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Variance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310.90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119.86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80.29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566120444"/>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US"/>
              <a:t>One-Way ANOVA</a:t>
            </a:r>
          </a:p>
        </p:txBody>
      </p:sp>
      <p:sp>
        <p:nvSpPr>
          <p:cNvPr id="125956" name="Rectangle 4"/>
          <p:cNvSpPr>
            <a:spLocks noGrp="1" noChangeArrowheads="1"/>
          </p:cNvSpPr>
          <p:nvPr>
            <p:ph type="body" sz="half" idx="1"/>
          </p:nvPr>
        </p:nvSpPr>
        <p:spPr>
          <a:xfrm>
            <a:off x="457200" y="1600200"/>
            <a:ext cx="8305800" cy="4530725"/>
          </a:xfrm>
        </p:spPr>
        <p:txBody>
          <a:bodyPr/>
          <a:lstStyle/>
          <a:p>
            <a:r>
              <a:rPr lang="en-US" sz="2800"/>
              <a:t>The within group variation for our example is 3386</a:t>
            </a:r>
          </a:p>
          <a:p>
            <a:pPr>
              <a:buFont typeface="Wingdings" pitchFamily="2" charset="2"/>
              <a:buNone/>
            </a:pPr>
            <a:endParaRPr lang="en-US" sz="2800"/>
          </a:p>
        </p:txBody>
      </p:sp>
      <p:graphicFrame>
        <p:nvGraphicFramePr>
          <p:cNvPr id="125957" name="Object 5"/>
          <p:cNvGraphicFramePr>
            <a:graphicFrameLocks noGrp="1" noChangeAspect="1"/>
          </p:cNvGraphicFramePr>
          <p:nvPr>
            <p:ph sz="quarter" idx="2"/>
          </p:nvPr>
        </p:nvGraphicFramePr>
        <p:xfrm>
          <a:off x="838200" y="2895600"/>
          <a:ext cx="7772400" cy="619125"/>
        </p:xfrm>
        <a:graphic>
          <a:graphicData uri="http://schemas.openxmlformats.org/presentationml/2006/ole">
            <mc:AlternateContent xmlns:mc="http://schemas.openxmlformats.org/markup-compatibility/2006">
              <mc:Choice xmlns:v="urn:schemas-microsoft-com:vml" Requires="v">
                <p:oleObj name="Equation" r:id="rId2" imgW="3987720" imgH="317160" progId="Equation.DSMT4">
                  <p:embed/>
                </p:oleObj>
              </mc:Choice>
              <mc:Fallback>
                <p:oleObj name="Equation" r:id="rId2" imgW="3987720" imgH="317160" progId="Equation.DSMT4">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895600"/>
                        <a:ext cx="7772400" cy="619125"/>
                      </a:xfrm>
                      <a:prstGeom prst="rect">
                        <a:avLst/>
                      </a:prstGeom>
                    </p:spPr>
                  </p:pic>
                </p:oleObj>
              </mc:Fallback>
            </mc:AlternateContent>
          </a:graphicData>
        </a:graphic>
      </p:graphicFrame>
      <p:graphicFrame>
        <p:nvGraphicFramePr>
          <p:cNvPr id="125960" name="Object 8"/>
          <p:cNvGraphicFramePr>
            <a:graphicFrameLocks noGrp="1" noChangeAspect="1"/>
          </p:cNvGraphicFramePr>
          <p:nvPr>
            <p:ph sz="quarter" idx="3"/>
          </p:nvPr>
        </p:nvGraphicFramePr>
        <p:xfrm>
          <a:off x="762000" y="3624263"/>
          <a:ext cx="4648200" cy="642937"/>
        </p:xfrm>
        <a:graphic>
          <a:graphicData uri="http://schemas.openxmlformats.org/presentationml/2006/ole">
            <mc:AlternateContent xmlns:mc="http://schemas.openxmlformats.org/markup-compatibility/2006">
              <mc:Choice xmlns:v="urn:schemas-microsoft-com:vml" Requires="v">
                <p:oleObj name="Equation" r:id="rId4" imgW="2311200" imgH="317160" progId="Equation.DSMT4">
                  <p:embed/>
                </p:oleObj>
              </mc:Choice>
              <mc:Fallback>
                <p:oleObj name="Equation" r:id="rId4" imgW="2311200" imgH="317160"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3624263"/>
                        <a:ext cx="4648200" cy="642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en-US"/>
              <a:t>One-Way ANOVA</a:t>
            </a:r>
          </a:p>
        </p:txBody>
      </p:sp>
      <p:sp>
        <p:nvSpPr>
          <p:cNvPr id="153603" name="Rectangle 3"/>
          <p:cNvSpPr>
            <a:spLocks noGrp="1" noChangeArrowheads="1"/>
          </p:cNvSpPr>
          <p:nvPr>
            <p:ph type="body" sz="half" idx="1"/>
          </p:nvPr>
        </p:nvSpPr>
        <p:spPr>
          <a:xfrm>
            <a:off x="457200" y="1600200"/>
            <a:ext cx="8229600" cy="685800"/>
          </a:xfrm>
        </p:spPr>
        <p:txBody>
          <a:bodyPr/>
          <a:lstStyle/>
          <a:p>
            <a:r>
              <a:rPr lang="en-US" sz="2800"/>
              <a:t>After filling in the sum of squares, we have …</a:t>
            </a:r>
          </a:p>
        </p:txBody>
      </p:sp>
      <p:graphicFrame>
        <p:nvGraphicFramePr>
          <p:cNvPr id="153604" name="Group 4"/>
          <p:cNvGraphicFramePr>
            <a:graphicFrameLocks noGrp="1"/>
          </p:cNvGraphicFramePr>
          <p:nvPr>
            <p:ph sz="half" idx="2"/>
            <p:extLst>
              <p:ext uri="{D42A27DB-BD31-4B8C-83A1-F6EECF244321}">
                <p14:modId xmlns:p14="http://schemas.microsoft.com/office/powerpoint/2010/main" val="238430187"/>
              </p:ext>
            </p:extLst>
          </p:nvPr>
        </p:nvGraphicFramePr>
        <p:xfrm>
          <a:off x="457200" y="2590800"/>
          <a:ext cx="8229600" cy="3581402"/>
        </p:xfrm>
        <a:graphic>
          <a:graphicData uri="http://schemas.openxmlformats.org/drawingml/2006/table">
            <a:tbl>
              <a:tblPr/>
              <a:tblGrid>
                <a:gridCol w="19050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gridCol w="1219200">
                  <a:extLst>
                    <a:ext uri="{9D8B030D-6E8A-4147-A177-3AD203B41FA5}">
                      <a16:colId xmlns:a16="http://schemas.microsoft.com/office/drawing/2014/main" val="20005"/>
                    </a:ext>
                  </a:extLst>
                </a:gridCol>
              </a:tblGrid>
              <a:tr h="5222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Source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SS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df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MS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34" charset="0"/>
                        </a:rPr>
                        <a:t>CV</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398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Between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1902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398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Within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3386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extLst>
                  <a:ext uri="{0D108BD9-81ED-4DB2-BD59-A6C34878D82A}">
                    <a16:rowId xmlns:a16="http://schemas.microsoft.com/office/drawing/2014/main" val="10002"/>
                  </a:ext>
                </a:extLst>
              </a:tr>
              <a:tr h="9794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Total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5288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AC6CF9-1B15-F2B0-4920-A2DD43BA46EB}"/>
              </a:ext>
            </a:extLst>
          </p:cNvPr>
          <p:cNvSpPr>
            <a:spLocks noGrp="1"/>
          </p:cNvSpPr>
          <p:nvPr>
            <p:ph idx="1"/>
          </p:nvPr>
        </p:nvSpPr>
        <p:spPr>
          <a:xfrm>
            <a:off x="381000" y="533400"/>
            <a:ext cx="8229600" cy="5410200"/>
          </a:xfrm>
        </p:spPr>
        <p:txBody>
          <a:bodyPr/>
          <a:lstStyle/>
          <a:p>
            <a:r>
              <a:rPr lang="en-US" sz="2400" dirty="0"/>
              <a:t>2. Two-Way ANOVA: A two-way ANOVA (also called factorial ANOVA) refers to an ANOVA using two independent variables</a:t>
            </a:r>
          </a:p>
          <a:p>
            <a:pPr>
              <a:buFont typeface="Wingdings" panose="05000000000000000000" pitchFamily="2" charset="2"/>
              <a:buChar char="Ø"/>
            </a:pPr>
            <a:r>
              <a:rPr lang="en-US" sz="2400" dirty="0"/>
              <a:t>Expanding the example above, a two-way ANOVA can examine differences in Corona cases (the dependent variable) by Age group (independent variable 1) and Gender (independent variable 2). </a:t>
            </a:r>
          </a:p>
          <a:p>
            <a:pPr>
              <a:buFont typeface="Wingdings" panose="05000000000000000000" pitchFamily="2" charset="2"/>
              <a:buChar char="Ø"/>
            </a:pPr>
            <a:r>
              <a:rPr lang="en-US" sz="2400" dirty="0"/>
              <a:t>Two-way ANOVA can be used to examine the interaction between the two independent variables. </a:t>
            </a:r>
          </a:p>
          <a:p>
            <a:pPr>
              <a:buFont typeface="Wingdings" panose="05000000000000000000" pitchFamily="2" charset="2"/>
              <a:buChar char="Ø"/>
            </a:pPr>
            <a:r>
              <a:rPr lang="en-US" sz="2400" dirty="0"/>
              <a:t>Interactions indicate that differences are not uniform across all categories of the independent variables. For example, Old Age Group may have higher Corona cases overall compared to the Young Age group, but this difference could be greater (or less) in Asian countries compared to European countries </a:t>
            </a:r>
          </a:p>
          <a:p>
            <a:endParaRPr lang="en-MY" dirty="0"/>
          </a:p>
        </p:txBody>
      </p:sp>
    </p:spTree>
    <p:extLst>
      <p:ext uri="{BB962C8B-B14F-4D97-AF65-F5344CB8AC3E}">
        <p14:creationId xmlns:p14="http://schemas.microsoft.com/office/powerpoint/2010/main" val="409483247"/>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a:t>One-Way ANOVA</a:t>
            </a:r>
          </a:p>
        </p:txBody>
      </p:sp>
      <p:sp>
        <p:nvSpPr>
          <p:cNvPr id="141315" name="Rectangle 3"/>
          <p:cNvSpPr>
            <a:spLocks noGrp="1" noChangeArrowheads="1"/>
          </p:cNvSpPr>
          <p:nvPr>
            <p:ph type="body" idx="1"/>
          </p:nvPr>
        </p:nvSpPr>
        <p:spPr/>
        <p:txBody>
          <a:bodyPr/>
          <a:lstStyle/>
          <a:p>
            <a:r>
              <a:rPr lang="en-US" sz="2800">
                <a:latin typeface="Arial" charset="0"/>
              </a:rPr>
              <a:t>Degrees of Freedom, df</a:t>
            </a:r>
          </a:p>
          <a:p>
            <a:pPr lvl="1"/>
            <a:r>
              <a:rPr lang="en-US" sz="2400">
                <a:latin typeface="Arial" charset="0"/>
              </a:rPr>
              <a:t>A degree of freedom occurs for each value that can vary before the rest of the values are predetermined</a:t>
            </a:r>
          </a:p>
          <a:p>
            <a:pPr lvl="1"/>
            <a:r>
              <a:rPr lang="en-US" sz="2400">
                <a:latin typeface="Arial" charset="0"/>
              </a:rPr>
              <a:t>For example, if you had six numbers that had an average of 40, you would know that the total had to be 240.  Five of the six numbers could be anything, but once the first five are known, the last one is fixed so the sum is 240.  The df would be 6-1=5</a:t>
            </a:r>
          </a:p>
          <a:p>
            <a:pPr lvl="1"/>
            <a:r>
              <a:rPr lang="en-US" sz="2400">
                <a:latin typeface="Arial" charset="0"/>
              </a:rPr>
              <a:t>The df is often one less than the number of values</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r>
              <a:rPr lang="en-US"/>
              <a:t>One-Way ANOVA</a:t>
            </a:r>
          </a:p>
        </p:txBody>
      </p:sp>
      <p:sp>
        <p:nvSpPr>
          <p:cNvPr id="155651" name="Rectangle 3"/>
          <p:cNvSpPr>
            <a:spLocks noGrp="1" noChangeArrowheads="1"/>
          </p:cNvSpPr>
          <p:nvPr>
            <p:ph type="body" idx="1"/>
          </p:nvPr>
        </p:nvSpPr>
        <p:spPr/>
        <p:txBody>
          <a:bodyPr/>
          <a:lstStyle/>
          <a:p>
            <a:r>
              <a:rPr lang="en-US" sz="2800">
                <a:latin typeface="Arial" charset="0"/>
              </a:rPr>
              <a:t>The between group df is one less than the number of groups</a:t>
            </a:r>
          </a:p>
          <a:p>
            <a:pPr lvl="1"/>
            <a:r>
              <a:rPr lang="en-US" sz="2400">
                <a:latin typeface="Arial" charset="0"/>
              </a:rPr>
              <a:t>We have three groups, so df(B) = 2</a:t>
            </a:r>
          </a:p>
          <a:p>
            <a:r>
              <a:rPr lang="en-US" sz="2800">
                <a:latin typeface="Arial" charset="0"/>
              </a:rPr>
              <a:t>The within group df is the sum of the individual df’s of each group</a:t>
            </a:r>
          </a:p>
          <a:p>
            <a:pPr lvl="1"/>
            <a:r>
              <a:rPr lang="en-US" sz="2400">
                <a:latin typeface="Arial" charset="0"/>
              </a:rPr>
              <a:t>The sample sizes are 7, 9, and 8</a:t>
            </a:r>
          </a:p>
          <a:p>
            <a:pPr lvl="1"/>
            <a:r>
              <a:rPr lang="en-US" sz="2400">
                <a:latin typeface="Arial" charset="0"/>
              </a:rPr>
              <a:t>df(W) = 6 + 8 + 7 = 21</a:t>
            </a:r>
          </a:p>
          <a:p>
            <a:r>
              <a:rPr lang="en-US" sz="2800">
                <a:latin typeface="Arial" charset="0"/>
              </a:rPr>
              <a:t>The total df is one less than the sample size</a:t>
            </a:r>
          </a:p>
          <a:p>
            <a:pPr lvl="1"/>
            <a:r>
              <a:rPr lang="en-US" sz="2400">
                <a:latin typeface="Arial" charset="0"/>
              </a:rPr>
              <a:t>df(Total) = 24 – 1 = 23</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US"/>
              <a:t>One-Way ANOVA</a:t>
            </a:r>
          </a:p>
        </p:txBody>
      </p:sp>
      <p:sp>
        <p:nvSpPr>
          <p:cNvPr id="154627" name="Rectangle 3"/>
          <p:cNvSpPr>
            <a:spLocks noGrp="1" noChangeArrowheads="1"/>
          </p:cNvSpPr>
          <p:nvPr>
            <p:ph type="body" sz="half" idx="1"/>
          </p:nvPr>
        </p:nvSpPr>
        <p:spPr>
          <a:xfrm>
            <a:off x="457200" y="1600200"/>
            <a:ext cx="8229600" cy="685800"/>
          </a:xfrm>
        </p:spPr>
        <p:txBody>
          <a:bodyPr/>
          <a:lstStyle/>
          <a:p>
            <a:r>
              <a:rPr lang="en-US" sz="2800"/>
              <a:t>Filling in the degrees of freedom gives this …</a:t>
            </a:r>
          </a:p>
        </p:txBody>
      </p:sp>
      <p:graphicFrame>
        <p:nvGraphicFramePr>
          <p:cNvPr id="154628" name="Group 4"/>
          <p:cNvGraphicFramePr>
            <a:graphicFrameLocks noGrp="1"/>
          </p:cNvGraphicFramePr>
          <p:nvPr>
            <p:ph sz="half" idx="2"/>
            <p:extLst>
              <p:ext uri="{D42A27DB-BD31-4B8C-83A1-F6EECF244321}">
                <p14:modId xmlns:p14="http://schemas.microsoft.com/office/powerpoint/2010/main" val="1439222162"/>
              </p:ext>
            </p:extLst>
          </p:nvPr>
        </p:nvGraphicFramePr>
        <p:xfrm>
          <a:off x="457200" y="2590800"/>
          <a:ext cx="8229600" cy="3581402"/>
        </p:xfrm>
        <a:graphic>
          <a:graphicData uri="http://schemas.openxmlformats.org/drawingml/2006/table">
            <a:tbl>
              <a:tblPr/>
              <a:tblGrid>
                <a:gridCol w="19050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gridCol w="1219200">
                  <a:extLst>
                    <a:ext uri="{9D8B030D-6E8A-4147-A177-3AD203B41FA5}">
                      <a16:colId xmlns:a16="http://schemas.microsoft.com/office/drawing/2014/main" val="20005"/>
                    </a:ext>
                  </a:extLst>
                </a:gridCol>
              </a:tblGrid>
              <a:tr h="5222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Source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SS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df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MS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34" charset="0"/>
                        </a:rPr>
                        <a:t>CV</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398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Between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1902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398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Within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3386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21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extLst>
                  <a:ext uri="{0D108BD9-81ED-4DB2-BD59-A6C34878D82A}">
                    <a16:rowId xmlns:a16="http://schemas.microsoft.com/office/drawing/2014/main" val="10002"/>
                  </a:ext>
                </a:extLst>
              </a:tr>
              <a:tr h="9794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Total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5288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23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t>One-Way ANOVA</a:t>
            </a:r>
          </a:p>
        </p:txBody>
      </p:sp>
      <p:sp>
        <p:nvSpPr>
          <p:cNvPr id="142339" name="Rectangle 3"/>
          <p:cNvSpPr>
            <a:spLocks noGrp="1" noChangeArrowheads="1"/>
          </p:cNvSpPr>
          <p:nvPr>
            <p:ph type="body" sz="half" idx="1"/>
          </p:nvPr>
        </p:nvSpPr>
        <p:spPr>
          <a:xfrm>
            <a:off x="457200" y="1600200"/>
            <a:ext cx="8229600" cy="3505200"/>
          </a:xfrm>
        </p:spPr>
        <p:txBody>
          <a:bodyPr/>
          <a:lstStyle/>
          <a:p>
            <a:r>
              <a:rPr lang="en-US" sz="2800">
                <a:latin typeface="Arial" charset="0"/>
              </a:rPr>
              <a:t>Variances</a:t>
            </a:r>
          </a:p>
          <a:p>
            <a:pPr lvl="1"/>
            <a:r>
              <a:rPr lang="en-US" sz="2400">
                <a:latin typeface="Arial" charset="0"/>
              </a:rPr>
              <a:t>The variances are also called the Mean of the Squares and abbreviated by MS, often with an accompanying variable MS(B) or MS(W)</a:t>
            </a:r>
          </a:p>
          <a:p>
            <a:pPr lvl="1"/>
            <a:r>
              <a:rPr lang="en-US" sz="2400">
                <a:latin typeface="Arial" charset="0"/>
              </a:rPr>
              <a:t>They are an average squared deviation from the mean and are found by dividing the variation by the degrees of freedom</a:t>
            </a:r>
          </a:p>
          <a:p>
            <a:pPr lvl="1"/>
            <a:r>
              <a:rPr lang="en-US" sz="2400">
                <a:latin typeface="Arial" charset="0"/>
              </a:rPr>
              <a:t>MS = SS / df</a:t>
            </a:r>
          </a:p>
        </p:txBody>
      </p:sp>
      <p:graphicFrame>
        <p:nvGraphicFramePr>
          <p:cNvPr id="142340" name="Object 4"/>
          <p:cNvGraphicFramePr>
            <a:graphicFrameLocks noGrp="1" noChangeAspect="1"/>
          </p:cNvGraphicFramePr>
          <p:nvPr>
            <p:ph sz="half" idx="2"/>
          </p:nvPr>
        </p:nvGraphicFramePr>
        <p:xfrm>
          <a:off x="990600" y="5105400"/>
          <a:ext cx="4221163" cy="1279525"/>
        </p:xfrm>
        <a:graphic>
          <a:graphicData uri="http://schemas.openxmlformats.org/presentationml/2006/ole">
            <mc:AlternateContent xmlns:mc="http://schemas.openxmlformats.org/markup-compatibility/2006">
              <mc:Choice xmlns:v="urn:schemas-microsoft-com:vml" Requires="v">
                <p:oleObj name="Equation" r:id="rId2" imgW="1968480" imgH="596880" progId="Equation.DSMT4">
                  <p:embed/>
                </p:oleObj>
              </mc:Choice>
              <mc:Fallback>
                <p:oleObj name="Equation" r:id="rId2" imgW="1968480" imgH="596880"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5105400"/>
                        <a:ext cx="4221163" cy="1279525"/>
                      </a:xfrm>
                      <a:prstGeom prst="rect">
                        <a:avLst/>
                      </a:prstGeom>
                    </p:spPr>
                  </p:pic>
                </p:oleObj>
              </mc:Fallback>
            </mc:AlternateContent>
          </a:graphicData>
        </a:graphic>
      </p:graphicFrame>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6" name="Rectangle 3"/>
          <p:cNvSpPr>
            <a:spLocks noGrp="1" noChangeArrowheads="1"/>
          </p:cNvSpPr>
          <p:nvPr>
            <p:ph type="title"/>
          </p:nvPr>
        </p:nvSpPr>
        <p:spPr/>
        <p:txBody>
          <a:bodyPr/>
          <a:lstStyle/>
          <a:p>
            <a:pPr eaLnBrk="1" hangingPunct="1">
              <a:spcBef>
                <a:spcPct val="10000"/>
              </a:spcBef>
              <a:buClr>
                <a:schemeClr val="tx2"/>
              </a:buClr>
              <a:buSzPct val="75000"/>
              <a:buFont typeface="Wingdings" pitchFamily="2" charset="2"/>
              <a:buNone/>
            </a:pPr>
            <a:r>
              <a:rPr lang="en-US"/>
              <a:t>Obtaining the Mean Squares</a:t>
            </a:r>
          </a:p>
        </p:txBody>
      </p:sp>
      <p:graphicFrame>
        <p:nvGraphicFramePr>
          <p:cNvPr id="12290" name="Object 10"/>
          <p:cNvGraphicFramePr>
            <a:graphicFrameLocks noChangeAspect="1"/>
          </p:cNvGraphicFramePr>
          <p:nvPr>
            <p:extLst>
              <p:ext uri="{D42A27DB-BD31-4B8C-83A1-F6EECF244321}">
                <p14:modId xmlns:p14="http://schemas.microsoft.com/office/powerpoint/2010/main" val="844755159"/>
              </p:ext>
            </p:extLst>
          </p:nvPr>
        </p:nvGraphicFramePr>
        <p:xfrm>
          <a:off x="1860550" y="3962400"/>
          <a:ext cx="2508250" cy="1111250"/>
        </p:xfrm>
        <a:graphic>
          <a:graphicData uri="http://schemas.openxmlformats.org/presentationml/2006/ole">
            <mc:AlternateContent xmlns:mc="http://schemas.openxmlformats.org/markup-compatibility/2006">
              <mc:Choice xmlns:v="urn:schemas-microsoft-com:vml" Requires="v">
                <p:oleObj name="Equation" r:id="rId2" imgW="888840" imgH="393480" progId="Equation.3">
                  <p:embed/>
                </p:oleObj>
              </mc:Choice>
              <mc:Fallback>
                <p:oleObj name="Equation" r:id="rId2" imgW="888840" imgH="393480" progId="Equation.3">
                  <p:embed/>
                  <p:pic>
                    <p:nvPicPr>
                      <p:cNvPr id="0" name=""/>
                      <p:cNvPicPr>
                        <a:picLocks noChangeAspect="1" noChangeArrowheads="1"/>
                      </p:cNvPicPr>
                      <p:nvPr/>
                    </p:nvPicPr>
                    <p:blipFill>
                      <a:blip r:embed="rId3"/>
                      <a:srcRect/>
                      <a:stretch>
                        <a:fillRect/>
                      </a:stretch>
                    </p:blipFill>
                    <p:spPr bwMode="auto">
                      <a:xfrm>
                        <a:off x="1860550" y="3962400"/>
                        <a:ext cx="2508250" cy="1111250"/>
                      </a:xfrm>
                      <a:prstGeom prst="rect">
                        <a:avLst/>
                      </a:prstGeom>
                      <a:solidFill>
                        <a:srgbClr val="C7DAF7"/>
                      </a:solidFill>
                      <a:ln w="9525">
                        <a:solidFill>
                          <a:schemeClr val="tx1"/>
                        </a:solidFill>
                        <a:miter lim="800000"/>
                        <a:headEnd/>
                        <a:tailEnd/>
                      </a:ln>
                    </p:spPr>
                  </p:pic>
                </p:oleObj>
              </mc:Fallback>
            </mc:AlternateContent>
          </a:graphicData>
        </a:graphic>
      </p:graphicFrame>
      <p:graphicFrame>
        <p:nvGraphicFramePr>
          <p:cNvPr id="12291" name="Object 15"/>
          <p:cNvGraphicFramePr>
            <a:graphicFrameLocks noChangeAspect="1"/>
          </p:cNvGraphicFramePr>
          <p:nvPr>
            <p:extLst>
              <p:ext uri="{D42A27DB-BD31-4B8C-83A1-F6EECF244321}">
                <p14:modId xmlns:p14="http://schemas.microsoft.com/office/powerpoint/2010/main" val="3106813968"/>
              </p:ext>
            </p:extLst>
          </p:nvPr>
        </p:nvGraphicFramePr>
        <p:xfrm>
          <a:off x="1914525" y="2590800"/>
          <a:ext cx="2397125" cy="1111250"/>
        </p:xfrm>
        <a:graphic>
          <a:graphicData uri="http://schemas.openxmlformats.org/presentationml/2006/ole">
            <mc:AlternateContent xmlns:mc="http://schemas.openxmlformats.org/markup-compatibility/2006">
              <mc:Choice xmlns:v="urn:schemas-microsoft-com:vml" Requires="v">
                <p:oleObj name="Equation" r:id="rId4" imgW="787320" imgH="393480" progId="Equation.3">
                  <p:embed/>
                </p:oleObj>
              </mc:Choice>
              <mc:Fallback>
                <p:oleObj name="Equation" r:id="rId4" imgW="787320" imgH="393480" progId="Equation.3">
                  <p:embed/>
                  <p:pic>
                    <p:nvPicPr>
                      <p:cNvPr id="0" name=""/>
                      <p:cNvPicPr>
                        <a:picLocks noChangeAspect="1" noChangeArrowheads="1"/>
                      </p:cNvPicPr>
                      <p:nvPr/>
                    </p:nvPicPr>
                    <p:blipFill>
                      <a:blip r:embed="rId5"/>
                      <a:srcRect/>
                      <a:stretch>
                        <a:fillRect/>
                      </a:stretch>
                    </p:blipFill>
                    <p:spPr bwMode="auto">
                      <a:xfrm>
                        <a:off x="1914525" y="2590800"/>
                        <a:ext cx="2397125" cy="1111250"/>
                      </a:xfrm>
                      <a:prstGeom prst="rect">
                        <a:avLst/>
                      </a:prstGeom>
                      <a:solidFill>
                        <a:srgbClr val="C7DAF7"/>
                      </a:solidFill>
                      <a:ln w="9525">
                        <a:solidFill>
                          <a:schemeClr val="tx1"/>
                        </a:solidFill>
                        <a:miter lim="800000"/>
                        <a:headEnd/>
                        <a:tailEnd/>
                      </a:ln>
                    </p:spPr>
                  </p:pic>
                </p:oleObj>
              </mc:Fallback>
            </mc:AlternateContent>
          </a:graphicData>
        </a:graphic>
      </p:graphicFrame>
      <p:graphicFrame>
        <p:nvGraphicFramePr>
          <p:cNvPr id="12292" name="Object 16"/>
          <p:cNvGraphicFramePr>
            <a:graphicFrameLocks noChangeAspect="1"/>
          </p:cNvGraphicFramePr>
          <p:nvPr>
            <p:extLst>
              <p:ext uri="{D42A27DB-BD31-4B8C-83A1-F6EECF244321}">
                <p14:modId xmlns:p14="http://schemas.microsoft.com/office/powerpoint/2010/main" val="1005343601"/>
              </p:ext>
            </p:extLst>
          </p:nvPr>
        </p:nvGraphicFramePr>
        <p:xfrm>
          <a:off x="1824038" y="5334000"/>
          <a:ext cx="2579687" cy="1112838"/>
        </p:xfrm>
        <a:graphic>
          <a:graphicData uri="http://schemas.openxmlformats.org/presentationml/2006/ole">
            <mc:AlternateContent xmlns:mc="http://schemas.openxmlformats.org/markup-compatibility/2006">
              <mc:Choice xmlns:v="urn:schemas-microsoft-com:vml" Requires="v">
                <p:oleObj name="Equation" r:id="rId6" imgW="799920" imgH="393480" progId="Equation.3">
                  <p:embed/>
                </p:oleObj>
              </mc:Choice>
              <mc:Fallback>
                <p:oleObj name="Equation" r:id="rId6" imgW="799920" imgH="393480" progId="Equation.3">
                  <p:embed/>
                  <p:pic>
                    <p:nvPicPr>
                      <p:cNvPr id="0" name=""/>
                      <p:cNvPicPr>
                        <a:picLocks noChangeAspect="1" noChangeArrowheads="1"/>
                      </p:cNvPicPr>
                      <p:nvPr/>
                    </p:nvPicPr>
                    <p:blipFill>
                      <a:blip r:embed="rId7"/>
                      <a:srcRect/>
                      <a:stretch>
                        <a:fillRect/>
                      </a:stretch>
                    </p:blipFill>
                    <p:spPr bwMode="auto">
                      <a:xfrm>
                        <a:off x="1824038" y="5334000"/>
                        <a:ext cx="2579687" cy="1112838"/>
                      </a:xfrm>
                      <a:prstGeom prst="rect">
                        <a:avLst/>
                      </a:prstGeom>
                      <a:solidFill>
                        <a:srgbClr val="C7DAF7"/>
                      </a:solidFill>
                      <a:ln w="9525">
                        <a:solidFill>
                          <a:schemeClr val="tx1"/>
                        </a:solidFill>
                        <a:miter lim="800000"/>
                        <a:headEnd/>
                        <a:tailEnd/>
                      </a:ln>
                    </p:spPr>
                  </p:pic>
                </p:oleObj>
              </mc:Fallback>
            </mc:AlternateContent>
          </a:graphicData>
        </a:graphic>
      </p:graphicFrame>
      <p:sp>
        <p:nvSpPr>
          <p:cNvPr id="12297" name="Text Box 17"/>
          <p:cNvSpPr txBox="1">
            <a:spLocks noChangeArrowheads="1"/>
          </p:cNvSpPr>
          <p:nvPr/>
        </p:nvSpPr>
        <p:spPr bwMode="auto">
          <a:xfrm>
            <a:off x="838200" y="1524000"/>
            <a:ext cx="7826375" cy="822325"/>
          </a:xfrm>
          <a:prstGeom prst="rect">
            <a:avLst/>
          </a:prstGeom>
          <a:noFill/>
          <a:ln w="9525">
            <a:noFill/>
            <a:miter lim="800000"/>
            <a:headEnd/>
            <a:tailEnd/>
          </a:ln>
        </p:spPr>
        <p:txBody>
          <a:bodyPr>
            <a:spAutoFit/>
          </a:bodyPr>
          <a:lstStyle/>
          <a:p>
            <a:pPr>
              <a:spcBef>
                <a:spcPct val="50000"/>
              </a:spcBef>
            </a:pPr>
            <a:r>
              <a:rPr lang="en-US"/>
              <a:t>The Mean Squares are obtained by dividing the various sum of squares by their associated degrees of freedom</a:t>
            </a:r>
          </a:p>
        </p:txBody>
      </p:sp>
      <p:sp>
        <p:nvSpPr>
          <p:cNvPr id="12298" name="Text Box 18"/>
          <p:cNvSpPr txBox="1">
            <a:spLocks noChangeArrowheads="1"/>
          </p:cNvSpPr>
          <p:nvPr/>
        </p:nvSpPr>
        <p:spPr bwMode="auto">
          <a:xfrm>
            <a:off x="5257800" y="2667000"/>
            <a:ext cx="2531462" cy="2862322"/>
          </a:xfrm>
          <a:prstGeom prst="rect">
            <a:avLst/>
          </a:prstGeom>
          <a:noFill/>
          <a:ln w="9525">
            <a:noFill/>
            <a:miter lim="800000"/>
            <a:headEnd/>
            <a:tailEnd/>
          </a:ln>
        </p:spPr>
        <p:txBody>
          <a:bodyPr wrap="none">
            <a:spAutoFit/>
          </a:bodyPr>
          <a:lstStyle/>
          <a:p>
            <a:r>
              <a:rPr lang="en-US" dirty="0"/>
              <a:t>Mean Square Between</a:t>
            </a:r>
          </a:p>
          <a:p>
            <a:r>
              <a:rPr lang="en-US" dirty="0"/>
              <a:t>(</a:t>
            </a:r>
            <a:r>
              <a:rPr lang="en-US" dirty="0" err="1"/>
              <a:t>d.f.</a:t>
            </a:r>
            <a:r>
              <a:rPr lang="en-US" dirty="0"/>
              <a:t> = k-1)</a:t>
            </a:r>
          </a:p>
          <a:p>
            <a:endParaRPr lang="en-US" dirty="0"/>
          </a:p>
          <a:p>
            <a:endParaRPr lang="en-US" dirty="0"/>
          </a:p>
          <a:p>
            <a:r>
              <a:rPr lang="en-US" dirty="0"/>
              <a:t>Mean Square Within</a:t>
            </a:r>
          </a:p>
          <a:p>
            <a:r>
              <a:rPr lang="en-US" dirty="0"/>
              <a:t>(</a:t>
            </a:r>
            <a:r>
              <a:rPr lang="en-US" dirty="0" err="1"/>
              <a:t>d.f.</a:t>
            </a:r>
            <a:r>
              <a:rPr lang="en-US" dirty="0"/>
              <a:t> = n-k)</a:t>
            </a:r>
          </a:p>
          <a:p>
            <a:endParaRPr lang="en-US" dirty="0"/>
          </a:p>
          <a:p>
            <a:endParaRPr lang="en-US" dirty="0"/>
          </a:p>
          <a:p>
            <a:r>
              <a:rPr lang="en-US" dirty="0"/>
              <a:t>Mean Square Total</a:t>
            </a:r>
          </a:p>
          <a:p>
            <a:r>
              <a:rPr lang="en-US" dirty="0"/>
              <a:t>(</a:t>
            </a:r>
            <a:r>
              <a:rPr lang="en-US" dirty="0" err="1"/>
              <a:t>d.f.</a:t>
            </a:r>
            <a:r>
              <a:rPr lang="en-US" dirty="0"/>
              <a:t> = n-1)</a:t>
            </a:r>
          </a:p>
        </p:txBody>
      </p:sp>
    </p:spTree>
    <p:extLst>
      <p:ext uri="{BB962C8B-B14F-4D97-AF65-F5344CB8AC3E}">
        <p14:creationId xmlns:p14="http://schemas.microsoft.com/office/powerpoint/2010/main" val="505575558"/>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a:t>One-Way ANOVA</a:t>
            </a:r>
          </a:p>
        </p:txBody>
      </p:sp>
      <p:sp>
        <p:nvSpPr>
          <p:cNvPr id="128003" name="Rectangle 3"/>
          <p:cNvSpPr>
            <a:spLocks noGrp="1" noChangeArrowheads="1"/>
          </p:cNvSpPr>
          <p:nvPr>
            <p:ph type="body" idx="1"/>
          </p:nvPr>
        </p:nvSpPr>
        <p:spPr/>
        <p:txBody>
          <a:bodyPr/>
          <a:lstStyle/>
          <a:p>
            <a:pPr>
              <a:tabLst>
                <a:tab pos="1831975" algn="l"/>
                <a:tab pos="4111625" algn="l"/>
              </a:tabLst>
            </a:pPr>
            <a:r>
              <a:rPr lang="en-US">
                <a:latin typeface="Arial" charset="0"/>
              </a:rPr>
              <a:t>MS(B)	= 1902 / 2	= 951.0</a:t>
            </a:r>
          </a:p>
          <a:p>
            <a:pPr>
              <a:tabLst>
                <a:tab pos="1831975" algn="l"/>
                <a:tab pos="4111625" algn="l"/>
              </a:tabLst>
            </a:pPr>
            <a:r>
              <a:rPr lang="en-US">
                <a:latin typeface="Arial" charset="0"/>
              </a:rPr>
              <a:t>MS(W)	= 3386 / 21	= 161.2</a:t>
            </a:r>
          </a:p>
          <a:p>
            <a:pPr>
              <a:tabLst>
                <a:tab pos="1831975" algn="l"/>
                <a:tab pos="4111625" algn="l"/>
              </a:tabLst>
            </a:pPr>
            <a:r>
              <a:rPr lang="en-US">
                <a:latin typeface="Arial" charset="0"/>
              </a:rPr>
              <a:t>MS(T)	= 5288 / 23	= 229.9</a:t>
            </a:r>
          </a:p>
          <a:p>
            <a:pPr lvl="1">
              <a:tabLst>
                <a:tab pos="1831975" algn="l"/>
                <a:tab pos="4111625" algn="l"/>
              </a:tabLst>
            </a:pPr>
            <a:r>
              <a:rPr lang="en-US">
                <a:latin typeface="Arial" charset="0"/>
              </a:rPr>
              <a:t>Notice that the MS(Total) is NOT the sum of MS(Between) and MS(Within).</a:t>
            </a:r>
          </a:p>
          <a:p>
            <a:pPr lvl="1">
              <a:tabLst>
                <a:tab pos="1831975" algn="l"/>
                <a:tab pos="4111625" algn="l"/>
              </a:tabLst>
            </a:pPr>
            <a:r>
              <a:rPr lang="en-US">
                <a:latin typeface="Arial" charset="0"/>
              </a:rPr>
              <a:t>This works for the sum of squares SS(Total), but not the mean square MS(Total)</a:t>
            </a:r>
          </a:p>
          <a:p>
            <a:pPr lvl="1">
              <a:tabLst>
                <a:tab pos="1831975" algn="l"/>
                <a:tab pos="4111625" algn="l"/>
              </a:tabLst>
            </a:pPr>
            <a:r>
              <a:rPr lang="en-US">
                <a:latin typeface="Arial" charset="0"/>
              </a:rPr>
              <a:t>The MS(Total) isn’t usually shown</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en-US"/>
              <a:t>One-Way ANOVA</a:t>
            </a:r>
          </a:p>
        </p:txBody>
      </p:sp>
      <p:sp>
        <p:nvSpPr>
          <p:cNvPr id="156675" name="Rectangle 3"/>
          <p:cNvSpPr>
            <a:spLocks noGrp="1" noChangeArrowheads="1"/>
          </p:cNvSpPr>
          <p:nvPr>
            <p:ph type="body" sz="half" idx="1"/>
          </p:nvPr>
        </p:nvSpPr>
        <p:spPr>
          <a:xfrm>
            <a:off x="457200" y="1600200"/>
            <a:ext cx="8229600" cy="685800"/>
          </a:xfrm>
        </p:spPr>
        <p:txBody>
          <a:bodyPr/>
          <a:lstStyle/>
          <a:p>
            <a:r>
              <a:rPr lang="en-US" sz="2800"/>
              <a:t>Completing the MS gives …</a:t>
            </a:r>
          </a:p>
        </p:txBody>
      </p:sp>
      <p:graphicFrame>
        <p:nvGraphicFramePr>
          <p:cNvPr id="156676" name="Group 4"/>
          <p:cNvGraphicFramePr>
            <a:graphicFrameLocks noGrp="1"/>
          </p:cNvGraphicFramePr>
          <p:nvPr>
            <p:ph sz="half" idx="2"/>
            <p:extLst>
              <p:ext uri="{D42A27DB-BD31-4B8C-83A1-F6EECF244321}">
                <p14:modId xmlns:p14="http://schemas.microsoft.com/office/powerpoint/2010/main" val="2326013077"/>
              </p:ext>
            </p:extLst>
          </p:nvPr>
        </p:nvGraphicFramePr>
        <p:xfrm>
          <a:off x="457200" y="2590800"/>
          <a:ext cx="8229600" cy="3581402"/>
        </p:xfrm>
        <a:graphic>
          <a:graphicData uri="http://schemas.openxmlformats.org/drawingml/2006/table">
            <a:tbl>
              <a:tblPr/>
              <a:tblGrid>
                <a:gridCol w="19050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gridCol w="1219200">
                  <a:extLst>
                    <a:ext uri="{9D8B030D-6E8A-4147-A177-3AD203B41FA5}">
                      <a16:colId xmlns:a16="http://schemas.microsoft.com/office/drawing/2014/main" val="20005"/>
                    </a:ext>
                  </a:extLst>
                </a:gridCol>
              </a:tblGrid>
              <a:tr h="5222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Source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SS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df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MS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34" charset="0"/>
                        </a:rPr>
                        <a:t>CV</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398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Between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1902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951.0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398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Within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3386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21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161.2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extLst>
                  <a:ext uri="{0D108BD9-81ED-4DB2-BD59-A6C34878D82A}">
                    <a16:rowId xmlns:a16="http://schemas.microsoft.com/office/drawing/2014/main" val="10002"/>
                  </a:ext>
                </a:extLst>
              </a:tr>
              <a:tr h="9794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Total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5288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23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229.9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a:t>One-Way ANOVA</a:t>
            </a:r>
          </a:p>
        </p:txBody>
      </p:sp>
      <p:sp>
        <p:nvSpPr>
          <p:cNvPr id="160771" name="Rectangle 3"/>
          <p:cNvSpPr>
            <a:spLocks noGrp="1" noChangeArrowheads="1"/>
          </p:cNvSpPr>
          <p:nvPr>
            <p:ph type="body" sz="half" idx="1"/>
          </p:nvPr>
        </p:nvSpPr>
        <p:spPr>
          <a:xfrm>
            <a:off x="457200" y="1600200"/>
            <a:ext cx="7772400" cy="4530725"/>
          </a:xfrm>
        </p:spPr>
        <p:txBody>
          <a:bodyPr/>
          <a:lstStyle/>
          <a:p>
            <a:r>
              <a:rPr lang="en-US" sz="2800">
                <a:latin typeface="Arial" charset="0"/>
              </a:rPr>
              <a:t>Special Variances</a:t>
            </a:r>
          </a:p>
          <a:p>
            <a:pPr lvl="1"/>
            <a:r>
              <a:rPr lang="en-US" sz="2400">
                <a:latin typeface="Arial" charset="0"/>
              </a:rPr>
              <a:t>The MS(Within) is also known as the pooled estimate of the variance since it is a weighted average of the individual variances</a:t>
            </a:r>
          </a:p>
          <a:p>
            <a:pPr lvl="2"/>
            <a:r>
              <a:rPr lang="en-US" sz="2000">
                <a:latin typeface="Arial" charset="0"/>
              </a:rPr>
              <a:t>Sometimes abbreviated </a:t>
            </a:r>
          </a:p>
          <a:p>
            <a:pPr lvl="1"/>
            <a:r>
              <a:rPr lang="en-US" sz="2400">
                <a:latin typeface="Arial" charset="0"/>
              </a:rPr>
              <a:t>The MS(Total) is the variance of the response variable.</a:t>
            </a:r>
          </a:p>
          <a:p>
            <a:pPr lvl="2"/>
            <a:r>
              <a:rPr lang="en-US" sz="2000">
                <a:latin typeface="Arial" charset="0"/>
              </a:rPr>
              <a:t>Not technically part of ANOVA table, but useful none the less</a:t>
            </a:r>
          </a:p>
        </p:txBody>
      </p:sp>
      <p:graphicFrame>
        <p:nvGraphicFramePr>
          <p:cNvPr id="160774" name="Object 6"/>
          <p:cNvGraphicFramePr>
            <a:graphicFrameLocks noGrp="1" noChangeAspect="1"/>
          </p:cNvGraphicFramePr>
          <p:nvPr>
            <p:ph sz="quarter" idx="3"/>
          </p:nvPr>
        </p:nvGraphicFramePr>
        <p:xfrm>
          <a:off x="4419600" y="3200400"/>
          <a:ext cx="355600" cy="554038"/>
        </p:xfrm>
        <a:graphic>
          <a:graphicData uri="http://schemas.openxmlformats.org/presentationml/2006/ole">
            <mc:AlternateContent xmlns:mc="http://schemas.openxmlformats.org/markup-compatibility/2006">
              <mc:Choice xmlns:v="urn:schemas-microsoft-com:vml" Requires="v">
                <p:oleObj name="Equation" r:id="rId2" imgW="203040" imgH="317160" progId="Equation.DSMT4">
                  <p:embed/>
                </p:oleObj>
              </mc:Choice>
              <mc:Fallback>
                <p:oleObj name="Equation" r:id="rId2" imgW="203040" imgH="317160" progId="Equation.DSMT4">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3200400"/>
                        <a:ext cx="355600" cy="554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en-US"/>
              <a:t>One-Way ANOVA</a:t>
            </a:r>
          </a:p>
        </p:txBody>
      </p:sp>
      <p:sp>
        <p:nvSpPr>
          <p:cNvPr id="143363" name="Rectangle 3"/>
          <p:cNvSpPr>
            <a:spLocks noGrp="1" noChangeArrowheads="1"/>
          </p:cNvSpPr>
          <p:nvPr>
            <p:ph type="body" idx="1"/>
          </p:nvPr>
        </p:nvSpPr>
        <p:spPr/>
        <p:txBody>
          <a:bodyPr/>
          <a:lstStyle/>
          <a:p>
            <a:r>
              <a:rPr lang="en-US">
                <a:latin typeface="Arial" charset="0"/>
              </a:rPr>
              <a:t>F test statistic</a:t>
            </a:r>
          </a:p>
          <a:p>
            <a:pPr lvl="1"/>
            <a:r>
              <a:rPr lang="en-US">
                <a:latin typeface="Arial" charset="0"/>
              </a:rPr>
              <a:t>An F test statistic is the ratio of two sample variances</a:t>
            </a:r>
          </a:p>
          <a:p>
            <a:pPr lvl="1"/>
            <a:r>
              <a:rPr lang="en-US">
                <a:latin typeface="Arial" charset="0"/>
              </a:rPr>
              <a:t>The MS(B) and MS(W) are two sample variances and that’s what we divide to find F.</a:t>
            </a:r>
          </a:p>
          <a:p>
            <a:pPr lvl="1"/>
            <a:r>
              <a:rPr lang="en-US">
                <a:latin typeface="Arial" charset="0"/>
              </a:rPr>
              <a:t>F = MS(B) / MS(W)</a:t>
            </a:r>
          </a:p>
          <a:p>
            <a:r>
              <a:rPr lang="en-US">
                <a:latin typeface="Arial" charset="0"/>
              </a:rPr>
              <a:t>For our data, F = 951.0 / 161.2 = 5.9</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en-US"/>
              <a:t>One-Way ANOVA</a:t>
            </a:r>
          </a:p>
        </p:txBody>
      </p:sp>
      <p:sp>
        <p:nvSpPr>
          <p:cNvPr id="157699" name="Rectangle 3"/>
          <p:cNvSpPr>
            <a:spLocks noGrp="1" noChangeArrowheads="1"/>
          </p:cNvSpPr>
          <p:nvPr>
            <p:ph type="body" sz="half" idx="1"/>
          </p:nvPr>
        </p:nvSpPr>
        <p:spPr>
          <a:xfrm>
            <a:off x="457200" y="1600200"/>
            <a:ext cx="8229600" cy="685800"/>
          </a:xfrm>
        </p:spPr>
        <p:txBody>
          <a:bodyPr/>
          <a:lstStyle/>
          <a:p>
            <a:r>
              <a:rPr lang="en-US" sz="2800"/>
              <a:t>Adding F to the table …</a:t>
            </a:r>
          </a:p>
        </p:txBody>
      </p:sp>
      <p:graphicFrame>
        <p:nvGraphicFramePr>
          <p:cNvPr id="157700" name="Group 4"/>
          <p:cNvGraphicFramePr>
            <a:graphicFrameLocks noGrp="1"/>
          </p:cNvGraphicFramePr>
          <p:nvPr>
            <p:ph sz="half" idx="2"/>
            <p:extLst>
              <p:ext uri="{D42A27DB-BD31-4B8C-83A1-F6EECF244321}">
                <p14:modId xmlns:p14="http://schemas.microsoft.com/office/powerpoint/2010/main" val="228197566"/>
              </p:ext>
            </p:extLst>
          </p:nvPr>
        </p:nvGraphicFramePr>
        <p:xfrm>
          <a:off x="457200" y="2590800"/>
          <a:ext cx="8229600" cy="3581402"/>
        </p:xfrm>
        <a:graphic>
          <a:graphicData uri="http://schemas.openxmlformats.org/drawingml/2006/table">
            <a:tbl>
              <a:tblPr/>
              <a:tblGrid>
                <a:gridCol w="19050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gridCol w="1219200">
                  <a:extLst>
                    <a:ext uri="{9D8B030D-6E8A-4147-A177-3AD203B41FA5}">
                      <a16:colId xmlns:a16="http://schemas.microsoft.com/office/drawing/2014/main" val="20005"/>
                    </a:ext>
                  </a:extLst>
                </a:gridCol>
              </a:tblGrid>
              <a:tr h="5222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34" charset="0"/>
                        </a:rPr>
                        <a:t>Source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SS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df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MS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34" charset="0"/>
                        </a:rPr>
                        <a:t>CV</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398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Between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1902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951.0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5.9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398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Within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3386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34" charset="0"/>
                        </a:rPr>
                        <a:t>21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161.2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extLst>
                  <a:ext uri="{0D108BD9-81ED-4DB2-BD59-A6C34878D82A}">
                    <a16:rowId xmlns:a16="http://schemas.microsoft.com/office/drawing/2014/main" val="10002"/>
                  </a:ext>
                </a:extLst>
              </a:tr>
              <a:tr h="9794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Total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5288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23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229.9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549667-36F3-771E-05DB-35A2AE46499B}"/>
              </a:ext>
            </a:extLst>
          </p:cNvPr>
          <p:cNvSpPr>
            <a:spLocks noGrp="1"/>
          </p:cNvSpPr>
          <p:nvPr>
            <p:ph idx="1"/>
          </p:nvPr>
        </p:nvSpPr>
        <p:spPr>
          <a:xfrm>
            <a:off x="457200" y="685800"/>
            <a:ext cx="8229600" cy="4530725"/>
          </a:xfrm>
        </p:spPr>
        <p:txBody>
          <a:bodyPr/>
          <a:lstStyle/>
          <a:p>
            <a:r>
              <a:rPr lang="en-US" sz="3200" dirty="0"/>
              <a:t>3. N-Way ANOVA: A researcher can also use more than two independent variables, and this is an n-way ANOVA (with n being the number of independent variables you have), aka MANOVA </a:t>
            </a:r>
            <a:r>
              <a:rPr lang="en-US" sz="3200" dirty="0" err="1"/>
              <a:t>Test.For</a:t>
            </a:r>
            <a:r>
              <a:rPr lang="en-US" sz="3200" dirty="0"/>
              <a:t> example, potential differences in Corona cases can be examined by Country, Gender, Age group, Ethnicity, </a:t>
            </a:r>
            <a:r>
              <a:rPr lang="en-US" sz="3200" dirty="0" err="1"/>
              <a:t>etc</a:t>
            </a:r>
            <a:r>
              <a:rPr lang="en-US" sz="3200" dirty="0"/>
              <a:t>, simultaneously</a:t>
            </a:r>
          </a:p>
          <a:p>
            <a:r>
              <a:rPr lang="en-US" dirty="0"/>
              <a:t>An ANOVA will give you a single (univariate) f-value while a MANOVA will give you a multivariate F-value</a:t>
            </a:r>
            <a:endParaRPr lang="en-MY" sz="3200" dirty="0"/>
          </a:p>
          <a:p>
            <a:endParaRPr lang="en-MY" dirty="0"/>
          </a:p>
        </p:txBody>
      </p:sp>
    </p:spTree>
    <p:extLst>
      <p:ext uri="{BB962C8B-B14F-4D97-AF65-F5344CB8AC3E}">
        <p14:creationId xmlns:p14="http://schemas.microsoft.com/office/powerpoint/2010/main" val="2883813371"/>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t>One-Way ANOVA</a:t>
            </a:r>
          </a:p>
        </p:txBody>
      </p:sp>
      <p:sp>
        <p:nvSpPr>
          <p:cNvPr id="144387" name="Rectangle 3"/>
          <p:cNvSpPr>
            <a:spLocks noGrp="1" noChangeArrowheads="1"/>
          </p:cNvSpPr>
          <p:nvPr>
            <p:ph type="body" idx="1"/>
          </p:nvPr>
        </p:nvSpPr>
        <p:spPr/>
        <p:txBody>
          <a:bodyPr/>
          <a:lstStyle/>
          <a:p>
            <a:r>
              <a:rPr lang="en-US" dirty="0">
                <a:latin typeface="Arial" charset="0"/>
              </a:rPr>
              <a:t>The F test is a right tail test</a:t>
            </a:r>
          </a:p>
          <a:p>
            <a:r>
              <a:rPr lang="en-US" dirty="0">
                <a:latin typeface="Arial" charset="0"/>
              </a:rPr>
              <a:t>The F test statistic has an F distribution with df(B) numerator df and df(W) denominator df</a:t>
            </a:r>
          </a:p>
          <a:p>
            <a:r>
              <a:rPr lang="en-US" dirty="0">
                <a:latin typeface="Arial" charset="0"/>
              </a:rPr>
              <a:t>By using F Distribution table, the Critical value is: F</a:t>
            </a:r>
            <a:r>
              <a:rPr lang="en-US" sz="1600" dirty="0">
                <a:latin typeface="Arial" charset="0"/>
              </a:rPr>
              <a:t>0.05,2,21</a:t>
            </a:r>
            <a:r>
              <a:rPr lang="en-US" dirty="0">
                <a:latin typeface="Arial" charset="0"/>
              </a:rPr>
              <a:t> = 3.47</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a:t>One-Way ANOVA</a:t>
            </a:r>
          </a:p>
        </p:txBody>
      </p:sp>
      <p:sp>
        <p:nvSpPr>
          <p:cNvPr id="158723" name="Rectangle 3"/>
          <p:cNvSpPr>
            <a:spLocks noGrp="1" noChangeArrowheads="1"/>
          </p:cNvSpPr>
          <p:nvPr>
            <p:ph type="body" sz="half" idx="1"/>
          </p:nvPr>
        </p:nvSpPr>
        <p:spPr>
          <a:xfrm>
            <a:off x="457200" y="1600200"/>
            <a:ext cx="8229600" cy="685800"/>
          </a:xfrm>
        </p:spPr>
        <p:txBody>
          <a:bodyPr/>
          <a:lstStyle/>
          <a:p>
            <a:r>
              <a:rPr lang="en-US" sz="2800"/>
              <a:t>Completing the table with the p-value</a:t>
            </a:r>
          </a:p>
        </p:txBody>
      </p:sp>
      <p:graphicFrame>
        <p:nvGraphicFramePr>
          <p:cNvPr id="158724" name="Group 4"/>
          <p:cNvGraphicFramePr>
            <a:graphicFrameLocks noGrp="1"/>
          </p:cNvGraphicFramePr>
          <p:nvPr>
            <p:ph sz="half" idx="2"/>
            <p:extLst>
              <p:ext uri="{D42A27DB-BD31-4B8C-83A1-F6EECF244321}">
                <p14:modId xmlns:p14="http://schemas.microsoft.com/office/powerpoint/2010/main" val="1000065642"/>
              </p:ext>
            </p:extLst>
          </p:nvPr>
        </p:nvGraphicFramePr>
        <p:xfrm>
          <a:off x="457200" y="2590800"/>
          <a:ext cx="8229600" cy="3581402"/>
        </p:xfrm>
        <a:graphic>
          <a:graphicData uri="http://schemas.openxmlformats.org/drawingml/2006/table">
            <a:tbl>
              <a:tblPr/>
              <a:tblGrid>
                <a:gridCol w="19050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gridCol w="1219200">
                  <a:extLst>
                    <a:ext uri="{9D8B030D-6E8A-4147-A177-3AD203B41FA5}">
                      <a16:colId xmlns:a16="http://schemas.microsoft.com/office/drawing/2014/main" val="20005"/>
                    </a:ext>
                  </a:extLst>
                </a:gridCol>
              </a:tblGrid>
              <a:tr h="5222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Source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SS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df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MS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34" charset="0"/>
                        </a:rPr>
                        <a:t>CV</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398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Between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1902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951.0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5.9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34" charset="0"/>
                        </a:rPr>
                        <a:t>3.47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398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Within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3386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21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161.2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extLst>
                  <a:ext uri="{0D108BD9-81ED-4DB2-BD59-A6C34878D82A}">
                    <a16:rowId xmlns:a16="http://schemas.microsoft.com/office/drawing/2014/main" val="10002"/>
                  </a:ext>
                </a:extLst>
              </a:tr>
              <a:tr h="9794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Total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5288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23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229.9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US"/>
              <a:t>One-Way ANOVA</a:t>
            </a:r>
          </a:p>
        </p:txBody>
      </p:sp>
      <p:sp>
        <p:nvSpPr>
          <p:cNvPr id="145411" name="Rectangle 3"/>
          <p:cNvSpPr>
            <a:spLocks noGrp="1" noChangeArrowheads="1"/>
          </p:cNvSpPr>
          <p:nvPr>
            <p:ph type="body" idx="1"/>
          </p:nvPr>
        </p:nvSpPr>
        <p:spPr/>
        <p:txBody>
          <a:bodyPr/>
          <a:lstStyle/>
          <a:p>
            <a:r>
              <a:rPr lang="en-US" dirty="0">
                <a:latin typeface="Arial" charset="0"/>
              </a:rPr>
              <a:t>The critical value is 3.47, which is less than the </a:t>
            </a:r>
            <a:r>
              <a:rPr lang="en-US" dirty="0" err="1">
                <a:latin typeface="Arial" charset="0"/>
              </a:rPr>
              <a:t>F</a:t>
            </a:r>
            <a:r>
              <a:rPr lang="en-US" sz="1800" dirty="0" err="1">
                <a:latin typeface="Arial" charset="0"/>
              </a:rPr>
              <a:t>calculate</a:t>
            </a:r>
            <a:r>
              <a:rPr lang="en-US" sz="1800" dirty="0">
                <a:latin typeface="Arial" charset="0"/>
              </a:rPr>
              <a:t> </a:t>
            </a:r>
            <a:r>
              <a:rPr lang="en-US" dirty="0">
                <a:latin typeface="Arial" charset="0"/>
              </a:rPr>
              <a:t>=5.9,thus we reject the null hypothesis.</a:t>
            </a:r>
          </a:p>
          <a:p>
            <a:r>
              <a:rPr lang="en-US" dirty="0">
                <a:latin typeface="Arial" charset="0"/>
              </a:rPr>
              <a:t>The null hypothesis is that the means of the three rows in class were the same, but we reject that, so at least one row has a different mean.</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t>One-Way ANOVA</a:t>
            </a:r>
          </a:p>
        </p:txBody>
      </p:sp>
      <p:sp>
        <p:nvSpPr>
          <p:cNvPr id="146435" name="Rectangle 3"/>
          <p:cNvSpPr>
            <a:spLocks noGrp="1" noChangeArrowheads="1"/>
          </p:cNvSpPr>
          <p:nvPr>
            <p:ph type="body" idx="1"/>
          </p:nvPr>
        </p:nvSpPr>
        <p:spPr/>
        <p:txBody>
          <a:bodyPr/>
          <a:lstStyle/>
          <a:p>
            <a:r>
              <a:rPr lang="en-US">
                <a:latin typeface="Arial" charset="0"/>
              </a:rPr>
              <a:t>There is enough evidence to support the claim that there is a difference in the mean scores of the front, middle, and back rows in class.</a:t>
            </a:r>
          </a:p>
          <a:p>
            <a:r>
              <a:rPr lang="en-US">
                <a:latin typeface="Arial" charset="0"/>
              </a:rPr>
              <a:t>The ANOVA doesn’t tell which row is different, you would need to look at confidence intervals or run post hoc tests to determine that</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t>One-Way ANOVA</a:t>
            </a:r>
          </a:p>
        </p:txBody>
      </p:sp>
      <p:sp>
        <p:nvSpPr>
          <p:cNvPr id="88067" name="Rectangle 3"/>
          <p:cNvSpPr>
            <a:spLocks noGrp="1" noChangeArrowheads="1"/>
          </p:cNvSpPr>
          <p:nvPr>
            <p:ph type="body" idx="1"/>
          </p:nvPr>
        </p:nvSpPr>
        <p:spPr/>
        <p:txBody>
          <a:bodyPr/>
          <a:lstStyle/>
          <a:p>
            <a:r>
              <a:rPr lang="en-US">
                <a:latin typeface="Arial" charset="0"/>
              </a:rPr>
              <a:t>The one-way analysis of variance is used to test the claim that three or more population means are equal</a:t>
            </a:r>
          </a:p>
          <a:p>
            <a:r>
              <a:rPr lang="en-US">
                <a:latin typeface="Arial" charset="0"/>
              </a:rPr>
              <a:t>This is an extension of the two independent samples t-test</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a:t>One-Way ANOVA</a:t>
            </a:r>
          </a:p>
        </p:txBody>
      </p:sp>
      <p:sp>
        <p:nvSpPr>
          <p:cNvPr id="108547" name="Rectangle 3"/>
          <p:cNvSpPr>
            <a:spLocks noGrp="1" noChangeArrowheads="1"/>
          </p:cNvSpPr>
          <p:nvPr>
            <p:ph type="body" idx="1"/>
          </p:nvPr>
        </p:nvSpPr>
        <p:spPr>
          <a:xfrm>
            <a:off x="457200" y="1524000"/>
            <a:ext cx="8229600" cy="4530725"/>
          </a:xfrm>
        </p:spPr>
        <p:txBody>
          <a:bodyPr/>
          <a:lstStyle/>
          <a:p>
            <a:pPr>
              <a:lnSpc>
                <a:spcPct val="90000"/>
              </a:lnSpc>
            </a:pPr>
            <a:r>
              <a:rPr lang="en-US" dirty="0">
                <a:latin typeface="Arial" charset="0"/>
              </a:rPr>
              <a:t>The </a:t>
            </a:r>
            <a:r>
              <a:rPr lang="en-US" i="1" dirty="0">
                <a:latin typeface="Arial" charset="0"/>
              </a:rPr>
              <a:t>response</a:t>
            </a:r>
            <a:r>
              <a:rPr lang="en-US" dirty="0">
                <a:latin typeface="Arial" charset="0"/>
              </a:rPr>
              <a:t> variable is the variable you’re comparing</a:t>
            </a:r>
          </a:p>
          <a:p>
            <a:pPr>
              <a:lnSpc>
                <a:spcPct val="90000"/>
              </a:lnSpc>
            </a:pPr>
            <a:r>
              <a:rPr lang="en-US" dirty="0">
                <a:latin typeface="Arial" charset="0"/>
              </a:rPr>
              <a:t>The </a:t>
            </a:r>
            <a:r>
              <a:rPr lang="en-US" i="1" dirty="0">
                <a:latin typeface="Arial" charset="0"/>
              </a:rPr>
              <a:t>factor</a:t>
            </a:r>
            <a:r>
              <a:rPr lang="en-US" dirty="0">
                <a:latin typeface="Arial" charset="0"/>
              </a:rPr>
              <a:t> variable is the categorical variable being used to define the groups</a:t>
            </a:r>
          </a:p>
          <a:p>
            <a:pPr lvl="1">
              <a:lnSpc>
                <a:spcPct val="90000"/>
              </a:lnSpc>
            </a:pPr>
            <a:r>
              <a:rPr lang="en-US" dirty="0">
                <a:latin typeface="Arial" charset="0"/>
              </a:rPr>
              <a:t>We will assume </a:t>
            </a:r>
            <a:r>
              <a:rPr lang="en-US" i="1" dirty="0">
                <a:latin typeface="Arial" charset="0"/>
              </a:rPr>
              <a:t>k</a:t>
            </a:r>
            <a:r>
              <a:rPr lang="en-US" dirty="0">
                <a:latin typeface="Arial" charset="0"/>
              </a:rPr>
              <a:t> samples (groups)</a:t>
            </a:r>
          </a:p>
          <a:p>
            <a:pPr>
              <a:lnSpc>
                <a:spcPct val="90000"/>
              </a:lnSpc>
            </a:pPr>
            <a:r>
              <a:rPr lang="en-US" dirty="0">
                <a:latin typeface="Arial" charset="0"/>
              </a:rPr>
              <a:t>The </a:t>
            </a:r>
            <a:r>
              <a:rPr lang="en-US" i="1" dirty="0">
                <a:latin typeface="Arial" charset="0"/>
              </a:rPr>
              <a:t>one-way</a:t>
            </a:r>
            <a:r>
              <a:rPr lang="en-US" dirty="0">
                <a:latin typeface="Arial" charset="0"/>
              </a:rPr>
              <a:t> is because each value is classified in exactly one way</a:t>
            </a:r>
          </a:p>
          <a:p>
            <a:pPr lvl="1">
              <a:lnSpc>
                <a:spcPct val="90000"/>
              </a:lnSpc>
            </a:pPr>
            <a:r>
              <a:rPr lang="en-US" dirty="0">
                <a:latin typeface="Arial" charset="0"/>
              </a:rPr>
              <a:t>Examples include comparisons by gender, race, political party, color, etc.</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dirty="0"/>
              <a:t>One-Way ANOVA</a:t>
            </a:r>
          </a:p>
        </p:txBody>
      </p:sp>
      <p:sp>
        <p:nvSpPr>
          <p:cNvPr id="89091" name="Rectangle 3"/>
          <p:cNvSpPr>
            <a:spLocks noGrp="1" noChangeArrowheads="1"/>
          </p:cNvSpPr>
          <p:nvPr>
            <p:ph type="body" idx="1"/>
          </p:nvPr>
        </p:nvSpPr>
        <p:spPr>
          <a:xfrm>
            <a:off x="457200" y="1295400"/>
            <a:ext cx="8229600" cy="4530725"/>
          </a:xfrm>
        </p:spPr>
        <p:txBody>
          <a:bodyPr/>
          <a:lstStyle/>
          <a:p>
            <a:r>
              <a:rPr lang="en-US" dirty="0">
                <a:latin typeface="Arial" charset="0"/>
              </a:rPr>
              <a:t>Assumptions for ANOVA test</a:t>
            </a:r>
          </a:p>
          <a:p>
            <a:pPr lvl="1"/>
            <a:r>
              <a:rPr lang="en-US" dirty="0">
                <a:latin typeface="Arial" charset="0"/>
              </a:rPr>
              <a:t>The observations are obtained independently and randomly from the population defined by the factor levels.</a:t>
            </a:r>
          </a:p>
          <a:p>
            <a:pPr lvl="1"/>
            <a:r>
              <a:rPr lang="en-US" dirty="0">
                <a:latin typeface="Arial" charset="0"/>
              </a:rPr>
              <a:t>The data for each factor level is normally distributed.</a:t>
            </a:r>
          </a:p>
          <a:p>
            <a:pPr lvl="1"/>
            <a:r>
              <a:rPr lang="en-US" dirty="0">
                <a:latin typeface="Arial" charset="0"/>
              </a:rPr>
              <a:t>Independence of cases: the samples cases should be independent of each other.</a:t>
            </a:r>
          </a:p>
          <a:p>
            <a:pPr lvl="1"/>
            <a:r>
              <a:rPr lang="en-US" dirty="0">
                <a:latin typeface="Arial" charset="0"/>
              </a:rPr>
              <a:t>The variances of each sample are assumed equal (homogeneity of variance)</a:t>
            </a:r>
          </a:p>
          <a:p>
            <a:pPr lvl="1"/>
            <a:r>
              <a:rPr lang="en-US" dirty="0">
                <a:latin typeface="Arial" charset="0"/>
              </a:rPr>
              <a:t>The residuals are normally distributed</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0CD43A-47F0-21A1-ED39-FCF58DBACF55}"/>
              </a:ext>
            </a:extLst>
          </p:cNvPr>
          <p:cNvSpPr>
            <a:spLocks noGrp="1"/>
          </p:cNvSpPr>
          <p:nvPr>
            <p:ph idx="1"/>
          </p:nvPr>
        </p:nvSpPr>
        <p:spPr>
          <a:xfrm>
            <a:off x="228600" y="228600"/>
            <a:ext cx="8229600" cy="4530725"/>
          </a:xfrm>
        </p:spPr>
        <p:txBody>
          <a:bodyPr/>
          <a:lstStyle/>
          <a:p>
            <a:r>
              <a:rPr lang="en-US" dirty="0"/>
              <a:t>The assumption of homogeneity of variance can be tested using tests such as </a:t>
            </a:r>
            <a:r>
              <a:rPr lang="en-US" dirty="0" err="1"/>
              <a:t>Levene’s</a:t>
            </a:r>
            <a:r>
              <a:rPr lang="en-US" dirty="0"/>
              <a:t> test or Brown-Forsythe test.</a:t>
            </a:r>
          </a:p>
          <a:p>
            <a:r>
              <a:rPr lang="en-US" dirty="0"/>
              <a:t>Normality of the distribution of the scores can be tested using histogram, skewness, kurtosis, Shapiro-Wilk test, Kolmogorov-Smirnov test or Q-Q plot.</a:t>
            </a:r>
          </a:p>
          <a:p>
            <a:r>
              <a:rPr lang="en-US" dirty="0"/>
              <a:t>The assumption of independence can be determined from the design of the study.</a:t>
            </a:r>
            <a:endParaRPr lang="en-MY" dirty="0"/>
          </a:p>
        </p:txBody>
      </p:sp>
    </p:spTree>
    <p:extLst>
      <p:ext uri="{BB962C8B-B14F-4D97-AF65-F5344CB8AC3E}">
        <p14:creationId xmlns:p14="http://schemas.microsoft.com/office/powerpoint/2010/main" val="74476831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t>One-Way ANOVA</a:t>
            </a:r>
          </a:p>
        </p:txBody>
      </p:sp>
      <p:sp>
        <p:nvSpPr>
          <p:cNvPr id="92163" name="Rectangle 3"/>
          <p:cNvSpPr>
            <a:spLocks noGrp="1" noChangeArrowheads="1"/>
          </p:cNvSpPr>
          <p:nvPr>
            <p:ph type="body" sz="half" idx="1"/>
          </p:nvPr>
        </p:nvSpPr>
        <p:spPr>
          <a:xfrm>
            <a:off x="457200" y="1600200"/>
            <a:ext cx="7772400" cy="4530725"/>
          </a:xfrm>
        </p:spPr>
        <p:txBody>
          <a:bodyPr/>
          <a:lstStyle/>
          <a:p>
            <a:r>
              <a:rPr lang="en-US" sz="2800">
                <a:latin typeface="Arial" charset="0"/>
              </a:rPr>
              <a:t>The null hypothesis is that the means are all equal</a:t>
            </a:r>
          </a:p>
          <a:p>
            <a:pPr lvl="1"/>
            <a:endParaRPr lang="en-US" sz="2400">
              <a:latin typeface="Arial" charset="0"/>
            </a:endParaRPr>
          </a:p>
          <a:p>
            <a:r>
              <a:rPr lang="en-US" sz="2800">
                <a:latin typeface="Arial" charset="0"/>
              </a:rPr>
              <a:t>The alternative hypothesis is that at least one of the means is different</a:t>
            </a:r>
          </a:p>
          <a:p>
            <a:pPr lvl="1"/>
            <a:r>
              <a:rPr lang="en-US" sz="2400">
                <a:latin typeface="Arial" charset="0"/>
              </a:rPr>
              <a:t>Think about the Sesame Street</a:t>
            </a:r>
            <a:r>
              <a:rPr lang="en-US" sz="2400" baseline="30000">
                <a:latin typeface="Arial" charset="0"/>
                <a:cs typeface="Tahoma" pitchFamily="34" charset="0"/>
              </a:rPr>
              <a:t>®</a:t>
            </a:r>
            <a:r>
              <a:rPr lang="en-US" sz="2400">
                <a:latin typeface="Arial" charset="0"/>
              </a:rPr>
              <a:t> game where three of these things are kind of the same, but one of these things is not like the other.  They don’t all have to be different, just one of them.</a:t>
            </a:r>
          </a:p>
          <a:p>
            <a:endParaRPr lang="en-US" sz="2800">
              <a:latin typeface="Arial" charset="0"/>
            </a:endParaRPr>
          </a:p>
        </p:txBody>
      </p:sp>
      <p:graphicFrame>
        <p:nvGraphicFramePr>
          <p:cNvPr id="92164" name="Object 4"/>
          <p:cNvGraphicFramePr>
            <a:graphicFrameLocks noGrp="1" noChangeAspect="1"/>
          </p:cNvGraphicFramePr>
          <p:nvPr>
            <p:ph sz="half" idx="2"/>
          </p:nvPr>
        </p:nvGraphicFramePr>
        <p:xfrm>
          <a:off x="2514600" y="2370138"/>
          <a:ext cx="4038600" cy="508000"/>
        </p:xfrm>
        <a:graphic>
          <a:graphicData uri="http://schemas.openxmlformats.org/presentationml/2006/ole">
            <mc:AlternateContent xmlns:mc="http://schemas.openxmlformats.org/markup-compatibility/2006">
              <mc:Choice xmlns:v="urn:schemas-microsoft-com:vml" Requires="v">
                <p:oleObj name="Equation" r:id="rId2" imgW="2323800" imgH="291960" progId="Equation.DSMT4">
                  <p:embed/>
                </p:oleObj>
              </mc:Choice>
              <mc:Fallback>
                <p:oleObj name="Equation" r:id="rId2" imgW="2323800" imgH="291960"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2370138"/>
                        <a:ext cx="40386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theme/theme1.xml><?xml version="1.0" encoding="utf-8"?>
<a:theme xmlns:a="http://schemas.openxmlformats.org/drawingml/2006/main" name="Balance">
  <a:themeElements>
    <a:clrScheme name="Balance 1">
      <a:dk1>
        <a:srgbClr val="663300"/>
      </a:dk1>
      <a:lt1>
        <a:srgbClr val="FFFFFF"/>
      </a:lt1>
      <a:dk2>
        <a:srgbClr val="996600"/>
      </a:dk2>
      <a:lt2>
        <a:srgbClr val="DBBD71"/>
      </a:lt2>
      <a:accent1>
        <a:srgbClr val="F8A500"/>
      </a:accent1>
      <a:accent2>
        <a:srgbClr val="808000"/>
      </a:accent2>
      <a:accent3>
        <a:srgbClr val="CAB8AA"/>
      </a:accent3>
      <a:accent4>
        <a:srgbClr val="DADADA"/>
      </a:accent4>
      <a:accent5>
        <a:srgbClr val="FBCFAA"/>
      </a:accent5>
      <a:accent6>
        <a:srgbClr val="737300"/>
      </a:accent6>
      <a:hlink>
        <a:srgbClr val="FFCC66"/>
      </a:hlink>
      <a:folHlink>
        <a:srgbClr val="CCA500"/>
      </a:folHlink>
    </a:clrScheme>
    <a:fontScheme name="Balance">
      <a:majorFont>
        <a:latin typeface="Arial"/>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Balance 1">
        <a:dk1>
          <a:srgbClr val="663300"/>
        </a:dk1>
        <a:lt1>
          <a:srgbClr val="FFFFFF"/>
        </a:lt1>
        <a:dk2>
          <a:srgbClr val="996600"/>
        </a:dk2>
        <a:lt2>
          <a:srgbClr val="DBBD71"/>
        </a:lt2>
        <a:accent1>
          <a:srgbClr val="F8A500"/>
        </a:accent1>
        <a:accent2>
          <a:srgbClr val="808000"/>
        </a:accent2>
        <a:accent3>
          <a:srgbClr val="CAB8AA"/>
        </a:accent3>
        <a:accent4>
          <a:srgbClr val="DADADA"/>
        </a:accent4>
        <a:accent5>
          <a:srgbClr val="FBCFAA"/>
        </a:accent5>
        <a:accent6>
          <a:srgbClr val="737300"/>
        </a:accent6>
        <a:hlink>
          <a:srgbClr val="FFCC66"/>
        </a:hlink>
        <a:folHlink>
          <a:srgbClr val="CCA500"/>
        </a:folHlink>
      </a:clrScheme>
      <a:clrMap bg1="dk2" tx1="lt1" bg2="dk1" tx2="lt2" accent1="accent1" accent2="accent2" accent3="accent3" accent4="accent4" accent5="accent5" accent6="accent6" hlink="hlink" folHlink="folHlink"/>
    </a:extraClrScheme>
    <a:extraClrScheme>
      <a:clrScheme name="Balance 2">
        <a:dk1>
          <a:srgbClr val="660000"/>
        </a:dk1>
        <a:lt1>
          <a:srgbClr val="FFFFFF"/>
        </a:lt1>
        <a:dk2>
          <a:srgbClr val="800000"/>
        </a:dk2>
        <a:lt2>
          <a:srgbClr val="FFFFCC"/>
        </a:lt2>
        <a:accent1>
          <a:srgbClr val="CC6600"/>
        </a:accent1>
        <a:accent2>
          <a:srgbClr val="BE7960"/>
        </a:accent2>
        <a:accent3>
          <a:srgbClr val="C0AAAA"/>
        </a:accent3>
        <a:accent4>
          <a:srgbClr val="DADADA"/>
        </a:accent4>
        <a:accent5>
          <a:srgbClr val="E2B8AA"/>
        </a:accent5>
        <a:accent6>
          <a:srgbClr val="AC6D56"/>
        </a:accent6>
        <a:hlink>
          <a:srgbClr val="FFFF99"/>
        </a:hlink>
        <a:folHlink>
          <a:srgbClr val="E5B325"/>
        </a:folHlink>
      </a:clrScheme>
      <a:clrMap bg1="dk2" tx1="lt1" bg2="dk1" tx2="lt2" accent1="accent1" accent2="accent2" accent3="accent3" accent4="accent4" accent5="accent5" accent6="accent6" hlink="hlink" folHlink="folHlink"/>
    </a:extraClrScheme>
    <a:extraClrScheme>
      <a:clrScheme name="Balance 3">
        <a:dk1>
          <a:srgbClr val="003300"/>
        </a:dk1>
        <a:lt1>
          <a:srgbClr val="FFFFFF"/>
        </a:lt1>
        <a:dk2>
          <a:srgbClr val="4D6A2A"/>
        </a:dk2>
        <a:lt2>
          <a:srgbClr val="CCFF99"/>
        </a:lt2>
        <a:accent1>
          <a:srgbClr val="2EB62E"/>
        </a:accent1>
        <a:accent2>
          <a:srgbClr val="527C3A"/>
        </a:accent2>
        <a:accent3>
          <a:srgbClr val="B2B9AC"/>
        </a:accent3>
        <a:accent4>
          <a:srgbClr val="DADADA"/>
        </a:accent4>
        <a:accent5>
          <a:srgbClr val="ADD7AD"/>
        </a:accent5>
        <a:accent6>
          <a:srgbClr val="497034"/>
        </a:accent6>
        <a:hlink>
          <a:srgbClr val="DDD800"/>
        </a:hlink>
        <a:folHlink>
          <a:srgbClr val="009999"/>
        </a:folHlink>
      </a:clrScheme>
      <a:clrMap bg1="dk2" tx1="lt1" bg2="dk1" tx2="lt2" accent1="accent1" accent2="accent2" accent3="accent3" accent4="accent4" accent5="accent5" accent6="accent6" hlink="hlink" folHlink="folHlink"/>
    </a:extraClrScheme>
    <a:extraClrScheme>
      <a:clrScheme name="Balance 4">
        <a:dk1>
          <a:srgbClr val="005A58"/>
        </a:dk1>
        <a:lt1>
          <a:srgbClr val="FFFFFF"/>
        </a:lt1>
        <a:dk2>
          <a:srgbClr val="00716E"/>
        </a:dk2>
        <a:lt2>
          <a:srgbClr val="FFFF99"/>
        </a:lt2>
        <a:accent1>
          <a:srgbClr val="2DB3B0"/>
        </a:accent1>
        <a:accent2>
          <a:srgbClr val="6D6FC7"/>
        </a:accent2>
        <a:accent3>
          <a:srgbClr val="AABBBA"/>
        </a:accent3>
        <a:accent4>
          <a:srgbClr val="DADADA"/>
        </a:accent4>
        <a:accent5>
          <a:srgbClr val="ADD6D4"/>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alance 5">
        <a:dk1>
          <a:srgbClr val="003366"/>
        </a:dk1>
        <a:lt1>
          <a:srgbClr val="FFFFFF"/>
        </a:lt1>
        <a:dk2>
          <a:srgbClr val="2B5481"/>
        </a:dk2>
        <a:lt2>
          <a:srgbClr val="E5FFFF"/>
        </a:lt2>
        <a:accent1>
          <a:srgbClr val="336699"/>
        </a:accent1>
        <a:accent2>
          <a:srgbClr val="00B000"/>
        </a:accent2>
        <a:accent3>
          <a:srgbClr val="ACB3C1"/>
        </a:accent3>
        <a:accent4>
          <a:srgbClr val="DADADA"/>
        </a:accent4>
        <a:accent5>
          <a:srgbClr val="ADB8CA"/>
        </a:accent5>
        <a:accent6>
          <a:srgbClr val="009F00"/>
        </a:accent6>
        <a:hlink>
          <a:srgbClr val="00CCFF"/>
        </a:hlink>
        <a:folHlink>
          <a:srgbClr val="B5FFFB"/>
        </a:folHlink>
      </a:clrScheme>
      <a:clrMap bg1="dk2" tx1="lt1" bg2="dk1" tx2="lt2" accent1="accent1" accent2="accent2" accent3="accent3" accent4="accent4" accent5="accent5" accent6="accent6" hlink="hlink" folHlink="folHlink"/>
    </a:extraClrScheme>
    <a:extraClrScheme>
      <a:clrScheme name="Balance 6">
        <a:dk1>
          <a:srgbClr val="2F2D25"/>
        </a:dk1>
        <a:lt1>
          <a:srgbClr val="FFFFFF"/>
        </a:lt1>
        <a:dk2>
          <a:srgbClr val="656151"/>
        </a:dk2>
        <a:lt2>
          <a:srgbClr val="FFFFCC"/>
        </a:lt2>
        <a:accent1>
          <a:srgbClr val="818173"/>
        </a:accent1>
        <a:accent2>
          <a:srgbClr val="809EA8"/>
        </a:accent2>
        <a:accent3>
          <a:srgbClr val="B8B7B3"/>
        </a:accent3>
        <a:accent4>
          <a:srgbClr val="DADADA"/>
        </a:accent4>
        <a:accent5>
          <a:srgbClr val="C1C1BC"/>
        </a:accent5>
        <a:accent6>
          <a:srgbClr val="738F98"/>
        </a:accent6>
        <a:hlink>
          <a:srgbClr val="E2C86A"/>
        </a:hlink>
        <a:folHlink>
          <a:srgbClr val="B7B6A3"/>
        </a:folHlink>
      </a:clrScheme>
      <a:clrMap bg1="dk2" tx1="lt1" bg2="dk1" tx2="lt2" accent1="accent1" accent2="accent2" accent3="accent3" accent4="accent4" accent5="accent5" accent6="accent6" hlink="hlink" folHlink="folHlink"/>
    </a:extraClrScheme>
    <a:extraClrScheme>
      <a:clrScheme name="Balance 7">
        <a:dk1>
          <a:srgbClr val="B4AF80"/>
        </a:dk1>
        <a:lt1>
          <a:srgbClr val="FFFFFF"/>
        </a:lt1>
        <a:dk2>
          <a:srgbClr val="C8C6A2"/>
        </a:dk2>
        <a:lt2>
          <a:srgbClr val="827F4C"/>
        </a:lt2>
        <a:accent1>
          <a:srgbClr val="7C784E"/>
        </a:accent1>
        <a:accent2>
          <a:srgbClr val="A2A4AC"/>
        </a:accent2>
        <a:accent3>
          <a:srgbClr val="E0DFCE"/>
        </a:accent3>
        <a:accent4>
          <a:srgbClr val="DADADA"/>
        </a:accent4>
        <a:accent5>
          <a:srgbClr val="BFBEB2"/>
        </a:accent5>
        <a:accent6>
          <a:srgbClr val="92949B"/>
        </a:accent6>
        <a:hlink>
          <a:srgbClr val="33CCCC"/>
        </a:hlink>
        <a:folHlink>
          <a:srgbClr val="009999"/>
        </a:folHlink>
      </a:clrScheme>
      <a:clrMap bg1="dk2" tx1="lt1" bg2="dk1" tx2="lt2" accent1="accent1" accent2="accent2" accent3="accent3" accent4="accent4" accent5="accent5" accent6="accent6" hlink="hlink" folHlink="folHlink"/>
    </a:extraClrScheme>
    <a:extraClrScheme>
      <a:clrScheme name="Balance 8">
        <a:dk1>
          <a:srgbClr val="000000"/>
        </a:dk1>
        <a:lt1>
          <a:srgbClr val="DDDDDD"/>
        </a:lt1>
        <a:dk2>
          <a:srgbClr val="000000"/>
        </a:dk2>
        <a:lt2>
          <a:srgbClr val="B8B7D1"/>
        </a:lt2>
        <a:accent1>
          <a:srgbClr val="F1F0F4"/>
        </a:accent1>
        <a:accent2>
          <a:srgbClr val="C1BCFC"/>
        </a:accent2>
        <a:accent3>
          <a:srgbClr val="EBEBEB"/>
        </a:accent3>
        <a:accent4>
          <a:srgbClr val="000000"/>
        </a:accent4>
        <a:accent5>
          <a:srgbClr val="F7F6F8"/>
        </a:accent5>
        <a:accent6>
          <a:srgbClr val="AFAAE4"/>
        </a:accent6>
        <a:hlink>
          <a:srgbClr val="5454C6"/>
        </a:hlink>
        <a:folHlink>
          <a:srgbClr val="6A6F86"/>
        </a:folHlink>
      </a:clrScheme>
      <a:clrMap bg1="lt1" tx1="dk1" bg2="lt2" tx2="dk2" accent1="accent1" accent2="accent2" accent3="accent3" accent4="accent4" accent5="accent5" accent6="accent6" hlink="hlink" folHlink="folHlink"/>
    </a:extraClrScheme>
    <a:extraClrScheme>
      <a:clrScheme name="Balance 9">
        <a:dk1>
          <a:srgbClr val="000000"/>
        </a:dk1>
        <a:lt1>
          <a:srgbClr val="FFFFFF"/>
        </a:lt1>
        <a:dk2>
          <a:srgbClr val="00A29E"/>
        </a:dk2>
        <a:lt2>
          <a:srgbClr val="CBCBCB"/>
        </a:lt2>
        <a:accent1>
          <a:srgbClr val="E5E5FF"/>
        </a:accent1>
        <a:accent2>
          <a:srgbClr val="79CD6B"/>
        </a:accent2>
        <a:accent3>
          <a:srgbClr val="FFFFFF"/>
        </a:accent3>
        <a:accent4>
          <a:srgbClr val="000000"/>
        </a:accent4>
        <a:accent5>
          <a:srgbClr val="F0F0FF"/>
        </a:accent5>
        <a:accent6>
          <a:srgbClr val="6DBA60"/>
        </a:accent6>
        <a:hlink>
          <a:srgbClr val="4477DE"/>
        </a:hlink>
        <a:folHlink>
          <a:srgbClr val="65498F"/>
        </a:folHlink>
      </a:clrScheme>
      <a:clrMap bg1="lt1" tx1="dk1" bg2="lt2" tx2="dk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D70632592DED42A7802A263739A7F5" ma:contentTypeVersion="13" ma:contentTypeDescription="Create a new document." ma:contentTypeScope="" ma:versionID="b4c1e80a29fb08a14e0ad9adebeb3cda">
  <xsd:schema xmlns:xsd="http://www.w3.org/2001/XMLSchema" xmlns:xs="http://www.w3.org/2001/XMLSchema" xmlns:p="http://schemas.microsoft.com/office/2006/metadata/properties" xmlns:ns2="72cc5adb-f186-46d5-a486-8fcb4809b7a3" xmlns:ns3="ed74c81f-4d04-4f04-91c1-73e61921785c" targetNamespace="http://schemas.microsoft.com/office/2006/metadata/properties" ma:root="true" ma:fieldsID="6a6b33cf0192cbc21f4c7722795033dd" ns2:_="" ns3:_="">
    <xsd:import namespace="72cc5adb-f186-46d5-a486-8fcb4809b7a3"/>
    <xsd:import namespace="ed74c81f-4d04-4f04-91c1-73e61921785c"/>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ObjectDetectorVersions" minOccurs="0"/>
                <xsd:element ref="ns3:MediaLengthInSeconds" minOccurs="0"/>
                <xsd:element ref="ns3:lcf76f155ced4ddcb4097134ff3c332f" minOccurs="0"/>
                <xsd:element ref="ns2:TaxCatchAll" minOccurs="0"/>
                <xsd:element ref="ns3:MediaServiceGenerationTime" minOccurs="0"/>
                <xsd:element ref="ns3:MediaServiceEventHashCode"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cc5adb-f186-46d5-a486-8fcb4809b7a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7" nillable="true" ma:displayName="Taxonomy Catch All Column" ma:hidden="true" ma:list="{93ddc55d-af7f-4e9c-8099-96f1e96d8610}" ma:internalName="TaxCatchAll" ma:showField="CatchAllData" ma:web="72cc5adb-f186-46d5-a486-8fcb4809b7a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ed74c81f-4d04-4f04-91c1-73e61921785c"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e620ccfd-1a38-4f89-9ca2-1cfc4fc167f9" ma:termSetId="09814cd3-568e-fe90-9814-8d621ff8fb84" ma:anchorId="fba54fb3-c3e1-fe81-a776-ca4b69148c4d" ma:open="true" ma:isKeyword="false">
      <xsd:complexType>
        <xsd:sequence>
          <xsd:element ref="pc:Terms" minOccurs="0" maxOccurs="1"/>
        </xsd:sequence>
      </xsd:complex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72cc5adb-f186-46d5-a486-8fcb4809b7a3" xsi:nil="true"/>
    <lcf76f155ced4ddcb4097134ff3c332f xmlns="ed74c81f-4d04-4f04-91c1-73e61921785c">
      <Terms xmlns="http://schemas.microsoft.com/office/infopath/2007/PartnerControls"/>
    </lcf76f155ced4ddcb4097134ff3c332f>
    <SharedWithUsers xmlns="72cc5adb-f186-46d5-a486-8fcb4809b7a3">
      <UserInfo>
        <DisplayName/>
        <AccountId xsi:nil="true"/>
        <AccountType/>
      </UserInfo>
    </SharedWithUsers>
    <MediaLengthInSeconds xmlns="ed74c81f-4d04-4f04-91c1-73e61921785c" xsi:nil="true"/>
  </documentManagement>
</p:properties>
</file>

<file path=customXml/itemProps1.xml><?xml version="1.0" encoding="utf-8"?>
<ds:datastoreItem xmlns:ds="http://schemas.openxmlformats.org/officeDocument/2006/customXml" ds:itemID="{777583E9-712E-4B23-A4EC-256E3E5BB275}"/>
</file>

<file path=customXml/itemProps2.xml><?xml version="1.0" encoding="utf-8"?>
<ds:datastoreItem xmlns:ds="http://schemas.openxmlformats.org/officeDocument/2006/customXml" ds:itemID="{50108CF7-FEE1-4AD6-94EC-A0A3B22A0BB4}"/>
</file>

<file path=customXml/itemProps3.xml><?xml version="1.0" encoding="utf-8"?>
<ds:datastoreItem xmlns:ds="http://schemas.openxmlformats.org/officeDocument/2006/customXml" ds:itemID="{DB14C208-1454-4688-92B2-6A9EB7B70469}"/>
</file>

<file path=docProps/app.xml><?xml version="1.0" encoding="utf-8"?>
<Properties xmlns="http://schemas.openxmlformats.org/officeDocument/2006/extended-properties" xmlns:vt="http://schemas.openxmlformats.org/officeDocument/2006/docPropsVTypes">
  <Template>Balance</Template>
  <TotalTime>1898</TotalTime>
  <Words>2036</Words>
  <Application>Microsoft Office PowerPoint</Application>
  <PresentationFormat>On-screen Show (4:3)</PresentationFormat>
  <Paragraphs>317</Paragraphs>
  <Slides>43</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48" baseType="lpstr">
      <vt:lpstr>Arial</vt:lpstr>
      <vt:lpstr>Tahoma</vt:lpstr>
      <vt:lpstr>Wingdings</vt:lpstr>
      <vt:lpstr>Balance</vt:lpstr>
      <vt:lpstr>Equation</vt:lpstr>
      <vt:lpstr>ANOVA</vt:lpstr>
      <vt:lpstr>Types of ANOVA Tests</vt:lpstr>
      <vt:lpstr>PowerPoint Presentation</vt:lpstr>
      <vt:lpstr>PowerPoint Presentation</vt:lpstr>
      <vt:lpstr>One-Way ANOVA</vt:lpstr>
      <vt:lpstr>One-Way ANOVA</vt:lpstr>
      <vt:lpstr>One-Way ANOVA</vt:lpstr>
      <vt:lpstr>PowerPoint Presentation</vt:lpstr>
      <vt:lpstr>One-Way ANOVA</vt:lpstr>
      <vt:lpstr>One-Way ANOVA</vt:lpstr>
      <vt:lpstr>One-Way ANOVA</vt:lpstr>
      <vt:lpstr>One-Way ANOVA</vt:lpstr>
      <vt:lpstr>One-Way ANOVA</vt:lpstr>
      <vt:lpstr>One-Way ANOVA</vt:lpstr>
      <vt:lpstr>One-Way ANOVA</vt:lpstr>
      <vt:lpstr>One-Way ANOVA</vt:lpstr>
      <vt:lpstr>One-Way ANOVA</vt:lpstr>
      <vt:lpstr>One-Way ANOVA</vt:lpstr>
      <vt:lpstr>One-Way ANOVA</vt:lpstr>
      <vt:lpstr>One-Way ANOVA</vt:lpstr>
      <vt:lpstr>One-Way ANOVA</vt:lpstr>
      <vt:lpstr>One-Way ANOVA</vt:lpstr>
      <vt:lpstr>One-Way ANOVA</vt:lpstr>
      <vt:lpstr>One-Way ANOVA</vt:lpstr>
      <vt:lpstr>One-Way ANOVA</vt:lpstr>
      <vt:lpstr>One-Way ANOVA</vt:lpstr>
      <vt:lpstr>One-Way ANOVA</vt:lpstr>
      <vt:lpstr>One-Way ANOVA</vt:lpstr>
      <vt:lpstr>One-Way ANOVA</vt:lpstr>
      <vt:lpstr>One-Way ANOVA</vt:lpstr>
      <vt:lpstr>One-Way ANOVA</vt:lpstr>
      <vt:lpstr>One-Way ANOVA</vt:lpstr>
      <vt:lpstr>One-Way ANOVA</vt:lpstr>
      <vt:lpstr>Obtaining the Mean Squares</vt:lpstr>
      <vt:lpstr>One-Way ANOVA</vt:lpstr>
      <vt:lpstr>One-Way ANOVA</vt:lpstr>
      <vt:lpstr>One-Way ANOVA</vt:lpstr>
      <vt:lpstr>One-Way ANOVA</vt:lpstr>
      <vt:lpstr>One-Way ANOVA</vt:lpstr>
      <vt:lpstr>One-Way ANOVA</vt:lpstr>
      <vt:lpstr>One-Way ANOVA</vt:lpstr>
      <vt:lpstr>One-Way ANOVA</vt:lpstr>
      <vt:lpstr>One-Way ANOVA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One-Way ANOVA</dc:title>
  <dc:creator>James Jones</dc:creator>
  <cp:lastModifiedBy>Nor Samsuhada Ahmad</cp:lastModifiedBy>
  <cp:revision>50</cp:revision>
  <dcterms:created xsi:type="dcterms:W3CDTF">2004-08-09T00:59:19Z</dcterms:created>
  <dcterms:modified xsi:type="dcterms:W3CDTF">2022-12-03T05:59:06Z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0x01010049D70632592DED42A7802A263739A7F5</vt:lpwstr>
  </property>
  <property fmtid="{D5CDD505-2E9C-101B-9397-08002B2CF9AE}" pid="3" name="Order">
    <vt:r8>14284200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y fmtid="{D5CDD505-2E9C-101B-9397-08002B2CF9AE}" pid="10" name="_ExtendedDescription">
    <vt:lpwstr/>
  </property>
  <property fmtid="{D5CDD505-2E9C-101B-9397-08002B2CF9AE}" pid="11" name="TriggerFlowInfo">
    <vt:lpwstr/>
  </property>
  <property fmtid="{D5CDD505-2E9C-101B-9397-08002B2CF9AE}" pid="12" name="MediaServiceImageTags">
    <vt:lpwstr/>
  </property>
</Properties>
</file>