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diagrams/data5.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diagrams/colors1.xml" ContentType="application/vnd.openxmlformats-officedocument.drawingml.diagramColors+xml"/>
  <Override PartName="/ppt/theme/theme2.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quickStyle1.xml" ContentType="application/vnd.openxmlformats-officedocument.drawingml.diagramStyle+xml"/>
  <Override PartName="/ppt/diagrams/drawing4.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notesMasterIdLst>
    <p:notesMasterId r:id="rId27"/>
  </p:notes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285" r:id="rId14"/>
    <p:sldId id="286" r:id="rId15"/>
    <p:sldId id="287" r:id="rId16"/>
    <p:sldId id="288" r:id="rId17"/>
    <p:sldId id="259" r:id="rId18"/>
    <p:sldId id="289" r:id="rId19"/>
    <p:sldId id="300" r:id="rId20"/>
    <p:sldId id="301" r:id="rId21"/>
    <p:sldId id="302" r:id="rId22"/>
    <p:sldId id="303" r:id="rId23"/>
    <p:sldId id="304" r:id="rId24"/>
    <p:sldId id="305" r:id="rId25"/>
    <p:sldId id="30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2"/>
    <p:restoredTop sz="94694"/>
  </p:normalViewPr>
  <p:slideViewPr>
    <p:cSldViewPr snapToGrid="0" snapToObjects="1">
      <p:cViewPr varScale="1">
        <p:scale>
          <a:sx n="72" d="100"/>
          <a:sy n="72"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A0B84-A1A7-634A-B487-0865DEAAD517}" type="doc">
      <dgm:prSet loTypeId="urn:microsoft.com/office/officeart/2005/8/layout/process1" loCatId="" qsTypeId="urn:microsoft.com/office/officeart/2005/8/quickstyle/simple1" qsCatId="simple" csTypeId="urn:microsoft.com/office/officeart/2005/8/colors/accent1_2" csCatId="accent1" phldr="1"/>
      <dgm:spPr/>
    </dgm:pt>
    <dgm:pt modelId="{82F11452-B75A-3D48-8C2A-A22C0694EB06}">
      <dgm:prSet phldrT="[Text]"/>
      <dgm:spPr/>
      <dgm:t>
        <a:bodyPr/>
        <a:lstStyle/>
        <a:p>
          <a:r>
            <a:rPr lang="en-GB" dirty="0"/>
            <a:t>Independent Variable</a:t>
          </a:r>
        </a:p>
      </dgm:t>
    </dgm:pt>
    <dgm:pt modelId="{BDD8F199-1F8A-834E-A9C6-82D41938EA80}" type="parTrans" cxnId="{47CFD6A7-B48E-984D-B4B1-FB2D8B73F9C9}">
      <dgm:prSet/>
      <dgm:spPr/>
      <dgm:t>
        <a:bodyPr/>
        <a:lstStyle/>
        <a:p>
          <a:endParaRPr lang="en-GB"/>
        </a:p>
      </dgm:t>
    </dgm:pt>
    <dgm:pt modelId="{2578F747-2E3C-8A4D-8D9D-D221D859A390}" type="sibTrans" cxnId="{47CFD6A7-B48E-984D-B4B1-FB2D8B73F9C9}">
      <dgm:prSet/>
      <dgm:spPr/>
      <dgm:t>
        <a:bodyPr/>
        <a:lstStyle/>
        <a:p>
          <a:endParaRPr lang="en-GB"/>
        </a:p>
      </dgm:t>
    </dgm:pt>
    <dgm:pt modelId="{9BAD6C15-752E-A34D-A255-970B1763CF04}">
      <dgm:prSet phldrT="[Text]"/>
      <dgm:spPr/>
      <dgm:t>
        <a:bodyPr/>
        <a:lstStyle/>
        <a:p>
          <a:r>
            <a:rPr lang="en-GB" dirty="0"/>
            <a:t>Dependent Variable</a:t>
          </a:r>
        </a:p>
      </dgm:t>
    </dgm:pt>
    <dgm:pt modelId="{700D1BB6-EC3A-F948-BADF-8B522620855F}" type="parTrans" cxnId="{5C9CFED6-AFBC-D745-BE3E-1F18411660B8}">
      <dgm:prSet/>
      <dgm:spPr/>
      <dgm:t>
        <a:bodyPr/>
        <a:lstStyle/>
        <a:p>
          <a:endParaRPr lang="en-GB"/>
        </a:p>
      </dgm:t>
    </dgm:pt>
    <dgm:pt modelId="{36A3881C-6D89-3B47-9AB6-652E6B03C3E6}" type="sibTrans" cxnId="{5C9CFED6-AFBC-D745-BE3E-1F18411660B8}">
      <dgm:prSet/>
      <dgm:spPr/>
      <dgm:t>
        <a:bodyPr/>
        <a:lstStyle/>
        <a:p>
          <a:endParaRPr lang="en-GB"/>
        </a:p>
      </dgm:t>
    </dgm:pt>
    <dgm:pt modelId="{4247878F-74D0-B340-A8AC-4A5B2F25DF85}" type="pres">
      <dgm:prSet presAssocID="{900A0B84-A1A7-634A-B487-0865DEAAD517}" presName="Name0" presStyleCnt="0">
        <dgm:presLayoutVars>
          <dgm:dir/>
          <dgm:resizeHandles val="exact"/>
        </dgm:presLayoutVars>
      </dgm:prSet>
      <dgm:spPr/>
    </dgm:pt>
    <dgm:pt modelId="{683A37AB-CDCB-8348-872F-B9866EE7A4ED}" type="pres">
      <dgm:prSet presAssocID="{82F11452-B75A-3D48-8C2A-A22C0694EB06}" presName="node" presStyleLbl="node1" presStyleIdx="0" presStyleCnt="2">
        <dgm:presLayoutVars>
          <dgm:bulletEnabled val="1"/>
        </dgm:presLayoutVars>
      </dgm:prSet>
      <dgm:spPr/>
    </dgm:pt>
    <dgm:pt modelId="{5B556502-7EEB-0941-9C86-DFCDA39D3CE5}" type="pres">
      <dgm:prSet presAssocID="{2578F747-2E3C-8A4D-8D9D-D221D859A390}" presName="sibTrans" presStyleLbl="sibTrans2D1" presStyleIdx="0" presStyleCnt="1"/>
      <dgm:spPr/>
    </dgm:pt>
    <dgm:pt modelId="{E5A2A4AE-257E-D64C-9F7A-5370C1E4E26F}" type="pres">
      <dgm:prSet presAssocID="{2578F747-2E3C-8A4D-8D9D-D221D859A390}" presName="connectorText" presStyleLbl="sibTrans2D1" presStyleIdx="0" presStyleCnt="1"/>
      <dgm:spPr/>
    </dgm:pt>
    <dgm:pt modelId="{8A10A271-F8AD-B141-884D-E8ABEB75C38A}" type="pres">
      <dgm:prSet presAssocID="{9BAD6C15-752E-A34D-A255-970B1763CF04}" presName="node" presStyleLbl="node1" presStyleIdx="1" presStyleCnt="2">
        <dgm:presLayoutVars>
          <dgm:bulletEnabled val="1"/>
        </dgm:presLayoutVars>
      </dgm:prSet>
      <dgm:spPr/>
    </dgm:pt>
  </dgm:ptLst>
  <dgm:cxnLst>
    <dgm:cxn modelId="{7A0C582C-6EA2-D54F-94C6-CE6559A3C3E5}" type="presOf" srcId="{2578F747-2E3C-8A4D-8D9D-D221D859A390}" destId="{E5A2A4AE-257E-D64C-9F7A-5370C1E4E26F}" srcOrd="1" destOrd="0" presId="urn:microsoft.com/office/officeart/2005/8/layout/process1"/>
    <dgm:cxn modelId="{01A45E32-2706-CC4D-95AA-EC534557F06C}" type="presOf" srcId="{2578F747-2E3C-8A4D-8D9D-D221D859A390}" destId="{5B556502-7EEB-0941-9C86-DFCDA39D3CE5}" srcOrd="0" destOrd="0" presId="urn:microsoft.com/office/officeart/2005/8/layout/process1"/>
    <dgm:cxn modelId="{CE62B68A-D5F0-644F-80DF-DB24729B12F0}" type="presOf" srcId="{9BAD6C15-752E-A34D-A255-970B1763CF04}" destId="{8A10A271-F8AD-B141-884D-E8ABEB75C38A}" srcOrd="0" destOrd="0" presId="urn:microsoft.com/office/officeart/2005/8/layout/process1"/>
    <dgm:cxn modelId="{DB93158F-8C96-0441-9D3C-C3F40BED4A14}" type="presOf" srcId="{900A0B84-A1A7-634A-B487-0865DEAAD517}" destId="{4247878F-74D0-B340-A8AC-4A5B2F25DF85}" srcOrd="0" destOrd="0" presId="urn:microsoft.com/office/officeart/2005/8/layout/process1"/>
    <dgm:cxn modelId="{CA7ECC97-2EAD-B74D-8E83-831B5A45ABF6}" type="presOf" srcId="{82F11452-B75A-3D48-8C2A-A22C0694EB06}" destId="{683A37AB-CDCB-8348-872F-B9866EE7A4ED}" srcOrd="0" destOrd="0" presId="urn:microsoft.com/office/officeart/2005/8/layout/process1"/>
    <dgm:cxn modelId="{47CFD6A7-B48E-984D-B4B1-FB2D8B73F9C9}" srcId="{900A0B84-A1A7-634A-B487-0865DEAAD517}" destId="{82F11452-B75A-3D48-8C2A-A22C0694EB06}" srcOrd="0" destOrd="0" parTransId="{BDD8F199-1F8A-834E-A9C6-82D41938EA80}" sibTransId="{2578F747-2E3C-8A4D-8D9D-D221D859A390}"/>
    <dgm:cxn modelId="{5C9CFED6-AFBC-D745-BE3E-1F18411660B8}" srcId="{900A0B84-A1A7-634A-B487-0865DEAAD517}" destId="{9BAD6C15-752E-A34D-A255-970B1763CF04}" srcOrd="1" destOrd="0" parTransId="{700D1BB6-EC3A-F948-BADF-8B522620855F}" sibTransId="{36A3881C-6D89-3B47-9AB6-652E6B03C3E6}"/>
    <dgm:cxn modelId="{01127DAA-FBDC-B348-97AC-4394223D9EAD}" type="presParOf" srcId="{4247878F-74D0-B340-A8AC-4A5B2F25DF85}" destId="{683A37AB-CDCB-8348-872F-B9866EE7A4ED}" srcOrd="0" destOrd="0" presId="urn:microsoft.com/office/officeart/2005/8/layout/process1"/>
    <dgm:cxn modelId="{787B5C70-6E5C-4141-8DC7-23614E57A6E3}" type="presParOf" srcId="{4247878F-74D0-B340-A8AC-4A5B2F25DF85}" destId="{5B556502-7EEB-0941-9C86-DFCDA39D3CE5}" srcOrd="1" destOrd="0" presId="urn:microsoft.com/office/officeart/2005/8/layout/process1"/>
    <dgm:cxn modelId="{AC590DA7-D868-F844-A095-BC0B08B47836}" type="presParOf" srcId="{5B556502-7EEB-0941-9C86-DFCDA39D3CE5}" destId="{E5A2A4AE-257E-D64C-9F7A-5370C1E4E26F}" srcOrd="0" destOrd="0" presId="urn:microsoft.com/office/officeart/2005/8/layout/process1"/>
    <dgm:cxn modelId="{D44E8EB2-079B-4246-AD5A-8DAC3E336472}" type="presParOf" srcId="{4247878F-74D0-B340-A8AC-4A5B2F25DF85}" destId="{8A10A271-F8AD-B141-884D-E8ABEB75C38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B996F9-311A-1C4C-A4D2-55E0E5EFCA63}"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GB"/>
        </a:p>
      </dgm:t>
    </dgm:pt>
    <dgm:pt modelId="{90E272B5-2522-6C49-AE71-F661B613D82A}">
      <dgm:prSet phldrT="[Text]"/>
      <dgm:spPr/>
      <dgm:t>
        <a:bodyPr/>
        <a:lstStyle/>
        <a:p>
          <a:r>
            <a:rPr lang="en-GB" dirty="0"/>
            <a:t>Dependent Variable</a:t>
          </a:r>
        </a:p>
      </dgm:t>
    </dgm:pt>
    <dgm:pt modelId="{4B1BBF41-D7D5-CA4E-B0E7-EB09BB25DFB7}" type="parTrans" cxnId="{7839C96E-5ADD-FE47-B49B-B8AD9C111E81}">
      <dgm:prSet/>
      <dgm:spPr/>
      <dgm:t>
        <a:bodyPr/>
        <a:lstStyle/>
        <a:p>
          <a:endParaRPr lang="en-GB"/>
        </a:p>
      </dgm:t>
    </dgm:pt>
    <dgm:pt modelId="{D0D26EE6-DB4D-F246-A4AD-8381F33E3FBD}" type="sibTrans" cxnId="{7839C96E-5ADD-FE47-B49B-B8AD9C111E81}">
      <dgm:prSet/>
      <dgm:spPr/>
      <dgm:t>
        <a:bodyPr/>
        <a:lstStyle/>
        <a:p>
          <a:endParaRPr lang="en-GB"/>
        </a:p>
      </dgm:t>
    </dgm:pt>
    <dgm:pt modelId="{01BB9CCE-9112-1440-8990-F8C03F4D4B06}">
      <dgm:prSet phldrT="[Text]"/>
      <dgm:spPr/>
      <dgm:t>
        <a:bodyPr/>
        <a:lstStyle/>
        <a:p>
          <a:r>
            <a:rPr lang="en-GB" dirty="0"/>
            <a:t>Independent Variable</a:t>
          </a:r>
        </a:p>
      </dgm:t>
    </dgm:pt>
    <dgm:pt modelId="{44025258-756D-2C4B-B546-1CE6EF8FBD3D}" type="parTrans" cxnId="{1A2D59BF-1A91-FC48-9602-2A428176E6CF}">
      <dgm:prSet/>
      <dgm:spPr/>
      <dgm:t>
        <a:bodyPr/>
        <a:lstStyle/>
        <a:p>
          <a:endParaRPr lang="en-GB"/>
        </a:p>
      </dgm:t>
    </dgm:pt>
    <dgm:pt modelId="{5EA49F02-FA12-C24C-87A5-7F849873ECE1}" type="sibTrans" cxnId="{1A2D59BF-1A91-FC48-9602-2A428176E6CF}">
      <dgm:prSet/>
      <dgm:spPr/>
      <dgm:t>
        <a:bodyPr/>
        <a:lstStyle/>
        <a:p>
          <a:endParaRPr lang="en-GB"/>
        </a:p>
      </dgm:t>
    </dgm:pt>
    <dgm:pt modelId="{904DA0FA-A0E3-F14A-9CB8-14329D997B87}">
      <dgm:prSet phldrT="[Text]"/>
      <dgm:spPr/>
      <dgm:t>
        <a:bodyPr/>
        <a:lstStyle/>
        <a:p>
          <a:r>
            <a:rPr lang="en-GB" dirty="0"/>
            <a:t>Independent Variable</a:t>
          </a:r>
        </a:p>
      </dgm:t>
    </dgm:pt>
    <dgm:pt modelId="{EDCD6E80-D0F1-A545-BAB2-772C8C739A73}" type="parTrans" cxnId="{AED02E6D-65F7-CF49-99C7-60A9415F757C}">
      <dgm:prSet/>
      <dgm:spPr/>
      <dgm:t>
        <a:bodyPr/>
        <a:lstStyle/>
        <a:p>
          <a:endParaRPr lang="en-GB"/>
        </a:p>
      </dgm:t>
    </dgm:pt>
    <dgm:pt modelId="{7506E147-AB0A-3348-B458-0EFCAB4BFDCC}" type="sibTrans" cxnId="{AED02E6D-65F7-CF49-99C7-60A9415F757C}">
      <dgm:prSet/>
      <dgm:spPr/>
      <dgm:t>
        <a:bodyPr/>
        <a:lstStyle/>
        <a:p>
          <a:endParaRPr lang="en-GB"/>
        </a:p>
      </dgm:t>
    </dgm:pt>
    <dgm:pt modelId="{601B9D8B-519F-5C4F-8436-E7AA61B5D996}">
      <dgm:prSet phldrT="[Text]"/>
      <dgm:spPr/>
      <dgm:t>
        <a:bodyPr/>
        <a:lstStyle/>
        <a:p>
          <a:r>
            <a:rPr lang="en-GB" dirty="0"/>
            <a:t>Independent Variable</a:t>
          </a:r>
        </a:p>
      </dgm:t>
    </dgm:pt>
    <dgm:pt modelId="{79131D40-82BD-B74B-B6B5-4F03E3D450CE}" type="parTrans" cxnId="{81D49B80-F6F1-F342-B213-73C04C83262C}">
      <dgm:prSet/>
      <dgm:spPr/>
      <dgm:t>
        <a:bodyPr/>
        <a:lstStyle/>
        <a:p>
          <a:endParaRPr lang="en-GB"/>
        </a:p>
      </dgm:t>
    </dgm:pt>
    <dgm:pt modelId="{F552C650-9CC3-D94E-AA40-F30084EA5EF3}" type="sibTrans" cxnId="{81D49B80-F6F1-F342-B213-73C04C83262C}">
      <dgm:prSet/>
      <dgm:spPr/>
      <dgm:t>
        <a:bodyPr/>
        <a:lstStyle/>
        <a:p>
          <a:endParaRPr lang="en-GB"/>
        </a:p>
      </dgm:t>
    </dgm:pt>
    <dgm:pt modelId="{7163BF80-A392-934E-8D0D-581F92B28B97}" type="pres">
      <dgm:prSet presAssocID="{B0B996F9-311A-1C4C-A4D2-55E0E5EFCA63}" presName="cycle" presStyleCnt="0">
        <dgm:presLayoutVars>
          <dgm:chMax val="1"/>
          <dgm:dir/>
          <dgm:animLvl val="ctr"/>
          <dgm:resizeHandles val="exact"/>
        </dgm:presLayoutVars>
      </dgm:prSet>
      <dgm:spPr/>
    </dgm:pt>
    <dgm:pt modelId="{02609478-3B8A-794B-BBC6-BB762790FF07}" type="pres">
      <dgm:prSet presAssocID="{90E272B5-2522-6C49-AE71-F661B613D82A}" presName="centerShape" presStyleLbl="node0" presStyleIdx="0" presStyleCnt="1"/>
      <dgm:spPr/>
    </dgm:pt>
    <dgm:pt modelId="{71F9D4F6-0398-204F-90E9-5AB8EA85BCC2}" type="pres">
      <dgm:prSet presAssocID="{44025258-756D-2C4B-B546-1CE6EF8FBD3D}" presName="parTrans" presStyleLbl="bgSibTrans2D1" presStyleIdx="0" presStyleCnt="3"/>
      <dgm:spPr/>
    </dgm:pt>
    <dgm:pt modelId="{60CF4D63-5B85-2C4F-99CD-3F59D7679900}" type="pres">
      <dgm:prSet presAssocID="{01BB9CCE-9112-1440-8990-F8C03F4D4B06}" presName="node" presStyleLbl="node1" presStyleIdx="0" presStyleCnt="3">
        <dgm:presLayoutVars>
          <dgm:bulletEnabled val="1"/>
        </dgm:presLayoutVars>
      </dgm:prSet>
      <dgm:spPr/>
    </dgm:pt>
    <dgm:pt modelId="{E02D1E9D-02B2-D945-82B9-3C8CF234B0D2}" type="pres">
      <dgm:prSet presAssocID="{EDCD6E80-D0F1-A545-BAB2-772C8C739A73}" presName="parTrans" presStyleLbl="bgSibTrans2D1" presStyleIdx="1" presStyleCnt="3"/>
      <dgm:spPr/>
    </dgm:pt>
    <dgm:pt modelId="{0B0E43D0-F8EE-9344-9F56-BCEF617A3E5C}" type="pres">
      <dgm:prSet presAssocID="{904DA0FA-A0E3-F14A-9CB8-14329D997B87}" presName="node" presStyleLbl="node1" presStyleIdx="1" presStyleCnt="3">
        <dgm:presLayoutVars>
          <dgm:bulletEnabled val="1"/>
        </dgm:presLayoutVars>
      </dgm:prSet>
      <dgm:spPr/>
    </dgm:pt>
    <dgm:pt modelId="{2600F76C-B596-9748-B20A-483FCB1710D7}" type="pres">
      <dgm:prSet presAssocID="{79131D40-82BD-B74B-B6B5-4F03E3D450CE}" presName="parTrans" presStyleLbl="bgSibTrans2D1" presStyleIdx="2" presStyleCnt="3"/>
      <dgm:spPr/>
    </dgm:pt>
    <dgm:pt modelId="{407BCDD1-BA6B-254C-BEB6-27BAD362FC04}" type="pres">
      <dgm:prSet presAssocID="{601B9D8B-519F-5C4F-8436-E7AA61B5D996}" presName="node" presStyleLbl="node1" presStyleIdx="2" presStyleCnt="3">
        <dgm:presLayoutVars>
          <dgm:bulletEnabled val="1"/>
        </dgm:presLayoutVars>
      </dgm:prSet>
      <dgm:spPr/>
    </dgm:pt>
  </dgm:ptLst>
  <dgm:cxnLst>
    <dgm:cxn modelId="{B2A70706-DBB7-3649-9230-C5CD6F107A54}" type="presOf" srcId="{90E272B5-2522-6C49-AE71-F661B613D82A}" destId="{02609478-3B8A-794B-BBC6-BB762790FF07}" srcOrd="0" destOrd="0" presId="urn:microsoft.com/office/officeart/2005/8/layout/radial4"/>
    <dgm:cxn modelId="{67BF4C5D-EF9E-1340-923A-0958136821A1}" type="presOf" srcId="{EDCD6E80-D0F1-A545-BAB2-772C8C739A73}" destId="{E02D1E9D-02B2-D945-82B9-3C8CF234B0D2}" srcOrd="0" destOrd="0" presId="urn:microsoft.com/office/officeart/2005/8/layout/radial4"/>
    <dgm:cxn modelId="{AED02E6D-65F7-CF49-99C7-60A9415F757C}" srcId="{90E272B5-2522-6C49-AE71-F661B613D82A}" destId="{904DA0FA-A0E3-F14A-9CB8-14329D997B87}" srcOrd="1" destOrd="0" parTransId="{EDCD6E80-D0F1-A545-BAB2-772C8C739A73}" sibTransId="{7506E147-AB0A-3348-B458-0EFCAB4BFDCC}"/>
    <dgm:cxn modelId="{7839C96E-5ADD-FE47-B49B-B8AD9C111E81}" srcId="{B0B996F9-311A-1C4C-A4D2-55E0E5EFCA63}" destId="{90E272B5-2522-6C49-AE71-F661B613D82A}" srcOrd="0" destOrd="0" parTransId="{4B1BBF41-D7D5-CA4E-B0E7-EB09BB25DFB7}" sibTransId="{D0D26EE6-DB4D-F246-A4AD-8381F33E3FBD}"/>
    <dgm:cxn modelId="{093CFC79-49D7-2D46-8D12-C1CFAA733323}" type="presOf" srcId="{B0B996F9-311A-1C4C-A4D2-55E0E5EFCA63}" destId="{7163BF80-A392-934E-8D0D-581F92B28B97}" srcOrd="0" destOrd="0" presId="urn:microsoft.com/office/officeart/2005/8/layout/radial4"/>
    <dgm:cxn modelId="{81D49B80-F6F1-F342-B213-73C04C83262C}" srcId="{90E272B5-2522-6C49-AE71-F661B613D82A}" destId="{601B9D8B-519F-5C4F-8436-E7AA61B5D996}" srcOrd="2" destOrd="0" parTransId="{79131D40-82BD-B74B-B6B5-4F03E3D450CE}" sibTransId="{F552C650-9CC3-D94E-AA40-F30084EA5EF3}"/>
    <dgm:cxn modelId="{0D5ADB81-C170-2441-B4D5-ED3359A87E02}" type="presOf" srcId="{904DA0FA-A0E3-F14A-9CB8-14329D997B87}" destId="{0B0E43D0-F8EE-9344-9F56-BCEF617A3E5C}" srcOrd="0" destOrd="0" presId="urn:microsoft.com/office/officeart/2005/8/layout/radial4"/>
    <dgm:cxn modelId="{6020198E-BD15-1441-A916-E697C61F66BD}" type="presOf" srcId="{01BB9CCE-9112-1440-8990-F8C03F4D4B06}" destId="{60CF4D63-5B85-2C4F-99CD-3F59D7679900}" srcOrd="0" destOrd="0" presId="urn:microsoft.com/office/officeart/2005/8/layout/radial4"/>
    <dgm:cxn modelId="{459FB49B-F6E4-8C4B-B0AF-3B67C5318CF3}" type="presOf" srcId="{601B9D8B-519F-5C4F-8436-E7AA61B5D996}" destId="{407BCDD1-BA6B-254C-BEB6-27BAD362FC04}" srcOrd="0" destOrd="0" presId="urn:microsoft.com/office/officeart/2005/8/layout/radial4"/>
    <dgm:cxn modelId="{1A2D59BF-1A91-FC48-9602-2A428176E6CF}" srcId="{90E272B5-2522-6C49-AE71-F661B613D82A}" destId="{01BB9CCE-9112-1440-8990-F8C03F4D4B06}" srcOrd="0" destOrd="0" parTransId="{44025258-756D-2C4B-B546-1CE6EF8FBD3D}" sibTransId="{5EA49F02-FA12-C24C-87A5-7F849873ECE1}"/>
    <dgm:cxn modelId="{2C898AC1-73C5-AD4F-9CBC-ADDBEA516F2D}" type="presOf" srcId="{79131D40-82BD-B74B-B6B5-4F03E3D450CE}" destId="{2600F76C-B596-9748-B20A-483FCB1710D7}" srcOrd="0" destOrd="0" presId="urn:microsoft.com/office/officeart/2005/8/layout/radial4"/>
    <dgm:cxn modelId="{734286C5-5A1A-D74C-96A1-604C6E94162C}" type="presOf" srcId="{44025258-756D-2C4B-B546-1CE6EF8FBD3D}" destId="{71F9D4F6-0398-204F-90E9-5AB8EA85BCC2}" srcOrd="0" destOrd="0" presId="urn:microsoft.com/office/officeart/2005/8/layout/radial4"/>
    <dgm:cxn modelId="{5504BE1B-8F1D-034B-A2FA-E47DE9044D67}" type="presParOf" srcId="{7163BF80-A392-934E-8D0D-581F92B28B97}" destId="{02609478-3B8A-794B-BBC6-BB762790FF07}" srcOrd="0" destOrd="0" presId="urn:microsoft.com/office/officeart/2005/8/layout/radial4"/>
    <dgm:cxn modelId="{408A43A0-94B1-0F4A-B02F-4DCB2321CF1B}" type="presParOf" srcId="{7163BF80-A392-934E-8D0D-581F92B28B97}" destId="{71F9D4F6-0398-204F-90E9-5AB8EA85BCC2}" srcOrd="1" destOrd="0" presId="urn:microsoft.com/office/officeart/2005/8/layout/radial4"/>
    <dgm:cxn modelId="{7E7885C4-6EAC-4746-A305-D0D2A1FA1B8A}" type="presParOf" srcId="{7163BF80-A392-934E-8D0D-581F92B28B97}" destId="{60CF4D63-5B85-2C4F-99CD-3F59D7679900}" srcOrd="2" destOrd="0" presId="urn:microsoft.com/office/officeart/2005/8/layout/radial4"/>
    <dgm:cxn modelId="{2E677B31-035C-E749-8FCF-A22101BB7481}" type="presParOf" srcId="{7163BF80-A392-934E-8D0D-581F92B28B97}" destId="{E02D1E9D-02B2-D945-82B9-3C8CF234B0D2}" srcOrd="3" destOrd="0" presId="urn:microsoft.com/office/officeart/2005/8/layout/radial4"/>
    <dgm:cxn modelId="{C00CB9E6-21D5-1A4B-BAAC-6D4C8B61152A}" type="presParOf" srcId="{7163BF80-A392-934E-8D0D-581F92B28B97}" destId="{0B0E43D0-F8EE-9344-9F56-BCEF617A3E5C}" srcOrd="4" destOrd="0" presId="urn:microsoft.com/office/officeart/2005/8/layout/radial4"/>
    <dgm:cxn modelId="{D364071A-07A9-EC49-884C-767CB9413A81}" type="presParOf" srcId="{7163BF80-A392-934E-8D0D-581F92B28B97}" destId="{2600F76C-B596-9748-B20A-483FCB1710D7}" srcOrd="5" destOrd="0" presId="urn:microsoft.com/office/officeart/2005/8/layout/radial4"/>
    <dgm:cxn modelId="{A86CB4A0-5886-844F-9223-B85D91BE61A1}" type="presParOf" srcId="{7163BF80-A392-934E-8D0D-581F92B28B97}" destId="{407BCDD1-BA6B-254C-BEB6-27BAD362FC0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2623ED-3D9C-2745-869D-EBB76235658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lang="en-GB"/>
        </a:p>
      </dgm:t>
    </dgm:pt>
    <dgm:pt modelId="{DF60A223-9A5E-9D44-8E38-A3787980B6D6}">
      <dgm:prSet phldrT="[Text]"/>
      <dgm:spPr/>
      <dgm:t>
        <a:bodyPr/>
        <a:lstStyle/>
        <a:p>
          <a:r>
            <a:rPr lang="en-GB" dirty="0"/>
            <a:t>Travel time</a:t>
          </a:r>
        </a:p>
        <a:p>
          <a:r>
            <a:rPr lang="en-GB" dirty="0"/>
            <a:t>(y)</a:t>
          </a:r>
        </a:p>
      </dgm:t>
    </dgm:pt>
    <dgm:pt modelId="{C4AFC10C-1D88-4640-9DDC-87C64D2CF008}" type="parTrans" cxnId="{2B9AB0B8-8122-BB40-8390-6134CF2C3C4C}">
      <dgm:prSet/>
      <dgm:spPr/>
      <dgm:t>
        <a:bodyPr/>
        <a:lstStyle/>
        <a:p>
          <a:endParaRPr lang="en-GB"/>
        </a:p>
      </dgm:t>
    </dgm:pt>
    <dgm:pt modelId="{702548FA-F3EC-7748-AA32-32FC21C70DD0}" type="sibTrans" cxnId="{2B9AB0B8-8122-BB40-8390-6134CF2C3C4C}">
      <dgm:prSet/>
      <dgm:spPr/>
      <dgm:t>
        <a:bodyPr/>
        <a:lstStyle/>
        <a:p>
          <a:endParaRPr lang="en-GB"/>
        </a:p>
      </dgm:t>
    </dgm:pt>
    <mc:AlternateContent xmlns:mc="http://schemas.openxmlformats.org/markup-compatibility/2006" xmlns:a14="http://schemas.microsoft.com/office/drawing/2010/main">
      <mc:Choice Requires="a14">
        <dgm:pt modelId="{3499BF25-CA67-074A-B96C-F220A01164F8}">
          <dgm:prSet phldrT="[Text]"/>
          <dgm:spPr/>
          <dgm:t>
            <a:bodyPr/>
            <a:lstStyle/>
            <a:p>
              <a:r>
                <a:rPr lang="en-GB" dirty="0"/>
                <a:t>NumDeliveries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GB" dirty="0"/>
            </a:p>
          </dgm:t>
        </dgm:pt>
      </mc:Choice>
      <mc:Fallback xmlns="">
        <dgm:pt modelId="{3499BF25-CA67-074A-B96C-F220A01164F8}">
          <dgm:prSet phldrT="[Text]"/>
          <dgm:spPr/>
          <dgm:t>
            <a:bodyPr/>
            <a:lstStyle/>
            <a:p>
              <a:r>
                <a:rPr lang="en-GB" dirty="0"/>
                <a:t>NumDeliveries </a:t>
              </a:r>
              <a:r>
                <a:rPr lang="en-GB" i="0">
                  <a:latin typeface="Cambria Math" panose="02040503050406030204" pitchFamily="18" charset="0"/>
                </a:rPr>
                <a:t>〖</a:t>
              </a:r>
              <a:r>
                <a:rPr lang="en-US" b="0" i="0">
                  <a:latin typeface="Cambria Math" panose="02040503050406030204" pitchFamily="18" charset="0"/>
                </a:rPr>
                <a:t>(𝑥</a:t>
              </a:r>
              <a:r>
                <a:rPr lang="en-GB" b="0" i="0">
                  <a:latin typeface="Cambria Math" panose="02040503050406030204" pitchFamily="18" charset="0"/>
                </a:rPr>
                <a:t>〗_</a:t>
              </a:r>
              <a:r>
                <a:rPr lang="en-US" b="0" i="0">
                  <a:latin typeface="Cambria Math" panose="02040503050406030204" pitchFamily="18" charset="0"/>
                </a:rPr>
                <a:t>2)</a:t>
              </a:r>
              <a:endParaRPr lang="en-GB" dirty="0"/>
            </a:p>
          </dgm:t>
        </dgm:pt>
      </mc:Fallback>
    </mc:AlternateContent>
    <dgm:pt modelId="{70ADB3CA-8537-684F-B84B-E14EBF0C262B}" type="parTrans" cxnId="{195CD5A4-18E1-9140-B89C-C352940A0092}">
      <dgm:prSet/>
      <dgm:spPr/>
      <dgm:t>
        <a:bodyPr/>
        <a:lstStyle/>
        <a:p>
          <a:endParaRPr lang="en-GB"/>
        </a:p>
      </dgm:t>
    </dgm:pt>
    <dgm:pt modelId="{AFC1B387-ACD1-8644-BE8D-140AC87DD591}" type="sibTrans" cxnId="{195CD5A4-18E1-9140-B89C-C352940A0092}">
      <dgm:prSet/>
      <dgm:spPr/>
      <dgm:t>
        <a:bodyPr/>
        <a:lstStyle/>
        <a:p>
          <a:endParaRPr lang="en-GB"/>
        </a:p>
      </dgm:t>
    </dgm:pt>
    <mc:AlternateContent xmlns:mc="http://schemas.openxmlformats.org/markup-compatibility/2006" xmlns:a14="http://schemas.microsoft.com/office/drawing/2010/main">
      <mc:Choice Requires="a14">
        <dgm:pt modelId="{AA69F907-96B9-944D-8331-9D9A6476ED2E}">
          <dgm:prSet phldrT="[Text]"/>
          <dgm:spPr/>
          <dgm:t>
            <a:bodyPr/>
            <a:lstStyle/>
            <a:p>
              <a:r>
                <a:rPr lang="en-GB" dirty="0"/>
                <a:t>Miles Travelled</a:t>
              </a:r>
            </a:p>
            <a:p>
              <a:r>
                <a:rPr lang="en-GB" dirty="0"/>
                <a:t>(</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GB" dirty="0"/>
                <a:t>)</a:t>
              </a:r>
            </a:p>
          </dgm:t>
        </dgm:pt>
      </mc:Choice>
      <mc:Fallback xmlns="">
        <dgm:pt modelId="{AA69F907-96B9-944D-8331-9D9A6476ED2E}">
          <dgm:prSet phldrT="[Text]"/>
          <dgm:spPr/>
          <dgm:t>
            <a:bodyPr/>
            <a:lstStyle/>
            <a:p>
              <a:r>
                <a:rPr lang="en-GB" dirty="0"/>
                <a:t>Miles Travelled</a:t>
              </a:r>
            </a:p>
            <a:p>
              <a:r>
                <a:rPr lang="en-GB" dirty="0"/>
                <a:t>(</a:t>
              </a:r>
              <a:r>
                <a:rPr lang="en-US" b="0" i="0">
                  <a:latin typeface="Cambria Math" panose="02040503050406030204" pitchFamily="18" charset="0"/>
                </a:rPr>
                <a:t>𝑥</a:t>
              </a:r>
              <a:r>
                <a:rPr lang="en-GB" b="0" i="0">
                  <a:latin typeface="Cambria Math" panose="02040503050406030204" pitchFamily="18" charset="0"/>
                </a:rPr>
                <a:t>_</a:t>
              </a:r>
              <a:r>
                <a:rPr lang="en-US" b="0" i="0">
                  <a:latin typeface="Cambria Math" panose="02040503050406030204" pitchFamily="18" charset="0"/>
                </a:rPr>
                <a:t>1</a:t>
              </a:r>
              <a:r>
                <a:rPr lang="en-GB" dirty="0"/>
                <a:t>)</a:t>
              </a:r>
            </a:p>
          </dgm:t>
        </dgm:pt>
      </mc:Fallback>
    </mc:AlternateContent>
    <dgm:pt modelId="{BB77CB0A-7A82-5848-A72B-1438882F997B}" type="parTrans" cxnId="{D018A185-B329-DB4F-9BDB-C41058CD73D8}">
      <dgm:prSet/>
      <dgm:spPr/>
      <dgm:t>
        <a:bodyPr/>
        <a:lstStyle/>
        <a:p>
          <a:endParaRPr lang="en-GB"/>
        </a:p>
      </dgm:t>
    </dgm:pt>
    <dgm:pt modelId="{09566F66-0E3B-9F46-9782-71B49BBB4921}" type="sibTrans" cxnId="{D018A185-B329-DB4F-9BDB-C41058CD73D8}">
      <dgm:prSet/>
      <dgm:spPr/>
      <dgm:t>
        <a:bodyPr/>
        <a:lstStyle/>
        <a:p>
          <a:endParaRPr lang="en-GB"/>
        </a:p>
      </dgm:t>
    </dgm:pt>
    <dgm:pt modelId="{B27A2732-A042-7242-B3A2-C25944AB4523}" type="pres">
      <dgm:prSet presAssocID="{DD2623ED-3D9C-2745-869D-EBB762356584}" presName="Name0" presStyleCnt="0">
        <dgm:presLayoutVars>
          <dgm:dir/>
          <dgm:resizeHandles val="exact"/>
        </dgm:presLayoutVars>
      </dgm:prSet>
      <dgm:spPr/>
    </dgm:pt>
    <dgm:pt modelId="{73ED2F96-EDE3-2C45-A522-E79BF7ABE968}" type="pres">
      <dgm:prSet presAssocID="{DF60A223-9A5E-9D44-8E38-A3787980B6D6}" presName="node" presStyleLbl="node1" presStyleIdx="0" presStyleCnt="3">
        <dgm:presLayoutVars>
          <dgm:bulletEnabled val="1"/>
        </dgm:presLayoutVars>
      </dgm:prSet>
      <dgm:spPr/>
    </dgm:pt>
    <dgm:pt modelId="{B60782B0-90B8-C849-818B-6D2005A31480}" type="pres">
      <dgm:prSet presAssocID="{702548FA-F3EC-7748-AA32-32FC21C70DD0}" presName="sibTrans" presStyleLbl="sibTrans2D1" presStyleIdx="0" presStyleCnt="3"/>
      <dgm:spPr/>
    </dgm:pt>
    <dgm:pt modelId="{AB0BB080-4CA3-014E-ACB8-F0F6E09F7A8C}" type="pres">
      <dgm:prSet presAssocID="{702548FA-F3EC-7748-AA32-32FC21C70DD0}" presName="connectorText" presStyleLbl="sibTrans2D1" presStyleIdx="0" presStyleCnt="3"/>
      <dgm:spPr/>
    </dgm:pt>
    <dgm:pt modelId="{0D84D2C1-AAB0-6743-80D7-11ABC93E57F8}" type="pres">
      <dgm:prSet presAssocID="{3499BF25-CA67-074A-B96C-F220A01164F8}" presName="node" presStyleLbl="node1" presStyleIdx="1" presStyleCnt="3">
        <dgm:presLayoutVars>
          <dgm:bulletEnabled val="1"/>
        </dgm:presLayoutVars>
      </dgm:prSet>
      <dgm:spPr/>
    </dgm:pt>
    <dgm:pt modelId="{B20A6B96-2832-9048-9E4E-E6CF895DFA7E}" type="pres">
      <dgm:prSet presAssocID="{AFC1B387-ACD1-8644-BE8D-140AC87DD591}" presName="sibTrans" presStyleLbl="sibTrans2D1" presStyleIdx="1" presStyleCnt="3"/>
      <dgm:spPr/>
    </dgm:pt>
    <dgm:pt modelId="{D864CBCA-33EF-1E4E-BCF9-D84B895974D9}" type="pres">
      <dgm:prSet presAssocID="{AFC1B387-ACD1-8644-BE8D-140AC87DD591}" presName="connectorText" presStyleLbl="sibTrans2D1" presStyleIdx="1" presStyleCnt="3"/>
      <dgm:spPr/>
    </dgm:pt>
    <dgm:pt modelId="{58D7C13E-22A9-3C4C-BB15-AEB5BD7C8D9B}" type="pres">
      <dgm:prSet presAssocID="{AA69F907-96B9-944D-8331-9D9A6476ED2E}" presName="node" presStyleLbl="node1" presStyleIdx="2" presStyleCnt="3">
        <dgm:presLayoutVars>
          <dgm:bulletEnabled val="1"/>
        </dgm:presLayoutVars>
      </dgm:prSet>
      <dgm:spPr/>
    </dgm:pt>
    <dgm:pt modelId="{0942A294-3196-7D44-91E2-27FC6F8A160A}" type="pres">
      <dgm:prSet presAssocID="{09566F66-0E3B-9F46-9782-71B49BBB4921}" presName="sibTrans" presStyleLbl="sibTrans2D1" presStyleIdx="2" presStyleCnt="3"/>
      <dgm:spPr/>
    </dgm:pt>
    <dgm:pt modelId="{A10E1B78-283F-6A44-A886-1C3C428E10BA}" type="pres">
      <dgm:prSet presAssocID="{09566F66-0E3B-9F46-9782-71B49BBB4921}" presName="connectorText" presStyleLbl="sibTrans2D1" presStyleIdx="2" presStyleCnt="3"/>
      <dgm:spPr/>
    </dgm:pt>
  </dgm:ptLst>
  <dgm:cxnLst>
    <dgm:cxn modelId="{082BEF01-9379-B14A-B974-9BE4647BF36F}" type="presOf" srcId="{702548FA-F3EC-7748-AA32-32FC21C70DD0}" destId="{B60782B0-90B8-C849-818B-6D2005A31480}" srcOrd="0" destOrd="0" presId="urn:microsoft.com/office/officeart/2005/8/layout/cycle7"/>
    <dgm:cxn modelId="{720A0E0D-A27D-6549-A69D-8A36DDC24646}" type="presOf" srcId="{AFC1B387-ACD1-8644-BE8D-140AC87DD591}" destId="{B20A6B96-2832-9048-9E4E-E6CF895DFA7E}" srcOrd="0" destOrd="0" presId="urn:microsoft.com/office/officeart/2005/8/layout/cycle7"/>
    <dgm:cxn modelId="{775B2436-945B-3F45-B02A-9F61076EEAB3}" type="presOf" srcId="{3499BF25-CA67-074A-B96C-F220A01164F8}" destId="{0D84D2C1-AAB0-6743-80D7-11ABC93E57F8}" srcOrd="0" destOrd="0" presId="urn:microsoft.com/office/officeart/2005/8/layout/cycle7"/>
    <dgm:cxn modelId="{5B64F05F-D30B-C24B-A36D-E2A978D64B10}" type="presOf" srcId="{AFC1B387-ACD1-8644-BE8D-140AC87DD591}" destId="{D864CBCA-33EF-1E4E-BCF9-D84B895974D9}" srcOrd="1" destOrd="0" presId="urn:microsoft.com/office/officeart/2005/8/layout/cycle7"/>
    <dgm:cxn modelId="{7F5F5E57-C3F7-D64F-BC7D-56218B83A592}" type="presOf" srcId="{DF60A223-9A5E-9D44-8E38-A3787980B6D6}" destId="{73ED2F96-EDE3-2C45-A522-E79BF7ABE968}" srcOrd="0" destOrd="0" presId="urn:microsoft.com/office/officeart/2005/8/layout/cycle7"/>
    <dgm:cxn modelId="{F997715A-F989-A94D-B470-81B0EBF7A0E9}" type="presOf" srcId="{09566F66-0E3B-9F46-9782-71B49BBB4921}" destId="{A10E1B78-283F-6A44-A886-1C3C428E10BA}" srcOrd="1" destOrd="0" presId="urn:microsoft.com/office/officeart/2005/8/layout/cycle7"/>
    <dgm:cxn modelId="{D018A185-B329-DB4F-9BDB-C41058CD73D8}" srcId="{DD2623ED-3D9C-2745-869D-EBB762356584}" destId="{AA69F907-96B9-944D-8331-9D9A6476ED2E}" srcOrd="2" destOrd="0" parTransId="{BB77CB0A-7A82-5848-A72B-1438882F997B}" sibTransId="{09566F66-0E3B-9F46-9782-71B49BBB4921}"/>
    <dgm:cxn modelId="{901E0497-7257-8945-8474-ABB1B23A27F0}" type="presOf" srcId="{AA69F907-96B9-944D-8331-9D9A6476ED2E}" destId="{58D7C13E-22A9-3C4C-BB15-AEB5BD7C8D9B}" srcOrd="0" destOrd="0" presId="urn:microsoft.com/office/officeart/2005/8/layout/cycle7"/>
    <dgm:cxn modelId="{195CD5A4-18E1-9140-B89C-C352940A0092}" srcId="{DD2623ED-3D9C-2745-869D-EBB762356584}" destId="{3499BF25-CA67-074A-B96C-F220A01164F8}" srcOrd="1" destOrd="0" parTransId="{70ADB3CA-8537-684F-B84B-E14EBF0C262B}" sibTransId="{AFC1B387-ACD1-8644-BE8D-140AC87DD591}"/>
    <dgm:cxn modelId="{2B9AB0B8-8122-BB40-8390-6134CF2C3C4C}" srcId="{DD2623ED-3D9C-2745-869D-EBB762356584}" destId="{DF60A223-9A5E-9D44-8E38-A3787980B6D6}" srcOrd="0" destOrd="0" parTransId="{C4AFC10C-1D88-4640-9DDC-87C64D2CF008}" sibTransId="{702548FA-F3EC-7748-AA32-32FC21C70DD0}"/>
    <dgm:cxn modelId="{582E2CBB-B2BF-D04D-937C-369FD42FA74F}" type="presOf" srcId="{09566F66-0E3B-9F46-9782-71B49BBB4921}" destId="{0942A294-3196-7D44-91E2-27FC6F8A160A}" srcOrd="0" destOrd="0" presId="urn:microsoft.com/office/officeart/2005/8/layout/cycle7"/>
    <dgm:cxn modelId="{C7DB34C5-CFB1-6040-89C6-0CF54C48CCE2}" type="presOf" srcId="{702548FA-F3EC-7748-AA32-32FC21C70DD0}" destId="{AB0BB080-4CA3-014E-ACB8-F0F6E09F7A8C}" srcOrd="1" destOrd="0" presId="urn:microsoft.com/office/officeart/2005/8/layout/cycle7"/>
    <dgm:cxn modelId="{8F3307DD-39F8-C14E-AB21-824ABE6D6991}" type="presOf" srcId="{DD2623ED-3D9C-2745-869D-EBB762356584}" destId="{B27A2732-A042-7242-B3A2-C25944AB4523}" srcOrd="0" destOrd="0" presId="urn:microsoft.com/office/officeart/2005/8/layout/cycle7"/>
    <dgm:cxn modelId="{EFE54BC7-773C-B946-8283-5AABE06E933B}" type="presParOf" srcId="{B27A2732-A042-7242-B3A2-C25944AB4523}" destId="{73ED2F96-EDE3-2C45-A522-E79BF7ABE968}" srcOrd="0" destOrd="0" presId="urn:microsoft.com/office/officeart/2005/8/layout/cycle7"/>
    <dgm:cxn modelId="{A3A63608-BBC1-764A-AF73-E059EB9A2928}" type="presParOf" srcId="{B27A2732-A042-7242-B3A2-C25944AB4523}" destId="{B60782B0-90B8-C849-818B-6D2005A31480}" srcOrd="1" destOrd="0" presId="urn:microsoft.com/office/officeart/2005/8/layout/cycle7"/>
    <dgm:cxn modelId="{AEB803C1-9C77-974C-A885-28AA80636DEB}" type="presParOf" srcId="{B60782B0-90B8-C849-818B-6D2005A31480}" destId="{AB0BB080-4CA3-014E-ACB8-F0F6E09F7A8C}" srcOrd="0" destOrd="0" presId="urn:microsoft.com/office/officeart/2005/8/layout/cycle7"/>
    <dgm:cxn modelId="{10204BAB-C762-1649-AD97-E8ABDDC1D120}" type="presParOf" srcId="{B27A2732-A042-7242-B3A2-C25944AB4523}" destId="{0D84D2C1-AAB0-6743-80D7-11ABC93E57F8}" srcOrd="2" destOrd="0" presId="urn:microsoft.com/office/officeart/2005/8/layout/cycle7"/>
    <dgm:cxn modelId="{694BDE9E-82A7-5C47-A92D-B0106D660117}" type="presParOf" srcId="{B27A2732-A042-7242-B3A2-C25944AB4523}" destId="{B20A6B96-2832-9048-9E4E-E6CF895DFA7E}" srcOrd="3" destOrd="0" presId="urn:microsoft.com/office/officeart/2005/8/layout/cycle7"/>
    <dgm:cxn modelId="{A6E2362B-5BEE-2047-84F6-D53D04B6FED1}" type="presParOf" srcId="{B20A6B96-2832-9048-9E4E-E6CF895DFA7E}" destId="{D864CBCA-33EF-1E4E-BCF9-D84B895974D9}" srcOrd="0" destOrd="0" presId="urn:microsoft.com/office/officeart/2005/8/layout/cycle7"/>
    <dgm:cxn modelId="{B0BFE152-F2F6-2948-8E56-E1678B49A2AA}" type="presParOf" srcId="{B27A2732-A042-7242-B3A2-C25944AB4523}" destId="{58D7C13E-22A9-3C4C-BB15-AEB5BD7C8D9B}" srcOrd="4" destOrd="0" presId="urn:microsoft.com/office/officeart/2005/8/layout/cycle7"/>
    <dgm:cxn modelId="{CC8E1283-4F64-4446-B394-3F66C2C13DCE}" type="presParOf" srcId="{B27A2732-A042-7242-B3A2-C25944AB4523}" destId="{0942A294-3196-7D44-91E2-27FC6F8A160A}" srcOrd="5" destOrd="0" presId="urn:microsoft.com/office/officeart/2005/8/layout/cycle7"/>
    <dgm:cxn modelId="{8BEBE507-52EC-6B4F-8BF9-4E702DA51E9A}" type="presParOf" srcId="{0942A294-3196-7D44-91E2-27FC6F8A160A}" destId="{A10E1B78-283F-6A44-A886-1C3C428E10B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2623ED-3D9C-2745-869D-EBB76235658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lang="en-GB"/>
        </a:p>
      </dgm:t>
    </dgm:pt>
    <dgm:pt modelId="{DF60A223-9A5E-9D44-8E38-A3787980B6D6}">
      <dgm:prSet phldrT="[Text]"/>
      <dgm:spPr/>
      <dgm:t>
        <a:bodyPr/>
        <a:lstStyle/>
        <a:p>
          <a:r>
            <a:rPr lang="en-GB" dirty="0"/>
            <a:t>Travel time</a:t>
          </a:r>
        </a:p>
        <a:p>
          <a:r>
            <a:rPr lang="en-GB" dirty="0"/>
            <a:t>(y)</a:t>
          </a:r>
        </a:p>
      </dgm:t>
    </dgm:pt>
    <dgm:pt modelId="{C4AFC10C-1D88-4640-9DDC-87C64D2CF008}" type="parTrans" cxnId="{2B9AB0B8-8122-BB40-8390-6134CF2C3C4C}">
      <dgm:prSet/>
      <dgm:spPr/>
      <dgm:t>
        <a:bodyPr/>
        <a:lstStyle/>
        <a:p>
          <a:endParaRPr lang="en-GB"/>
        </a:p>
      </dgm:t>
    </dgm:pt>
    <dgm:pt modelId="{702548FA-F3EC-7748-AA32-32FC21C70DD0}" type="sibTrans" cxnId="{2B9AB0B8-8122-BB40-8390-6134CF2C3C4C}">
      <dgm:prSet/>
      <dgm:spPr/>
      <dgm:t>
        <a:bodyPr/>
        <a:lstStyle/>
        <a:p>
          <a:endParaRPr lang="en-GB"/>
        </a:p>
      </dgm:t>
    </dgm:pt>
    <dgm:pt modelId="{3499BF25-CA67-074A-B96C-F220A01164F8}">
      <dgm:prSet phldrT="[Text]"/>
      <dgm:spPr>
        <a:blipFill>
          <a:blip xmlns:r="http://schemas.openxmlformats.org/officeDocument/2006/relationships" r:embed="rId1"/>
          <a:stretch>
            <a:fillRect l="-662" r="-3311"/>
          </a:stretch>
        </a:blipFill>
      </dgm:spPr>
      <dgm:t>
        <a:bodyPr/>
        <a:lstStyle/>
        <a:p>
          <a:r>
            <a:rPr lang="en-US">
              <a:noFill/>
            </a:rPr>
            <a:t> </a:t>
          </a:r>
        </a:p>
      </dgm:t>
    </dgm:pt>
    <dgm:pt modelId="{70ADB3CA-8537-684F-B84B-E14EBF0C262B}" type="parTrans" cxnId="{195CD5A4-18E1-9140-B89C-C352940A0092}">
      <dgm:prSet/>
      <dgm:spPr/>
      <dgm:t>
        <a:bodyPr/>
        <a:lstStyle/>
        <a:p>
          <a:endParaRPr lang="en-GB"/>
        </a:p>
      </dgm:t>
    </dgm:pt>
    <dgm:pt modelId="{AFC1B387-ACD1-8644-BE8D-140AC87DD591}" type="sibTrans" cxnId="{195CD5A4-18E1-9140-B89C-C352940A0092}">
      <dgm:prSet/>
      <dgm:spPr/>
      <dgm:t>
        <a:bodyPr/>
        <a:lstStyle/>
        <a:p>
          <a:endParaRPr lang="en-GB"/>
        </a:p>
      </dgm:t>
    </dgm:pt>
    <dgm:pt modelId="{AA69F907-96B9-944D-8331-9D9A6476ED2E}">
      <dgm:prSet phldrT="[Text]"/>
      <dgm:spPr>
        <a:blipFill>
          <a:blip xmlns:r="http://schemas.openxmlformats.org/officeDocument/2006/relationships" r:embed="rId2"/>
          <a:stretch>
            <a:fillRect l="-1316" r="-658" b="-3947"/>
          </a:stretch>
        </a:blipFill>
      </dgm:spPr>
      <dgm:t>
        <a:bodyPr/>
        <a:lstStyle/>
        <a:p>
          <a:r>
            <a:rPr lang="en-US">
              <a:noFill/>
            </a:rPr>
            <a:t> </a:t>
          </a:r>
        </a:p>
      </dgm:t>
    </dgm:pt>
    <dgm:pt modelId="{BB77CB0A-7A82-5848-A72B-1438882F997B}" type="parTrans" cxnId="{D018A185-B329-DB4F-9BDB-C41058CD73D8}">
      <dgm:prSet/>
      <dgm:spPr/>
      <dgm:t>
        <a:bodyPr/>
        <a:lstStyle/>
        <a:p>
          <a:endParaRPr lang="en-GB"/>
        </a:p>
      </dgm:t>
    </dgm:pt>
    <dgm:pt modelId="{09566F66-0E3B-9F46-9782-71B49BBB4921}" type="sibTrans" cxnId="{D018A185-B329-DB4F-9BDB-C41058CD73D8}">
      <dgm:prSet/>
      <dgm:spPr/>
      <dgm:t>
        <a:bodyPr/>
        <a:lstStyle/>
        <a:p>
          <a:endParaRPr lang="en-GB"/>
        </a:p>
      </dgm:t>
    </dgm:pt>
    <dgm:pt modelId="{B27A2732-A042-7242-B3A2-C25944AB4523}" type="pres">
      <dgm:prSet presAssocID="{DD2623ED-3D9C-2745-869D-EBB762356584}" presName="Name0" presStyleCnt="0">
        <dgm:presLayoutVars>
          <dgm:dir/>
          <dgm:resizeHandles val="exact"/>
        </dgm:presLayoutVars>
      </dgm:prSet>
      <dgm:spPr/>
    </dgm:pt>
    <dgm:pt modelId="{73ED2F96-EDE3-2C45-A522-E79BF7ABE968}" type="pres">
      <dgm:prSet presAssocID="{DF60A223-9A5E-9D44-8E38-A3787980B6D6}" presName="node" presStyleLbl="node1" presStyleIdx="0" presStyleCnt="3">
        <dgm:presLayoutVars>
          <dgm:bulletEnabled val="1"/>
        </dgm:presLayoutVars>
      </dgm:prSet>
      <dgm:spPr/>
    </dgm:pt>
    <dgm:pt modelId="{B60782B0-90B8-C849-818B-6D2005A31480}" type="pres">
      <dgm:prSet presAssocID="{702548FA-F3EC-7748-AA32-32FC21C70DD0}" presName="sibTrans" presStyleLbl="sibTrans2D1" presStyleIdx="0" presStyleCnt="3"/>
      <dgm:spPr/>
    </dgm:pt>
    <dgm:pt modelId="{AB0BB080-4CA3-014E-ACB8-F0F6E09F7A8C}" type="pres">
      <dgm:prSet presAssocID="{702548FA-F3EC-7748-AA32-32FC21C70DD0}" presName="connectorText" presStyleLbl="sibTrans2D1" presStyleIdx="0" presStyleCnt="3"/>
      <dgm:spPr/>
    </dgm:pt>
    <dgm:pt modelId="{0D84D2C1-AAB0-6743-80D7-11ABC93E57F8}" type="pres">
      <dgm:prSet presAssocID="{3499BF25-CA67-074A-B96C-F220A01164F8}" presName="node" presStyleLbl="node1" presStyleIdx="1" presStyleCnt="3">
        <dgm:presLayoutVars>
          <dgm:bulletEnabled val="1"/>
        </dgm:presLayoutVars>
      </dgm:prSet>
      <dgm:spPr/>
    </dgm:pt>
    <dgm:pt modelId="{B20A6B96-2832-9048-9E4E-E6CF895DFA7E}" type="pres">
      <dgm:prSet presAssocID="{AFC1B387-ACD1-8644-BE8D-140AC87DD591}" presName="sibTrans" presStyleLbl="sibTrans2D1" presStyleIdx="1" presStyleCnt="3"/>
      <dgm:spPr/>
    </dgm:pt>
    <dgm:pt modelId="{D864CBCA-33EF-1E4E-BCF9-D84B895974D9}" type="pres">
      <dgm:prSet presAssocID="{AFC1B387-ACD1-8644-BE8D-140AC87DD591}" presName="connectorText" presStyleLbl="sibTrans2D1" presStyleIdx="1" presStyleCnt="3"/>
      <dgm:spPr/>
    </dgm:pt>
    <dgm:pt modelId="{58D7C13E-22A9-3C4C-BB15-AEB5BD7C8D9B}" type="pres">
      <dgm:prSet presAssocID="{AA69F907-96B9-944D-8331-9D9A6476ED2E}" presName="node" presStyleLbl="node1" presStyleIdx="2" presStyleCnt="3">
        <dgm:presLayoutVars>
          <dgm:bulletEnabled val="1"/>
        </dgm:presLayoutVars>
      </dgm:prSet>
      <dgm:spPr/>
    </dgm:pt>
    <dgm:pt modelId="{0942A294-3196-7D44-91E2-27FC6F8A160A}" type="pres">
      <dgm:prSet presAssocID="{09566F66-0E3B-9F46-9782-71B49BBB4921}" presName="sibTrans" presStyleLbl="sibTrans2D1" presStyleIdx="2" presStyleCnt="3"/>
      <dgm:spPr/>
    </dgm:pt>
    <dgm:pt modelId="{A10E1B78-283F-6A44-A886-1C3C428E10BA}" type="pres">
      <dgm:prSet presAssocID="{09566F66-0E3B-9F46-9782-71B49BBB4921}" presName="connectorText" presStyleLbl="sibTrans2D1" presStyleIdx="2" presStyleCnt="3"/>
      <dgm:spPr/>
    </dgm:pt>
  </dgm:ptLst>
  <dgm:cxnLst>
    <dgm:cxn modelId="{082BEF01-9379-B14A-B974-9BE4647BF36F}" type="presOf" srcId="{702548FA-F3EC-7748-AA32-32FC21C70DD0}" destId="{B60782B0-90B8-C849-818B-6D2005A31480}" srcOrd="0" destOrd="0" presId="urn:microsoft.com/office/officeart/2005/8/layout/cycle7"/>
    <dgm:cxn modelId="{720A0E0D-A27D-6549-A69D-8A36DDC24646}" type="presOf" srcId="{AFC1B387-ACD1-8644-BE8D-140AC87DD591}" destId="{B20A6B96-2832-9048-9E4E-E6CF895DFA7E}" srcOrd="0" destOrd="0" presId="urn:microsoft.com/office/officeart/2005/8/layout/cycle7"/>
    <dgm:cxn modelId="{775B2436-945B-3F45-B02A-9F61076EEAB3}" type="presOf" srcId="{3499BF25-CA67-074A-B96C-F220A01164F8}" destId="{0D84D2C1-AAB0-6743-80D7-11ABC93E57F8}" srcOrd="0" destOrd="0" presId="urn:microsoft.com/office/officeart/2005/8/layout/cycle7"/>
    <dgm:cxn modelId="{7F5F5E57-C3F7-D64F-BC7D-56218B83A592}" type="presOf" srcId="{DF60A223-9A5E-9D44-8E38-A3787980B6D6}" destId="{73ED2F96-EDE3-2C45-A522-E79BF7ABE968}" srcOrd="0" destOrd="0" presId="urn:microsoft.com/office/officeart/2005/8/layout/cycle7"/>
    <dgm:cxn modelId="{F997715A-F989-A94D-B470-81B0EBF7A0E9}" type="presOf" srcId="{09566F66-0E3B-9F46-9782-71B49BBB4921}" destId="{A10E1B78-283F-6A44-A886-1C3C428E10BA}" srcOrd="1" destOrd="0" presId="urn:microsoft.com/office/officeart/2005/8/layout/cycle7"/>
    <dgm:cxn modelId="{5B64F05F-D30B-C24B-A36D-E2A978D64B10}" type="presOf" srcId="{AFC1B387-ACD1-8644-BE8D-140AC87DD591}" destId="{D864CBCA-33EF-1E4E-BCF9-D84B895974D9}" srcOrd="1" destOrd="0" presId="urn:microsoft.com/office/officeart/2005/8/layout/cycle7"/>
    <dgm:cxn modelId="{D018A185-B329-DB4F-9BDB-C41058CD73D8}" srcId="{DD2623ED-3D9C-2745-869D-EBB762356584}" destId="{AA69F907-96B9-944D-8331-9D9A6476ED2E}" srcOrd="2" destOrd="0" parTransId="{BB77CB0A-7A82-5848-A72B-1438882F997B}" sibTransId="{09566F66-0E3B-9F46-9782-71B49BBB4921}"/>
    <dgm:cxn modelId="{901E0497-7257-8945-8474-ABB1B23A27F0}" type="presOf" srcId="{AA69F907-96B9-944D-8331-9D9A6476ED2E}" destId="{58D7C13E-22A9-3C4C-BB15-AEB5BD7C8D9B}" srcOrd="0" destOrd="0" presId="urn:microsoft.com/office/officeart/2005/8/layout/cycle7"/>
    <dgm:cxn modelId="{195CD5A4-18E1-9140-B89C-C352940A0092}" srcId="{DD2623ED-3D9C-2745-869D-EBB762356584}" destId="{3499BF25-CA67-074A-B96C-F220A01164F8}" srcOrd="1" destOrd="0" parTransId="{70ADB3CA-8537-684F-B84B-E14EBF0C262B}" sibTransId="{AFC1B387-ACD1-8644-BE8D-140AC87DD591}"/>
    <dgm:cxn modelId="{2B9AB0B8-8122-BB40-8390-6134CF2C3C4C}" srcId="{DD2623ED-3D9C-2745-869D-EBB762356584}" destId="{DF60A223-9A5E-9D44-8E38-A3787980B6D6}" srcOrd="0" destOrd="0" parTransId="{C4AFC10C-1D88-4640-9DDC-87C64D2CF008}" sibTransId="{702548FA-F3EC-7748-AA32-32FC21C70DD0}"/>
    <dgm:cxn modelId="{582E2CBB-B2BF-D04D-937C-369FD42FA74F}" type="presOf" srcId="{09566F66-0E3B-9F46-9782-71B49BBB4921}" destId="{0942A294-3196-7D44-91E2-27FC6F8A160A}" srcOrd="0" destOrd="0" presId="urn:microsoft.com/office/officeart/2005/8/layout/cycle7"/>
    <dgm:cxn modelId="{C7DB34C5-CFB1-6040-89C6-0CF54C48CCE2}" type="presOf" srcId="{702548FA-F3EC-7748-AA32-32FC21C70DD0}" destId="{AB0BB080-4CA3-014E-ACB8-F0F6E09F7A8C}" srcOrd="1" destOrd="0" presId="urn:microsoft.com/office/officeart/2005/8/layout/cycle7"/>
    <dgm:cxn modelId="{8F3307DD-39F8-C14E-AB21-824ABE6D6991}" type="presOf" srcId="{DD2623ED-3D9C-2745-869D-EBB762356584}" destId="{B27A2732-A042-7242-B3A2-C25944AB4523}" srcOrd="0" destOrd="0" presId="urn:microsoft.com/office/officeart/2005/8/layout/cycle7"/>
    <dgm:cxn modelId="{EFE54BC7-773C-B946-8283-5AABE06E933B}" type="presParOf" srcId="{B27A2732-A042-7242-B3A2-C25944AB4523}" destId="{73ED2F96-EDE3-2C45-A522-E79BF7ABE968}" srcOrd="0" destOrd="0" presId="urn:microsoft.com/office/officeart/2005/8/layout/cycle7"/>
    <dgm:cxn modelId="{A3A63608-BBC1-764A-AF73-E059EB9A2928}" type="presParOf" srcId="{B27A2732-A042-7242-B3A2-C25944AB4523}" destId="{B60782B0-90B8-C849-818B-6D2005A31480}" srcOrd="1" destOrd="0" presId="urn:microsoft.com/office/officeart/2005/8/layout/cycle7"/>
    <dgm:cxn modelId="{AEB803C1-9C77-974C-A885-28AA80636DEB}" type="presParOf" srcId="{B60782B0-90B8-C849-818B-6D2005A31480}" destId="{AB0BB080-4CA3-014E-ACB8-F0F6E09F7A8C}" srcOrd="0" destOrd="0" presId="urn:microsoft.com/office/officeart/2005/8/layout/cycle7"/>
    <dgm:cxn modelId="{10204BAB-C762-1649-AD97-E8ABDDC1D120}" type="presParOf" srcId="{B27A2732-A042-7242-B3A2-C25944AB4523}" destId="{0D84D2C1-AAB0-6743-80D7-11ABC93E57F8}" srcOrd="2" destOrd="0" presId="urn:microsoft.com/office/officeart/2005/8/layout/cycle7"/>
    <dgm:cxn modelId="{694BDE9E-82A7-5C47-A92D-B0106D660117}" type="presParOf" srcId="{B27A2732-A042-7242-B3A2-C25944AB4523}" destId="{B20A6B96-2832-9048-9E4E-E6CF895DFA7E}" srcOrd="3" destOrd="0" presId="urn:microsoft.com/office/officeart/2005/8/layout/cycle7"/>
    <dgm:cxn modelId="{A6E2362B-5BEE-2047-84F6-D53D04B6FED1}" type="presParOf" srcId="{B20A6B96-2832-9048-9E4E-E6CF895DFA7E}" destId="{D864CBCA-33EF-1E4E-BCF9-D84B895974D9}" srcOrd="0" destOrd="0" presId="urn:microsoft.com/office/officeart/2005/8/layout/cycle7"/>
    <dgm:cxn modelId="{B0BFE152-F2F6-2948-8E56-E1678B49A2AA}" type="presParOf" srcId="{B27A2732-A042-7242-B3A2-C25944AB4523}" destId="{58D7C13E-22A9-3C4C-BB15-AEB5BD7C8D9B}" srcOrd="4" destOrd="0" presId="urn:microsoft.com/office/officeart/2005/8/layout/cycle7"/>
    <dgm:cxn modelId="{CC8E1283-4F64-4446-B394-3F66C2C13DCE}" type="presParOf" srcId="{B27A2732-A042-7242-B3A2-C25944AB4523}" destId="{0942A294-3196-7D44-91E2-27FC6F8A160A}" srcOrd="5" destOrd="0" presId="urn:microsoft.com/office/officeart/2005/8/layout/cycle7"/>
    <dgm:cxn modelId="{8BEBE507-52EC-6B4F-8BF9-4E702DA51E9A}" type="presParOf" srcId="{0942A294-3196-7D44-91E2-27FC6F8A160A}" destId="{A10E1B78-283F-6A44-A886-1C3C428E10B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B996F9-311A-1C4C-A4D2-55E0E5EFCA63}"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GB"/>
        </a:p>
      </dgm:t>
    </dgm:pt>
    <dgm:pt modelId="{90E272B5-2522-6C49-AE71-F661B613D82A}">
      <dgm:prSet phldrT="[Text]"/>
      <dgm:spPr/>
      <dgm:t>
        <a:bodyPr/>
        <a:lstStyle/>
        <a:p>
          <a:r>
            <a:rPr lang="en-GB" dirty="0"/>
            <a:t>Dependent Variable</a:t>
          </a:r>
        </a:p>
      </dgm:t>
    </dgm:pt>
    <dgm:pt modelId="{4B1BBF41-D7D5-CA4E-B0E7-EB09BB25DFB7}" type="parTrans" cxnId="{7839C96E-5ADD-FE47-B49B-B8AD9C111E81}">
      <dgm:prSet/>
      <dgm:spPr/>
      <dgm:t>
        <a:bodyPr/>
        <a:lstStyle/>
        <a:p>
          <a:endParaRPr lang="en-GB"/>
        </a:p>
      </dgm:t>
    </dgm:pt>
    <dgm:pt modelId="{D0D26EE6-DB4D-F246-A4AD-8381F33E3FBD}" type="sibTrans" cxnId="{7839C96E-5ADD-FE47-B49B-B8AD9C111E81}">
      <dgm:prSet/>
      <dgm:spPr/>
      <dgm:t>
        <a:bodyPr/>
        <a:lstStyle/>
        <a:p>
          <a:endParaRPr lang="en-GB"/>
        </a:p>
      </dgm:t>
    </dgm:pt>
    <dgm:pt modelId="{01BB9CCE-9112-1440-8990-F8C03F4D4B06}">
      <dgm:prSet phldrT="[Text]"/>
      <dgm:spPr/>
      <dgm:t>
        <a:bodyPr/>
        <a:lstStyle/>
        <a:p>
          <a:r>
            <a:rPr lang="en-GB" dirty="0"/>
            <a:t>Independent Variable 1</a:t>
          </a:r>
        </a:p>
      </dgm:t>
    </dgm:pt>
    <dgm:pt modelId="{44025258-756D-2C4B-B546-1CE6EF8FBD3D}" type="parTrans" cxnId="{1A2D59BF-1A91-FC48-9602-2A428176E6CF}">
      <dgm:prSet/>
      <dgm:spPr/>
      <dgm:t>
        <a:bodyPr/>
        <a:lstStyle/>
        <a:p>
          <a:endParaRPr lang="en-GB"/>
        </a:p>
      </dgm:t>
    </dgm:pt>
    <dgm:pt modelId="{5EA49F02-FA12-C24C-87A5-7F849873ECE1}" type="sibTrans" cxnId="{1A2D59BF-1A91-FC48-9602-2A428176E6CF}">
      <dgm:prSet/>
      <dgm:spPr/>
      <dgm:t>
        <a:bodyPr/>
        <a:lstStyle/>
        <a:p>
          <a:endParaRPr lang="en-GB"/>
        </a:p>
      </dgm:t>
    </dgm:pt>
    <dgm:pt modelId="{904DA0FA-A0E3-F14A-9CB8-14329D997B87}">
      <dgm:prSet phldrT="[Text]"/>
      <dgm:spPr/>
      <dgm:t>
        <a:bodyPr/>
        <a:lstStyle/>
        <a:p>
          <a:r>
            <a:rPr lang="en-GB" dirty="0"/>
            <a:t>Independent Variable 2</a:t>
          </a:r>
        </a:p>
      </dgm:t>
    </dgm:pt>
    <dgm:pt modelId="{EDCD6E80-D0F1-A545-BAB2-772C8C739A73}" type="parTrans" cxnId="{AED02E6D-65F7-CF49-99C7-60A9415F757C}">
      <dgm:prSet/>
      <dgm:spPr/>
      <dgm:t>
        <a:bodyPr/>
        <a:lstStyle/>
        <a:p>
          <a:endParaRPr lang="en-GB"/>
        </a:p>
      </dgm:t>
    </dgm:pt>
    <dgm:pt modelId="{7506E147-AB0A-3348-B458-0EFCAB4BFDCC}" type="sibTrans" cxnId="{AED02E6D-65F7-CF49-99C7-60A9415F757C}">
      <dgm:prSet/>
      <dgm:spPr/>
      <dgm:t>
        <a:bodyPr/>
        <a:lstStyle/>
        <a:p>
          <a:endParaRPr lang="en-GB"/>
        </a:p>
      </dgm:t>
    </dgm:pt>
    <dgm:pt modelId="{601B9D8B-519F-5C4F-8436-E7AA61B5D996}">
      <dgm:prSet phldrT="[Text]"/>
      <dgm:spPr/>
      <dgm:t>
        <a:bodyPr/>
        <a:lstStyle/>
        <a:p>
          <a:r>
            <a:rPr lang="en-GB" dirty="0"/>
            <a:t>Independent Variable 3</a:t>
          </a:r>
        </a:p>
      </dgm:t>
    </dgm:pt>
    <dgm:pt modelId="{79131D40-82BD-B74B-B6B5-4F03E3D450CE}" type="parTrans" cxnId="{81D49B80-F6F1-F342-B213-73C04C83262C}">
      <dgm:prSet/>
      <dgm:spPr/>
      <dgm:t>
        <a:bodyPr/>
        <a:lstStyle/>
        <a:p>
          <a:endParaRPr lang="en-GB"/>
        </a:p>
      </dgm:t>
    </dgm:pt>
    <dgm:pt modelId="{F552C650-9CC3-D94E-AA40-F30084EA5EF3}" type="sibTrans" cxnId="{81D49B80-F6F1-F342-B213-73C04C83262C}">
      <dgm:prSet/>
      <dgm:spPr/>
      <dgm:t>
        <a:bodyPr/>
        <a:lstStyle/>
        <a:p>
          <a:endParaRPr lang="en-GB"/>
        </a:p>
      </dgm:t>
    </dgm:pt>
    <dgm:pt modelId="{7163BF80-A392-934E-8D0D-581F92B28B97}" type="pres">
      <dgm:prSet presAssocID="{B0B996F9-311A-1C4C-A4D2-55E0E5EFCA63}" presName="cycle" presStyleCnt="0">
        <dgm:presLayoutVars>
          <dgm:chMax val="1"/>
          <dgm:dir/>
          <dgm:animLvl val="ctr"/>
          <dgm:resizeHandles val="exact"/>
        </dgm:presLayoutVars>
      </dgm:prSet>
      <dgm:spPr/>
    </dgm:pt>
    <dgm:pt modelId="{02609478-3B8A-794B-BBC6-BB762790FF07}" type="pres">
      <dgm:prSet presAssocID="{90E272B5-2522-6C49-AE71-F661B613D82A}" presName="centerShape" presStyleLbl="node0" presStyleIdx="0" presStyleCnt="1"/>
      <dgm:spPr/>
    </dgm:pt>
    <dgm:pt modelId="{71F9D4F6-0398-204F-90E9-5AB8EA85BCC2}" type="pres">
      <dgm:prSet presAssocID="{44025258-756D-2C4B-B546-1CE6EF8FBD3D}" presName="parTrans" presStyleLbl="bgSibTrans2D1" presStyleIdx="0" presStyleCnt="3"/>
      <dgm:spPr/>
    </dgm:pt>
    <dgm:pt modelId="{60CF4D63-5B85-2C4F-99CD-3F59D7679900}" type="pres">
      <dgm:prSet presAssocID="{01BB9CCE-9112-1440-8990-F8C03F4D4B06}" presName="node" presStyleLbl="node1" presStyleIdx="0" presStyleCnt="3">
        <dgm:presLayoutVars>
          <dgm:bulletEnabled val="1"/>
        </dgm:presLayoutVars>
      </dgm:prSet>
      <dgm:spPr/>
    </dgm:pt>
    <dgm:pt modelId="{E02D1E9D-02B2-D945-82B9-3C8CF234B0D2}" type="pres">
      <dgm:prSet presAssocID="{EDCD6E80-D0F1-A545-BAB2-772C8C739A73}" presName="parTrans" presStyleLbl="bgSibTrans2D1" presStyleIdx="1" presStyleCnt="3"/>
      <dgm:spPr/>
    </dgm:pt>
    <dgm:pt modelId="{0B0E43D0-F8EE-9344-9F56-BCEF617A3E5C}" type="pres">
      <dgm:prSet presAssocID="{904DA0FA-A0E3-F14A-9CB8-14329D997B87}" presName="node" presStyleLbl="node1" presStyleIdx="1" presStyleCnt="3">
        <dgm:presLayoutVars>
          <dgm:bulletEnabled val="1"/>
        </dgm:presLayoutVars>
      </dgm:prSet>
      <dgm:spPr/>
    </dgm:pt>
    <dgm:pt modelId="{2600F76C-B596-9748-B20A-483FCB1710D7}" type="pres">
      <dgm:prSet presAssocID="{79131D40-82BD-B74B-B6B5-4F03E3D450CE}" presName="parTrans" presStyleLbl="bgSibTrans2D1" presStyleIdx="2" presStyleCnt="3"/>
      <dgm:spPr/>
    </dgm:pt>
    <dgm:pt modelId="{407BCDD1-BA6B-254C-BEB6-27BAD362FC04}" type="pres">
      <dgm:prSet presAssocID="{601B9D8B-519F-5C4F-8436-E7AA61B5D996}" presName="node" presStyleLbl="node1" presStyleIdx="2" presStyleCnt="3">
        <dgm:presLayoutVars>
          <dgm:bulletEnabled val="1"/>
        </dgm:presLayoutVars>
      </dgm:prSet>
      <dgm:spPr/>
    </dgm:pt>
  </dgm:ptLst>
  <dgm:cxnLst>
    <dgm:cxn modelId="{B2A70706-DBB7-3649-9230-C5CD6F107A54}" type="presOf" srcId="{90E272B5-2522-6C49-AE71-F661B613D82A}" destId="{02609478-3B8A-794B-BBC6-BB762790FF07}" srcOrd="0" destOrd="0" presId="urn:microsoft.com/office/officeart/2005/8/layout/radial4"/>
    <dgm:cxn modelId="{67BF4C5D-EF9E-1340-923A-0958136821A1}" type="presOf" srcId="{EDCD6E80-D0F1-A545-BAB2-772C8C739A73}" destId="{E02D1E9D-02B2-D945-82B9-3C8CF234B0D2}" srcOrd="0" destOrd="0" presId="urn:microsoft.com/office/officeart/2005/8/layout/radial4"/>
    <dgm:cxn modelId="{AED02E6D-65F7-CF49-99C7-60A9415F757C}" srcId="{90E272B5-2522-6C49-AE71-F661B613D82A}" destId="{904DA0FA-A0E3-F14A-9CB8-14329D997B87}" srcOrd="1" destOrd="0" parTransId="{EDCD6E80-D0F1-A545-BAB2-772C8C739A73}" sibTransId="{7506E147-AB0A-3348-B458-0EFCAB4BFDCC}"/>
    <dgm:cxn modelId="{7839C96E-5ADD-FE47-B49B-B8AD9C111E81}" srcId="{B0B996F9-311A-1C4C-A4D2-55E0E5EFCA63}" destId="{90E272B5-2522-6C49-AE71-F661B613D82A}" srcOrd="0" destOrd="0" parTransId="{4B1BBF41-D7D5-CA4E-B0E7-EB09BB25DFB7}" sibTransId="{D0D26EE6-DB4D-F246-A4AD-8381F33E3FBD}"/>
    <dgm:cxn modelId="{093CFC79-49D7-2D46-8D12-C1CFAA733323}" type="presOf" srcId="{B0B996F9-311A-1C4C-A4D2-55E0E5EFCA63}" destId="{7163BF80-A392-934E-8D0D-581F92B28B97}" srcOrd="0" destOrd="0" presId="urn:microsoft.com/office/officeart/2005/8/layout/radial4"/>
    <dgm:cxn modelId="{81D49B80-F6F1-F342-B213-73C04C83262C}" srcId="{90E272B5-2522-6C49-AE71-F661B613D82A}" destId="{601B9D8B-519F-5C4F-8436-E7AA61B5D996}" srcOrd="2" destOrd="0" parTransId="{79131D40-82BD-B74B-B6B5-4F03E3D450CE}" sibTransId="{F552C650-9CC3-D94E-AA40-F30084EA5EF3}"/>
    <dgm:cxn modelId="{0D5ADB81-C170-2441-B4D5-ED3359A87E02}" type="presOf" srcId="{904DA0FA-A0E3-F14A-9CB8-14329D997B87}" destId="{0B0E43D0-F8EE-9344-9F56-BCEF617A3E5C}" srcOrd="0" destOrd="0" presId="urn:microsoft.com/office/officeart/2005/8/layout/radial4"/>
    <dgm:cxn modelId="{6020198E-BD15-1441-A916-E697C61F66BD}" type="presOf" srcId="{01BB9CCE-9112-1440-8990-F8C03F4D4B06}" destId="{60CF4D63-5B85-2C4F-99CD-3F59D7679900}" srcOrd="0" destOrd="0" presId="urn:microsoft.com/office/officeart/2005/8/layout/radial4"/>
    <dgm:cxn modelId="{459FB49B-F6E4-8C4B-B0AF-3B67C5318CF3}" type="presOf" srcId="{601B9D8B-519F-5C4F-8436-E7AA61B5D996}" destId="{407BCDD1-BA6B-254C-BEB6-27BAD362FC04}" srcOrd="0" destOrd="0" presId="urn:microsoft.com/office/officeart/2005/8/layout/radial4"/>
    <dgm:cxn modelId="{1A2D59BF-1A91-FC48-9602-2A428176E6CF}" srcId="{90E272B5-2522-6C49-AE71-F661B613D82A}" destId="{01BB9CCE-9112-1440-8990-F8C03F4D4B06}" srcOrd="0" destOrd="0" parTransId="{44025258-756D-2C4B-B546-1CE6EF8FBD3D}" sibTransId="{5EA49F02-FA12-C24C-87A5-7F849873ECE1}"/>
    <dgm:cxn modelId="{2C898AC1-73C5-AD4F-9CBC-ADDBEA516F2D}" type="presOf" srcId="{79131D40-82BD-B74B-B6B5-4F03E3D450CE}" destId="{2600F76C-B596-9748-B20A-483FCB1710D7}" srcOrd="0" destOrd="0" presId="urn:microsoft.com/office/officeart/2005/8/layout/radial4"/>
    <dgm:cxn modelId="{734286C5-5A1A-D74C-96A1-604C6E94162C}" type="presOf" srcId="{44025258-756D-2C4B-B546-1CE6EF8FBD3D}" destId="{71F9D4F6-0398-204F-90E9-5AB8EA85BCC2}" srcOrd="0" destOrd="0" presId="urn:microsoft.com/office/officeart/2005/8/layout/radial4"/>
    <dgm:cxn modelId="{5504BE1B-8F1D-034B-A2FA-E47DE9044D67}" type="presParOf" srcId="{7163BF80-A392-934E-8D0D-581F92B28B97}" destId="{02609478-3B8A-794B-BBC6-BB762790FF07}" srcOrd="0" destOrd="0" presId="urn:microsoft.com/office/officeart/2005/8/layout/radial4"/>
    <dgm:cxn modelId="{408A43A0-94B1-0F4A-B02F-4DCB2321CF1B}" type="presParOf" srcId="{7163BF80-A392-934E-8D0D-581F92B28B97}" destId="{71F9D4F6-0398-204F-90E9-5AB8EA85BCC2}" srcOrd="1" destOrd="0" presId="urn:microsoft.com/office/officeart/2005/8/layout/radial4"/>
    <dgm:cxn modelId="{7E7885C4-6EAC-4746-A305-D0D2A1FA1B8A}" type="presParOf" srcId="{7163BF80-A392-934E-8D0D-581F92B28B97}" destId="{60CF4D63-5B85-2C4F-99CD-3F59D7679900}" srcOrd="2" destOrd="0" presId="urn:microsoft.com/office/officeart/2005/8/layout/radial4"/>
    <dgm:cxn modelId="{2E677B31-035C-E749-8FCF-A22101BB7481}" type="presParOf" srcId="{7163BF80-A392-934E-8D0D-581F92B28B97}" destId="{E02D1E9D-02B2-D945-82B9-3C8CF234B0D2}" srcOrd="3" destOrd="0" presId="urn:microsoft.com/office/officeart/2005/8/layout/radial4"/>
    <dgm:cxn modelId="{C00CB9E6-21D5-1A4B-BAAC-6D4C8B61152A}" type="presParOf" srcId="{7163BF80-A392-934E-8D0D-581F92B28B97}" destId="{0B0E43D0-F8EE-9344-9F56-BCEF617A3E5C}" srcOrd="4" destOrd="0" presId="urn:microsoft.com/office/officeart/2005/8/layout/radial4"/>
    <dgm:cxn modelId="{D364071A-07A9-EC49-884C-767CB9413A81}" type="presParOf" srcId="{7163BF80-A392-934E-8D0D-581F92B28B97}" destId="{2600F76C-B596-9748-B20A-483FCB1710D7}" srcOrd="5" destOrd="0" presId="urn:microsoft.com/office/officeart/2005/8/layout/radial4"/>
    <dgm:cxn modelId="{A86CB4A0-5886-844F-9223-B85D91BE61A1}" type="presParOf" srcId="{7163BF80-A392-934E-8D0D-581F92B28B97}" destId="{407BCDD1-BA6B-254C-BEB6-27BAD362FC0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A37AB-CDCB-8348-872F-B9866EE7A4ED}">
      <dsp:nvSpPr>
        <dsp:cNvPr id="0" name=""/>
        <dsp:cNvSpPr/>
      </dsp:nvSpPr>
      <dsp:spPr>
        <a:xfrm>
          <a:off x="1978" y="558897"/>
          <a:ext cx="4219778" cy="25318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GB" sz="5500" kern="1200" dirty="0"/>
            <a:t>Independent Variable</a:t>
          </a:r>
        </a:p>
      </dsp:txBody>
      <dsp:txXfrm>
        <a:off x="76134" y="633053"/>
        <a:ext cx="4071466" cy="2383554"/>
      </dsp:txXfrm>
    </dsp:sp>
    <dsp:sp modelId="{5B556502-7EEB-0941-9C86-DFCDA39D3CE5}">
      <dsp:nvSpPr>
        <dsp:cNvPr id="0" name=""/>
        <dsp:cNvSpPr/>
      </dsp:nvSpPr>
      <dsp:spPr>
        <a:xfrm>
          <a:off x="4643734" y="1301578"/>
          <a:ext cx="894592" cy="10465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endParaRPr lang="en-GB" sz="4400" kern="1200"/>
        </a:p>
      </dsp:txBody>
      <dsp:txXfrm>
        <a:off x="4643734" y="1510879"/>
        <a:ext cx="626214" cy="627902"/>
      </dsp:txXfrm>
    </dsp:sp>
    <dsp:sp modelId="{8A10A271-F8AD-B141-884D-E8ABEB75C38A}">
      <dsp:nvSpPr>
        <dsp:cNvPr id="0" name=""/>
        <dsp:cNvSpPr/>
      </dsp:nvSpPr>
      <dsp:spPr>
        <a:xfrm>
          <a:off x="5909668" y="558897"/>
          <a:ext cx="4219778" cy="25318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GB" sz="5500" kern="1200" dirty="0"/>
            <a:t>Dependent Variable</a:t>
          </a:r>
        </a:p>
      </dsp:txBody>
      <dsp:txXfrm>
        <a:off x="5983824" y="633053"/>
        <a:ext cx="4071466" cy="2383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09478-3B8A-794B-BBC6-BB762790FF07}">
      <dsp:nvSpPr>
        <dsp:cNvPr id="0" name=""/>
        <dsp:cNvSpPr/>
      </dsp:nvSpPr>
      <dsp:spPr>
        <a:xfrm>
          <a:off x="4496161" y="2431845"/>
          <a:ext cx="2038955" cy="203895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Dependent Variable</a:t>
          </a:r>
        </a:p>
      </dsp:txBody>
      <dsp:txXfrm>
        <a:off x="4794759" y="2730443"/>
        <a:ext cx="1441759" cy="1441759"/>
      </dsp:txXfrm>
    </dsp:sp>
    <dsp:sp modelId="{71F9D4F6-0398-204F-90E9-5AB8EA85BCC2}">
      <dsp:nvSpPr>
        <dsp:cNvPr id="0" name=""/>
        <dsp:cNvSpPr/>
      </dsp:nvSpPr>
      <dsp:spPr>
        <a:xfrm rot="12900000">
          <a:off x="3182572" y="2075002"/>
          <a:ext cx="1564854" cy="5811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CF4D63-5B85-2C4F-99CD-3F59D7679900}">
      <dsp:nvSpPr>
        <dsp:cNvPr id="0" name=""/>
        <dsp:cNvSpPr/>
      </dsp:nvSpPr>
      <dsp:spPr>
        <a:xfrm>
          <a:off x="2355569" y="1141969"/>
          <a:ext cx="1937007" cy="15496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Independent Variable</a:t>
          </a:r>
        </a:p>
      </dsp:txBody>
      <dsp:txXfrm>
        <a:off x="2400955" y="1187355"/>
        <a:ext cx="1846235" cy="1458833"/>
      </dsp:txXfrm>
    </dsp:sp>
    <dsp:sp modelId="{E02D1E9D-02B2-D945-82B9-3C8CF234B0D2}">
      <dsp:nvSpPr>
        <dsp:cNvPr id="0" name=""/>
        <dsp:cNvSpPr/>
      </dsp:nvSpPr>
      <dsp:spPr>
        <a:xfrm rot="16200000">
          <a:off x="4733212" y="1267791"/>
          <a:ext cx="1564854" cy="5811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0E43D0-F8EE-9344-9F56-BCEF617A3E5C}">
      <dsp:nvSpPr>
        <dsp:cNvPr id="0" name=""/>
        <dsp:cNvSpPr/>
      </dsp:nvSpPr>
      <dsp:spPr>
        <a:xfrm>
          <a:off x="4547135" y="1112"/>
          <a:ext cx="1937007" cy="15496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Independent Variable</a:t>
          </a:r>
        </a:p>
      </dsp:txBody>
      <dsp:txXfrm>
        <a:off x="4592521" y="46498"/>
        <a:ext cx="1846235" cy="1458833"/>
      </dsp:txXfrm>
    </dsp:sp>
    <dsp:sp modelId="{2600F76C-B596-9748-B20A-483FCB1710D7}">
      <dsp:nvSpPr>
        <dsp:cNvPr id="0" name=""/>
        <dsp:cNvSpPr/>
      </dsp:nvSpPr>
      <dsp:spPr>
        <a:xfrm rot="19500000">
          <a:off x="6283851" y="2075002"/>
          <a:ext cx="1564854" cy="5811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7BCDD1-BA6B-254C-BEB6-27BAD362FC04}">
      <dsp:nvSpPr>
        <dsp:cNvPr id="0" name=""/>
        <dsp:cNvSpPr/>
      </dsp:nvSpPr>
      <dsp:spPr>
        <a:xfrm>
          <a:off x="6738701" y="1141969"/>
          <a:ext cx="1937007" cy="154960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Independent Variable</a:t>
          </a:r>
        </a:p>
      </dsp:txBody>
      <dsp:txXfrm>
        <a:off x="6784087" y="1187355"/>
        <a:ext cx="1846235" cy="1458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D2F96-EDE3-2C45-A522-E79BF7ABE968}">
      <dsp:nvSpPr>
        <dsp:cNvPr id="0" name=""/>
        <dsp:cNvSpPr/>
      </dsp:nvSpPr>
      <dsp:spPr>
        <a:xfrm>
          <a:off x="3050033" y="929"/>
          <a:ext cx="1890299" cy="94514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Travel time</a:t>
          </a:r>
        </a:p>
        <a:p>
          <a:pPr marL="0" lvl="0" indent="0" algn="ctr" defTabSz="933450">
            <a:lnSpc>
              <a:spcPct val="90000"/>
            </a:lnSpc>
            <a:spcBef>
              <a:spcPct val="0"/>
            </a:spcBef>
            <a:spcAft>
              <a:spcPct val="35000"/>
            </a:spcAft>
            <a:buNone/>
          </a:pPr>
          <a:r>
            <a:rPr lang="en-GB" sz="2100" kern="1200" dirty="0"/>
            <a:t>(y)</a:t>
          </a:r>
        </a:p>
      </dsp:txBody>
      <dsp:txXfrm>
        <a:off x="3077715" y="28611"/>
        <a:ext cx="1834935" cy="889785"/>
      </dsp:txXfrm>
    </dsp:sp>
    <dsp:sp modelId="{B60782B0-90B8-C849-818B-6D2005A31480}">
      <dsp:nvSpPr>
        <dsp:cNvPr id="0" name=""/>
        <dsp:cNvSpPr/>
      </dsp:nvSpPr>
      <dsp:spPr>
        <a:xfrm rot="3600000">
          <a:off x="4283190" y="1659429"/>
          <a:ext cx="984364" cy="33080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382431" y="1725589"/>
        <a:ext cx="785882" cy="198482"/>
      </dsp:txXfrm>
    </dsp:sp>
    <dsp:sp modelId="{0D84D2C1-AAB0-6743-80D7-11ABC93E57F8}">
      <dsp:nvSpPr>
        <dsp:cNvPr id="0" name=""/>
        <dsp:cNvSpPr/>
      </dsp:nvSpPr>
      <dsp:spPr>
        <a:xfrm>
          <a:off x="4610411" y="2703582"/>
          <a:ext cx="1890299" cy="94514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NumDeliveries </a:t>
          </a:r>
          <a14:m xmlns:a14="http://schemas.microsoft.com/office/drawing/2010/main">
            <m:oMath xmlns:m="http://schemas.openxmlformats.org/officeDocument/2006/math">
              <m:sSub>
                <m:sSubPr>
                  <m:ctrlPr>
                    <a:rPr lang="en-GB" sz="2100" i="1" kern="1200" smtClean="0">
                      <a:latin typeface="Cambria Math" panose="02040503050406030204" pitchFamily="18" charset="0"/>
                    </a:rPr>
                  </m:ctrlPr>
                </m:sSubPr>
                <m:e>
                  <m:r>
                    <a:rPr lang="en-US" sz="2100" b="0" i="1" kern="1200" smtClean="0">
                      <a:latin typeface="Cambria Math" panose="02040503050406030204" pitchFamily="18" charset="0"/>
                    </a:rPr>
                    <m:t>(</m:t>
                  </m:r>
                  <m:r>
                    <a:rPr lang="en-US" sz="2100" b="0" i="1" kern="1200" smtClean="0">
                      <a:latin typeface="Cambria Math" panose="02040503050406030204" pitchFamily="18" charset="0"/>
                    </a:rPr>
                    <m:t>𝑥</m:t>
                  </m:r>
                </m:e>
                <m:sub>
                  <m:r>
                    <a:rPr lang="en-US" sz="2100" b="0" i="1" kern="1200" smtClean="0">
                      <a:latin typeface="Cambria Math" panose="02040503050406030204" pitchFamily="18" charset="0"/>
                    </a:rPr>
                    <m:t>2</m:t>
                  </m:r>
                </m:sub>
              </m:sSub>
              <m:r>
                <a:rPr lang="en-US" sz="2100" b="0" i="1" kern="1200" smtClean="0">
                  <a:latin typeface="Cambria Math" panose="02040503050406030204" pitchFamily="18" charset="0"/>
                </a:rPr>
                <m:t>)</m:t>
              </m:r>
            </m:oMath>
          </a14:m>
          <a:endParaRPr lang="en-GB" sz="2100" kern="1200" dirty="0"/>
        </a:p>
      </dsp:txBody>
      <dsp:txXfrm>
        <a:off x="4638093" y="2731264"/>
        <a:ext cx="1834935" cy="889785"/>
      </dsp:txXfrm>
    </dsp:sp>
    <dsp:sp modelId="{B20A6B96-2832-9048-9E4E-E6CF895DFA7E}">
      <dsp:nvSpPr>
        <dsp:cNvPr id="0" name=""/>
        <dsp:cNvSpPr/>
      </dsp:nvSpPr>
      <dsp:spPr>
        <a:xfrm rot="10800000">
          <a:off x="3503001" y="3010756"/>
          <a:ext cx="984364" cy="33080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602242" y="3076916"/>
        <a:ext cx="785882" cy="198482"/>
      </dsp:txXfrm>
    </dsp:sp>
    <dsp:sp modelId="{58D7C13E-22A9-3C4C-BB15-AEB5BD7C8D9B}">
      <dsp:nvSpPr>
        <dsp:cNvPr id="0" name=""/>
        <dsp:cNvSpPr/>
      </dsp:nvSpPr>
      <dsp:spPr>
        <a:xfrm>
          <a:off x="1489656" y="2703582"/>
          <a:ext cx="1890299" cy="94514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Miles Travelled</a:t>
          </a:r>
        </a:p>
        <a:p>
          <a:pPr marL="0" lvl="0" indent="0" algn="ctr" defTabSz="933450">
            <a:lnSpc>
              <a:spcPct val="90000"/>
            </a:lnSpc>
            <a:spcBef>
              <a:spcPct val="0"/>
            </a:spcBef>
            <a:spcAft>
              <a:spcPct val="35000"/>
            </a:spcAft>
            <a:buNone/>
          </a:pPr>
          <a:r>
            <a:rPr lang="en-GB" sz="2100" kern="1200" dirty="0"/>
            <a:t>(</a:t>
          </a:r>
          <a14:m xmlns:a14="http://schemas.microsoft.com/office/drawing/2010/main">
            <m:oMath xmlns:m="http://schemas.openxmlformats.org/officeDocument/2006/math">
              <m:sSub>
                <m:sSubPr>
                  <m:ctrlPr>
                    <a:rPr lang="en-GB" sz="2100" i="1" kern="1200" smtClean="0">
                      <a:latin typeface="Cambria Math" panose="02040503050406030204" pitchFamily="18" charset="0"/>
                    </a:rPr>
                  </m:ctrlPr>
                </m:sSubPr>
                <m:e>
                  <m:r>
                    <a:rPr lang="en-US" sz="2100" b="0" i="1" kern="1200" smtClean="0">
                      <a:latin typeface="Cambria Math" panose="02040503050406030204" pitchFamily="18" charset="0"/>
                    </a:rPr>
                    <m:t>𝑥</m:t>
                  </m:r>
                </m:e>
                <m:sub>
                  <m:r>
                    <a:rPr lang="en-US" sz="2100" b="0" i="1" kern="1200" smtClean="0">
                      <a:latin typeface="Cambria Math" panose="02040503050406030204" pitchFamily="18" charset="0"/>
                    </a:rPr>
                    <m:t>1</m:t>
                  </m:r>
                </m:sub>
              </m:sSub>
            </m:oMath>
          </a14:m>
          <a:r>
            <a:rPr lang="en-GB" sz="2100" kern="1200" dirty="0"/>
            <a:t>)</a:t>
          </a:r>
        </a:p>
      </dsp:txBody>
      <dsp:txXfrm>
        <a:off x="1517338" y="2731264"/>
        <a:ext cx="1834935" cy="889785"/>
      </dsp:txXfrm>
    </dsp:sp>
    <dsp:sp modelId="{0942A294-3196-7D44-91E2-27FC6F8A160A}">
      <dsp:nvSpPr>
        <dsp:cNvPr id="0" name=""/>
        <dsp:cNvSpPr/>
      </dsp:nvSpPr>
      <dsp:spPr>
        <a:xfrm rot="18000000">
          <a:off x="2722812" y="1659429"/>
          <a:ext cx="984364" cy="33080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822053" y="1725589"/>
        <a:ext cx="785882" cy="198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09478-3B8A-794B-BBC6-BB762790FF07}">
      <dsp:nvSpPr>
        <dsp:cNvPr id="0" name=""/>
        <dsp:cNvSpPr/>
      </dsp:nvSpPr>
      <dsp:spPr>
        <a:xfrm>
          <a:off x="4233580" y="1984874"/>
          <a:ext cx="1664264" cy="16642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Dependent Variable</a:t>
          </a:r>
        </a:p>
      </dsp:txBody>
      <dsp:txXfrm>
        <a:off x="4477306" y="2228600"/>
        <a:ext cx="1176812" cy="1176812"/>
      </dsp:txXfrm>
    </dsp:sp>
    <dsp:sp modelId="{71F9D4F6-0398-204F-90E9-5AB8EA85BCC2}">
      <dsp:nvSpPr>
        <dsp:cNvPr id="0" name=""/>
        <dsp:cNvSpPr/>
      </dsp:nvSpPr>
      <dsp:spPr>
        <a:xfrm rot="12900000">
          <a:off x="3161109" y="1693515"/>
          <a:ext cx="1277574" cy="4743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CF4D63-5B85-2C4F-99CD-3F59D7679900}">
      <dsp:nvSpPr>
        <dsp:cNvPr id="0" name=""/>
        <dsp:cNvSpPr/>
      </dsp:nvSpPr>
      <dsp:spPr>
        <a:xfrm>
          <a:off x="2486107" y="931859"/>
          <a:ext cx="1581051" cy="12648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GB" sz="2100" kern="1200" dirty="0"/>
            <a:t>Independent Variable 1</a:t>
          </a:r>
        </a:p>
      </dsp:txBody>
      <dsp:txXfrm>
        <a:off x="2523153" y="968905"/>
        <a:ext cx="1506959" cy="1190749"/>
      </dsp:txXfrm>
    </dsp:sp>
    <dsp:sp modelId="{E02D1E9D-02B2-D945-82B9-3C8CF234B0D2}">
      <dsp:nvSpPr>
        <dsp:cNvPr id="0" name=""/>
        <dsp:cNvSpPr/>
      </dsp:nvSpPr>
      <dsp:spPr>
        <a:xfrm rot="16200000">
          <a:off x="4426925" y="1034573"/>
          <a:ext cx="1277574" cy="4743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0E43D0-F8EE-9344-9F56-BCEF617A3E5C}">
      <dsp:nvSpPr>
        <dsp:cNvPr id="0" name=""/>
        <dsp:cNvSpPr/>
      </dsp:nvSpPr>
      <dsp:spPr>
        <a:xfrm>
          <a:off x="4275186" y="523"/>
          <a:ext cx="1581051" cy="12648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GB" sz="2100" kern="1200" dirty="0"/>
            <a:t>Independent Variable 2</a:t>
          </a:r>
        </a:p>
      </dsp:txBody>
      <dsp:txXfrm>
        <a:off x="4312232" y="37569"/>
        <a:ext cx="1506959" cy="1190749"/>
      </dsp:txXfrm>
    </dsp:sp>
    <dsp:sp modelId="{2600F76C-B596-9748-B20A-483FCB1710D7}">
      <dsp:nvSpPr>
        <dsp:cNvPr id="0" name=""/>
        <dsp:cNvSpPr/>
      </dsp:nvSpPr>
      <dsp:spPr>
        <a:xfrm rot="19500000">
          <a:off x="5692741" y="1693515"/>
          <a:ext cx="1277574" cy="4743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7BCDD1-BA6B-254C-BEB6-27BAD362FC04}">
      <dsp:nvSpPr>
        <dsp:cNvPr id="0" name=""/>
        <dsp:cNvSpPr/>
      </dsp:nvSpPr>
      <dsp:spPr>
        <a:xfrm>
          <a:off x="6064266" y="931859"/>
          <a:ext cx="1581051" cy="12648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GB" sz="2100" kern="1200" dirty="0"/>
            <a:t>Independent Variable 3</a:t>
          </a:r>
        </a:p>
      </dsp:txBody>
      <dsp:txXfrm>
        <a:off x="6101312" y="968905"/>
        <a:ext cx="1506959" cy="11907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17D7-A29F-7740-950E-7BBEB35A9C79}"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FA923-6F19-FA4B-BC5B-216A8684D960}" type="slidenum">
              <a:rPr lang="en-US" smtClean="0"/>
              <a:t>‹#›</a:t>
            </a:fld>
            <a:endParaRPr lang="en-US"/>
          </a:p>
        </p:txBody>
      </p:sp>
    </p:spTree>
    <p:extLst>
      <p:ext uri="{BB962C8B-B14F-4D97-AF65-F5344CB8AC3E}">
        <p14:creationId xmlns:p14="http://schemas.microsoft.com/office/powerpoint/2010/main" val="2788735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032F71C-2815-8645-BC18-37EEF5613FA0}"/>
              </a:ext>
            </a:extLst>
          </p:cNvPr>
          <p:cNvSpPr>
            <a:spLocks noGrp="1" noRot="1" noChangeAspect="1" noChangeArrowheads="1" noTextEdit="1"/>
          </p:cNvSpPr>
          <p:nvPr>
            <p:ph type="sldImg"/>
          </p:nvPr>
        </p:nvSpPr>
        <p:spPr>
          <a:xfrm>
            <a:off x="393700" y="692150"/>
            <a:ext cx="6070600" cy="3416300"/>
          </a:xfrm>
          <a:ln/>
        </p:spPr>
      </p:sp>
      <p:sp>
        <p:nvSpPr>
          <p:cNvPr id="63491" name="Rectangle 3">
            <a:extLst>
              <a:ext uri="{FF2B5EF4-FFF2-40B4-BE49-F238E27FC236}">
                <a16:creationId xmlns:a16="http://schemas.microsoft.com/office/drawing/2014/main" id="{2E6DCBD3-21C8-9D42-B304-4EB79838F63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9312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8AF2CDD-F80A-034F-8419-80CCB86050D0}"/>
              </a:ext>
            </a:extLst>
          </p:cNvPr>
          <p:cNvSpPr>
            <a:spLocks noGrp="1" noRot="1" noChangeAspect="1" noChangeArrowheads="1" noTextEdit="1"/>
          </p:cNvSpPr>
          <p:nvPr>
            <p:ph type="sldImg"/>
          </p:nvPr>
        </p:nvSpPr>
        <p:spPr>
          <a:xfrm>
            <a:off x="393700" y="692150"/>
            <a:ext cx="6070600" cy="3416300"/>
          </a:xfrm>
          <a:ln/>
        </p:spPr>
      </p:sp>
      <p:sp>
        <p:nvSpPr>
          <p:cNvPr id="64515" name="Rectangle 3">
            <a:extLst>
              <a:ext uri="{FF2B5EF4-FFF2-40B4-BE49-F238E27FC236}">
                <a16:creationId xmlns:a16="http://schemas.microsoft.com/office/drawing/2014/main" id="{F916FB99-8D3F-4E4A-800C-E477D2086AA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7816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1F9E17B-6B98-764E-9121-4C0DB8E56448}"/>
              </a:ext>
            </a:extLst>
          </p:cNvPr>
          <p:cNvSpPr>
            <a:spLocks noGrp="1" noRot="1" noChangeAspect="1" noChangeArrowheads="1" noTextEdit="1"/>
          </p:cNvSpPr>
          <p:nvPr>
            <p:ph type="sldImg"/>
          </p:nvPr>
        </p:nvSpPr>
        <p:spPr>
          <a:xfrm>
            <a:off x="393700" y="692150"/>
            <a:ext cx="6070600" cy="3416300"/>
          </a:xfrm>
          <a:ln/>
        </p:spPr>
      </p:sp>
      <p:sp>
        <p:nvSpPr>
          <p:cNvPr id="65539" name="Rectangle 3">
            <a:extLst>
              <a:ext uri="{FF2B5EF4-FFF2-40B4-BE49-F238E27FC236}">
                <a16:creationId xmlns:a16="http://schemas.microsoft.com/office/drawing/2014/main" id="{A1BE4FB2-18A6-8F49-B9B4-897385BBB7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7422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AD4146C-6042-7C4C-B859-42F44F39279A}"/>
              </a:ext>
            </a:extLst>
          </p:cNvPr>
          <p:cNvSpPr>
            <a:spLocks noGrp="1" noRot="1" noChangeAspect="1" noChangeArrowheads="1" noTextEdit="1"/>
          </p:cNvSpPr>
          <p:nvPr>
            <p:ph type="sldImg"/>
          </p:nvPr>
        </p:nvSpPr>
        <p:spPr>
          <a:xfrm>
            <a:off x="393700" y="692150"/>
            <a:ext cx="6070600" cy="3416300"/>
          </a:xfrm>
          <a:ln/>
        </p:spPr>
      </p:sp>
      <p:sp>
        <p:nvSpPr>
          <p:cNvPr id="66563" name="Rectangle 3">
            <a:extLst>
              <a:ext uri="{FF2B5EF4-FFF2-40B4-BE49-F238E27FC236}">
                <a16:creationId xmlns:a16="http://schemas.microsoft.com/office/drawing/2014/main" id="{2184CF03-65BC-414A-B098-8800083619C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8151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657A29F-4CBB-AB49-B967-7C75DD206646}"/>
              </a:ext>
            </a:extLst>
          </p:cNvPr>
          <p:cNvSpPr>
            <a:spLocks noGrp="1" noRot="1" noChangeAspect="1" noChangeArrowheads="1" noTextEdit="1"/>
          </p:cNvSpPr>
          <p:nvPr>
            <p:ph type="sldImg"/>
          </p:nvPr>
        </p:nvSpPr>
        <p:spPr>
          <a:xfrm>
            <a:off x="393700" y="692150"/>
            <a:ext cx="6070600" cy="3416300"/>
          </a:xfrm>
          <a:ln cap="flat"/>
        </p:spPr>
      </p:sp>
      <p:sp>
        <p:nvSpPr>
          <p:cNvPr id="67587" name="Rectangle 3">
            <a:extLst>
              <a:ext uri="{FF2B5EF4-FFF2-40B4-BE49-F238E27FC236}">
                <a16:creationId xmlns:a16="http://schemas.microsoft.com/office/drawing/2014/main" id="{E01AE354-60E9-854A-AE03-CD4749B42E4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4260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5291855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B6B2CE3-752B-5747-AA2D-806660ADE35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84537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975683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30040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2331172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617385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2121184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2381273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67586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61766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6B2CE3-752B-5747-AA2D-806660ADE357}"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69051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B6B2CE3-752B-5747-AA2D-806660ADE35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425679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B6B2CE3-752B-5747-AA2D-806660ADE357}"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41452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B6B2CE3-752B-5747-AA2D-806660ADE357}"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30355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B6B2CE3-752B-5747-AA2D-806660ADE357}"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318818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B6B2CE3-752B-5747-AA2D-806660ADE35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5630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B6B2CE3-752B-5747-AA2D-806660ADE357}"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211D7-1369-0649-BAFC-21C92F67F72D}" type="slidenum">
              <a:rPr lang="en-US" smtClean="0"/>
              <a:t>‹#›</a:t>
            </a:fld>
            <a:endParaRPr lang="en-US"/>
          </a:p>
        </p:txBody>
      </p:sp>
    </p:spTree>
    <p:extLst>
      <p:ext uri="{BB962C8B-B14F-4D97-AF65-F5344CB8AC3E}">
        <p14:creationId xmlns:p14="http://schemas.microsoft.com/office/powerpoint/2010/main" val="184629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6B2CE3-752B-5747-AA2D-806660ADE357}" type="datetimeFigureOut">
              <a:rPr lang="en-US" smtClean="0"/>
              <a:t>12/5/2022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1211D7-1369-0649-BAFC-21C92F67F72D}" type="slidenum">
              <a:rPr lang="en-US" smtClean="0"/>
              <a:t>‹#›</a:t>
            </a:fld>
            <a:endParaRPr lang="en-US"/>
          </a:p>
        </p:txBody>
      </p:sp>
    </p:spTree>
    <p:extLst>
      <p:ext uri="{BB962C8B-B14F-4D97-AF65-F5344CB8AC3E}">
        <p14:creationId xmlns:p14="http://schemas.microsoft.com/office/powerpoint/2010/main" val="1441418472"/>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8FC7-F129-9940-B6A3-097EAB4AF24D}"/>
              </a:ext>
            </a:extLst>
          </p:cNvPr>
          <p:cNvSpPr>
            <a:spLocks noGrp="1"/>
          </p:cNvSpPr>
          <p:nvPr>
            <p:ph type="ctrTitle"/>
          </p:nvPr>
        </p:nvSpPr>
        <p:spPr/>
        <p:txBody>
          <a:bodyPr/>
          <a:lstStyle/>
          <a:p>
            <a:r>
              <a:rPr lang="en-US" dirty="0"/>
              <a:t>Multiple Linear Regression</a:t>
            </a:r>
          </a:p>
        </p:txBody>
      </p:sp>
      <p:sp>
        <p:nvSpPr>
          <p:cNvPr id="3" name="Subtitle 2">
            <a:extLst>
              <a:ext uri="{FF2B5EF4-FFF2-40B4-BE49-F238E27FC236}">
                <a16:creationId xmlns:a16="http://schemas.microsoft.com/office/drawing/2014/main" id="{19B517A9-0FB4-8141-B300-C150B8CDA9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524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387D-AA6D-264D-BEA3-D1A580D12437}"/>
              </a:ext>
            </a:extLst>
          </p:cNvPr>
          <p:cNvSpPr>
            <a:spLocks noGrp="1"/>
          </p:cNvSpPr>
          <p:nvPr>
            <p:ph type="title"/>
          </p:nvPr>
        </p:nvSpPr>
        <p:spPr/>
        <p:txBody>
          <a:bodyPr/>
          <a:lstStyle/>
          <a:p>
            <a:r>
              <a:rPr lang="en-US" dirty="0"/>
              <a:t>Preparation </a:t>
            </a:r>
          </a:p>
        </p:txBody>
      </p:sp>
      <p:sp>
        <p:nvSpPr>
          <p:cNvPr id="3" name="Content Placeholder 2">
            <a:extLst>
              <a:ext uri="{FF2B5EF4-FFF2-40B4-BE49-F238E27FC236}">
                <a16:creationId xmlns:a16="http://schemas.microsoft.com/office/drawing/2014/main" id="{9E9C4147-20D7-2046-8BDA-9553D75848DE}"/>
              </a:ext>
            </a:extLst>
          </p:cNvPr>
          <p:cNvSpPr>
            <a:spLocks noGrp="1"/>
          </p:cNvSpPr>
          <p:nvPr>
            <p:ph idx="1"/>
          </p:nvPr>
        </p:nvSpPr>
        <p:spPr/>
        <p:txBody>
          <a:bodyPr>
            <a:normAutofit/>
          </a:bodyPr>
          <a:lstStyle/>
          <a:p>
            <a:pPr marL="0" indent="0">
              <a:buNone/>
            </a:pPr>
            <a:r>
              <a:rPr lang="en-US" sz="2800" dirty="0"/>
              <a:t>Due to overfitting and multicollinearity, there is a step called preparation need to be done before conducting the multiple regression</a:t>
            </a:r>
          </a:p>
          <a:p>
            <a:r>
              <a:rPr lang="en-US" sz="2800" dirty="0"/>
              <a:t>Correlations</a:t>
            </a:r>
          </a:p>
          <a:p>
            <a:r>
              <a:rPr lang="en-US" sz="2800" dirty="0"/>
              <a:t>Scatter plots</a:t>
            </a:r>
          </a:p>
          <a:p>
            <a:r>
              <a:rPr lang="en-US" sz="2800" dirty="0"/>
              <a:t>Simple regressions</a:t>
            </a:r>
          </a:p>
        </p:txBody>
      </p:sp>
    </p:spTree>
    <p:extLst>
      <p:ext uri="{BB962C8B-B14F-4D97-AF65-F5344CB8AC3E}">
        <p14:creationId xmlns:p14="http://schemas.microsoft.com/office/powerpoint/2010/main" val="6461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5395-D20A-BF49-ABB0-8E0990E6842E}"/>
              </a:ext>
            </a:extLst>
          </p:cNvPr>
          <p:cNvSpPr>
            <a:spLocks noGrp="1"/>
          </p:cNvSpPr>
          <p:nvPr>
            <p:ph type="title"/>
          </p:nvPr>
        </p:nvSpPr>
        <p:spPr>
          <a:xfrm>
            <a:off x="685801" y="609600"/>
            <a:ext cx="10131425" cy="772633"/>
          </a:xfrm>
        </p:spPr>
        <p:txBody>
          <a:bodyPr/>
          <a:lstStyle/>
          <a:p>
            <a:r>
              <a:rPr lang="en-US" dirty="0"/>
              <a:t>multicollinearity</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72BE7CE-BF5F-7E42-9335-FDF2EA4070AC}"/>
                  </a:ext>
                </a:extLst>
              </p:cNvPr>
              <p:cNvGraphicFramePr>
                <a:graphicFrameLocks noGrp="1"/>
              </p:cNvGraphicFramePr>
              <p:nvPr>
                <p:ph idx="1"/>
                <p:extLst>
                  <p:ext uri="{D42A27DB-BD31-4B8C-83A1-F6EECF244321}">
                    <p14:modId xmlns:p14="http://schemas.microsoft.com/office/powerpoint/2010/main" val="1866836374"/>
                  </p:ext>
                </p:extLst>
              </p:nvPr>
            </p:nvGraphicFramePr>
            <p:xfrm>
              <a:off x="685800" y="2141538"/>
              <a:ext cx="7990367"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a:extLst>
                  <a:ext uri="{FF2B5EF4-FFF2-40B4-BE49-F238E27FC236}">
                    <a16:creationId xmlns:a16="http://schemas.microsoft.com/office/drawing/2014/main" id="{F72BE7CE-BF5F-7E42-9335-FDF2EA4070AC}"/>
                  </a:ext>
                </a:extLst>
              </p:cNvPr>
              <p:cNvGraphicFramePr>
                <a:graphicFrameLocks noGrp="1"/>
              </p:cNvGraphicFramePr>
              <p:nvPr>
                <p:ph idx="1"/>
                <p:extLst>
                  <p:ext uri="{D42A27DB-BD31-4B8C-83A1-F6EECF244321}">
                    <p14:modId xmlns:p14="http://schemas.microsoft.com/office/powerpoint/2010/main" val="1866836374"/>
                  </p:ext>
                </p:extLst>
              </p:nvPr>
            </p:nvGraphicFramePr>
            <p:xfrm>
              <a:off x="685800" y="2141538"/>
              <a:ext cx="7990367" cy="36496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extBox 4">
            <a:extLst>
              <a:ext uri="{FF2B5EF4-FFF2-40B4-BE49-F238E27FC236}">
                <a16:creationId xmlns:a16="http://schemas.microsoft.com/office/drawing/2014/main" id="{25AFD2AC-3AF9-F340-AC22-F23414285DF1}"/>
              </a:ext>
            </a:extLst>
          </p:cNvPr>
          <p:cNvSpPr txBox="1"/>
          <p:nvPr/>
        </p:nvSpPr>
        <p:spPr>
          <a:xfrm>
            <a:off x="8484781" y="2317898"/>
            <a:ext cx="2934586" cy="461665"/>
          </a:xfrm>
          <a:prstGeom prst="rect">
            <a:avLst/>
          </a:prstGeom>
          <a:noFill/>
        </p:spPr>
        <p:txBody>
          <a:bodyPr wrap="square" rtlCol="0">
            <a:spAutoFit/>
          </a:bodyPr>
          <a:lstStyle/>
          <a:p>
            <a:r>
              <a:rPr lang="en-US" sz="2400" dirty="0"/>
              <a:t>Dependent Variable</a:t>
            </a:r>
          </a:p>
        </p:txBody>
      </p:sp>
      <p:sp>
        <p:nvSpPr>
          <p:cNvPr id="6" name="TextBox 5">
            <a:extLst>
              <a:ext uri="{FF2B5EF4-FFF2-40B4-BE49-F238E27FC236}">
                <a16:creationId xmlns:a16="http://schemas.microsoft.com/office/drawing/2014/main" id="{FA4594CE-038D-5E4B-818B-F4FEEA8EBC92}"/>
              </a:ext>
            </a:extLst>
          </p:cNvPr>
          <p:cNvSpPr txBox="1"/>
          <p:nvPr/>
        </p:nvSpPr>
        <p:spPr>
          <a:xfrm>
            <a:off x="8484781" y="4763386"/>
            <a:ext cx="2934586" cy="461665"/>
          </a:xfrm>
          <a:prstGeom prst="rect">
            <a:avLst/>
          </a:prstGeom>
          <a:noFill/>
        </p:spPr>
        <p:txBody>
          <a:bodyPr wrap="square" rtlCol="0">
            <a:spAutoFit/>
          </a:bodyPr>
          <a:lstStyle/>
          <a:p>
            <a:r>
              <a:rPr lang="en-US" sz="2400" dirty="0"/>
              <a:t>Independent Variable</a:t>
            </a:r>
          </a:p>
        </p:txBody>
      </p:sp>
      <p:sp>
        <p:nvSpPr>
          <p:cNvPr id="7" name="TextBox 6">
            <a:extLst>
              <a:ext uri="{FF2B5EF4-FFF2-40B4-BE49-F238E27FC236}">
                <a16:creationId xmlns:a16="http://schemas.microsoft.com/office/drawing/2014/main" id="{7FB45E37-EB2D-C14F-9F0C-64FECB26C8E7}"/>
              </a:ext>
            </a:extLst>
          </p:cNvPr>
          <p:cNvSpPr txBox="1"/>
          <p:nvPr/>
        </p:nvSpPr>
        <p:spPr>
          <a:xfrm>
            <a:off x="2594344" y="6315740"/>
            <a:ext cx="5358809" cy="461665"/>
          </a:xfrm>
          <a:prstGeom prst="rect">
            <a:avLst/>
          </a:prstGeom>
          <a:noFill/>
        </p:spPr>
        <p:txBody>
          <a:bodyPr wrap="square" rtlCol="0">
            <a:spAutoFit/>
          </a:bodyPr>
          <a:lstStyle/>
          <a:p>
            <a:r>
              <a:rPr lang="en-US" sz="2400" dirty="0"/>
              <a:t>Potential Multicollinearity</a:t>
            </a:r>
          </a:p>
        </p:txBody>
      </p:sp>
    </p:spTree>
    <p:extLst>
      <p:ext uri="{BB962C8B-B14F-4D97-AF65-F5344CB8AC3E}">
        <p14:creationId xmlns:p14="http://schemas.microsoft.com/office/powerpoint/2010/main" val="263269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9BDB-5EF2-2F41-B3FA-C0FA927DC246}"/>
              </a:ext>
            </a:extLst>
          </p:cNvPr>
          <p:cNvSpPr>
            <a:spLocks noGrp="1"/>
          </p:cNvSpPr>
          <p:nvPr>
            <p:ph type="title"/>
          </p:nvPr>
        </p:nvSpPr>
        <p:spPr/>
        <p:txBody>
          <a:bodyPr/>
          <a:lstStyle/>
          <a:p>
            <a:r>
              <a:rPr lang="en-US" dirty="0"/>
              <a:t>multicollinearity</a:t>
            </a:r>
          </a:p>
        </p:txBody>
      </p:sp>
      <p:graphicFrame>
        <p:nvGraphicFramePr>
          <p:cNvPr id="7" name="Content Placeholder 3">
            <a:extLst>
              <a:ext uri="{FF2B5EF4-FFF2-40B4-BE49-F238E27FC236}">
                <a16:creationId xmlns:a16="http://schemas.microsoft.com/office/drawing/2014/main" id="{548A7B98-7609-2D40-8316-7E5A0D993FD0}"/>
              </a:ext>
            </a:extLst>
          </p:cNvPr>
          <p:cNvGraphicFramePr>
            <a:graphicFrameLocks noGrp="1"/>
          </p:cNvGraphicFramePr>
          <p:nvPr>
            <p:ph idx="1"/>
            <p:extLst>
              <p:ext uri="{D42A27DB-BD31-4B8C-83A1-F6EECF244321}">
                <p14:modId xmlns:p14="http://schemas.microsoft.com/office/powerpoint/2010/main" val="3191580289"/>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75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040B530-401B-3749-9ED9-4E3A1ACB4F96}"/>
              </a:ext>
            </a:extLst>
          </p:cNvPr>
          <p:cNvSpPr>
            <a:spLocks noGrp="1" noChangeArrowheads="1"/>
          </p:cNvSpPr>
          <p:nvPr>
            <p:ph type="title"/>
          </p:nvPr>
        </p:nvSpPr>
        <p:spPr/>
        <p:txBody>
          <a:bodyPr/>
          <a:lstStyle/>
          <a:p>
            <a:pPr>
              <a:defRPr/>
            </a:pPr>
            <a:r>
              <a:rPr lang="en-US" dirty="0"/>
              <a:t>Multiple Regression Model</a:t>
            </a:r>
          </a:p>
        </p:txBody>
      </p:sp>
      <p:sp>
        <p:nvSpPr>
          <p:cNvPr id="63491" name="Rectangle 3">
            <a:extLst>
              <a:ext uri="{FF2B5EF4-FFF2-40B4-BE49-F238E27FC236}">
                <a16:creationId xmlns:a16="http://schemas.microsoft.com/office/drawing/2014/main" id="{BD261C46-A634-524E-AD2C-AF7C392803D1}"/>
              </a:ext>
            </a:extLst>
          </p:cNvPr>
          <p:cNvSpPr>
            <a:spLocks noGrp="1" noChangeArrowheads="1"/>
          </p:cNvSpPr>
          <p:nvPr>
            <p:ph idx="1"/>
          </p:nvPr>
        </p:nvSpPr>
        <p:spPr>
          <a:xfrm>
            <a:off x="2368550" y="1590676"/>
            <a:ext cx="7467600" cy="1401763"/>
          </a:xfrm>
        </p:spPr>
        <p:txBody>
          <a:bodyPr>
            <a:normAutofit/>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3" name="Rectangle 5">
            <a:extLst>
              <a:ext uri="{FF2B5EF4-FFF2-40B4-BE49-F238E27FC236}">
                <a16:creationId xmlns:a16="http://schemas.microsoft.com/office/drawing/2014/main" id="{468DCDDC-E069-3D4F-9E86-8C05DFA499CE}"/>
              </a:ext>
            </a:extLst>
          </p:cNvPr>
          <p:cNvSpPr>
            <a:spLocks noChangeArrowheads="1"/>
          </p:cNvSpPr>
          <p:nvPr/>
        </p:nvSpPr>
        <p:spPr bwMode="auto">
          <a:xfrm>
            <a:off x="3543300" y="2905125"/>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F48B9482-B711-B64A-B411-94D8334EA836}"/>
              </a:ext>
            </a:extLst>
          </p:cNvPr>
          <p:cNvSpPr txBox="1">
            <a:spLocks noChangeArrowheads="1"/>
          </p:cNvSpPr>
          <p:nvPr/>
        </p:nvSpPr>
        <p:spPr bwMode="auto">
          <a:xfrm>
            <a:off x="3808413" y="3068638"/>
            <a:ext cx="465455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 </a:t>
            </a:r>
            <a:r>
              <a:rPr lang="en-US" sz="2400">
                <a:solidFill>
                  <a:srgbClr val="FFFFFF"/>
                </a:solidFill>
                <a:effectLst>
                  <a:outerShdw blurRad="38100" dist="38100" dir="2700000" algn="tl">
                    <a:srgbClr val="000000"/>
                  </a:outerShdw>
                </a:effectLst>
                <a:latin typeface="Book Antiqua" pitchFamily="18" charset="0"/>
              </a:rPr>
              <a:t>+</a:t>
            </a:r>
            <a:r>
              <a:rPr lang="en-US" sz="2400" baseline="-25000">
                <a:solidFill>
                  <a:srgbClr val="FFFFFF"/>
                </a:solidFill>
                <a:effectLst>
                  <a:outerShdw blurRad="38100" dist="38100" dir="2700000" algn="tl">
                    <a:srgbClr val="000000"/>
                  </a:outerShdw>
                </a:effectLst>
                <a:latin typeface="Book Antiqua" pitchFamily="18" charset="0"/>
              </a:rPr>
              <a:t> </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F3EA4AFD-4AD5-5A47-9C2B-D4A7C47002D0}"/>
              </a:ext>
            </a:extLst>
          </p:cNvPr>
          <p:cNvSpPr>
            <a:spLocks noChangeArrowheads="1"/>
          </p:cNvSpPr>
          <p:nvPr/>
        </p:nvSpPr>
        <p:spPr bwMode="auto">
          <a:xfrm>
            <a:off x="2738438" y="3895725"/>
            <a:ext cx="6553200" cy="1314450"/>
          </a:xfrm>
          <a:prstGeom prst="rect">
            <a:avLst/>
          </a:prstGeom>
          <a:noFill/>
          <a:ln w="12700">
            <a:noFill/>
            <a:miter lim="800000"/>
            <a:headEnd/>
            <a:tailEnd/>
          </a:ln>
          <a:effectLst/>
        </p:spPr>
        <p:txBody>
          <a:bodyPr wrap="none" anchor="ctr"/>
          <a:lstStyle/>
          <a:p>
            <a:pPr algn="l">
              <a:defRPr/>
            </a:pPr>
            <a:r>
              <a:rPr lang="en-US" sz="2400" dirty="0">
                <a:effectLst>
                  <a:outerShdw blurRad="38100" dist="38100" dir="2700000" algn="tl">
                    <a:srgbClr val="000000"/>
                  </a:outerShdw>
                </a:effectLst>
                <a:latin typeface="Book Antiqua" pitchFamily="18" charset="0"/>
              </a:rPr>
              <a:t>where:</a:t>
            </a:r>
          </a:p>
          <a:p>
            <a:pPr algn="l">
              <a:defRPr/>
            </a:pPr>
            <a:r>
              <a:rPr lang="en-US" sz="2400" i="1" dirty="0">
                <a:solidFill>
                  <a:srgbClr val="FFFFFF"/>
                </a:solidFill>
                <a:effectLst>
                  <a:outerShdw blurRad="38100" dist="38100" dir="2700000" algn="tl">
                    <a:srgbClr val="000000"/>
                  </a:outerShdw>
                </a:effectLst>
                <a:latin typeface="Symbol" pitchFamily="18" charset="2"/>
              </a:rPr>
              <a:t>	</a:t>
            </a:r>
            <a:r>
              <a:rPr lang="en-US" sz="2400" i="1" dirty="0">
                <a:effectLst>
                  <a:outerShdw blurRad="38100" dist="38100" dir="2700000" algn="tl">
                    <a:srgbClr val="000000"/>
                  </a:outerShdw>
                </a:effectLst>
                <a:latin typeface="Symbol" pitchFamily="18" charset="2"/>
              </a:rPr>
              <a:t>b</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b</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a:effectLst>
                  <a:outerShdw blurRad="38100" dist="38100" dir="2700000" algn="tl">
                    <a:srgbClr val="000000"/>
                  </a:outerShdw>
                </a:effectLst>
                <a:latin typeface="Symbol" pitchFamily="18" charset="2"/>
              </a:rPr>
              <a:t>b</a:t>
            </a:r>
            <a:r>
              <a:rPr lang="en-US" sz="2400" i="1" baseline="-25000" dirty="0">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are the </a:t>
            </a:r>
            <a:r>
              <a:rPr lang="en-US" sz="2400" u="sng" dirty="0">
                <a:effectLst>
                  <a:outerShdw blurRad="38100" dist="38100" dir="2700000" algn="tl">
                    <a:srgbClr val="000000"/>
                  </a:outerShdw>
                </a:effectLst>
                <a:latin typeface="Book Antiqua" pitchFamily="18" charset="0"/>
              </a:rPr>
              <a:t>parameters</a:t>
            </a:r>
            <a:r>
              <a:rPr lang="en-US" sz="2400" dirty="0">
                <a:effectLst>
                  <a:outerShdw blurRad="38100" dist="38100" dir="2700000" algn="tl">
                    <a:srgbClr val="000000"/>
                  </a:outerShdw>
                </a:effectLst>
                <a:latin typeface="Book Antiqua" pitchFamily="18" charset="0"/>
              </a:rPr>
              <a:t>, and</a:t>
            </a:r>
            <a:endParaRPr lang="en-US" sz="2400" u="sng" dirty="0">
              <a:effectLst>
                <a:outerShdw blurRad="38100" dist="38100" dir="2700000" algn="tl">
                  <a:srgbClr val="000000"/>
                </a:outerShdw>
              </a:effectLst>
              <a:latin typeface="Book Antiqua" pitchFamily="18" charset="0"/>
            </a:endParaRPr>
          </a:p>
          <a:p>
            <a:pPr algn="l">
              <a:defRPr/>
            </a:pPr>
            <a:r>
              <a:rPr lang="en-US" sz="2400" i="1" dirty="0">
                <a:effectLst>
                  <a:outerShdw blurRad="38100" dist="38100" dir="2700000" algn="tl">
                    <a:srgbClr val="000000"/>
                  </a:outerShdw>
                </a:effectLst>
                <a:latin typeface="Symbol" pitchFamily="18" charset="2"/>
              </a:rPr>
              <a:t>	e</a:t>
            </a:r>
            <a:r>
              <a:rPr lang="en-US" sz="2400" dirty="0">
                <a:effectLst>
                  <a:outerShdw blurRad="38100" dist="38100" dir="2700000" algn="tl">
                    <a:srgbClr val="000000"/>
                  </a:outerShdw>
                </a:effectLst>
                <a:latin typeface="Book Antiqua" pitchFamily="18" charset="0"/>
              </a:rPr>
              <a:t>  is a random variable called the </a:t>
            </a:r>
            <a:r>
              <a:rPr lang="en-US" sz="2400" u="sng" dirty="0">
                <a:effectLst>
                  <a:outerShdw blurRad="38100" dist="38100" dir="2700000" algn="tl">
                    <a:srgbClr val="000000"/>
                  </a:outerShdw>
                </a:effectLst>
                <a:latin typeface="Book Antiqua" pitchFamily="18" charset="0"/>
              </a:rPr>
              <a:t>error term</a:t>
            </a:r>
            <a:endParaRPr lang="en-US" sz="2400" dirty="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B632DC2A-FBA6-C14F-8931-F9EF89C60C7C}"/>
              </a:ext>
            </a:extLst>
          </p:cNvPr>
          <p:cNvSpPr>
            <a:spLocks noChangeArrowheads="1"/>
          </p:cNvSpPr>
          <p:nvPr/>
        </p:nvSpPr>
        <p:spPr bwMode="auto">
          <a:xfrm rot="5400000">
            <a:off x="3267076" y="3260726"/>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63497" name="Text Box 9">
            <a:extLst>
              <a:ext uri="{FF2B5EF4-FFF2-40B4-BE49-F238E27FC236}">
                <a16:creationId xmlns:a16="http://schemas.microsoft.com/office/drawing/2014/main" id="{0001EB45-8DF2-F14E-B1F5-BF105F9BC8D0}"/>
              </a:ext>
            </a:extLst>
          </p:cNvPr>
          <p:cNvSpPr txBox="1">
            <a:spLocks noChangeArrowheads="1"/>
          </p:cNvSpPr>
          <p:nvPr/>
        </p:nvSpPr>
        <p:spPr bwMode="auto">
          <a:xfrm>
            <a:off x="2217739" y="1686134"/>
            <a:ext cx="4224233" cy="461665"/>
          </a:xfrm>
          <a:prstGeom prst="rect">
            <a:avLst/>
          </a:prstGeom>
          <a:noFill/>
          <a:ln w="12700">
            <a:noFill/>
            <a:miter lim="800000"/>
            <a:headEnd/>
            <a:tailEnd/>
          </a:ln>
          <a:effectLst/>
        </p:spPr>
        <p:txBody>
          <a:bodyPr wrap="none">
            <a:spAutoFit/>
          </a:bodyPr>
          <a:lstStyle/>
          <a:p>
            <a:pPr algn="l">
              <a:buSzPct val="75000"/>
              <a:buFont typeface="Monotype Sorts" pitchFamily="2" charset="2"/>
              <a:buChar char="n"/>
              <a:defRPr/>
            </a:pPr>
            <a:r>
              <a:rPr lang="en-US" sz="2400" dirty="0">
                <a:effectLst>
                  <a:outerShdw blurRad="38100" dist="38100" dir="2700000" algn="tl">
                    <a:srgbClr val="000000"/>
                  </a:outerShdw>
                </a:effectLst>
                <a:latin typeface="Book Antiqua" pitchFamily="18" charset="0"/>
              </a:rPr>
              <a:t>  Multiple Regression Model</a:t>
            </a:r>
          </a:p>
        </p:txBody>
      </p:sp>
    </p:spTree>
    <p:extLst>
      <p:ext uri="{BB962C8B-B14F-4D97-AF65-F5344CB8AC3E}">
        <p14:creationId xmlns:p14="http://schemas.microsoft.com/office/powerpoint/2010/main" val="293443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FD7939DE-00FF-1047-AB7E-A61BB69D10FD}"/>
              </a:ext>
            </a:extLst>
          </p:cNvPr>
          <p:cNvSpPr>
            <a:spLocks noChangeArrowheads="1"/>
          </p:cNvSpPr>
          <p:nvPr/>
        </p:nvSpPr>
        <p:spPr bwMode="auto">
          <a:xfrm>
            <a:off x="3500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E9227269-F9F0-984E-B27C-56C1D2C7BF70}"/>
              </a:ext>
            </a:extLst>
          </p:cNvPr>
          <p:cNvSpPr>
            <a:spLocks noChangeArrowheads="1"/>
          </p:cNvSpPr>
          <p:nvPr/>
        </p:nvSpPr>
        <p:spPr bwMode="auto">
          <a:xfrm>
            <a:off x="2366963" y="1587501"/>
            <a:ext cx="7250112" cy="893763"/>
          </a:xfrm>
          <a:prstGeom prst="rect">
            <a:avLst/>
          </a:prstGeom>
          <a:noFill/>
          <a:ln w="12700">
            <a:noFill/>
            <a:miter lim="800000"/>
            <a:headEnd/>
            <a:tailEnd/>
          </a:ln>
          <a:effectLst/>
        </p:spPr>
        <p:txBody>
          <a:bodyPr lIns="90488" tIns="44450" rIns="90488" bIns="44450"/>
          <a:lstStyle/>
          <a:p>
            <a:pPr marL="342900" indent="-342900">
              <a:spcBef>
                <a:spcPct val="20000"/>
              </a:spcBef>
              <a:buClr>
                <a:srgbClr val="66FFFF"/>
              </a:buClr>
              <a:buSzPct val="75000"/>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87A96085-1BFE-BC4E-AD7E-B5E234C259E1}"/>
              </a:ext>
            </a:extLst>
          </p:cNvPr>
          <p:cNvSpPr>
            <a:spLocks noChangeArrowheads="1"/>
          </p:cNvSpPr>
          <p:nvPr/>
        </p:nvSpPr>
        <p:spPr bwMode="auto">
          <a:xfrm>
            <a:off x="2205038" y="119064"/>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66FFFF"/>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4EDB1B64-B8FA-D744-B322-63A7C1023BEB}"/>
              </a:ext>
            </a:extLst>
          </p:cNvPr>
          <p:cNvSpPr txBox="1">
            <a:spLocks noChangeArrowheads="1"/>
          </p:cNvSpPr>
          <p:nvPr/>
        </p:nvSpPr>
        <p:spPr bwMode="auto">
          <a:xfrm>
            <a:off x="3786189"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dirty="0">
                <a:effectLst>
                  <a:outerShdw blurRad="38100" dist="38100" dir="2700000" algn="tl">
                    <a:srgbClr val="000000"/>
                  </a:outerShdw>
                </a:effectLst>
                <a:latin typeface="Book Antiqua" pitchFamily="18" charset="0"/>
              </a:rPr>
              <a:t>E</a:t>
            </a:r>
            <a:r>
              <a:rPr lang="en-US" sz="2400" dirty="0">
                <a:effectLst>
                  <a:outerShdw blurRad="38100" dist="38100" dir="2700000" algn="tl">
                    <a:srgbClr val="000000"/>
                  </a:outerShdw>
                </a:effectLst>
                <a:latin typeface="Book Antiqua" pitchFamily="18" charset="0"/>
              </a:rPr>
              <a:t>(</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endParaRPr lang="en-US" dirty="0">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158B99B7-45AD-7A42-BE30-9B8A0FB79BF8}"/>
              </a:ext>
            </a:extLst>
          </p:cNvPr>
          <p:cNvSpPr>
            <a:spLocks noChangeArrowheads="1"/>
          </p:cNvSpPr>
          <p:nvPr/>
        </p:nvSpPr>
        <p:spPr bwMode="auto">
          <a:xfrm rot="5400000">
            <a:off x="3205164" y="2865439"/>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64522" name="Text Box 10">
            <a:extLst>
              <a:ext uri="{FF2B5EF4-FFF2-40B4-BE49-F238E27FC236}">
                <a16:creationId xmlns:a16="http://schemas.microsoft.com/office/drawing/2014/main" id="{3072E022-7B24-B34C-9DA8-5692B0DEA7A7}"/>
              </a:ext>
            </a:extLst>
          </p:cNvPr>
          <p:cNvSpPr txBox="1">
            <a:spLocks noChangeArrowheads="1"/>
          </p:cNvSpPr>
          <p:nvPr/>
        </p:nvSpPr>
        <p:spPr bwMode="auto">
          <a:xfrm>
            <a:off x="2217739" y="1109664"/>
            <a:ext cx="4578497" cy="461665"/>
          </a:xfrm>
          <a:prstGeom prst="rect">
            <a:avLst/>
          </a:prstGeom>
          <a:noFill/>
          <a:ln w="12700">
            <a:noFill/>
            <a:miter lim="800000"/>
            <a:headEnd/>
            <a:tailEnd/>
          </a:ln>
          <a:effectLst/>
        </p:spPr>
        <p:txBody>
          <a:bodyPr wrap="none">
            <a:spAutoFit/>
          </a:bodyPr>
          <a:lstStyle/>
          <a:p>
            <a:pPr algn="l">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Multiple Regression Equation</a:t>
            </a:r>
          </a:p>
        </p:txBody>
      </p:sp>
    </p:spTree>
    <p:extLst>
      <p:ext uri="{BB962C8B-B14F-4D97-AF65-F5344CB8AC3E}">
        <p14:creationId xmlns:p14="http://schemas.microsoft.com/office/powerpoint/2010/main" val="355342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0BA3A352-B38E-6E49-B9DD-1E4575410315}"/>
              </a:ext>
            </a:extLst>
          </p:cNvPr>
          <p:cNvSpPr>
            <a:spLocks noChangeArrowheads="1"/>
          </p:cNvSpPr>
          <p:nvPr/>
        </p:nvSpPr>
        <p:spPr bwMode="auto">
          <a:xfrm>
            <a:off x="3543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F679DC43-0E7C-3349-883A-CFBC337C8791}"/>
              </a:ext>
            </a:extLst>
          </p:cNvPr>
          <p:cNvSpPr>
            <a:spLocks noChangeArrowheads="1"/>
          </p:cNvSpPr>
          <p:nvPr/>
        </p:nvSpPr>
        <p:spPr bwMode="auto">
          <a:xfrm>
            <a:off x="2209800" y="2859088"/>
            <a:ext cx="7772400" cy="1371600"/>
          </a:xfrm>
          <a:prstGeom prst="rect">
            <a:avLst/>
          </a:prstGeom>
          <a:noFill/>
          <a:ln w="12700">
            <a:noFill/>
            <a:miter lim="800000"/>
            <a:headEnd/>
            <a:tailEnd/>
          </a:ln>
          <a:effectLst/>
        </p:spPr>
        <p:txBody>
          <a:bodyPr lIns="90488" tIns="44450" rIns="90488" bIns="44450"/>
          <a:lstStyle/>
          <a:p>
            <a:pPr marL="342900" indent="-342900">
              <a:spcBef>
                <a:spcPct val="20000"/>
              </a:spcBef>
              <a:buClr>
                <a:srgbClr val="66FFFF"/>
              </a:buClr>
              <a:buSzPct val="75000"/>
              <a:defRPr/>
            </a:pPr>
            <a:r>
              <a:rPr lang="en-US" sz="2400" dirty="0">
                <a:effectLst>
                  <a:outerShdw blurRad="38100" dist="38100" dir="2700000" algn="tl">
                    <a:srgbClr val="000000"/>
                  </a:outerShdw>
                </a:effectLst>
                <a:latin typeface="Book Antiqua" pitchFamily="18" charset="0"/>
              </a:rPr>
              <a:t>	A simple random sample is used to compute sample statistics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Book Antiqua" pitchFamily="18" charset="0"/>
              </a:rPr>
              <a:t>b</a:t>
            </a:r>
            <a:r>
              <a:rPr lang="en-US" sz="2400" i="1" baseline="-25000" dirty="0">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that are used as the point estimators of the parameters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dirty="0">
                <a:solidFill>
                  <a:srgbClr val="FFFFFF"/>
                </a:solidFill>
                <a:effectLst>
                  <a:outerShdw blurRad="38100" dist="38100" dir="2700000" algn="tl">
                    <a:srgbClr val="000000"/>
                  </a:outerShdw>
                </a:effectLst>
                <a:latin typeface="Book Antiqua" pitchFamily="18" charset="0"/>
              </a:rPr>
              <a:t>, . . . , </a:t>
            </a:r>
            <a:r>
              <a:rPr lang="en-US" sz="2400" i="1" dirty="0">
                <a:solidFill>
                  <a:srgbClr val="FFFFFF"/>
                </a:solidFill>
                <a:effectLst>
                  <a:outerShdw blurRad="38100" dist="38100" dir="2700000" algn="tl">
                    <a:srgbClr val="000000"/>
                  </a:outerShdw>
                </a:effectLst>
                <a:latin typeface="Symbol" pitchFamily="18" charset="2"/>
              </a:rPr>
              <a:t>b</a:t>
            </a:r>
            <a:r>
              <a:rPr lang="en-US" sz="2400" i="1" baseline="-25000" dirty="0">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A4D4329C-F2EE-754A-8022-800D30E28CA1}"/>
              </a:ext>
            </a:extLst>
          </p:cNvPr>
          <p:cNvSpPr>
            <a:spLocks noChangeArrowheads="1"/>
          </p:cNvSpPr>
          <p:nvPr/>
        </p:nvSpPr>
        <p:spPr bwMode="auto">
          <a:xfrm>
            <a:off x="2205038" y="119064"/>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F2581937-F4B4-D749-B4ED-211216409049}"/>
              </a:ext>
            </a:extLst>
          </p:cNvPr>
          <p:cNvGrpSpPr>
            <a:grpSpLocks/>
          </p:cNvGrpSpPr>
          <p:nvPr/>
        </p:nvGrpSpPr>
        <p:grpSpPr bwMode="auto">
          <a:xfrm>
            <a:off x="4054475" y="1846264"/>
            <a:ext cx="4083050" cy="534987"/>
            <a:chOff x="658" y="2804"/>
            <a:chExt cx="2572" cy="337"/>
          </a:xfrm>
        </p:grpSpPr>
        <p:sp>
          <p:nvSpPr>
            <p:cNvPr id="65543" name="Rectangle 7">
              <a:extLst>
                <a:ext uri="{FF2B5EF4-FFF2-40B4-BE49-F238E27FC236}">
                  <a16:creationId xmlns:a16="http://schemas.microsoft.com/office/drawing/2014/main" id="{00F943BC-1BA7-7844-BF45-606E3876B3B2}"/>
                </a:ext>
              </a:extLst>
            </p:cNvPr>
            <p:cNvSpPr>
              <a:spLocks noChangeArrowheads="1"/>
            </p:cNvSpPr>
            <p:nvPr/>
          </p:nvSpPr>
          <p:spPr bwMode="auto">
            <a:xfrm>
              <a:off x="663" y="2804"/>
              <a:ext cx="213" cy="250"/>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710DBAD2-44C5-6D45-9557-D9C0BE1D52F4}"/>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b</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endParaRPr lang="en-US" sz="2400" i="1" baseline="-25000" dirty="0">
                <a:effectLst>
                  <a:outerShdw blurRad="38100" dist="38100" dir="2700000" algn="tl">
                    <a:srgbClr val="000000"/>
                  </a:outerShdw>
                </a:effectLst>
                <a:latin typeface="Book Antiqua" pitchFamily="18" charset="0"/>
              </a:endParaRPr>
            </a:p>
          </p:txBody>
        </p:sp>
      </p:grpSp>
      <p:sp>
        <p:nvSpPr>
          <p:cNvPr id="65547" name="AutoShape 11">
            <a:extLst>
              <a:ext uri="{FF2B5EF4-FFF2-40B4-BE49-F238E27FC236}">
                <a16:creationId xmlns:a16="http://schemas.microsoft.com/office/drawing/2014/main" id="{EE7B4728-9541-B942-AC19-D8D98BE9A86D}"/>
              </a:ext>
            </a:extLst>
          </p:cNvPr>
          <p:cNvSpPr>
            <a:spLocks noChangeArrowheads="1"/>
          </p:cNvSpPr>
          <p:nvPr/>
        </p:nvSpPr>
        <p:spPr bwMode="auto">
          <a:xfrm rot="5400000">
            <a:off x="3216276" y="2097089"/>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65548" name="Text Box 12">
            <a:extLst>
              <a:ext uri="{FF2B5EF4-FFF2-40B4-BE49-F238E27FC236}">
                <a16:creationId xmlns:a16="http://schemas.microsoft.com/office/drawing/2014/main" id="{0A4894A9-6C02-AA48-B48A-6F040A641D9E}"/>
              </a:ext>
            </a:extLst>
          </p:cNvPr>
          <p:cNvSpPr txBox="1">
            <a:spLocks noChangeArrowheads="1"/>
          </p:cNvSpPr>
          <p:nvPr/>
        </p:nvSpPr>
        <p:spPr bwMode="auto">
          <a:xfrm>
            <a:off x="2211389" y="1109663"/>
            <a:ext cx="5965825" cy="457200"/>
          </a:xfrm>
          <a:prstGeom prst="rect">
            <a:avLst/>
          </a:prstGeom>
          <a:noFill/>
          <a:ln w="12700">
            <a:noFill/>
            <a:miter lim="800000"/>
            <a:headEnd/>
            <a:tailEnd/>
          </a:ln>
          <a:effectLst/>
        </p:spPr>
        <p:txBody>
          <a:bodyPr wrap="none">
            <a:spAutoFit/>
          </a:bodyPr>
          <a:lstStyle/>
          <a:p>
            <a:pPr algn="l">
              <a:buSzPct val="75000"/>
              <a:buFont typeface="Wingdings" pitchFamily="2" charset="2"/>
              <a:buChar char="n"/>
              <a:defRPr/>
            </a:pPr>
            <a:r>
              <a:rPr lang="en-US" sz="2400">
                <a:solidFill>
                  <a:srgbClr val="66FFFF"/>
                </a:solidFill>
                <a:effectLst>
                  <a:outerShdw blurRad="38100" dist="38100" dir="2700000" algn="tl">
                    <a:srgbClr val="000000"/>
                  </a:outerShdw>
                </a:effectLst>
                <a:latin typeface="Book Antiqua" pitchFamily="18" charset="0"/>
              </a:rPr>
              <a:t>  Estimated Multiple Regression Equation</a:t>
            </a:r>
          </a:p>
        </p:txBody>
      </p:sp>
    </p:spTree>
    <p:extLst>
      <p:ext uri="{BB962C8B-B14F-4D97-AF65-F5344CB8AC3E}">
        <p14:creationId xmlns:p14="http://schemas.microsoft.com/office/powerpoint/2010/main" val="48509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EB8A6C8D-EC25-0E41-9101-EF319B91402C}"/>
              </a:ext>
            </a:extLst>
          </p:cNvPr>
          <p:cNvSpPr>
            <a:spLocks noGrp="1" noChangeArrowheads="1"/>
          </p:cNvSpPr>
          <p:nvPr>
            <p:ph type="title"/>
          </p:nvPr>
        </p:nvSpPr>
        <p:spPr>
          <a:xfrm>
            <a:off x="685801" y="-189299"/>
            <a:ext cx="10131425" cy="1456267"/>
          </a:xfrm>
        </p:spPr>
        <p:txBody>
          <a:bodyPr/>
          <a:lstStyle/>
          <a:p>
            <a:pPr>
              <a:defRPr/>
            </a:pPr>
            <a:r>
              <a:rPr lang="en-US" dirty="0"/>
              <a:t>Estimation Process</a:t>
            </a:r>
          </a:p>
        </p:txBody>
      </p:sp>
      <p:sp>
        <p:nvSpPr>
          <p:cNvPr id="66564" name="Oval 4">
            <a:extLst>
              <a:ext uri="{FF2B5EF4-FFF2-40B4-BE49-F238E27FC236}">
                <a16:creationId xmlns:a16="http://schemas.microsoft.com/office/drawing/2014/main" id="{7297DE86-5DD3-4F4D-B951-981505F3B972}"/>
              </a:ext>
            </a:extLst>
          </p:cNvPr>
          <p:cNvSpPr>
            <a:spLocks noChangeArrowheads="1"/>
          </p:cNvSpPr>
          <p:nvPr/>
        </p:nvSpPr>
        <p:spPr bwMode="auto">
          <a:xfrm>
            <a:off x="1924050" y="933450"/>
            <a:ext cx="5391150" cy="2857500"/>
          </a:xfrm>
          <a:prstGeom prst="ellipse">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endParaRPr lang="en-US" sz="600">
              <a:effectLst>
                <a:outerShdw blurRad="38100" dist="38100" dir="2700000" algn="tl">
                  <a:srgbClr val="000000"/>
                </a:outerShdw>
              </a:effectLst>
              <a:latin typeface="Book Antiqua" pitchFamily="18" charset="0"/>
            </a:endParaRPr>
          </a:p>
        </p:txBody>
      </p:sp>
      <p:sp>
        <p:nvSpPr>
          <p:cNvPr id="66565" name="Oval 5">
            <a:extLst>
              <a:ext uri="{FF2B5EF4-FFF2-40B4-BE49-F238E27FC236}">
                <a16:creationId xmlns:a16="http://schemas.microsoft.com/office/drawing/2014/main" id="{A0A7EFC0-4C96-AC41-A5A0-E84CACFE1ADE}"/>
              </a:ext>
            </a:extLst>
          </p:cNvPr>
          <p:cNvSpPr>
            <a:spLocks noChangeArrowheads="1"/>
          </p:cNvSpPr>
          <p:nvPr/>
        </p:nvSpPr>
        <p:spPr bwMode="auto">
          <a:xfrm>
            <a:off x="7791450" y="1238250"/>
            <a:ext cx="2362200" cy="2133600"/>
          </a:xfrm>
          <a:prstGeom prst="ellipse">
            <a:avLst/>
          </a:prstGeom>
          <a:gradFill rotWithShape="0">
            <a:gsLst>
              <a:gs pos="0">
                <a:schemeClr val="hlink">
                  <a:gamma/>
                  <a:shade val="46275"/>
                  <a:invGamma/>
                </a:schemeClr>
              </a:gs>
              <a:gs pos="50000">
                <a:schemeClr val="hlink"/>
              </a:gs>
              <a:gs pos="100000">
                <a:schemeClr val="hlink">
                  <a:gamma/>
                  <a:shade val="46275"/>
                  <a:invGamma/>
                </a:schemeClr>
              </a:gs>
            </a:gsLst>
            <a:lin ang="5400000" scaled="1"/>
          </a:gradFill>
          <a:ln w="12700">
            <a:solidFill>
              <a:schemeClr val="tx1"/>
            </a:solidFill>
            <a:round/>
            <a:headEnd/>
            <a:tailEnd/>
          </a:ln>
          <a:effectLst/>
        </p:spPr>
        <p:txBody>
          <a:bodyPr wrap="none" anchor="ctr"/>
          <a:lstStyle/>
          <a:p>
            <a:pPr>
              <a:lnSpc>
                <a:spcPct val="90000"/>
              </a:lnSpc>
              <a:defRPr/>
            </a:pPr>
            <a:endParaRPr lang="en-US" sz="1400">
              <a:effectLst>
                <a:outerShdw blurRad="38100" dist="38100" dir="2700000" algn="tl">
                  <a:srgbClr val="000000"/>
                </a:outerShdw>
              </a:effectLst>
              <a:latin typeface="Book Antiqua" pitchFamily="18" charset="0"/>
            </a:endParaRPr>
          </a:p>
        </p:txBody>
      </p:sp>
      <p:sp>
        <p:nvSpPr>
          <p:cNvPr id="66567" name="Oval 7">
            <a:extLst>
              <a:ext uri="{FF2B5EF4-FFF2-40B4-BE49-F238E27FC236}">
                <a16:creationId xmlns:a16="http://schemas.microsoft.com/office/drawing/2014/main" id="{B1765EDA-5F34-B44A-97B9-0DD2F80030DA}"/>
              </a:ext>
            </a:extLst>
          </p:cNvPr>
          <p:cNvSpPr>
            <a:spLocks noChangeArrowheads="1"/>
          </p:cNvSpPr>
          <p:nvPr/>
        </p:nvSpPr>
        <p:spPr bwMode="auto">
          <a:xfrm>
            <a:off x="5924550" y="3848100"/>
            <a:ext cx="4171950" cy="2476500"/>
          </a:xfrm>
          <a:prstGeom prst="ellipse">
            <a:avLst/>
          </a:prstGeom>
          <a:gradFill rotWithShape="0">
            <a:gsLst>
              <a:gs pos="0">
                <a:srgbClr val="0099CC">
                  <a:gamma/>
                  <a:shade val="46275"/>
                  <a:invGamma/>
                </a:srgbClr>
              </a:gs>
              <a:gs pos="50000">
                <a:srgbClr val="0099CC"/>
              </a:gs>
              <a:gs pos="100000">
                <a:srgbClr val="0099CC">
                  <a:gamma/>
                  <a:shade val="46275"/>
                  <a:invGamma/>
                </a:srgbClr>
              </a:gs>
            </a:gsLst>
            <a:lin ang="5400000" scaled="1"/>
          </a:gradFill>
          <a:ln w="12700">
            <a:solidFill>
              <a:schemeClr val="tx1"/>
            </a:solidFill>
            <a:round/>
            <a:headEnd/>
            <a:tailEnd/>
          </a:ln>
          <a:effectLst/>
        </p:spPr>
        <p:txBody>
          <a:bodyPr wrap="none" anchor="ctr"/>
          <a:lstStyle/>
          <a:p>
            <a:pPr>
              <a:defRPr/>
            </a:pPr>
            <a:endParaRPr lang="en-US" sz="2400" baseline="-25000">
              <a:effectLst>
                <a:outerShdw blurRad="38100" dist="38100" dir="2700000" algn="tl">
                  <a:srgbClr val="000000"/>
                </a:outerShdw>
              </a:effectLst>
              <a:latin typeface="Book Antiqua" pitchFamily="18" charset="0"/>
            </a:endParaRPr>
          </a:p>
        </p:txBody>
      </p:sp>
      <p:sp>
        <p:nvSpPr>
          <p:cNvPr id="66568" name="Oval 8">
            <a:extLst>
              <a:ext uri="{FF2B5EF4-FFF2-40B4-BE49-F238E27FC236}">
                <a16:creationId xmlns:a16="http://schemas.microsoft.com/office/drawing/2014/main" id="{6B23D728-5624-814B-9F13-601432293789}"/>
              </a:ext>
            </a:extLst>
          </p:cNvPr>
          <p:cNvSpPr>
            <a:spLocks noChangeArrowheads="1"/>
          </p:cNvSpPr>
          <p:nvPr/>
        </p:nvSpPr>
        <p:spPr bwMode="auto">
          <a:xfrm>
            <a:off x="2286000" y="4210050"/>
            <a:ext cx="3086100" cy="1866900"/>
          </a:xfrm>
          <a:prstGeom prst="ellipse">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round/>
            <a:headEnd/>
            <a:tailEnd/>
          </a:ln>
          <a:effectLst/>
        </p:spPr>
        <p:txBody>
          <a:bodyPr wrap="none" anchor="ctr"/>
          <a:lstStyle/>
          <a:p>
            <a:pPr>
              <a:defRPr/>
            </a:pPr>
            <a:endParaRPr lang="en-US" sz="2400" i="1" baseline="-25000">
              <a:solidFill>
                <a:srgbClr val="FFFFFF"/>
              </a:solidFill>
              <a:effectLst>
                <a:outerShdw blurRad="38100" dist="38100" dir="2700000" algn="tl">
                  <a:srgbClr val="000000"/>
                </a:outerShdw>
              </a:effectLst>
              <a:latin typeface="Book Antiqua" pitchFamily="18" charset="0"/>
            </a:endParaRPr>
          </a:p>
        </p:txBody>
      </p:sp>
      <p:sp>
        <p:nvSpPr>
          <p:cNvPr id="66574" name="Line 14">
            <a:extLst>
              <a:ext uri="{FF2B5EF4-FFF2-40B4-BE49-F238E27FC236}">
                <a16:creationId xmlns:a16="http://schemas.microsoft.com/office/drawing/2014/main" id="{F93F7ED2-6DE1-874E-8CCD-9E0065EBFE68}"/>
              </a:ext>
            </a:extLst>
          </p:cNvPr>
          <p:cNvSpPr>
            <a:spLocks noChangeShapeType="1"/>
          </p:cNvSpPr>
          <p:nvPr/>
        </p:nvSpPr>
        <p:spPr bwMode="auto">
          <a:xfrm flipV="1">
            <a:off x="7315200" y="2305050"/>
            <a:ext cx="457200"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a:lstStyle/>
          <a:p>
            <a:pPr>
              <a:defRPr/>
            </a:pPr>
            <a:endParaRPr lang="en-US"/>
          </a:p>
        </p:txBody>
      </p:sp>
      <p:sp>
        <p:nvSpPr>
          <p:cNvPr id="66575" name="Line 15">
            <a:extLst>
              <a:ext uri="{FF2B5EF4-FFF2-40B4-BE49-F238E27FC236}">
                <a16:creationId xmlns:a16="http://schemas.microsoft.com/office/drawing/2014/main" id="{3CBACFDC-5CD7-9B4E-BEC5-0BA30F7EAEC3}"/>
              </a:ext>
            </a:extLst>
          </p:cNvPr>
          <p:cNvSpPr>
            <a:spLocks noChangeShapeType="1"/>
          </p:cNvSpPr>
          <p:nvPr/>
        </p:nvSpPr>
        <p:spPr bwMode="auto">
          <a:xfrm flipH="1">
            <a:off x="8648700" y="3371850"/>
            <a:ext cx="114300" cy="51435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a:lstStyle/>
          <a:p>
            <a:pPr>
              <a:defRPr/>
            </a:pPr>
            <a:endParaRPr lang="en-US"/>
          </a:p>
        </p:txBody>
      </p:sp>
      <p:sp>
        <p:nvSpPr>
          <p:cNvPr id="66576" name="Line 16">
            <a:extLst>
              <a:ext uri="{FF2B5EF4-FFF2-40B4-BE49-F238E27FC236}">
                <a16:creationId xmlns:a16="http://schemas.microsoft.com/office/drawing/2014/main" id="{419E6597-0166-644E-978F-483901A7199D}"/>
              </a:ext>
            </a:extLst>
          </p:cNvPr>
          <p:cNvSpPr>
            <a:spLocks noChangeShapeType="1"/>
          </p:cNvSpPr>
          <p:nvPr/>
        </p:nvSpPr>
        <p:spPr bwMode="auto">
          <a:xfrm flipH="1" flipV="1">
            <a:off x="5391150" y="5086350"/>
            <a:ext cx="533400"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a:lstStyle/>
          <a:p>
            <a:pPr>
              <a:defRPr/>
            </a:pPr>
            <a:endParaRPr lang="en-US"/>
          </a:p>
        </p:txBody>
      </p:sp>
      <p:sp>
        <p:nvSpPr>
          <p:cNvPr id="66577" name="Line 17">
            <a:extLst>
              <a:ext uri="{FF2B5EF4-FFF2-40B4-BE49-F238E27FC236}">
                <a16:creationId xmlns:a16="http://schemas.microsoft.com/office/drawing/2014/main" id="{A1B0E325-E8C3-3D49-8503-2912E3F6933D}"/>
              </a:ext>
            </a:extLst>
          </p:cNvPr>
          <p:cNvSpPr>
            <a:spLocks noChangeShapeType="1"/>
          </p:cNvSpPr>
          <p:nvPr/>
        </p:nvSpPr>
        <p:spPr bwMode="auto">
          <a:xfrm flipV="1">
            <a:off x="4038600" y="3762375"/>
            <a:ext cx="114300" cy="45720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a:lstStyle/>
          <a:p>
            <a:pPr>
              <a:defRPr/>
            </a:pPr>
            <a:endParaRPr lang="en-US"/>
          </a:p>
        </p:txBody>
      </p:sp>
      <p:sp>
        <p:nvSpPr>
          <p:cNvPr id="66578" name="AutoShape 18">
            <a:extLst>
              <a:ext uri="{FF2B5EF4-FFF2-40B4-BE49-F238E27FC236}">
                <a16:creationId xmlns:a16="http://schemas.microsoft.com/office/drawing/2014/main" id="{37E4907E-5525-8847-8595-D2CD91B7C478}"/>
              </a:ext>
            </a:extLst>
          </p:cNvPr>
          <p:cNvSpPr>
            <a:spLocks noChangeArrowheads="1"/>
          </p:cNvSpPr>
          <p:nvPr/>
        </p:nvSpPr>
        <p:spPr bwMode="auto">
          <a:xfrm rot="9656932">
            <a:off x="2895601" y="10033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66579" name="AutoShape 19">
            <a:extLst>
              <a:ext uri="{FF2B5EF4-FFF2-40B4-BE49-F238E27FC236}">
                <a16:creationId xmlns:a16="http://schemas.microsoft.com/office/drawing/2014/main" id="{D65D1188-30C7-554E-9DA6-3691636C9F78}"/>
              </a:ext>
            </a:extLst>
          </p:cNvPr>
          <p:cNvSpPr>
            <a:spLocks noChangeArrowheads="1"/>
          </p:cNvSpPr>
          <p:nvPr/>
        </p:nvSpPr>
        <p:spPr bwMode="auto">
          <a:xfrm rot="12614559" flipH="1">
            <a:off x="9610726" y="12319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66580" name="AutoShape 20">
            <a:extLst>
              <a:ext uri="{FF2B5EF4-FFF2-40B4-BE49-F238E27FC236}">
                <a16:creationId xmlns:a16="http://schemas.microsoft.com/office/drawing/2014/main" id="{4F0B7C81-3CCF-FA45-93C3-2474E495E7E8}"/>
              </a:ext>
            </a:extLst>
          </p:cNvPr>
          <p:cNvSpPr>
            <a:spLocks noChangeArrowheads="1"/>
          </p:cNvSpPr>
          <p:nvPr/>
        </p:nvSpPr>
        <p:spPr bwMode="auto">
          <a:xfrm rot="13202415" flipH="1">
            <a:off x="9620251" y="41465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66581" name="AutoShape 21">
            <a:extLst>
              <a:ext uri="{FF2B5EF4-FFF2-40B4-BE49-F238E27FC236}">
                <a16:creationId xmlns:a16="http://schemas.microsoft.com/office/drawing/2014/main" id="{3A8EDF47-2304-B441-8B6D-EC4F48236E93}"/>
              </a:ext>
            </a:extLst>
          </p:cNvPr>
          <p:cNvSpPr>
            <a:spLocks noChangeArrowheads="1"/>
          </p:cNvSpPr>
          <p:nvPr/>
        </p:nvSpPr>
        <p:spPr bwMode="auto">
          <a:xfrm rot="9656932">
            <a:off x="2876551" y="41275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66582" name="Text Box 22">
            <a:extLst>
              <a:ext uri="{FF2B5EF4-FFF2-40B4-BE49-F238E27FC236}">
                <a16:creationId xmlns:a16="http://schemas.microsoft.com/office/drawing/2014/main" id="{6B0E5B38-BEF6-C540-AAC0-63DFFF1AA416}"/>
              </a:ext>
            </a:extLst>
          </p:cNvPr>
          <p:cNvSpPr txBox="1">
            <a:spLocks noChangeArrowheads="1"/>
          </p:cNvSpPr>
          <p:nvPr/>
        </p:nvSpPr>
        <p:spPr bwMode="auto">
          <a:xfrm>
            <a:off x="2146300" y="1231901"/>
            <a:ext cx="4937570" cy="2502223"/>
          </a:xfrm>
          <a:prstGeom prst="rect">
            <a:avLst/>
          </a:prstGeom>
          <a:noFill/>
          <a:ln w="12700">
            <a:noFill/>
            <a:miter lim="800000"/>
            <a:headEnd/>
            <a:tailEnd/>
          </a:ln>
          <a:effectLst/>
        </p:spPr>
        <p:txBody>
          <a:bodyPr wrap="none">
            <a:spAutoFit/>
          </a:bodyPr>
          <a:lstStyle/>
          <a:p>
            <a:pPr>
              <a:lnSpc>
                <a:spcPct val="110000"/>
              </a:lnSpc>
              <a:defRPr/>
            </a:pPr>
            <a:r>
              <a:rPr lang="en-US">
                <a:solidFill>
                  <a:srgbClr val="FFFFFF"/>
                </a:solidFill>
                <a:effectLst>
                  <a:outerShdw blurRad="38100" dist="38100" dir="2700000" algn="tl">
                    <a:srgbClr val="000000"/>
                  </a:outerShdw>
                </a:effectLst>
                <a:latin typeface="Book Antiqua" pitchFamily="18" charset="0"/>
              </a:rPr>
              <a:t>Multiple Regression Model</a:t>
            </a:r>
          </a:p>
          <a:p>
            <a:pPr>
              <a:lnSpc>
                <a:spcPct val="110000"/>
              </a:lnSpc>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e</a:t>
            </a:r>
          </a:p>
          <a:p>
            <a:pPr>
              <a:lnSpc>
                <a:spcPct val="110000"/>
              </a:lnSpc>
              <a:defRPr/>
            </a:pPr>
            <a:r>
              <a:rPr lang="en-US">
                <a:solidFill>
                  <a:srgbClr val="FFFFFF"/>
                </a:solidFill>
                <a:effectLst>
                  <a:outerShdw blurRad="38100" dist="38100" dir="2700000" algn="tl">
                    <a:srgbClr val="000000"/>
                  </a:outerShdw>
                </a:effectLst>
                <a:latin typeface="Book Antiqua" pitchFamily="18" charset="0"/>
              </a:rPr>
              <a:t>Multiple Regression Equation</a:t>
            </a:r>
          </a:p>
          <a:p>
            <a:pPr>
              <a:lnSpc>
                <a:spcPct val="110000"/>
              </a:lnSpc>
              <a:defRPr/>
            </a:pPr>
            <a:r>
              <a:rPr lang="en-US" i="1">
                <a:solidFill>
                  <a:srgbClr val="FFFFFF"/>
                </a:solidFill>
                <a:effectLst>
                  <a:outerShdw blurRad="38100" dist="38100" dir="2700000" algn="tl">
                    <a:srgbClr val="000000"/>
                  </a:outerShdw>
                </a:effectLst>
                <a:latin typeface="Book Antiqua" pitchFamily="18" charset="0"/>
              </a:rPr>
              <a:t>E</a:t>
            </a:r>
            <a:r>
              <a:rPr lang="en-US">
                <a:solidFill>
                  <a:srgbClr val="FFFFFF"/>
                </a:solidFill>
                <a:effectLst>
                  <a:outerShdw blurRad="38100" dist="38100" dir="2700000" algn="tl">
                    <a:srgbClr val="000000"/>
                  </a:outerShdw>
                </a:effectLst>
                <a:latin typeface="Book Antiqua" pitchFamily="18" charset="0"/>
              </a:rPr>
              <a:t>(</a:t>
            </a:r>
            <a:r>
              <a:rPr lang="en-US" i="1">
                <a:solidFill>
                  <a:srgbClr val="FFFFFF"/>
                </a:solidFill>
                <a:effectLst>
                  <a:outerShdw blurRad="38100" dist="38100" dir="2700000" algn="tl">
                    <a:srgbClr val="000000"/>
                  </a:outerShdw>
                </a:effectLst>
                <a:latin typeface="Book Antiqua" pitchFamily="18" charset="0"/>
              </a:rPr>
              <a:t>y</a:t>
            </a:r>
            <a:r>
              <a:rPr lang="en-US">
                <a:solidFill>
                  <a:srgbClr val="FFFFFF"/>
                </a:solidFill>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 </a:t>
            </a:r>
            <a:endParaRPr lang="en-US">
              <a:solidFill>
                <a:srgbClr val="FFFFFF"/>
              </a:solidFill>
              <a:effectLst>
                <a:outerShdw blurRad="38100" dist="38100" dir="2700000" algn="tl">
                  <a:srgbClr val="000000"/>
                </a:outerShdw>
              </a:effectLst>
              <a:latin typeface="Book Antiqua" pitchFamily="18" charset="0"/>
            </a:endParaRPr>
          </a:p>
          <a:p>
            <a:pPr>
              <a:lnSpc>
                <a:spcPct val="110000"/>
              </a:lnSpc>
              <a:defRPr/>
            </a:pPr>
            <a:r>
              <a:rPr lang="en-US">
                <a:solidFill>
                  <a:srgbClr val="FFFFFF"/>
                </a:solidFill>
                <a:effectLst>
                  <a:outerShdw blurRad="38100" dist="38100" dir="2700000" algn="tl">
                    <a:srgbClr val="000000"/>
                  </a:outerShdw>
                </a:effectLst>
                <a:latin typeface="Book Antiqua" pitchFamily="18" charset="0"/>
              </a:rPr>
              <a:t>Unknown parameters are</a:t>
            </a:r>
          </a:p>
          <a:p>
            <a:pPr>
              <a:lnSpc>
                <a:spcPct val="110000"/>
              </a:lnSpc>
              <a:defRPr/>
            </a:pP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p>
          <a:p>
            <a:pPr>
              <a:defRPr/>
            </a:pPr>
            <a:endParaRPr lang="en-US">
              <a:effectLst>
                <a:outerShdw blurRad="38100" dist="38100" dir="2700000" algn="tl">
                  <a:srgbClr val="000000"/>
                </a:outerShdw>
              </a:effectLst>
              <a:latin typeface="Book Antiqua" pitchFamily="18" charset="0"/>
            </a:endParaRPr>
          </a:p>
        </p:txBody>
      </p:sp>
      <p:grpSp>
        <p:nvGrpSpPr>
          <p:cNvPr id="1041" name="Group 24">
            <a:extLst>
              <a:ext uri="{FF2B5EF4-FFF2-40B4-BE49-F238E27FC236}">
                <a16:creationId xmlns:a16="http://schemas.microsoft.com/office/drawing/2014/main" id="{8381B5D2-0045-4447-B4C4-BEBFA6A62018}"/>
              </a:ext>
            </a:extLst>
          </p:cNvPr>
          <p:cNvGrpSpPr>
            <a:grpSpLocks/>
          </p:cNvGrpSpPr>
          <p:nvPr/>
        </p:nvGrpSpPr>
        <p:grpSpPr bwMode="auto">
          <a:xfrm>
            <a:off x="7943850" y="1549401"/>
            <a:ext cx="2095500" cy="1698625"/>
            <a:chOff x="4044" y="892"/>
            <a:chExt cx="1320" cy="1070"/>
          </a:xfrm>
        </p:grpSpPr>
        <p:sp>
          <p:nvSpPr>
            <p:cNvPr id="66566" name="Line 6">
              <a:extLst>
                <a:ext uri="{FF2B5EF4-FFF2-40B4-BE49-F238E27FC236}">
                  <a16:creationId xmlns:a16="http://schemas.microsoft.com/office/drawing/2014/main" id="{3B671637-D124-B74C-B528-80BA23BDCFBB}"/>
                </a:ext>
              </a:extLst>
            </p:cNvPr>
            <p:cNvSpPr>
              <a:spLocks noChangeShapeType="1"/>
            </p:cNvSpPr>
            <p:nvPr/>
          </p:nvSpPr>
          <p:spPr bwMode="auto">
            <a:xfrm>
              <a:off x="4044" y="1368"/>
              <a:ext cx="1320" cy="0"/>
            </a:xfrm>
            <a:prstGeom prst="line">
              <a:avLst/>
            </a:prstGeom>
            <a:noFill/>
            <a:ln w="12700">
              <a:solidFill>
                <a:schemeClr val="tx1"/>
              </a:solidFill>
              <a:round/>
              <a:headEnd/>
              <a:tailEnd/>
            </a:ln>
            <a:effectLst>
              <a:outerShdw dist="17961" dir="2700000" algn="ctr" rotWithShape="0">
                <a:schemeClr val="bg2"/>
              </a:outerShdw>
            </a:effectLst>
          </p:spPr>
          <p:txBody>
            <a:bodyPr/>
            <a:lstStyle/>
            <a:p>
              <a:pPr>
                <a:defRPr/>
              </a:pPr>
              <a:endParaRPr lang="en-US"/>
            </a:p>
          </p:txBody>
        </p:sp>
        <p:sp>
          <p:nvSpPr>
            <p:cNvPr id="66583" name="Text Box 23">
              <a:extLst>
                <a:ext uri="{FF2B5EF4-FFF2-40B4-BE49-F238E27FC236}">
                  <a16:creationId xmlns:a16="http://schemas.microsoft.com/office/drawing/2014/main" id="{FFA5FE65-978B-F140-BC2A-2A2DAD26A2CB}"/>
                </a:ext>
              </a:extLst>
            </p:cNvPr>
            <p:cNvSpPr txBox="1">
              <a:spLocks noChangeArrowheads="1"/>
            </p:cNvSpPr>
            <p:nvPr/>
          </p:nvSpPr>
          <p:spPr bwMode="auto">
            <a:xfrm>
              <a:off x="4060" y="892"/>
              <a:ext cx="1061" cy="1070"/>
            </a:xfrm>
            <a:prstGeom prst="rect">
              <a:avLst/>
            </a:prstGeom>
            <a:noFill/>
            <a:ln w="12700">
              <a:noFill/>
              <a:miter lim="800000"/>
              <a:headEnd/>
              <a:tailEnd/>
            </a:ln>
            <a:effectLst/>
          </p:spPr>
          <p:txBody>
            <a:bodyPr wrap="none">
              <a:spAutoFit/>
            </a:bodyPr>
            <a:lstStyle/>
            <a:p>
              <a:pPr>
                <a:lnSpc>
                  <a:spcPct val="90000"/>
                </a:lnSpc>
                <a:defRPr/>
              </a:pPr>
              <a:r>
                <a:rPr lang="en-US">
                  <a:effectLst>
                    <a:outerShdw blurRad="38100" dist="38100" dir="2700000" algn="tl">
                      <a:srgbClr val="000000"/>
                    </a:outerShdw>
                  </a:effectLst>
                  <a:latin typeface="Book Antiqua" pitchFamily="18" charset="0"/>
                </a:rPr>
                <a:t>Sample Data:</a:t>
              </a:r>
            </a:p>
            <a:p>
              <a:pPr>
                <a:lnSpc>
                  <a:spcPct val="90000"/>
                </a:lnSpc>
                <a:defRPr/>
              </a:pPr>
              <a:r>
                <a:rPr lang="en-US" i="1">
                  <a:effectLst>
                    <a:outerShdw blurRad="38100" dist="38100" dir="2700000" algn="tl">
                      <a:srgbClr val="000000"/>
                    </a:outerShdw>
                  </a:effectLst>
                  <a:latin typeface="Book Antiqua" pitchFamily="18" charset="0"/>
                </a:rPr>
                <a:t>x</a:t>
              </a:r>
              <a:r>
                <a:rPr lang="en-US" baseline="-25000">
                  <a:effectLst>
                    <a:outerShdw blurRad="38100" dist="38100" dir="2700000" algn="tl">
                      <a:srgbClr val="000000"/>
                    </a:outerShdw>
                  </a:effectLst>
                  <a:latin typeface="Book Antiqua" pitchFamily="18" charset="0"/>
                </a:rPr>
                <a:t>1</a:t>
              </a:r>
              <a:r>
                <a:rPr lang="en-US" i="1">
                  <a:effectLst>
                    <a:outerShdw blurRad="38100" dist="38100" dir="2700000" algn="tl">
                      <a:srgbClr val="000000"/>
                    </a:outerShdw>
                  </a:effectLst>
                  <a:latin typeface="Book Antiqua" pitchFamily="18" charset="0"/>
                </a:rPr>
                <a:t>  x</a:t>
              </a:r>
              <a:r>
                <a:rPr lang="en-US" baseline="-25000">
                  <a:effectLst>
                    <a:outerShdw blurRad="38100" dist="38100" dir="2700000" algn="tl">
                      <a:srgbClr val="000000"/>
                    </a:outerShdw>
                  </a:effectLst>
                  <a:latin typeface="Book Antiqua" pitchFamily="18" charset="0"/>
                </a:rPr>
                <a:t>2</a:t>
              </a:r>
              <a:r>
                <a:rPr lang="en-US" i="1">
                  <a:effectLst>
                    <a:outerShdw blurRad="38100" dist="38100" dir="2700000" algn="tl">
                      <a:srgbClr val="000000"/>
                    </a:outerShdw>
                  </a:effectLst>
                  <a:latin typeface="Book Antiqua" pitchFamily="18" charset="0"/>
                </a:rPr>
                <a:t>  . . .  x</a:t>
              </a:r>
              <a:r>
                <a:rPr lang="en-US" i="1" baseline="-25000">
                  <a:effectLst>
                    <a:outerShdw blurRad="38100" dist="38100" dir="2700000" algn="tl">
                      <a:srgbClr val="000000"/>
                    </a:outerShdw>
                  </a:effectLst>
                  <a:latin typeface="Book Antiqua" pitchFamily="18" charset="0"/>
                </a:rPr>
                <a:t>p</a:t>
              </a:r>
              <a:r>
                <a:rPr lang="en-US" i="1">
                  <a:effectLst>
                    <a:outerShdw blurRad="38100" dist="38100" dir="2700000" algn="tl">
                      <a:srgbClr val="000000"/>
                    </a:outerShdw>
                  </a:effectLst>
                  <a:latin typeface="Book Antiqua" pitchFamily="18" charset="0"/>
                </a:rPr>
                <a:t>   y</a:t>
              </a:r>
            </a:p>
            <a:p>
              <a:pPr>
                <a:lnSpc>
                  <a:spcPct val="90000"/>
                </a:lnSpc>
                <a:defRPr/>
              </a:pPr>
              <a:endParaRPr lang="en-US" sz="600" i="1">
                <a:effectLst>
                  <a:outerShdw blurRad="38100" dist="38100" dir="2700000" algn="tl">
                    <a:srgbClr val="000000"/>
                  </a:outerShdw>
                </a:effectLst>
                <a:latin typeface="Book Antiqua" pitchFamily="18" charset="0"/>
              </a:endParaRPr>
            </a:p>
            <a:p>
              <a:pPr>
                <a:lnSpc>
                  <a:spcPct val="90000"/>
                </a:lnSpc>
                <a:defRPr/>
              </a:pPr>
              <a:r>
                <a:rPr lang="en-US" b="1" i="1">
                  <a:effectLst>
                    <a:outerShdw blurRad="38100" dist="38100" dir="2700000" algn="tl">
                      <a:srgbClr val="000000"/>
                    </a:outerShdw>
                  </a:effectLst>
                  <a:latin typeface="Book Antiqua" pitchFamily="18" charset="0"/>
                </a:rPr>
                <a:t>.     .          .     .</a:t>
              </a:r>
            </a:p>
            <a:p>
              <a:pPr>
                <a:lnSpc>
                  <a:spcPct val="90000"/>
                </a:lnSpc>
                <a:defRPr/>
              </a:pPr>
              <a:r>
                <a:rPr lang="en-US" b="1" i="1">
                  <a:effectLst>
                    <a:outerShdw blurRad="38100" dist="38100" dir="2700000" algn="tl">
                      <a:srgbClr val="000000"/>
                    </a:outerShdw>
                  </a:effectLst>
                  <a:latin typeface="Book Antiqua" pitchFamily="18" charset="0"/>
                </a:rPr>
                <a:t>.     .          .     .</a:t>
              </a:r>
            </a:p>
            <a:p>
              <a:pPr>
                <a:lnSpc>
                  <a:spcPct val="90000"/>
                </a:lnSpc>
                <a:defRPr/>
              </a:pPr>
              <a:r>
                <a:rPr lang="en-US" b="1" i="1">
                  <a:effectLst>
                    <a:outerShdw blurRad="38100" dist="38100" dir="2700000" algn="tl">
                      <a:srgbClr val="000000"/>
                    </a:outerShdw>
                  </a:effectLst>
                  <a:latin typeface="Book Antiqua" pitchFamily="18" charset="0"/>
                </a:rPr>
                <a:t> </a:t>
              </a:r>
              <a:endParaRPr lang="en-US" i="1" baseline="-25000">
                <a:effectLst>
                  <a:outerShdw blurRad="38100" dist="38100" dir="2700000" algn="tl">
                    <a:srgbClr val="000000"/>
                  </a:outerShdw>
                </a:effectLst>
                <a:latin typeface="Book Antiqua" pitchFamily="18" charset="0"/>
              </a:endParaRPr>
            </a:p>
            <a:p>
              <a:pPr>
                <a:defRPr/>
              </a:pPr>
              <a:endParaRPr lang="en-US">
                <a:effectLst>
                  <a:outerShdw blurRad="38100" dist="38100" dir="2700000" algn="tl">
                    <a:srgbClr val="000000"/>
                  </a:outerShdw>
                </a:effectLst>
                <a:latin typeface="Book Antiqua" pitchFamily="18" charset="0"/>
              </a:endParaRPr>
            </a:p>
          </p:txBody>
        </p:sp>
      </p:grpSp>
      <p:grpSp>
        <p:nvGrpSpPr>
          <p:cNvPr id="1042" name="Group 26">
            <a:extLst>
              <a:ext uri="{FF2B5EF4-FFF2-40B4-BE49-F238E27FC236}">
                <a16:creationId xmlns:a16="http://schemas.microsoft.com/office/drawing/2014/main" id="{A7583859-830F-BA45-AB20-6C0535C677B2}"/>
              </a:ext>
            </a:extLst>
          </p:cNvPr>
          <p:cNvGrpSpPr>
            <a:grpSpLocks/>
          </p:cNvGrpSpPr>
          <p:nvPr/>
        </p:nvGrpSpPr>
        <p:grpSpPr bwMode="auto">
          <a:xfrm>
            <a:off x="6199189" y="4095751"/>
            <a:ext cx="3748087" cy="2154238"/>
            <a:chOff x="2945" y="2580"/>
            <a:chExt cx="2361" cy="1357"/>
          </a:xfrm>
        </p:grpSpPr>
        <p:graphicFrame>
          <p:nvGraphicFramePr>
            <p:cNvPr id="1026" name="Object 9">
              <a:extLst>
                <a:ext uri="{FF2B5EF4-FFF2-40B4-BE49-F238E27FC236}">
                  <a16:creationId xmlns:a16="http://schemas.microsoft.com/office/drawing/2014/main" id="{1A467F33-E6A9-5945-83C3-569EA838550C}"/>
                </a:ext>
              </a:extLst>
            </p:cNvPr>
            <p:cNvGraphicFramePr>
              <a:graphicFrameLocks noChangeAspect="1"/>
            </p:cNvGraphicFramePr>
            <p:nvPr/>
          </p:nvGraphicFramePr>
          <p:xfrm>
            <a:off x="2945" y="3049"/>
            <a:ext cx="2361" cy="326"/>
          </p:xfrm>
          <a:graphic>
            <a:graphicData uri="http://schemas.openxmlformats.org/presentationml/2006/ole">
              <mc:AlternateContent xmlns:mc="http://schemas.openxmlformats.org/markup-compatibility/2006">
                <mc:Choice xmlns:v="urn:schemas-microsoft-com:vml" Requires="v">
                  <p:oleObj name="Equation" r:id="rId3" imgW="35991800" imgH="4978400" progId="Equation.DSMT4">
                    <p:embed/>
                  </p:oleObj>
                </mc:Choice>
                <mc:Fallback>
                  <p:oleObj name="Equation" r:id="rId3" imgW="35991800" imgH="4978400" progId="Equation.DSMT4">
                    <p:embed/>
                    <p:pic>
                      <p:nvPicPr>
                        <p:cNvPr id="1026" name="Object 9">
                          <a:extLst>
                            <a:ext uri="{FF2B5EF4-FFF2-40B4-BE49-F238E27FC236}">
                              <a16:creationId xmlns:a16="http://schemas.microsoft.com/office/drawing/2014/main" id="{1A467F33-E6A9-5945-83C3-569EA8385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3049"/>
                          <a:ext cx="2361"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85" name="Text Box 25">
              <a:extLst>
                <a:ext uri="{FF2B5EF4-FFF2-40B4-BE49-F238E27FC236}">
                  <a16:creationId xmlns:a16="http://schemas.microsoft.com/office/drawing/2014/main" id="{867194D4-8D08-E34A-A89B-1D8FF3CC496B}"/>
                </a:ext>
              </a:extLst>
            </p:cNvPr>
            <p:cNvSpPr txBox="1">
              <a:spLocks noChangeArrowheads="1"/>
            </p:cNvSpPr>
            <p:nvPr/>
          </p:nvSpPr>
          <p:spPr bwMode="auto">
            <a:xfrm>
              <a:off x="3177" y="2580"/>
              <a:ext cx="1848" cy="1357"/>
            </a:xfrm>
            <a:prstGeom prst="rect">
              <a:avLst/>
            </a:prstGeom>
            <a:noFill/>
            <a:ln w="12700">
              <a:noFill/>
              <a:miter lim="800000"/>
              <a:headEnd/>
              <a:tailEnd/>
            </a:ln>
            <a:effectLst/>
          </p:spPr>
          <p:txBody>
            <a:bodyPr wrap="none">
              <a:spAutoFit/>
            </a:bodyPr>
            <a:lstStyle/>
            <a:p>
              <a:pPr>
                <a:defRPr/>
              </a:pPr>
              <a:r>
                <a:rPr lang="en-US">
                  <a:effectLst>
                    <a:outerShdw blurRad="38100" dist="38100" dir="2700000" algn="tl">
                      <a:srgbClr val="000000"/>
                    </a:outerShdw>
                  </a:effectLst>
                  <a:latin typeface="Book Antiqua" pitchFamily="18" charset="0"/>
                </a:rPr>
                <a:t>Estimated Multiple</a:t>
              </a:r>
            </a:p>
            <a:p>
              <a:pPr>
                <a:defRPr/>
              </a:pPr>
              <a:r>
                <a:rPr lang="en-US">
                  <a:effectLst>
                    <a:outerShdw blurRad="38100" dist="38100" dir="2700000" algn="tl">
                      <a:srgbClr val="000000"/>
                    </a:outerShdw>
                  </a:effectLst>
                  <a:latin typeface="Book Antiqua" pitchFamily="18" charset="0"/>
                </a:rPr>
                <a:t>Regression Equation</a:t>
              </a:r>
            </a:p>
            <a:p>
              <a:pPr>
                <a:defRPr/>
              </a:pPr>
              <a:r>
                <a:rPr lang="en-US" sz="3200" i="1">
                  <a:effectLst>
                    <a:outerShdw blurRad="38100" dist="38100" dir="2700000" algn="tl">
                      <a:srgbClr val="000000"/>
                    </a:outerShdw>
                  </a:effectLst>
                  <a:latin typeface="Book Antiqua" pitchFamily="18" charset="0"/>
                </a:rPr>
                <a:t> </a:t>
              </a:r>
              <a:endParaRPr lang="en-US" sz="3200">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Sample statistics are</a:t>
              </a:r>
            </a:p>
            <a:p>
              <a:pPr>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endParaRPr lang="en-US" sz="2400" i="1">
                <a:effectLst>
                  <a:outerShdw blurRad="38100" dist="38100" dir="2700000" algn="tl">
                    <a:srgbClr val="000000"/>
                  </a:outerShdw>
                </a:effectLst>
                <a:latin typeface="Book Antiqua" pitchFamily="18" charset="0"/>
              </a:endParaRPr>
            </a:p>
            <a:p>
              <a:pPr>
                <a:defRPr/>
              </a:pPr>
              <a:endParaRPr lang="en-US">
                <a:effectLst>
                  <a:outerShdw blurRad="38100" dist="38100" dir="2700000" algn="tl">
                    <a:srgbClr val="000000"/>
                  </a:outerShdw>
                </a:effectLst>
                <a:latin typeface="Book Antiqua" pitchFamily="18" charset="0"/>
              </a:endParaRPr>
            </a:p>
          </p:txBody>
        </p:sp>
      </p:grpSp>
      <p:sp>
        <p:nvSpPr>
          <p:cNvPr id="66587" name="Text Box 27">
            <a:extLst>
              <a:ext uri="{FF2B5EF4-FFF2-40B4-BE49-F238E27FC236}">
                <a16:creationId xmlns:a16="http://schemas.microsoft.com/office/drawing/2014/main" id="{3387EC27-7104-8F41-9C9D-79984C6A8405}"/>
              </a:ext>
            </a:extLst>
          </p:cNvPr>
          <p:cNvSpPr txBox="1">
            <a:spLocks noChangeArrowheads="1"/>
          </p:cNvSpPr>
          <p:nvPr/>
        </p:nvSpPr>
        <p:spPr bwMode="auto">
          <a:xfrm>
            <a:off x="2462213" y="4510089"/>
            <a:ext cx="2345514" cy="1384995"/>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 </a:t>
            </a:r>
            <a:r>
              <a:rPr lang="en-US" sz="2400" dirty="0">
                <a:effectLst>
                  <a:outerShdw blurRad="38100" dist="38100" dir="2700000" algn="tl">
                    <a:srgbClr val="000000"/>
                  </a:outerShdw>
                </a:effectLst>
                <a:latin typeface="Book Antiqua" pitchFamily="18" charset="0"/>
              </a:rPr>
              <a:t>. . . , </a:t>
            </a:r>
            <a:r>
              <a:rPr lang="en-US" sz="2400" i="1" dirty="0" err="1">
                <a:effectLst>
                  <a:outerShdw blurRad="38100" dist="38100" dir="2700000" algn="tl">
                    <a:srgbClr val="000000"/>
                  </a:outerShdw>
                </a:effectLst>
                <a:latin typeface="Book Antiqua" pitchFamily="18" charset="0"/>
              </a:rPr>
              <a:t>b</a:t>
            </a:r>
            <a:r>
              <a:rPr lang="en-US" sz="2400" i="1" baseline="-25000" dirty="0" err="1">
                <a:effectLst>
                  <a:outerShdw blurRad="38100" dist="38100" dir="2700000" algn="tl">
                    <a:srgbClr val="000000"/>
                  </a:outerShdw>
                </a:effectLst>
                <a:latin typeface="Book Antiqua" pitchFamily="18" charset="0"/>
              </a:rPr>
              <a:t>p</a:t>
            </a:r>
            <a:endParaRPr lang="en-US" dirty="0">
              <a:effectLst>
                <a:outerShdw blurRad="38100" dist="38100" dir="2700000" algn="tl">
                  <a:srgbClr val="000000"/>
                </a:outerShdw>
              </a:effectLst>
              <a:latin typeface="Book Antiqua" pitchFamily="18" charset="0"/>
            </a:endParaRPr>
          </a:p>
          <a:p>
            <a:pPr>
              <a:defRPr/>
            </a:pPr>
            <a:r>
              <a:rPr lang="en-US" dirty="0">
                <a:effectLst>
                  <a:outerShdw blurRad="38100" dist="38100" dir="2700000" algn="tl">
                    <a:srgbClr val="000000"/>
                  </a:outerShdw>
                </a:effectLst>
                <a:latin typeface="Book Antiqua" pitchFamily="18" charset="0"/>
              </a:rPr>
              <a:t>provide estimates of</a:t>
            </a:r>
          </a:p>
          <a:p>
            <a:pPr>
              <a:defRPr/>
            </a:pP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dirty="0">
                <a:solidFill>
                  <a:srgbClr val="FFFFFF"/>
                </a:solidFill>
                <a:effectLst>
                  <a:outerShdw blurRad="38100" dist="38100" dir="2700000" algn="tl">
                    <a:srgbClr val="000000"/>
                  </a:outerShdw>
                </a:effectLst>
                <a:latin typeface="Book Antiqua" pitchFamily="18" charset="0"/>
              </a:rPr>
              <a:t>, .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endParaRPr lang="en-US" sz="2400" i="1" baseline="-25000" dirty="0">
              <a:solidFill>
                <a:srgbClr val="FFFFFF"/>
              </a:solidFill>
              <a:effectLst>
                <a:outerShdw blurRad="38100" dist="38100" dir="2700000" algn="tl">
                  <a:srgbClr val="000000"/>
                </a:outerShdw>
              </a:effectLst>
              <a:latin typeface="Book Antiqua" pitchFamily="18" charset="0"/>
            </a:endParaRPr>
          </a:p>
          <a:p>
            <a:pPr>
              <a:defRPr/>
            </a:pPr>
            <a:endParaRPr lang="en-US" dirty="0">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105207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AA5316C-8BB0-CF4A-9BDC-33C1126F047A}"/>
              </a:ext>
            </a:extLst>
          </p:cNvPr>
          <p:cNvSpPr>
            <a:spLocks noGrp="1" noChangeArrowheads="1"/>
          </p:cNvSpPr>
          <p:nvPr>
            <p:ph type="title"/>
          </p:nvPr>
        </p:nvSpPr>
        <p:spPr>
          <a:xfrm>
            <a:off x="2205038" y="166689"/>
            <a:ext cx="7772400" cy="585787"/>
          </a:xfrm>
        </p:spPr>
        <p:txBody>
          <a:bodyPr>
            <a:normAutofit fontScale="90000"/>
          </a:bodyPr>
          <a:lstStyle/>
          <a:p>
            <a:pPr>
              <a:defRPr/>
            </a:pPr>
            <a:r>
              <a:rPr lang="en-US"/>
              <a:t>Least Squares Method</a:t>
            </a:r>
          </a:p>
        </p:txBody>
      </p:sp>
      <p:sp>
        <p:nvSpPr>
          <p:cNvPr id="10243" name="Rectangle 3">
            <a:extLst>
              <a:ext uri="{FF2B5EF4-FFF2-40B4-BE49-F238E27FC236}">
                <a16:creationId xmlns:a16="http://schemas.microsoft.com/office/drawing/2014/main" id="{EA51CECE-0B21-FE45-AC8F-BCE8902FE0EB}"/>
              </a:ext>
            </a:extLst>
          </p:cNvPr>
          <p:cNvSpPr>
            <a:spLocks noGrp="1" noChangeArrowheads="1"/>
          </p:cNvSpPr>
          <p:nvPr>
            <p:ph idx="1"/>
          </p:nvPr>
        </p:nvSpPr>
        <p:spPr>
          <a:xfrm>
            <a:off x="2211388" y="1111250"/>
            <a:ext cx="3790950" cy="623888"/>
          </a:xfrm>
        </p:spPr>
        <p:txBody>
          <a:bodyPr/>
          <a:lstStyle/>
          <a:p>
            <a:pPr>
              <a:defRPr/>
            </a:pPr>
            <a:r>
              <a:rPr lang="en-US">
                <a:solidFill>
                  <a:srgbClr val="66FFFF"/>
                </a:solidFill>
              </a:rPr>
              <a:t>Least Squares Criterion</a:t>
            </a:r>
            <a:endParaRPr lang="en-US"/>
          </a:p>
        </p:txBody>
      </p:sp>
      <p:sp>
        <p:nvSpPr>
          <p:cNvPr id="10247" name="Rectangle 7">
            <a:extLst>
              <a:ext uri="{FF2B5EF4-FFF2-40B4-BE49-F238E27FC236}">
                <a16:creationId xmlns:a16="http://schemas.microsoft.com/office/drawing/2014/main" id="{82AFC683-77D5-6A47-9A4E-909EE30E402D}"/>
              </a:ext>
            </a:extLst>
          </p:cNvPr>
          <p:cNvSpPr>
            <a:spLocks noChangeArrowheads="1"/>
          </p:cNvSpPr>
          <p:nvPr/>
        </p:nvSpPr>
        <p:spPr bwMode="auto">
          <a:xfrm>
            <a:off x="4838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27EDD11E-65A2-3B48-8A85-88F924B141F7}"/>
              </a:ext>
            </a:extLst>
          </p:cNvPr>
          <p:cNvGraphicFramePr>
            <a:graphicFrameLocks noChangeAspect="1"/>
          </p:cNvGraphicFramePr>
          <p:nvPr/>
        </p:nvGraphicFramePr>
        <p:xfrm>
          <a:off x="5092700" y="1908176"/>
          <a:ext cx="2120900" cy="434975"/>
        </p:xfrm>
        <a:graphic>
          <a:graphicData uri="http://schemas.openxmlformats.org/presentationml/2006/ole">
            <mc:AlternateContent xmlns:mc="http://schemas.openxmlformats.org/markup-compatibility/2006">
              <mc:Choice xmlns:v="urn:schemas-microsoft-com:vml" Requires="v">
                <p:oleObj name="Equation" r:id="rId3" imgW="55880000" imgH="11696700" progId="Equation.DSMT4">
                  <p:embed/>
                </p:oleObj>
              </mc:Choice>
              <mc:Fallback>
                <p:oleObj name="Equation" r:id="rId3" imgW="55880000" imgH="11696700" progId="Equation.DSMT4">
                  <p:embed/>
                  <p:pic>
                    <p:nvPicPr>
                      <p:cNvPr id="2050" name="Object 6">
                        <a:extLst>
                          <a:ext uri="{FF2B5EF4-FFF2-40B4-BE49-F238E27FC236}">
                            <a16:creationId xmlns:a16="http://schemas.microsoft.com/office/drawing/2014/main" id="{27EDD11E-65A2-3B48-8A85-88F924B141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1908176"/>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546F6D8A-3885-F949-B6C5-269AF82AF674}"/>
              </a:ext>
            </a:extLst>
          </p:cNvPr>
          <p:cNvSpPr>
            <a:spLocks noChangeArrowheads="1"/>
          </p:cNvSpPr>
          <p:nvPr/>
        </p:nvSpPr>
        <p:spPr bwMode="auto">
          <a:xfrm>
            <a:off x="2209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49" name="AutoShape 9">
            <a:extLst>
              <a:ext uri="{FF2B5EF4-FFF2-40B4-BE49-F238E27FC236}">
                <a16:creationId xmlns:a16="http://schemas.microsoft.com/office/drawing/2014/main" id="{1E12F6F5-61E6-FE40-AE70-3B68D77C3A65}"/>
              </a:ext>
            </a:extLst>
          </p:cNvPr>
          <p:cNvSpPr>
            <a:spLocks noChangeArrowheads="1"/>
          </p:cNvSpPr>
          <p:nvPr/>
        </p:nvSpPr>
        <p:spPr bwMode="auto">
          <a:xfrm rot="5400000">
            <a:off x="2009776" y="127000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0" name="AutoShape 10">
            <a:extLst>
              <a:ext uri="{FF2B5EF4-FFF2-40B4-BE49-F238E27FC236}">
                <a16:creationId xmlns:a16="http://schemas.microsoft.com/office/drawing/2014/main" id="{41E7F841-B989-5940-B317-FE7247D7EBDF}"/>
              </a:ext>
            </a:extLst>
          </p:cNvPr>
          <p:cNvSpPr>
            <a:spLocks noChangeArrowheads="1"/>
          </p:cNvSpPr>
          <p:nvPr/>
        </p:nvSpPr>
        <p:spPr bwMode="auto">
          <a:xfrm rot="5400000">
            <a:off x="2009776" y="2965451"/>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DD554D2A-1CD5-254E-82B2-A91A774B9FDA}"/>
              </a:ext>
            </a:extLst>
          </p:cNvPr>
          <p:cNvSpPr txBox="1">
            <a:spLocks noChangeArrowheads="1"/>
          </p:cNvSpPr>
          <p:nvPr/>
        </p:nvSpPr>
        <p:spPr bwMode="auto">
          <a:xfrm>
            <a:off x="2765425" y="3309938"/>
            <a:ext cx="6896440" cy="179126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extLst>
      <p:ext uri="{BB962C8B-B14F-4D97-AF65-F5344CB8AC3E}">
        <p14:creationId xmlns:p14="http://schemas.microsoft.com/office/powerpoint/2010/main" val="1982806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A471-BB7F-D94C-BA4B-DF639BC17196}"/>
              </a:ext>
            </a:extLst>
          </p:cNvPr>
          <p:cNvSpPr>
            <a:spLocks noGrp="1"/>
          </p:cNvSpPr>
          <p:nvPr>
            <p:ph type="title"/>
          </p:nvPr>
        </p:nvSpPr>
        <p:spPr/>
        <p:txBody>
          <a:bodyPr/>
          <a:lstStyle/>
          <a:p>
            <a:r>
              <a:rPr lang="en-US" dirty="0"/>
              <a:t>Estimated multiple regression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3FCC19-BF9A-1948-9EE0-E135489FF9C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𝑦</m:t>
                          </m:r>
                        </m:e>
                      </m:acc>
                      <m:r>
                        <a:rPr lang="en-US" sz="3600" b="0" i="1" smtClean="0">
                          <a:latin typeface="Cambria Math" panose="02040503050406030204" pitchFamily="18" charset="0"/>
                        </a:rPr>
                        <m:t>=6.0+0.4</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+0.3</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−0.6</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3</m:t>
                          </m:r>
                        </m:sub>
                      </m:sSub>
                    </m:oMath>
                  </m:oMathPara>
                </a14:m>
                <a:endParaRPr lang="en-US" sz="3600" dirty="0"/>
              </a:p>
              <a:p>
                <a:pPr marL="0" indent="0">
                  <a:buNone/>
                </a:pPr>
                <a14:m>
                  <m:oMathPara xmlns:m="http://schemas.openxmlformats.org/officeDocument/2006/math">
                    <m:oMathParaPr>
                      <m:jc m:val="centerGroup"/>
                    </m:oMathParaPr>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r>
                        <a:rPr lang="en-US" sz="3600" i="1">
                          <a:latin typeface="Cambria Math" panose="02040503050406030204" pitchFamily="18" charset="0"/>
                        </a:rPr>
                        <m:t>=</m:t>
                      </m:r>
                      <m:acc>
                        <m:accPr>
                          <m:chr m:val="̂"/>
                          <m:ctrlPr>
                            <a:rPr lang="en-US" sz="3600" i="1" smtClean="0">
                              <a:latin typeface="Cambria Math" panose="02040503050406030204" pitchFamily="18" charset="0"/>
                            </a:rPr>
                          </m:ctrlPr>
                        </m:accPr>
                        <m:e>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𝛽</m:t>
                              </m:r>
                            </m:e>
                            <m:sub>
                              <m:r>
                                <a:rPr lang="en-US" sz="3600" i="1">
                                  <a:latin typeface="Cambria Math" panose="02040503050406030204" pitchFamily="18" charset="0"/>
                                </a:rPr>
                                <m:t>0</m:t>
                              </m:r>
                            </m:sub>
                          </m:sSub>
                        </m:e>
                      </m:acc>
                      <m:r>
                        <a:rPr lang="en-US" sz="3600" i="1">
                          <a:latin typeface="Cambria Math" panose="02040503050406030204" pitchFamily="18" charset="0"/>
                        </a:rPr>
                        <m:t>+</m:t>
                      </m:r>
                      <m:acc>
                        <m:accPr>
                          <m:chr m:val="̂"/>
                          <m:ctrlPr>
                            <a:rPr lang="en-US" sz="3600" i="1" smtClean="0">
                              <a:latin typeface="Cambria Math" panose="02040503050406030204" pitchFamily="18" charset="0"/>
                            </a:rPr>
                          </m:ctrlPr>
                        </m:accPr>
                        <m:e>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1</m:t>
                              </m:r>
                            </m:sub>
                          </m:sSub>
                        </m:e>
                      </m:acc>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1</m:t>
                          </m:r>
                        </m:sub>
                      </m:sSub>
                      <m:r>
                        <a:rPr lang="en-US" sz="3600" i="1">
                          <a:latin typeface="Cambria Math" panose="02040503050406030204" pitchFamily="18" charset="0"/>
                        </a:rPr>
                        <m:t>+</m:t>
                      </m:r>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2</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2</m:t>
                          </m:r>
                        </m:sub>
                      </m:sSub>
                      <m:r>
                        <a:rPr lang="en-US" sz="3600" i="1">
                          <a:latin typeface="Cambria Math" panose="02040503050406030204" pitchFamily="18" charset="0"/>
                        </a:rPr>
                        <m:t>−</m:t>
                      </m:r>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3</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3</m:t>
                          </m:r>
                        </m:sub>
                      </m:sSub>
                    </m:oMath>
                  </m:oMathPara>
                </a14:m>
                <a:endParaRPr lang="en-US" sz="3600" dirty="0"/>
              </a:p>
            </p:txBody>
          </p:sp>
        </mc:Choice>
        <mc:Fallback xmlns="">
          <p:sp>
            <p:nvSpPr>
              <p:cNvPr id="3" name="Content Placeholder 2">
                <a:extLst>
                  <a:ext uri="{FF2B5EF4-FFF2-40B4-BE49-F238E27FC236}">
                    <a16:creationId xmlns:a16="http://schemas.microsoft.com/office/drawing/2014/main" id="{083FCC19-BF9A-1948-9EE0-E135489FF9C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679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0452-7B89-3A9A-81BC-F5525196028D}"/>
              </a:ext>
            </a:extLst>
          </p:cNvPr>
          <p:cNvSpPr>
            <a:spLocks noGrp="1"/>
          </p:cNvSpPr>
          <p:nvPr>
            <p:ph type="title"/>
          </p:nvPr>
        </p:nvSpPr>
        <p:spPr/>
        <p:txBody>
          <a:bodyPr/>
          <a:lstStyle/>
          <a:p>
            <a:r>
              <a:rPr lang="en-MY" dirty="0"/>
              <a:t>EXAMPLE</a:t>
            </a:r>
          </a:p>
        </p:txBody>
      </p:sp>
      <p:sp>
        <p:nvSpPr>
          <p:cNvPr id="3" name="Content Placeholder 2">
            <a:extLst>
              <a:ext uri="{FF2B5EF4-FFF2-40B4-BE49-F238E27FC236}">
                <a16:creationId xmlns:a16="http://schemas.microsoft.com/office/drawing/2014/main" id="{E6ACA7A4-B9A0-FB74-836F-219CC7CC0B2E}"/>
              </a:ext>
            </a:extLst>
          </p:cNvPr>
          <p:cNvSpPr>
            <a:spLocks noGrp="1"/>
          </p:cNvSpPr>
          <p:nvPr>
            <p:ph idx="1"/>
          </p:nvPr>
        </p:nvSpPr>
        <p:spPr/>
        <p:txBody>
          <a:bodyPr>
            <a:normAutofit/>
          </a:bodyPr>
          <a:lstStyle/>
          <a:p>
            <a:pPr algn="just"/>
            <a:r>
              <a:rPr lang="en-US" sz="2800" b="0" i="0" dirty="0">
                <a:effectLst/>
                <a:latin typeface="proxima-nova"/>
              </a:rPr>
              <a:t>A health researcher wants to be able to predict "VO</a:t>
            </a:r>
            <a:r>
              <a:rPr lang="en-US" sz="2800" b="0" i="0" baseline="-25000" dirty="0">
                <a:effectLst/>
                <a:latin typeface="proxima-nova"/>
              </a:rPr>
              <a:t>2</a:t>
            </a:r>
            <a:r>
              <a:rPr lang="en-US" sz="2800" b="0" i="0" dirty="0">
                <a:effectLst/>
                <a:latin typeface="proxima-nova"/>
              </a:rPr>
              <a:t>max", an indicator of fitness and health. </a:t>
            </a:r>
            <a:r>
              <a:rPr lang="en-US" sz="2800" dirty="0">
                <a:latin typeface="proxima-nova"/>
              </a:rPr>
              <a:t>A</a:t>
            </a:r>
            <a:r>
              <a:rPr lang="en-US" sz="2800" b="0" i="0" dirty="0">
                <a:effectLst/>
                <a:latin typeface="proxima-nova"/>
              </a:rPr>
              <a:t> researcher recruited 100 participants to perform a maximum VO</a:t>
            </a:r>
            <a:r>
              <a:rPr lang="en-US" sz="2800" b="0" i="0" baseline="-25000" dirty="0">
                <a:effectLst/>
                <a:latin typeface="proxima-nova"/>
              </a:rPr>
              <a:t>2</a:t>
            </a:r>
            <a:r>
              <a:rPr lang="en-US" sz="2800" b="0" i="0" dirty="0">
                <a:effectLst/>
                <a:latin typeface="proxima-nova"/>
              </a:rPr>
              <a:t>max test, but also recorded their "age", "weight", "heart rate" and "gender". Heart rate is the average of the last 5 minutes of a 20 minute, much easier, lower workload cycling test. The researcher's goal is to be able to predict VO</a:t>
            </a:r>
            <a:r>
              <a:rPr lang="en-US" sz="2800" b="0" i="0" baseline="-25000" dirty="0">
                <a:effectLst/>
                <a:latin typeface="proxima-nova"/>
              </a:rPr>
              <a:t>2</a:t>
            </a:r>
            <a:r>
              <a:rPr lang="en-US" sz="2800" b="0" i="0" dirty="0">
                <a:effectLst/>
                <a:latin typeface="proxima-nova"/>
              </a:rPr>
              <a:t>max based on these four attributes: age, weight, heart rate and gender.</a:t>
            </a:r>
            <a:endParaRPr lang="en-MY" sz="2800" dirty="0"/>
          </a:p>
        </p:txBody>
      </p:sp>
    </p:spTree>
    <p:extLst>
      <p:ext uri="{BB962C8B-B14F-4D97-AF65-F5344CB8AC3E}">
        <p14:creationId xmlns:p14="http://schemas.microsoft.com/office/powerpoint/2010/main" val="271132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9DAA-68B1-324D-A583-83302DEB4F5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CE5BE24-02E5-1646-B101-9D192387E14D}"/>
              </a:ext>
            </a:extLst>
          </p:cNvPr>
          <p:cNvSpPr>
            <a:spLocks noGrp="1"/>
          </p:cNvSpPr>
          <p:nvPr>
            <p:ph idx="1"/>
          </p:nvPr>
        </p:nvSpPr>
        <p:spPr/>
        <p:txBody>
          <a:bodyPr>
            <a:normAutofit/>
          </a:bodyPr>
          <a:lstStyle/>
          <a:p>
            <a:r>
              <a:rPr lang="en-US" sz="3600" dirty="0"/>
              <a:t>Example of MLR</a:t>
            </a:r>
          </a:p>
          <a:p>
            <a:r>
              <a:rPr lang="en-US" sz="3600" dirty="0"/>
              <a:t>Multiple Linear Regression</a:t>
            </a:r>
          </a:p>
        </p:txBody>
      </p:sp>
    </p:spTree>
    <p:extLst>
      <p:ext uri="{BB962C8B-B14F-4D97-AF65-F5344CB8AC3E}">
        <p14:creationId xmlns:p14="http://schemas.microsoft.com/office/powerpoint/2010/main" val="174880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CC7F-AD6B-CC7D-90DF-776795C219E7}"/>
              </a:ext>
            </a:extLst>
          </p:cNvPr>
          <p:cNvSpPr>
            <a:spLocks noGrp="1"/>
          </p:cNvSpPr>
          <p:nvPr>
            <p:ph type="title"/>
          </p:nvPr>
        </p:nvSpPr>
        <p:spPr>
          <a:xfrm>
            <a:off x="206407" y="73336"/>
            <a:ext cx="2536793" cy="1240559"/>
          </a:xfrm>
        </p:spPr>
        <p:txBody>
          <a:bodyPr/>
          <a:lstStyle/>
          <a:p>
            <a:r>
              <a:rPr lang="en-MY" dirty="0"/>
              <a:t>OUTPUT</a:t>
            </a:r>
          </a:p>
        </p:txBody>
      </p:sp>
      <p:sp>
        <p:nvSpPr>
          <p:cNvPr id="3" name="Content Placeholder 2">
            <a:extLst>
              <a:ext uri="{FF2B5EF4-FFF2-40B4-BE49-F238E27FC236}">
                <a16:creationId xmlns:a16="http://schemas.microsoft.com/office/drawing/2014/main" id="{35DAC63E-966B-6208-CC79-F051B914BA35}"/>
              </a:ext>
            </a:extLst>
          </p:cNvPr>
          <p:cNvSpPr>
            <a:spLocks noGrp="1"/>
          </p:cNvSpPr>
          <p:nvPr>
            <p:ph idx="1"/>
          </p:nvPr>
        </p:nvSpPr>
        <p:spPr>
          <a:xfrm>
            <a:off x="838200" y="1491448"/>
            <a:ext cx="10131425" cy="5366551"/>
          </a:xfrm>
        </p:spPr>
        <p:txBody>
          <a:bodyPr>
            <a:normAutofit fontScale="85000" lnSpcReduction="20000"/>
          </a:bodyPr>
          <a:lstStyle/>
          <a:p>
            <a:pPr marL="0" indent="0">
              <a:buNone/>
            </a:pPr>
            <a:r>
              <a:rPr lang="en-US" sz="2000" b="1" i="0" dirty="0">
                <a:solidFill>
                  <a:schemeClr val="accent6">
                    <a:lumMod val="60000"/>
                    <a:lumOff val="40000"/>
                  </a:schemeClr>
                </a:solidFill>
                <a:effectLst/>
                <a:latin typeface="proxima-nova"/>
              </a:rPr>
              <a:t>1. Determining how well the model fits</a:t>
            </a:r>
          </a:p>
          <a:p>
            <a:pPr marL="0" indent="0">
              <a:buNone/>
            </a:pPr>
            <a:endParaRPr lang="en-US" b="1" i="0" dirty="0">
              <a:effectLst/>
              <a:latin typeface="proxima-nova"/>
            </a:endParaRPr>
          </a:p>
          <a:p>
            <a:pPr marL="0" indent="0">
              <a:buNone/>
            </a:pPr>
            <a:endParaRPr lang="en-US" b="1" dirty="0">
              <a:latin typeface="proxima-nova"/>
            </a:endParaRPr>
          </a:p>
          <a:p>
            <a:pPr marL="0" indent="0">
              <a:buNone/>
            </a:pPr>
            <a:endParaRPr lang="en-US" b="1" i="0" dirty="0">
              <a:effectLst/>
              <a:latin typeface="proxima-nova"/>
            </a:endParaRPr>
          </a:p>
          <a:p>
            <a:pPr marL="0" indent="0">
              <a:buNone/>
            </a:pPr>
            <a:endParaRPr lang="en-US" b="1" dirty="0">
              <a:latin typeface="proxima-nova"/>
            </a:endParaRPr>
          </a:p>
          <a:p>
            <a:pPr algn="just"/>
            <a:r>
              <a:rPr lang="en-US" sz="2300" b="0" i="0" dirty="0">
                <a:effectLst/>
                <a:latin typeface="proxima-nova"/>
              </a:rPr>
              <a:t>The "</a:t>
            </a:r>
            <a:r>
              <a:rPr lang="en-US" sz="2300" b="1" i="0" dirty="0">
                <a:effectLst/>
                <a:latin typeface="proxima-nova"/>
              </a:rPr>
              <a:t>R</a:t>
            </a:r>
            <a:r>
              <a:rPr lang="en-US" sz="2300" b="0" i="0" dirty="0">
                <a:effectLst/>
                <a:latin typeface="proxima-nova"/>
              </a:rPr>
              <a:t>" column represents the value of </a:t>
            </a:r>
            <a:r>
              <a:rPr lang="en-US" sz="2300" b="0" i="1" dirty="0">
                <a:effectLst/>
                <a:latin typeface="proxima-nova"/>
              </a:rPr>
              <a:t>R</a:t>
            </a:r>
            <a:r>
              <a:rPr lang="en-US" sz="2300" b="0" i="0" dirty="0">
                <a:effectLst/>
                <a:latin typeface="proxima-nova"/>
              </a:rPr>
              <a:t>, the </a:t>
            </a:r>
            <a:r>
              <a:rPr lang="en-US" sz="2300" b="1" i="1" dirty="0">
                <a:effectLst/>
                <a:latin typeface="proxima-nova"/>
              </a:rPr>
              <a:t>multiple correlation coefficient</a:t>
            </a:r>
            <a:r>
              <a:rPr lang="en-US" sz="2300" b="0" i="0" dirty="0">
                <a:effectLst/>
                <a:latin typeface="proxima-nova"/>
              </a:rPr>
              <a:t>. </a:t>
            </a:r>
            <a:r>
              <a:rPr lang="en-US" sz="2300" b="0" i="1" dirty="0">
                <a:effectLst/>
                <a:latin typeface="proxima-nova"/>
              </a:rPr>
              <a:t>R</a:t>
            </a:r>
            <a:r>
              <a:rPr lang="en-US" sz="2300" b="0" i="0" dirty="0">
                <a:effectLst/>
                <a:latin typeface="proxima-nova"/>
              </a:rPr>
              <a:t> can be considered to be one measure of the quality of the prediction of the dependent variable; in this case, VO</a:t>
            </a:r>
            <a:r>
              <a:rPr lang="en-US" sz="2300" b="0" i="0" baseline="-25000" dirty="0">
                <a:effectLst/>
                <a:latin typeface="proxima-nova"/>
              </a:rPr>
              <a:t>2</a:t>
            </a:r>
            <a:r>
              <a:rPr lang="en-US" sz="2300" b="0" i="0" dirty="0">
                <a:effectLst/>
                <a:latin typeface="proxima-nova"/>
              </a:rPr>
              <a:t>max. </a:t>
            </a:r>
          </a:p>
          <a:p>
            <a:pPr algn="just"/>
            <a:r>
              <a:rPr lang="en-US" sz="2300" b="0" i="0" dirty="0">
                <a:effectLst/>
                <a:latin typeface="proxima-nova"/>
              </a:rPr>
              <a:t>A value of 0.760, in this example, indicates a good level of prediction. </a:t>
            </a:r>
          </a:p>
          <a:p>
            <a:pPr algn="just"/>
            <a:r>
              <a:rPr lang="en-US" sz="2300" b="0" i="0" dirty="0">
                <a:effectLst/>
                <a:latin typeface="proxima-nova"/>
              </a:rPr>
              <a:t>The "</a:t>
            </a:r>
            <a:r>
              <a:rPr lang="en-US" sz="2300" b="1" i="0" dirty="0">
                <a:effectLst/>
                <a:latin typeface="proxima-nova"/>
              </a:rPr>
              <a:t>R Square</a:t>
            </a:r>
            <a:r>
              <a:rPr lang="en-US" sz="2300" b="0" i="0" dirty="0">
                <a:effectLst/>
                <a:latin typeface="proxima-nova"/>
              </a:rPr>
              <a:t>" column represents the </a:t>
            </a:r>
            <a:r>
              <a:rPr lang="en-US" sz="2300" b="0" i="1" dirty="0">
                <a:effectLst/>
                <a:latin typeface="proxima-nova"/>
              </a:rPr>
              <a:t>R</a:t>
            </a:r>
            <a:r>
              <a:rPr lang="en-US" sz="2300" b="0" i="1" baseline="30000" dirty="0">
                <a:effectLst/>
                <a:latin typeface="proxima-nova"/>
              </a:rPr>
              <a:t>2</a:t>
            </a:r>
            <a:r>
              <a:rPr lang="en-US" sz="2300" b="0" i="0" dirty="0">
                <a:effectLst/>
                <a:latin typeface="proxima-nova"/>
              </a:rPr>
              <a:t> value (also called the coefficient of determination), which is the proportion of variance in the dependent variable that can be explained by the independent variables (technically, it is the proportion of variation accounted for by the regression model above and beyond the mean model). </a:t>
            </a:r>
          </a:p>
          <a:p>
            <a:pPr algn="just"/>
            <a:r>
              <a:rPr lang="en-US" sz="2300" b="0" i="0" dirty="0">
                <a:effectLst/>
                <a:latin typeface="proxima-nova"/>
              </a:rPr>
              <a:t>You can see from our value of 0.577 that our independent variables explain 57.7% of the variability of our dependent variable, VO</a:t>
            </a:r>
            <a:r>
              <a:rPr lang="en-US" sz="2300" b="0" i="0" baseline="-25000" dirty="0">
                <a:effectLst/>
                <a:latin typeface="proxima-nova"/>
              </a:rPr>
              <a:t>2</a:t>
            </a:r>
            <a:r>
              <a:rPr lang="en-US" sz="2300" b="0" i="0" dirty="0">
                <a:effectLst/>
                <a:latin typeface="proxima-nova"/>
              </a:rPr>
              <a:t>max. However, you also need to be able to interpret "</a:t>
            </a:r>
            <a:r>
              <a:rPr lang="en-US" sz="2300" b="1" i="0" dirty="0">
                <a:effectLst/>
                <a:latin typeface="proxima-nova"/>
              </a:rPr>
              <a:t>Adjusted R Square</a:t>
            </a:r>
            <a:r>
              <a:rPr lang="en-US" sz="2300" b="0" i="0" dirty="0">
                <a:effectLst/>
                <a:latin typeface="proxima-nova"/>
              </a:rPr>
              <a:t>" (</a:t>
            </a:r>
            <a:r>
              <a:rPr lang="en-US" sz="2300" b="0" i="1" dirty="0">
                <a:effectLst/>
                <a:latin typeface="proxima-nova"/>
              </a:rPr>
              <a:t>adj. R</a:t>
            </a:r>
            <a:r>
              <a:rPr lang="en-US" sz="2300" b="0" i="1" baseline="30000" dirty="0">
                <a:effectLst/>
                <a:latin typeface="proxima-nova"/>
              </a:rPr>
              <a:t>2</a:t>
            </a:r>
            <a:r>
              <a:rPr lang="en-US" sz="2300" b="0" i="0" dirty="0">
                <a:effectLst/>
                <a:latin typeface="proxima-nova"/>
              </a:rPr>
              <a:t>) to accurately report your data. We explain the reasons for this, as well as the output, in our enhanced multiple regression guide.</a:t>
            </a:r>
            <a:endParaRPr lang="en-US" sz="2300" b="1" i="0" dirty="0">
              <a:effectLst/>
              <a:latin typeface="proxima-nova"/>
            </a:endParaRPr>
          </a:p>
          <a:p>
            <a:pPr marL="0" indent="0">
              <a:buNone/>
            </a:pPr>
            <a:endParaRPr lang="en-US" b="1" i="0" dirty="0">
              <a:effectLst/>
              <a:latin typeface="proxima-nova"/>
            </a:endParaRPr>
          </a:p>
          <a:p>
            <a:endParaRPr lang="en-US" b="1" i="0" dirty="0">
              <a:effectLst/>
              <a:latin typeface="proxima-nova"/>
            </a:endParaRPr>
          </a:p>
          <a:p>
            <a:endParaRPr lang="en-US" b="1" i="0" dirty="0">
              <a:effectLst/>
              <a:latin typeface="proxima-nova"/>
            </a:endParaRPr>
          </a:p>
          <a:p>
            <a:endParaRPr lang="en-MY" dirty="0"/>
          </a:p>
        </p:txBody>
      </p:sp>
      <p:sp>
        <p:nvSpPr>
          <p:cNvPr id="4" name="AutoShape 2" descr="'Model Summary' table for a multiple regression analysis in SPSS. 'R', 'R Square' &amp; 'Adjusted R Square' highlighted">
            <a:extLst>
              <a:ext uri="{FF2B5EF4-FFF2-40B4-BE49-F238E27FC236}">
                <a16:creationId xmlns:a16="http://schemas.microsoft.com/office/drawing/2014/main" id="{31E08BAB-719E-B0CB-64B5-4F3E919260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11268" name="Picture 4" descr="'Model Summary' table for a multiple regression analysis in SPSS. 'R', 'R Square' &amp; 'Adjusted R Square' highlighted">
            <a:extLst>
              <a:ext uri="{FF2B5EF4-FFF2-40B4-BE49-F238E27FC236}">
                <a16:creationId xmlns:a16="http://schemas.microsoft.com/office/drawing/2014/main" id="{E7D2D222-7BA3-1E2E-2633-B2101D5A0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1385380"/>
            <a:ext cx="4873625" cy="12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9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46AA5-4093-9F29-C5E9-59F174D5E3A7}"/>
              </a:ext>
            </a:extLst>
          </p:cNvPr>
          <p:cNvSpPr>
            <a:spLocks noGrp="1"/>
          </p:cNvSpPr>
          <p:nvPr>
            <p:ph idx="1"/>
          </p:nvPr>
        </p:nvSpPr>
        <p:spPr>
          <a:xfrm>
            <a:off x="685800" y="816747"/>
            <a:ext cx="10131425" cy="5143130"/>
          </a:xfrm>
        </p:spPr>
        <p:txBody>
          <a:bodyPr/>
          <a:lstStyle/>
          <a:p>
            <a:pPr marL="0" indent="0">
              <a:buNone/>
            </a:pPr>
            <a:r>
              <a:rPr lang="en-MY" b="1" i="0" dirty="0">
                <a:solidFill>
                  <a:schemeClr val="accent6">
                    <a:lumMod val="60000"/>
                    <a:lumOff val="40000"/>
                  </a:schemeClr>
                </a:solidFill>
                <a:effectLst/>
                <a:latin typeface="proxima-nova"/>
              </a:rPr>
              <a:t>2. Statistical significance</a:t>
            </a:r>
          </a:p>
          <a:p>
            <a:pPr marL="0" indent="0">
              <a:buNone/>
            </a:pPr>
            <a:endParaRPr lang="en-MY" b="1" dirty="0">
              <a:solidFill>
                <a:schemeClr val="accent6">
                  <a:lumMod val="60000"/>
                  <a:lumOff val="40000"/>
                </a:schemeClr>
              </a:solidFill>
              <a:latin typeface="proxima-nova"/>
            </a:endParaRPr>
          </a:p>
          <a:p>
            <a:pPr marL="0" indent="0">
              <a:buNone/>
            </a:pPr>
            <a:endParaRPr lang="en-MY" b="1" i="0" dirty="0">
              <a:solidFill>
                <a:schemeClr val="accent6">
                  <a:lumMod val="60000"/>
                  <a:lumOff val="40000"/>
                </a:schemeClr>
              </a:solidFill>
              <a:effectLst/>
              <a:latin typeface="proxima-nova"/>
            </a:endParaRPr>
          </a:p>
          <a:p>
            <a:pPr marL="0" indent="0">
              <a:buNone/>
            </a:pPr>
            <a:endParaRPr lang="en-MY" b="1" dirty="0">
              <a:solidFill>
                <a:schemeClr val="accent6">
                  <a:lumMod val="60000"/>
                  <a:lumOff val="40000"/>
                </a:schemeClr>
              </a:solidFill>
              <a:latin typeface="proxima-nova"/>
            </a:endParaRPr>
          </a:p>
          <a:p>
            <a:pPr marL="0" indent="0">
              <a:buNone/>
            </a:pPr>
            <a:endParaRPr lang="en-MY" b="1" i="0" dirty="0">
              <a:solidFill>
                <a:schemeClr val="accent6">
                  <a:lumMod val="60000"/>
                  <a:lumOff val="40000"/>
                </a:schemeClr>
              </a:solidFill>
              <a:effectLst/>
              <a:latin typeface="proxima-nova"/>
            </a:endParaRPr>
          </a:p>
          <a:p>
            <a:pPr algn="just"/>
            <a:r>
              <a:rPr lang="en-US" b="0" i="0" dirty="0">
                <a:effectLst/>
                <a:latin typeface="proxima-nova"/>
              </a:rPr>
              <a:t>The </a:t>
            </a:r>
            <a:r>
              <a:rPr lang="en-US" b="0" i="1" dirty="0">
                <a:effectLst/>
                <a:latin typeface="proxima-nova"/>
              </a:rPr>
              <a:t>F</a:t>
            </a:r>
            <a:r>
              <a:rPr lang="en-US" b="0" i="0" dirty="0">
                <a:effectLst/>
                <a:latin typeface="proxima-nova"/>
              </a:rPr>
              <a:t>-ratio in the </a:t>
            </a:r>
            <a:r>
              <a:rPr lang="en-US" b="1" i="0" dirty="0">
                <a:effectLst/>
                <a:latin typeface="proxima-nova"/>
              </a:rPr>
              <a:t>ANOVA</a:t>
            </a:r>
            <a:r>
              <a:rPr lang="en-US" b="0" i="0" dirty="0">
                <a:effectLst/>
                <a:latin typeface="proxima-nova"/>
              </a:rPr>
              <a:t> table (see below) tests whether the overall regression model is a good fit for the data. The table shows that the independent variables statistically significantly predict the dependent variable, </a:t>
            </a:r>
            <a:r>
              <a:rPr lang="en-US" b="0" i="1" dirty="0">
                <a:effectLst/>
                <a:latin typeface="proxima-nova"/>
              </a:rPr>
              <a:t>F</a:t>
            </a:r>
            <a:r>
              <a:rPr lang="en-US" b="0" i="0" dirty="0">
                <a:effectLst/>
                <a:latin typeface="proxima-nova"/>
              </a:rPr>
              <a:t>(4, 95) = 32.393, </a:t>
            </a:r>
            <a:r>
              <a:rPr lang="en-US" b="0" i="1" dirty="0">
                <a:effectLst/>
                <a:latin typeface="proxima-nova"/>
              </a:rPr>
              <a:t>p</a:t>
            </a:r>
            <a:r>
              <a:rPr lang="en-US" b="0" i="0" dirty="0">
                <a:effectLst/>
                <a:latin typeface="proxima-nova"/>
              </a:rPr>
              <a:t> &lt; .0005 (i.e., the regression model is a good fit of the data).</a:t>
            </a:r>
            <a:endParaRPr lang="en-MY" b="1" i="0" dirty="0">
              <a:effectLst/>
              <a:latin typeface="proxima-nova"/>
            </a:endParaRPr>
          </a:p>
          <a:p>
            <a:pPr marL="0" indent="0">
              <a:buNone/>
            </a:pPr>
            <a:endParaRPr lang="en-MY" dirty="0"/>
          </a:p>
        </p:txBody>
      </p:sp>
      <p:pic>
        <p:nvPicPr>
          <p:cNvPr id="12290" name="Picture 2" descr="'ANOVA' table for a multiple regression analysis in SPSS Statistics. 'df', 'F' &amp; 'Sig.' highlighted">
            <a:extLst>
              <a:ext uri="{FF2B5EF4-FFF2-40B4-BE49-F238E27FC236}">
                <a16:creationId xmlns:a16="http://schemas.microsoft.com/office/drawing/2014/main" id="{733A491D-D820-A913-30C1-47084B556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191" y="2112052"/>
            <a:ext cx="49434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805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1820DA-AEC4-AED2-E204-75FDC107A568}"/>
              </a:ext>
            </a:extLst>
          </p:cNvPr>
          <p:cNvSpPr>
            <a:spLocks noGrp="1"/>
          </p:cNvSpPr>
          <p:nvPr>
            <p:ph idx="1"/>
          </p:nvPr>
        </p:nvSpPr>
        <p:spPr>
          <a:xfrm>
            <a:off x="570391" y="403194"/>
            <a:ext cx="10131425" cy="5997605"/>
          </a:xfrm>
        </p:spPr>
        <p:txBody>
          <a:bodyPr/>
          <a:lstStyle/>
          <a:p>
            <a:pPr marL="0" indent="0">
              <a:buNone/>
            </a:pPr>
            <a:r>
              <a:rPr lang="en-MY" b="1" dirty="0">
                <a:solidFill>
                  <a:schemeClr val="accent6">
                    <a:lumMod val="40000"/>
                    <a:lumOff val="60000"/>
                  </a:schemeClr>
                </a:solidFill>
              </a:rPr>
              <a:t>3. </a:t>
            </a:r>
            <a:r>
              <a:rPr lang="en-MY" b="1" i="0" dirty="0">
                <a:solidFill>
                  <a:schemeClr val="accent6">
                    <a:lumMod val="40000"/>
                    <a:lumOff val="60000"/>
                  </a:schemeClr>
                </a:solidFill>
                <a:effectLst/>
                <a:latin typeface="proxima-nova"/>
              </a:rPr>
              <a:t>Estimated model coefficients</a:t>
            </a:r>
          </a:p>
          <a:p>
            <a:pPr algn="l"/>
            <a:r>
              <a:rPr lang="en-US" b="0" i="0" dirty="0">
                <a:effectLst/>
                <a:latin typeface="proxima-nova"/>
              </a:rPr>
              <a:t>The general form of the equation to predict VO</a:t>
            </a:r>
            <a:r>
              <a:rPr lang="en-US" b="0" i="0" baseline="-25000" dirty="0">
                <a:effectLst/>
                <a:latin typeface="proxima-nova"/>
              </a:rPr>
              <a:t>2</a:t>
            </a:r>
            <a:r>
              <a:rPr lang="en-US" b="0" i="0" dirty="0">
                <a:effectLst/>
                <a:latin typeface="proxima-nova"/>
              </a:rPr>
              <a:t>max from age, weight, </a:t>
            </a:r>
            <a:r>
              <a:rPr lang="en-US" b="0" i="0" dirty="0" err="1">
                <a:effectLst/>
                <a:latin typeface="proxima-nova"/>
              </a:rPr>
              <a:t>heart_rate</a:t>
            </a:r>
            <a:r>
              <a:rPr lang="en-US" b="0" i="0" dirty="0">
                <a:effectLst/>
                <a:latin typeface="proxima-nova"/>
              </a:rPr>
              <a:t>, gender, is:</a:t>
            </a:r>
          </a:p>
          <a:p>
            <a:pPr marL="0" indent="0" algn="l">
              <a:buNone/>
            </a:pPr>
            <a:r>
              <a:rPr lang="en-US" b="0" i="0" dirty="0">
                <a:effectLst/>
                <a:latin typeface="proxima-nova"/>
              </a:rPr>
              <a:t>Predicted VO</a:t>
            </a:r>
            <a:r>
              <a:rPr lang="en-US" b="0" i="0" baseline="-25000" dirty="0">
                <a:effectLst/>
                <a:latin typeface="proxima-nova"/>
              </a:rPr>
              <a:t>2</a:t>
            </a:r>
            <a:r>
              <a:rPr lang="en-US" b="0" i="0" dirty="0">
                <a:effectLst/>
                <a:latin typeface="proxima-nova"/>
              </a:rPr>
              <a:t>max = 87.83 – (0.165 x age) – (0.385 x weight) – (0.118 x </a:t>
            </a:r>
            <a:r>
              <a:rPr lang="en-US" b="0" i="0" dirty="0" err="1">
                <a:effectLst/>
                <a:latin typeface="proxima-nova"/>
              </a:rPr>
              <a:t>heart_rate</a:t>
            </a:r>
            <a:r>
              <a:rPr lang="en-US" b="0" i="0" dirty="0">
                <a:effectLst/>
                <a:latin typeface="proxima-nova"/>
              </a:rPr>
              <a:t>) + (13.208 x gender)</a:t>
            </a:r>
          </a:p>
          <a:p>
            <a:pPr marL="0" indent="0">
              <a:buNone/>
            </a:pPr>
            <a:endParaRPr lang="en-MY" b="1" dirty="0">
              <a:solidFill>
                <a:schemeClr val="accent6">
                  <a:lumMod val="40000"/>
                  <a:lumOff val="60000"/>
                </a:schemeClr>
              </a:solidFill>
              <a:latin typeface="proxima-nova"/>
            </a:endParaRPr>
          </a:p>
          <a:p>
            <a:pPr marL="0" indent="0">
              <a:buNone/>
            </a:pPr>
            <a:endParaRPr lang="en-MY" b="1" i="0" dirty="0">
              <a:solidFill>
                <a:schemeClr val="accent6">
                  <a:lumMod val="40000"/>
                  <a:lumOff val="60000"/>
                </a:schemeClr>
              </a:solidFill>
              <a:effectLst/>
              <a:latin typeface="proxima-nova"/>
            </a:endParaRPr>
          </a:p>
          <a:p>
            <a:pPr marL="0" indent="0">
              <a:buNone/>
            </a:pPr>
            <a:endParaRPr lang="en-MY" b="1" dirty="0">
              <a:solidFill>
                <a:schemeClr val="accent6">
                  <a:lumMod val="40000"/>
                  <a:lumOff val="60000"/>
                </a:schemeClr>
              </a:solidFill>
              <a:latin typeface="proxima-nova"/>
            </a:endParaRPr>
          </a:p>
          <a:p>
            <a:pPr marL="0" indent="0">
              <a:buNone/>
            </a:pPr>
            <a:endParaRPr lang="en-MY" b="1" i="0" dirty="0">
              <a:solidFill>
                <a:schemeClr val="accent6">
                  <a:lumMod val="40000"/>
                  <a:lumOff val="60000"/>
                </a:schemeClr>
              </a:solidFill>
              <a:effectLst/>
              <a:latin typeface="proxima-nova"/>
            </a:endParaRPr>
          </a:p>
          <a:p>
            <a:pPr marL="0" indent="0">
              <a:buNone/>
            </a:pPr>
            <a:endParaRPr lang="en-MY" b="1" dirty="0">
              <a:solidFill>
                <a:schemeClr val="accent6">
                  <a:lumMod val="40000"/>
                  <a:lumOff val="60000"/>
                </a:schemeClr>
              </a:solidFill>
              <a:latin typeface="proxima-nova"/>
            </a:endParaRPr>
          </a:p>
          <a:p>
            <a:pPr marL="0" indent="0">
              <a:buNone/>
            </a:pPr>
            <a:endParaRPr lang="en-MY" b="1" dirty="0">
              <a:solidFill>
                <a:schemeClr val="accent6">
                  <a:lumMod val="40000"/>
                  <a:lumOff val="60000"/>
                </a:schemeClr>
              </a:solidFill>
              <a:latin typeface="proxima-nova"/>
            </a:endParaRPr>
          </a:p>
          <a:p>
            <a:pPr algn="just"/>
            <a:r>
              <a:rPr lang="en-US" b="0" i="0" dirty="0">
                <a:effectLst/>
                <a:latin typeface="proxima-nova"/>
              </a:rPr>
              <a:t>Unstandardized coefficients indicate how much the dependent variable varies with an independent variable when all other independent variables are held constant. Consider the effect of age in this example. The unstandardized coefficient, B</a:t>
            </a:r>
            <a:r>
              <a:rPr lang="en-US" b="0" i="0" baseline="-25000" dirty="0">
                <a:effectLst/>
                <a:latin typeface="proxima-nova"/>
              </a:rPr>
              <a:t>1</a:t>
            </a:r>
            <a:r>
              <a:rPr lang="en-US" b="0" i="0" dirty="0">
                <a:effectLst/>
                <a:latin typeface="proxima-nova"/>
              </a:rPr>
              <a:t>, for age is equal to -0.165 (see </a:t>
            </a:r>
            <a:r>
              <a:rPr lang="en-US" b="1" i="0" dirty="0">
                <a:effectLst/>
                <a:latin typeface="proxima-nova"/>
              </a:rPr>
              <a:t>Coefficients</a:t>
            </a:r>
            <a:r>
              <a:rPr lang="en-US" b="0" i="0" dirty="0">
                <a:effectLst/>
                <a:latin typeface="proxima-nova"/>
              </a:rPr>
              <a:t> table). This means that for each one year increase in age, there is a decrease in VO</a:t>
            </a:r>
            <a:r>
              <a:rPr lang="en-US" b="0" i="0" baseline="-25000" dirty="0">
                <a:effectLst/>
                <a:latin typeface="proxima-nova"/>
              </a:rPr>
              <a:t>2</a:t>
            </a:r>
            <a:r>
              <a:rPr lang="en-US" b="0" i="0" dirty="0">
                <a:effectLst/>
                <a:latin typeface="proxima-nova"/>
              </a:rPr>
              <a:t>max of 0.165 ml/min/kg.</a:t>
            </a:r>
            <a:endParaRPr lang="en-MY" b="1" dirty="0">
              <a:latin typeface="proxima-nova"/>
            </a:endParaRPr>
          </a:p>
          <a:p>
            <a:pPr marL="0" indent="0">
              <a:buNone/>
            </a:pPr>
            <a:endParaRPr lang="en-MY" b="1" i="0" dirty="0">
              <a:solidFill>
                <a:schemeClr val="accent6">
                  <a:lumMod val="40000"/>
                  <a:lumOff val="60000"/>
                </a:schemeClr>
              </a:solidFill>
              <a:effectLst/>
              <a:latin typeface="proxima-nova"/>
            </a:endParaRPr>
          </a:p>
          <a:p>
            <a:pPr marL="0" indent="0">
              <a:buNone/>
            </a:pPr>
            <a:endParaRPr lang="en-MY" b="1" i="0" dirty="0">
              <a:solidFill>
                <a:schemeClr val="accent6">
                  <a:lumMod val="40000"/>
                  <a:lumOff val="60000"/>
                </a:schemeClr>
              </a:solidFill>
              <a:effectLst/>
              <a:latin typeface="proxima-nova"/>
            </a:endParaRPr>
          </a:p>
          <a:p>
            <a:pPr marL="0" indent="0">
              <a:buNone/>
            </a:pPr>
            <a:endParaRPr lang="en-MY" dirty="0"/>
          </a:p>
        </p:txBody>
      </p:sp>
      <p:pic>
        <p:nvPicPr>
          <p:cNvPr id="13314" name="Picture 2" descr="'Coefficients' table for a multiple regression analysis in SPSS Statistics. 'Unstandardized Coefficients B' highlighted">
            <a:extLst>
              <a:ext uri="{FF2B5EF4-FFF2-40B4-BE49-F238E27FC236}">
                <a16:creationId xmlns:a16="http://schemas.microsoft.com/office/drawing/2014/main" id="{CCB065F7-9AB6-AF32-8D23-6F5C12883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609" y="1745568"/>
            <a:ext cx="68580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27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30E7-953E-028B-6A46-8F9D1C15CAB0}"/>
              </a:ext>
            </a:extLst>
          </p:cNvPr>
          <p:cNvSpPr>
            <a:spLocks noGrp="1"/>
          </p:cNvSpPr>
          <p:nvPr>
            <p:ph idx="1"/>
          </p:nvPr>
        </p:nvSpPr>
        <p:spPr>
          <a:xfrm>
            <a:off x="470517" y="550417"/>
            <a:ext cx="11345662" cy="4891596"/>
          </a:xfrm>
        </p:spPr>
        <p:txBody>
          <a:bodyPr>
            <a:normAutofit lnSpcReduction="10000"/>
          </a:bodyPr>
          <a:lstStyle/>
          <a:p>
            <a:pPr marL="0" indent="0">
              <a:buNone/>
            </a:pPr>
            <a:r>
              <a:rPr lang="en-US" b="1" i="0" dirty="0">
                <a:solidFill>
                  <a:schemeClr val="accent6">
                    <a:lumMod val="40000"/>
                    <a:lumOff val="60000"/>
                  </a:schemeClr>
                </a:solidFill>
                <a:effectLst/>
                <a:latin typeface="proxima-nova"/>
              </a:rPr>
              <a:t>4. Statistical significance of the independent variables</a:t>
            </a:r>
          </a:p>
          <a:p>
            <a:r>
              <a:rPr lang="en-US" sz="2000" b="0" i="0" dirty="0">
                <a:effectLst/>
                <a:latin typeface="proxima-nova"/>
              </a:rPr>
              <a:t>You can test for the statistical significance of each of the independent variables. This tests whether the unstandardized (or standardized) coefficients are equal to 0 (zero) in the population. If </a:t>
            </a:r>
            <a:r>
              <a:rPr lang="en-US" sz="2000" b="0" i="1" dirty="0">
                <a:effectLst/>
                <a:latin typeface="proxima-nova"/>
              </a:rPr>
              <a:t>p</a:t>
            </a:r>
            <a:r>
              <a:rPr lang="en-US" sz="2000" b="0" i="0" dirty="0">
                <a:effectLst/>
                <a:latin typeface="proxima-nova"/>
              </a:rPr>
              <a:t> &lt; .05, you can conclude that the coefficients are statistically significantly different to 0 (zero). The </a:t>
            </a:r>
            <a:r>
              <a:rPr lang="en-US" sz="2000" b="0" i="1" dirty="0">
                <a:effectLst/>
                <a:latin typeface="proxima-nova"/>
              </a:rPr>
              <a:t>t</a:t>
            </a:r>
            <a:r>
              <a:rPr lang="en-US" sz="2000" b="0" i="0" dirty="0">
                <a:effectLst/>
                <a:latin typeface="proxima-nova"/>
              </a:rPr>
              <a:t>-value and corresponding </a:t>
            </a:r>
            <a:r>
              <a:rPr lang="en-US" sz="2000" b="0" i="1" dirty="0">
                <a:effectLst/>
                <a:latin typeface="proxima-nova"/>
              </a:rPr>
              <a:t>p</a:t>
            </a:r>
            <a:r>
              <a:rPr lang="en-US" sz="2000" b="0" i="0" dirty="0">
                <a:effectLst/>
                <a:latin typeface="proxima-nova"/>
              </a:rPr>
              <a:t>-value are located in the "</a:t>
            </a:r>
            <a:r>
              <a:rPr lang="en-US" sz="2000" b="1" i="0" dirty="0">
                <a:effectLst/>
                <a:latin typeface="proxima-nova"/>
              </a:rPr>
              <a:t>t</a:t>
            </a:r>
            <a:r>
              <a:rPr lang="en-US" sz="2000" b="0" i="0" dirty="0">
                <a:effectLst/>
                <a:latin typeface="proxima-nova"/>
              </a:rPr>
              <a:t>" and "</a:t>
            </a:r>
            <a:r>
              <a:rPr lang="en-US" sz="2000" b="1" i="0" dirty="0">
                <a:effectLst/>
                <a:latin typeface="proxima-nova"/>
              </a:rPr>
              <a:t>Sig.</a:t>
            </a:r>
            <a:r>
              <a:rPr lang="en-US" sz="2000" b="0" i="0" dirty="0">
                <a:effectLst/>
                <a:latin typeface="proxima-nova"/>
              </a:rPr>
              <a:t>" columns, respectively, as highlighted below:</a:t>
            </a:r>
            <a:endParaRPr lang="en-US" sz="2000" b="1" i="0" dirty="0">
              <a:effectLst/>
              <a:latin typeface="proxima-nova"/>
            </a:endParaRPr>
          </a:p>
          <a:p>
            <a:pPr marL="0" indent="0">
              <a:buNone/>
            </a:pPr>
            <a:endParaRPr lang="en-US" b="1" dirty="0">
              <a:solidFill>
                <a:schemeClr val="accent6">
                  <a:lumMod val="40000"/>
                  <a:lumOff val="60000"/>
                </a:schemeClr>
              </a:solidFill>
              <a:latin typeface="proxima-nova"/>
            </a:endParaRPr>
          </a:p>
          <a:p>
            <a:pPr marL="0" indent="0">
              <a:buNone/>
            </a:pPr>
            <a:endParaRPr lang="en-US" b="1" i="0" dirty="0">
              <a:solidFill>
                <a:schemeClr val="accent6">
                  <a:lumMod val="40000"/>
                  <a:lumOff val="60000"/>
                </a:schemeClr>
              </a:solidFill>
              <a:effectLst/>
              <a:latin typeface="proxima-nova"/>
            </a:endParaRPr>
          </a:p>
          <a:p>
            <a:pPr marL="0" indent="0">
              <a:buNone/>
            </a:pPr>
            <a:endParaRPr lang="en-US" b="1" dirty="0">
              <a:solidFill>
                <a:schemeClr val="accent6">
                  <a:lumMod val="40000"/>
                  <a:lumOff val="60000"/>
                </a:schemeClr>
              </a:solidFill>
              <a:latin typeface="proxima-nova"/>
            </a:endParaRPr>
          </a:p>
          <a:p>
            <a:pPr marL="0" indent="0">
              <a:buNone/>
            </a:pPr>
            <a:endParaRPr lang="en-US" b="1" i="0" dirty="0">
              <a:solidFill>
                <a:schemeClr val="accent6">
                  <a:lumMod val="40000"/>
                  <a:lumOff val="60000"/>
                </a:schemeClr>
              </a:solidFill>
              <a:effectLst/>
              <a:latin typeface="proxima-nova"/>
            </a:endParaRPr>
          </a:p>
          <a:p>
            <a:pPr marL="0" indent="0">
              <a:buNone/>
            </a:pPr>
            <a:endParaRPr lang="en-US" b="1" dirty="0">
              <a:solidFill>
                <a:schemeClr val="accent6">
                  <a:lumMod val="40000"/>
                  <a:lumOff val="60000"/>
                </a:schemeClr>
              </a:solidFill>
              <a:latin typeface="proxima-nova"/>
            </a:endParaRPr>
          </a:p>
          <a:p>
            <a:pPr marL="0" indent="0">
              <a:buNone/>
            </a:pPr>
            <a:endParaRPr lang="en-US" b="1" i="0" dirty="0">
              <a:solidFill>
                <a:schemeClr val="accent6">
                  <a:lumMod val="40000"/>
                  <a:lumOff val="60000"/>
                </a:schemeClr>
              </a:solidFill>
              <a:effectLst/>
              <a:latin typeface="proxima-nova"/>
            </a:endParaRPr>
          </a:p>
          <a:p>
            <a:pPr algn="just"/>
            <a:r>
              <a:rPr lang="en-US" b="0" i="0" dirty="0">
                <a:effectLst/>
                <a:latin typeface="proxima-nova"/>
              </a:rPr>
              <a:t>You can see from the "</a:t>
            </a:r>
            <a:r>
              <a:rPr lang="en-US" b="1" i="0" dirty="0">
                <a:effectLst/>
                <a:latin typeface="proxima-nova"/>
              </a:rPr>
              <a:t>Sig.</a:t>
            </a:r>
            <a:r>
              <a:rPr lang="en-US" b="0" i="0" dirty="0">
                <a:effectLst/>
                <a:latin typeface="proxima-nova"/>
              </a:rPr>
              <a:t>" column that all independent variable coefficients are statistically significantly different from 0 (zero). Although the intercept, B</a:t>
            </a:r>
            <a:r>
              <a:rPr lang="en-US" b="0" i="0" baseline="-25000" dirty="0">
                <a:effectLst/>
                <a:latin typeface="proxima-nova"/>
              </a:rPr>
              <a:t>0</a:t>
            </a:r>
            <a:r>
              <a:rPr lang="en-US" b="0" i="0" dirty="0">
                <a:effectLst/>
                <a:latin typeface="proxima-nova"/>
              </a:rPr>
              <a:t>, is tested for statistical significance, this is rarely an important or interesting finding.</a:t>
            </a:r>
            <a:endParaRPr lang="en-MY" dirty="0"/>
          </a:p>
        </p:txBody>
      </p:sp>
      <p:pic>
        <p:nvPicPr>
          <p:cNvPr id="14338" name="Picture 2" descr="'Coefficients' table for a multiple regression analysis in SPSS Statistics. 't' &amp; 'Sig.' highlighted">
            <a:extLst>
              <a:ext uri="{FF2B5EF4-FFF2-40B4-BE49-F238E27FC236}">
                <a16:creationId xmlns:a16="http://schemas.microsoft.com/office/drawing/2014/main" id="{606A406C-54D5-8208-99FA-439A66C56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90" y="2352212"/>
            <a:ext cx="68389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60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139C2-B1E5-5E32-43B8-FE773CEDACFF}"/>
              </a:ext>
            </a:extLst>
          </p:cNvPr>
          <p:cNvSpPr>
            <a:spLocks noGrp="1"/>
          </p:cNvSpPr>
          <p:nvPr>
            <p:ph idx="1"/>
          </p:nvPr>
        </p:nvSpPr>
        <p:spPr>
          <a:xfrm>
            <a:off x="517125" y="490820"/>
            <a:ext cx="10131425" cy="3649133"/>
          </a:xfrm>
        </p:spPr>
        <p:txBody>
          <a:bodyPr>
            <a:normAutofit/>
          </a:bodyPr>
          <a:lstStyle/>
          <a:p>
            <a:pPr marL="0" indent="0">
              <a:buNone/>
            </a:pPr>
            <a:r>
              <a:rPr lang="en-US" sz="2000" b="1" dirty="0">
                <a:solidFill>
                  <a:schemeClr val="accent6">
                    <a:lumMod val="40000"/>
                    <a:lumOff val="60000"/>
                  </a:schemeClr>
                </a:solidFill>
                <a:latin typeface="proxima-nova"/>
              </a:rPr>
              <a:t>5. Conclusion</a:t>
            </a:r>
            <a:endParaRPr lang="en-US" sz="2000" b="1" i="0" dirty="0">
              <a:solidFill>
                <a:schemeClr val="accent6">
                  <a:lumMod val="40000"/>
                  <a:lumOff val="60000"/>
                </a:schemeClr>
              </a:solidFill>
              <a:effectLst/>
              <a:latin typeface="proxima-nova"/>
            </a:endParaRPr>
          </a:p>
          <a:p>
            <a:pPr algn="just"/>
            <a:r>
              <a:rPr lang="en-US" sz="2000" b="0" i="0" dirty="0">
                <a:effectLst/>
                <a:latin typeface="proxima-nova"/>
              </a:rPr>
              <a:t>A multiple regression was run to predict VO</a:t>
            </a:r>
            <a:r>
              <a:rPr lang="en-US" sz="2000" b="0" i="0" baseline="-25000" dirty="0">
                <a:effectLst/>
                <a:latin typeface="proxima-nova"/>
              </a:rPr>
              <a:t>2</a:t>
            </a:r>
            <a:r>
              <a:rPr lang="en-US" sz="2000" b="0" i="0" dirty="0">
                <a:effectLst/>
                <a:latin typeface="proxima-nova"/>
              </a:rPr>
              <a:t>max from gender, age, weight and heart rate. These variables statistically significantly predicted VO</a:t>
            </a:r>
            <a:r>
              <a:rPr lang="en-US" sz="2000" b="0" i="0" baseline="-25000" dirty="0">
                <a:effectLst/>
                <a:latin typeface="proxima-nova"/>
              </a:rPr>
              <a:t>2</a:t>
            </a:r>
            <a:r>
              <a:rPr lang="en-US" sz="2000" b="0" i="0" dirty="0">
                <a:effectLst/>
                <a:latin typeface="proxima-nova"/>
              </a:rPr>
              <a:t>max, </a:t>
            </a:r>
            <a:r>
              <a:rPr lang="en-US" sz="2000" b="0" i="1" dirty="0">
                <a:effectLst/>
                <a:latin typeface="proxima-nova"/>
              </a:rPr>
              <a:t>F</a:t>
            </a:r>
            <a:r>
              <a:rPr lang="en-US" sz="2000" b="0" i="0" dirty="0">
                <a:effectLst/>
                <a:latin typeface="proxima-nova"/>
              </a:rPr>
              <a:t>(4, 95) = 32.393, </a:t>
            </a:r>
            <a:r>
              <a:rPr lang="en-US" sz="2000" b="0" i="1" dirty="0">
                <a:effectLst/>
                <a:latin typeface="proxima-nova"/>
              </a:rPr>
              <a:t>p</a:t>
            </a:r>
            <a:r>
              <a:rPr lang="en-US" sz="2000" b="0" i="0" dirty="0">
                <a:effectLst/>
                <a:latin typeface="proxima-nova"/>
              </a:rPr>
              <a:t> &lt; .0005, </a:t>
            </a:r>
            <a:r>
              <a:rPr lang="en-US" sz="2000" b="0" i="1" dirty="0">
                <a:effectLst/>
                <a:latin typeface="proxima-nova"/>
              </a:rPr>
              <a:t>R</a:t>
            </a:r>
            <a:r>
              <a:rPr lang="en-US" sz="2000" b="0" i="1" baseline="30000" dirty="0">
                <a:effectLst/>
                <a:latin typeface="proxima-nova"/>
              </a:rPr>
              <a:t>2</a:t>
            </a:r>
            <a:r>
              <a:rPr lang="en-US" sz="2000" b="0" i="0" dirty="0">
                <a:effectLst/>
                <a:latin typeface="proxima-nova"/>
              </a:rPr>
              <a:t> = .577. All four variables added statistically significantly to the prediction, </a:t>
            </a:r>
            <a:r>
              <a:rPr lang="en-US" sz="2000" b="0" i="1" dirty="0">
                <a:effectLst/>
                <a:latin typeface="proxima-nova"/>
              </a:rPr>
              <a:t>p</a:t>
            </a:r>
            <a:r>
              <a:rPr lang="en-US" sz="2000" b="0" i="0" dirty="0">
                <a:effectLst/>
                <a:latin typeface="proxima-nova"/>
              </a:rPr>
              <a:t> &lt; .05.</a:t>
            </a:r>
            <a:endParaRPr lang="en-MY" sz="2000" dirty="0">
              <a:latin typeface="proxima-nova"/>
            </a:endParaRPr>
          </a:p>
        </p:txBody>
      </p:sp>
    </p:spTree>
    <p:extLst>
      <p:ext uri="{BB962C8B-B14F-4D97-AF65-F5344CB8AC3E}">
        <p14:creationId xmlns:p14="http://schemas.microsoft.com/office/powerpoint/2010/main" val="2299198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16D-BD1F-4052-4B9F-D5F3E85FDC05}"/>
              </a:ext>
            </a:extLst>
          </p:cNvPr>
          <p:cNvSpPr>
            <a:spLocks noGrp="1"/>
          </p:cNvSpPr>
          <p:nvPr>
            <p:ph type="title"/>
          </p:nvPr>
        </p:nvSpPr>
        <p:spPr>
          <a:xfrm>
            <a:off x="4634621" y="2615954"/>
            <a:ext cx="2795989" cy="1456267"/>
          </a:xfrm>
        </p:spPr>
        <p:txBody>
          <a:bodyPr/>
          <a:lstStyle/>
          <a:p>
            <a:r>
              <a:rPr lang="en-MY" dirty="0"/>
              <a:t>THANK YOU!</a:t>
            </a:r>
          </a:p>
        </p:txBody>
      </p:sp>
    </p:spTree>
    <p:extLst>
      <p:ext uri="{BB962C8B-B14F-4D97-AF65-F5344CB8AC3E}">
        <p14:creationId xmlns:p14="http://schemas.microsoft.com/office/powerpoint/2010/main" val="418199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079D-62A2-DD45-BA6C-E35FAA8F7556}"/>
              </a:ext>
            </a:extLst>
          </p:cNvPr>
          <p:cNvSpPr>
            <a:spLocks noGrp="1"/>
          </p:cNvSpPr>
          <p:nvPr>
            <p:ph type="title"/>
          </p:nvPr>
        </p:nvSpPr>
        <p:spPr/>
        <p:txBody>
          <a:bodyPr/>
          <a:lstStyle/>
          <a:p>
            <a:r>
              <a:rPr lang="en-US" dirty="0"/>
              <a:t>Example of GDEX, FDEX</a:t>
            </a:r>
          </a:p>
        </p:txBody>
      </p:sp>
      <p:sp>
        <p:nvSpPr>
          <p:cNvPr id="3" name="Content Placeholder 2">
            <a:extLst>
              <a:ext uri="{FF2B5EF4-FFF2-40B4-BE49-F238E27FC236}">
                <a16:creationId xmlns:a16="http://schemas.microsoft.com/office/drawing/2014/main" id="{57E283FB-DE01-2F41-A270-E69480C20BBD}"/>
              </a:ext>
            </a:extLst>
          </p:cNvPr>
          <p:cNvSpPr>
            <a:spLocks noGrp="1"/>
          </p:cNvSpPr>
          <p:nvPr>
            <p:ph idx="1"/>
          </p:nvPr>
        </p:nvSpPr>
        <p:spPr>
          <a:xfrm>
            <a:off x="685801" y="2142067"/>
            <a:ext cx="11076139" cy="3649133"/>
          </a:xfrm>
        </p:spPr>
        <p:txBody>
          <a:bodyPr>
            <a:normAutofit fontScale="85000" lnSpcReduction="20000"/>
          </a:bodyPr>
          <a:lstStyle/>
          <a:p>
            <a:pPr marL="0" indent="0">
              <a:buNone/>
            </a:pPr>
            <a:r>
              <a:rPr lang="en-US" sz="3200" dirty="0"/>
              <a:t>Let’s assume that you are a small business owner for Regional Delivery Service (GDEX) who offers same-day delivery for letter, packages and other small cargo. You are able to use Google Maps to group individual deliveries into one trip to reduce time and fuel costs. Therefore some trips will have more than one delivery.</a:t>
            </a:r>
          </a:p>
          <a:p>
            <a:pPr marL="0" indent="0">
              <a:buNone/>
            </a:pPr>
            <a:r>
              <a:rPr lang="en-US" sz="3200" dirty="0"/>
              <a:t>As the owner, you would like to be able to estimate how long a delivery will take based on two factors</a:t>
            </a:r>
          </a:p>
          <a:p>
            <a:pPr marL="342900" indent="-342900">
              <a:buFont typeface="+mj-lt"/>
              <a:buAutoNum type="arabicPeriod"/>
            </a:pPr>
            <a:r>
              <a:rPr lang="en-US" sz="3200" dirty="0"/>
              <a:t>The total distance of the trip in miles and</a:t>
            </a:r>
          </a:p>
          <a:p>
            <a:pPr marL="342900" indent="-342900">
              <a:buFont typeface="+mj-lt"/>
              <a:buAutoNum type="arabicPeriod"/>
            </a:pPr>
            <a:r>
              <a:rPr lang="en-US" sz="3300" dirty="0"/>
              <a:t>The number of deliveries that must be made during the trip</a:t>
            </a:r>
          </a:p>
        </p:txBody>
      </p:sp>
    </p:spTree>
    <p:extLst>
      <p:ext uri="{BB962C8B-B14F-4D97-AF65-F5344CB8AC3E}">
        <p14:creationId xmlns:p14="http://schemas.microsoft.com/office/powerpoint/2010/main" val="24022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E3CB-999D-7747-9D87-988ACE84FCBD}"/>
              </a:ext>
            </a:extLst>
          </p:cNvPr>
          <p:cNvSpPr>
            <a:spLocks noGrp="1"/>
          </p:cNvSpPr>
          <p:nvPr>
            <p:ph type="title"/>
          </p:nvPr>
        </p:nvSpPr>
        <p:spPr/>
        <p:txBody>
          <a:bodyPr/>
          <a:lstStyle/>
          <a:p>
            <a:r>
              <a:rPr lang="en-US" dirty="0"/>
              <a:t>Data and variable naming</a:t>
            </a:r>
          </a:p>
        </p:txBody>
      </p:sp>
      <p:sp>
        <p:nvSpPr>
          <p:cNvPr id="3" name="Content Placeholder 2">
            <a:extLst>
              <a:ext uri="{FF2B5EF4-FFF2-40B4-BE49-F238E27FC236}">
                <a16:creationId xmlns:a16="http://schemas.microsoft.com/office/drawing/2014/main" id="{CFEFB35F-8A6A-744E-9688-F45672BAE192}"/>
              </a:ext>
            </a:extLst>
          </p:cNvPr>
          <p:cNvSpPr>
            <a:spLocks noGrp="1"/>
          </p:cNvSpPr>
          <p:nvPr>
            <p:ph idx="1"/>
          </p:nvPr>
        </p:nvSpPr>
        <p:spPr>
          <a:xfrm>
            <a:off x="685801" y="2142067"/>
            <a:ext cx="6130635" cy="3649133"/>
          </a:xfrm>
        </p:spPr>
        <p:txBody>
          <a:bodyPr/>
          <a:lstStyle/>
          <a:p>
            <a:pPr marL="0" indent="0">
              <a:buNone/>
            </a:pPr>
            <a:r>
              <a:rPr lang="en-US" sz="2800" dirty="0"/>
              <a:t>To conduct the analysis we take a random sample of 10 past trips and record three pieces of information for each trip</a:t>
            </a:r>
          </a:p>
          <a:p>
            <a:pPr marL="342900" indent="-342900">
              <a:buFont typeface="+mj-lt"/>
              <a:buAutoNum type="arabicPeriod"/>
            </a:pPr>
            <a:r>
              <a:rPr lang="en-US" sz="2800" dirty="0"/>
              <a:t>Total miles traveled</a:t>
            </a:r>
          </a:p>
          <a:p>
            <a:pPr marL="342900" indent="-342900">
              <a:buFont typeface="+mj-lt"/>
              <a:buAutoNum type="arabicPeriod"/>
            </a:pPr>
            <a:r>
              <a:rPr lang="en-US" sz="2800" dirty="0"/>
              <a:t>Number of deliveries</a:t>
            </a:r>
          </a:p>
          <a:p>
            <a:pPr marL="342900" indent="-342900">
              <a:buFont typeface="+mj-lt"/>
              <a:buAutoNum type="arabicPeriod"/>
            </a:pPr>
            <a:r>
              <a:rPr lang="en-US" sz="2800" dirty="0"/>
              <a:t>Total travel time in hours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1DFEBBBC-96B6-8C49-94D2-EDE93C63C984}"/>
                  </a:ext>
                </a:extLst>
              </p:cNvPr>
              <p:cNvGraphicFramePr>
                <a:graphicFrameLocks noGrp="1"/>
              </p:cNvGraphicFramePr>
              <p:nvPr>
                <p:extLst>
                  <p:ext uri="{D42A27DB-BD31-4B8C-83A1-F6EECF244321}">
                    <p14:modId xmlns:p14="http://schemas.microsoft.com/office/powerpoint/2010/main" val="1992514862"/>
                  </p:ext>
                </p:extLst>
              </p:nvPr>
            </p:nvGraphicFramePr>
            <p:xfrm>
              <a:off x="6664038" y="1828807"/>
              <a:ext cx="5056908" cy="4335180"/>
            </p:xfrm>
            <a:graphic>
              <a:graphicData uri="http://schemas.openxmlformats.org/drawingml/2006/table">
                <a:tbl>
                  <a:tblPr firstRow="1" bandRow="1">
                    <a:tableStyleId>{5C22544A-7EE6-4342-B048-85BDC9FD1C3A}</a:tableStyleId>
                  </a:tblPr>
                  <a:tblGrid>
                    <a:gridCol w="1685636">
                      <a:extLst>
                        <a:ext uri="{9D8B030D-6E8A-4147-A177-3AD203B41FA5}">
                          <a16:colId xmlns:a16="http://schemas.microsoft.com/office/drawing/2014/main" val="2086384393"/>
                        </a:ext>
                      </a:extLst>
                    </a:gridCol>
                    <a:gridCol w="1685636">
                      <a:extLst>
                        <a:ext uri="{9D8B030D-6E8A-4147-A177-3AD203B41FA5}">
                          <a16:colId xmlns:a16="http://schemas.microsoft.com/office/drawing/2014/main" val="2829923880"/>
                        </a:ext>
                      </a:extLst>
                    </a:gridCol>
                    <a:gridCol w="1685636">
                      <a:extLst>
                        <a:ext uri="{9D8B030D-6E8A-4147-A177-3AD203B41FA5}">
                          <a16:colId xmlns:a16="http://schemas.microsoft.com/office/drawing/2014/main" val="2833202029"/>
                        </a:ext>
                      </a:extLst>
                    </a:gridCol>
                  </a:tblGrid>
                  <a:tr h="369510">
                    <a:tc>
                      <a:txBody>
                        <a:bodyPr/>
                        <a:lstStyle/>
                        <a:p>
                          <a:r>
                            <a:rPr lang="en-US" dirty="0"/>
                            <a:t>Miles Traveled</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oMath>
                          </a14:m>
                          <a:r>
                            <a:rPr lang="en-US" dirty="0"/>
                            <a:t>)</a:t>
                          </a:r>
                        </a:p>
                      </a:txBody>
                      <a:tcPr/>
                    </a:tc>
                    <a:tc>
                      <a:txBody>
                        <a:bodyPr/>
                        <a:lstStyle/>
                        <a:p>
                          <a:r>
                            <a:rPr lang="en-US" dirty="0"/>
                            <a:t>NumDeliveries</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oMath>
                            </m:oMathPara>
                          </a14:m>
                          <a:endParaRPr lang="en-US" dirty="0"/>
                        </a:p>
                      </a:txBody>
                      <a:tcPr/>
                    </a:tc>
                    <a:tc>
                      <a:txBody>
                        <a:bodyPr/>
                        <a:lstStyle/>
                        <a:p>
                          <a:r>
                            <a:rPr lang="en-US" dirty="0"/>
                            <a:t>Traveltime (</a:t>
                          </a:r>
                          <a:r>
                            <a:rPr lang="en-US" dirty="0" err="1"/>
                            <a:t>hrs</a:t>
                          </a:r>
                          <a:r>
                            <a:rPr lang="en-US" dirty="0"/>
                            <a:t>)</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𝒚</m:t>
                                </m:r>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925766611"/>
                      </a:ext>
                    </a:extLst>
                  </a:tr>
                  <a:tr h="369510">
                    <a:tc>
                      <a:txBody>
                        <a:bodyPr/>
                        <a:lstStyle/>
                        <a:p>
                          <a:pPr algn="ctr"/>
                          <a:r>
                            <a:rPr lang="en-US" dirty="0"/>
                            <a:t>89</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879063564"/>
                      </a:ext>
                    </a:extLst>
                  </a:tr>
                  <a:tr h="369510">
                    <a:tc>
                      <a:txBody>
                        <a:bodyPr/>
                        <a:lstStyle/>
                        <a:p>
                          <a:pPr algn="ctr"/>
                          <a:r>
                            <a:rPr lang="en-US" dirty="0"/>
                            <a:t>66</a:t>
                          </a:r>
                        </a:p>
                      </a:txBody>
                      <a:tcPr/>
                    </a:tc>
                    <a:tc>
                      <a:txBody>
                        <a:bodyPr/>
                        <a:lstStyle/>
                        <a:p>
                          <a:pPr algn="ctr"/>
                          <a:r>
                            <a:rPr lang="en-US" dirty="0"/>
                            <a:t>1</a:t>
                          </a:r>
                        </a:p>
                      </a:txBody>
                      <a:tcPr/>
                    </a:tc>
                    <a:tc>
                      <a:txBody>
                        <a:bodyPr/>
                        <a:lstStyle/>
                        <a:p>
                          <a:pPr algn="ctr"/>
                          <a:r>
                            <a:rPr lang="en-US" dirty="0"/>
                            <a:t>5.4</a:t>
                          </a:r>
                        </a:p>
                      </a:txBody>
                      <a:tcPr/>
                    </a:tc>
                    <a:extLst>
                      <a:ext uri="{0D108BD9-81ED-4DB2-BD59-A6C34878D82A}">
                        <a16:rowId xmlns:a16="http://schemas.microsoft.com/office/drawing/2014/main" val="3520120253"/>
                      </a:ext>
                    </a:extLst>
                  </a:tr>
                  <a:tr h="369510">
                    <a:tc>
                      <a:txBody>
                        <a:bodyPr/>
                        <a:lstStyle/>
                        <a:p>
                          <a:pPr algn="ctr"/>
                          <a:r>
                            <a:rPr lang="en-US" dirty="0"/>
                            <a:t>78</a:t>
                          </a:r>
                        </a:p>
                      </a:txBody>
                      <a:tcPr/>
                    </a:tc>
                    <a:tc>
                      <a:txBody>
                        <a:bodyPr/>
                        <a:lstStyle/>
                        <a:p>
                          <a:pPr algn="ctr"/>
                          <a:r>
                            <a:rPr lang="en-US" dirty="0"/>
                            <a:t>3</a:t>
                          </a:r>
                        </a:p>
                      </a:txBody>
                      <a:tcPr/>
                    </a:tc>
                    <a:tc>
                      <a:txBody>
                        <a:bodyPr/>
                        <a:lstStyle/>
                        <a:p>
                          <a:pPr algn="ctr"/>
                          <a:r>
                            <a:rPr lang="en-US" dirty="0"/>
                            <a:t>6.6</a:t>
                          </a:r>
                        </a:p>
                      </a:txBody>
                      <a:tcPr/>
                    </a:tc>
                    <a:extLst>
                      <a:ext uri="{0D108BD9-81ED-4DB2-BD59-A6C34878D82A}">
                        <a16:rowId xmlns:a16="http://schemas.microsoft.com/office/drawing/2014/main" val="2282532535"/>
                      </a:ext>
                    </a:extLst>
                  </a:tr>
                  <a:tr h="369510">
                    <a:tc>
                      <a:txBody>
                        <a:bodyPr/>
                        <a:lstStyle/>
                        <a:p>
                          <a:pPr algn="ctr"/>
                          <a:r>
                            <a:rPr lang="en-US" dirty="0"/>
                            <a:t>111</a:t>
                          </a:r>
                        </a:p>
                      </a:txBody>
                      <a:tcPr/>
                    </a:tc>
                    <a:tc>
                      <a:txBody>
                        <a:bodyPr/>
                        <a:lstStyle/>
                        <a:p>
                          <a:pPr algn="ctr"/>
                          <a:r>
                            <a:rPr lang="en-US" dirty="0"/>
                            <a:t>6</a:t>
                          </a:r>
                        </a:p>
                      </a:txBody>
                      <a:tcPr/>
                    </a:tc>
                    <a:tc>
                      <a:txBody>
                        <a:bodyPr/>
                        <a:lstStyle/>
                        <a:p>
                          <a:pPr algn="ctr"/>
                          <a:r>
                            <a:rPr lang="en-US" dirty="0"/>
                            <a:t>7.4</a:t>
                          </a:r>
                        </a:p>
                      </a:txBody>
                      <a:tcPr/>
                    </a:tc>
                    <a:extLst>
                      <a:ext uri="{0D108BD9-81ED-4DB2-BD59-A6C34878D82A}">
                        <a16:rowId xmlns:a16="http://schemas.microsoft.com/office/drawing/2014/main" val="2077613485"/>
                      </a:ext>
                    </a:extLst>
                  </a:tr>
                  <a:tr h="369510">
                    <a:tc>
                      <a:txBody>
                        <a:bodyPr/>
                        <a:lstStyle/>
                        <a:p>
                          <a:pPr algn="ctr"/>
                          <a:r>
                            <a:rPr lang="en-US" dirty="0"/>
                            <a:t>44</a:t>
                          </a:r>
                        </a:p>
                      </a:txBody>
                      <a:tcPr/>
                    </a:tc>
                    <a:tc>
                      <a:txBody>
                        <a:bodyPr/>
                        <a:lstStyle/>
                        <a:p>
                          <a:pPr algn="ctr"/>
                          <a:r>
                            <a:rPr lang="en-US" dirty="0"/>
                            <a:t>1</a:t>
                          </a:r>
                        </a:p>
                      </a:txBody>
                      <a:tcPr/>
                    </a:tc>
                    <a:tc>
                      <a:txBody>
                        <a:bodyPr/>
                        <a:lstStyle/>
                        <a:p>
                          <a:pPr algn="ctr"/>
                          <a:r>
                            <a:rPr lang="en-US" dirty="0"/>
                            <a:t>4.8</a:t>
                          </a:r>
                        </a:p>
                      </a:txBody>
                      <a:tcPr/>
                    </a:tc>
                    <a:extLst>
                      <a:ext uri="{0D108BD9-81ED-4DB2-BD59-A6C34878D82A}">
                        <a16:rowId xmlns:a16="http://schemas.microsoft.com/office/drawing/2014/main" val="1324413062"/>
                      </a:ext>
                    </a:extLst>
                  </a:tr>
                  <a:tr h="369510">
                    <a:tc>
                      <a:txBody>
                        <a:bodyPr/>
                        <a:lstStyle/>
                        <a:p>
                          <a:pPr algn="ctr"/>
                          <a:r>
                            <a:rPr lang="en-US" dirty="0"/>
                            <a:t>77</a:t>
                          </a:r>
                        </a:p>
                      </a:txBody>
                      <a:tcPr/>
                    </a:tc>
                    <a:tc>
                      <a:txBody>
                        <a:bodyPr/>
                        <a:lstStyle/>
                        <a:p>
                          <a:pPr algn="ctr"/>
                          <a:r>
                            <a:rPr lang="en-US" dirty="0"/>
                            <a:t>3</a:t>
                          </a:r>
                        </a:p>
                      </a:txBody>
                      <a:tcPr/>
                    </a:tc>
                    <a:tc>
                      <a:txBody>
                        <a:bodyPr/>
                        <a:lstStyle/>
                        <a:p>
                          <a:pPr algn="ctr"/>
                          <a:r>
                            <a:rPr lang="en-US" dirty="0"/>
                            <a:t>6.4</a:t>
                          </a:r>
                        </a:p>
                      </a:txBody>
                      <a:tcPr/>
                    </a:tc>
                    <a:extLst>
                      <a:ext uri="{0D108BD9-81ED-4DB2-BD59-A6C34878D82A}">
                        <a16:rowId xmlns:a16="http://schemas.microsoft.com/office/drawing/2014/main" val="2427506417"/>
                      </a:ext>
                    </a:extLst>
                  </a:tr>
                  <a:tr h="369510">
                    <a:tc>
                      <a:txBody>
                        <a:bodyPr/>
                        <a:lstStyle/>
                        <a:p>
                          <a:pPr algn="ctr"/>
                          <a:r>
                            <a:rPr lang="en-US" dirty="0"/>
                            <a:t>80</a:t>
                          </a:r>
                        </a:p>
                      </a:txBody>
                      <a:tcPr/>
                    </a:tc>
                    <a:tc>
                      <a:txBody>
                        <a:bodyPr/>
                        <a:lstStyle/>
                        <a:p>
                          <a:pPr algn="ctr"/>
                          <a:r>
                            <a:rPr lang="en-US" dirty="0"/>
                            <a:t>3</a:t>
                          </a:r>
                        </a:p>
                      </a:txBody>
                      <a:tcPr/>
                    </a:tc>
                    <a:tc>
                      <a:txBody>
                        <a:bodyPr/>
                        <a:lstStyle/>
                        <a:p>
                          <a:pPr algn="ctr"/>
                          <a:r>
                            <a:rPr lang="en-US" dirty="0"/>
                            <a:t>7</a:t>
                          </a:r>
                        </a:p>
                      </a:txBody>
                      <a:tcPr/>
                    </a:tc>
                    <a:extLst>
                      <a:ext uri="{0D108BD9-81ED-4DB2-BD59-A6C34878D82A}">
                        <a16:rowId xmlns:a16="http://schemas.microsoft.com/office/drawing/2014/main" val="964448046"/>
                      </a:ext>
                    </a:extLst>
                  </a:tr>
                  <a:tr h="369510">
                    <a:tc>
                      <a:txBody>
                        <a:bodyPr/>
                        <a:lstStyle/>
                        <a:p>
                          <a:pPr algn="ctr"/>
                          <a:r>
                            <a:rPr lang="en-US" dirty="0"/>
                            <a:t>66</a:t>
                          </a:r>
                        </a:p>
                      </a:txBody>
                      <a:tcPr/>
                    </a:tc>
                    <a:tc>
                      <a:txBody>
                        <a:bodyPr/>
                        <a:lstStyle/>
                        <a:p>
                          <a:pPr algn="ctr"/>
                          <a:r>
                            <a:rPr lang="en-US" dirty="0"/>
                            <a:t>2</a:t>
                          </a:r>
                        </a:p>
                      </a:txBody>
                      <a:tcPr/>
                    </a:tc>
                    <a:tc>
                      <a:txBody>
                        <a:bodyPr/>
                        <a:lstStyle/>
                        <a:p>
                          <a:pPr algn="ctr"/>
                          <a:r>
                            <a:rPr lang="en-US" dirty="0"/>
                            <a:t>5.6</a:t>
                          </a:r>
                        </a:p>
                      </a:txBody>
                      <a:tcPr/>
                    </a:tc>
                    <a:extLst>
                      <a:ext uri="{0D108BD9-81ED-4DB2-BD59-A6C34878D82A}">
                        <a16:rowId xmlns:a16="http://schemas.microsoft.com/office/drawing/2014/main" val="1705181584"/>
                      </a:ext>
                    </a:extLst>
                  </a:tr>
                  <a:tr h="369510">
                    <a:tc>
                      <a:txBody>
                        <a:bodyPr/>
                        <a:lstStyle/>
                        <a:p>
                          <a:pPr algn="ctr"/>
                          <a:r>
                            <a:rPr lang="en-US" dirty="0"/>
                            <a:t>100</a:t>
                          </a:r>
                        </a:p>
                      </a:txBody>
                      <a:tcPr/>
                    </a:tc>
                    <a:tc>
                      <a:txBody>
                        <a:bodyPr/>
                        <a:lstStyle/>
                        <a:p>
                          <a:pPr algn="ctr"/>
                          <a:r>
                            <a:rPr lang="en-US" dirty="0"/>
                            <a:t>5</a:t>
                          </a:r>
                        </a:p>
                      </a:txBody>
                      <a:tcPr/>
                    </a:tc>
                    <a:tc>
                      <a:txBody>
                        <a:bodyPr/>
                        <a:lstStyle/>
                        <a:p>
                          <a:pPr algn="ctr"/>
                          <a:r>
                            <a:rPr lang="en-US" dirty="0"/>
                            <a:t>7.3</a:t>
                          </a:r>
                        </a:p>
                      </a:txBody>
                      <a:tcPr/>
                    </a:tc>
                    <a:extLst>
                      <a:ext uri="{0D108BD9-81ED-4DB2-BD59-A6C34878D82A}">
                        <a16:rowId xmlns:a16="http://schemas.microsoft.com/office/drawing/2014/main" val="1205791417"/>
                      </a:ext>
                    </a:extLst>
                  </a:tr>
                  <a:tr h="369510">
                    <a:tc>
                      <a:txBody>
                        <a:bodyPr/>
                        <a:lstStyle/>
                        <a:p>
                          <a:pPr algn="ctr"/>
                          <a:r>
                            <a:rPr lang="en-US" dirty="0"/>
                            <a:t>76</a:t>
                          </a:r>
                        </a:p>
                      </a:txBody>
                      <a:tcPr/>
                    </a:tc>
                    <a:tc>
                      <a:txBody>
                        <a:bodyPr/>
                        <a:lstStyle/>
                        <a:p>
                          <a:pPr algn="ctr"/>
                          <a:r>
                            <a:rPr lang="en-US" dirty="0"/>
                            <a:t>3</a:t>
                          </a:r>
                        </a:p>
                      </a:txBody>
                      <a:tcPr/>
                    </a:tc>
                    <a:tc>
                      <a:txBody>
                        <a:bodyPr/>
                        <a:lstStyle/>
                        <a:p>
                          <a:pPr algn="ctr"/>
                          <a:r>
                            <a:rPr lang="en-US" dirty="0"/>
                            <a:t>6.4</a:t>
                          </a:r>
                        </a:p>
                      </a:txBody>
                      <a:tcPr/>
                    </a:tc>
                    <a:extLst>
                      <a:ext uri="{0D108BD9-81ED-4DB2-BD59-A6C34878D82A}">
                        <a16:rowId xmlns:a16="http://schemas.microsoft.com/office/drawing/2014/main" val="3042138721"/>
                      </a:ext>
                    </a:extLst>
                  </a:tr>
                </a:tbl>
              </a:graphicData>
            </a:graphic>
          </p:graphicFrame>
        </mc:Choice>
        <mc:Fallback xmlns="">
          <p:graphicFrame>
            <p:nvGraphicFramePr>
              <p:cNvPr id="4" name="Table 4">
                <a:extLst>
                  <a:ext uri="{FF2B5EF4-FFF2-40B4-BE49-F238E27FC236}">
                    <a16:creationId xmlns:a16="http://schemas.microsoft.com/office/drawing/2014/main" id="{1DFEBBBC-96B6-8C49-94D2-EDE93C63C984}"/>
                  </a:ext>
                </a:extLst>
              </p:cNvPr>
              <p:cNvGraphicFramePr>
                <a:graphicFrameLocks noGrp="1"/>
              </p:cNvGraphicFramePr>
              <p:nvPr>
                <p:extLst>
                  <p:ext uri="{D42A27DB-BD31-4B8C-83A1-F6EECF244321}">
                    <p14:modId xmlns:p14="http://schemas.microsoft.com/office/powerpoint/2010/main" val="1992514862"/>
                  </p:ext>
                </p:extLst>
              </p:nvPr>
            </p:nvGraphicFramePr>
            <p:xfrm>
              <a:off x="6664038" y="1828807"/>
              <a:ext cx="5056908" cy="4335180"/>
            </p:xfrm>
            <a:graphic>
              <a:graphicData uri="http://schemas.openxmlformats.org/drawingml/2006/table">
                <a:tbl>
                  <a:tblPr firstRow="1" bandRow="1">
                    <a:tableStyleId>{5C22544A-7EE6-4342-B048-85BDC9FD1C3A}</a:tableStyleId>
                  </a:tblPr>
                  <a:tblGrid>
                    <a:gridCol w="1685636">
                      <a:extLst>
                        <a:ext uri="{9D8B030D-6E8A-4147-A177-3AD203B41FA5}">
                          <a16:colId xmlns:a16="http://schemas.microsoft.com/office/drawing/2014/main" val="2086384393"/>
                        </a:ext>
                      </a:extLst>
                    </a:gridCol>
                    <a:gridCol w="1685636">
                      <a:extLst>
                        <a:ext uri="{9D8B030D-6E8A-4147-A177-3AD203B41FA5}">
                          <a16:colId xmlns:a16="http://schemas.microsoft.com/office/drawing/2014/main" val="2829923880"/>
                        </a:ext>
                      </a:extLst>
                    </a:gridCol>
                    <a:gridCol w="1685636">
                      <a:extLst>
                        <a:ext uri="{9D8B030D-6E8A-4147-A177-3AD203B41FA5}">
                          <a16:colId xmlns:a16="http://schemas.microsoft.com/office/drawing/2014/main" val="2833202029"/>
                        </a:ext>
                      </a:extLst>
                    </a:gridCol>
                  </a:tblGrid>
                  <a:tr h="640080">
                    <a:tc>
                      <a:txBody>
                        <a:bodyPr/>
                        <a:lstStyle/>
                        <a:p>
                          <a:endParaRPr lang="en-US"/>
                        </a:p>
                      </a:txBody>
                      <a:tcPr>
                        <a:blipFill>
                          <a:blip r:embed="rId2"/>
                          <a:stretch>
                            <a:fillRect t="-4000" r="-201504" b="-598000"/>
                          </a:stretch>
                        </a:blipFill>
                      </a:tcPr>
                    </a:tc>
                    <a:tc>
                      <a:txBody>
                        <a:bodyPr/>
                        <a:lstStyle/>
                        <a:p>
                          <a:endParaRPr lang="en-US"/>
                        </a:p>
                      </a:txBody>
                      <a:tcPr>
                        <a:blipFill>
                          <a:blip r:embed="rId2"/>
                          <a:stretch>
                            <a:fillRect l="-100000" t="-4000" r="-101504" b="-598000"/>
                          </a:stretch>
                        </a:blipFill>
                      </a:tcPr>
                    </a:tc>
                    <a:tc>
                      <a:txBody>
                        <a:bodyPr/>
                        <a:lstStyle/>
                        <a:p>
                          <a:endParaRPr lang="en-US"/>
                        </a:p>
                      </a:txBody>
                      <a:tcPr>
                        <a:blipFill>
                          <a:blip r:embed="rId2"/>
                          <a:stretch>
                            <a:fillRect l="-200000" t="-4000" r="-1504" b="-598000"/>
                          </a:stretch>
                        </a:blipFill>
                      </a:tcPr>
                    </a:tc>
                    <a:extLst>
                      <a:ext uri="{0D108BD9-81ED-4DB2-BD59-A6C34878D82A}">
                        <a16:rowId xmlns:a16="http://schemas.microsoft.com/office/drawing/2014/main" val="1925766611"/>
                      </a:ext>
                    </a:extLst>
                  </a:tr>
                  <a:tr h="369510">
                    <a:tc>
                      <a:txBody>
                        <a:bodyPr/>
                        <a:lstStyle/>
                        <a:p>
                          <a:pPr algn="ctr"/>
                          <a:r>
                            <a:rPr lang="en-US" dirty="0"/>
                            <a:t>89</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879063564"/>
                      </a:ext>
                    </a:extLst>
                  </a:tr>
                  <a:tr h="369510">
                    <a:tc>
                      <a:txBody>
                        <a:bodyPr/>
                        <a:lstStyle/>
                        <a:p>
                          <a:pPr algn="ctr"/>
                          <a:r>
                            <a:rPr lang="en-US" dirty="0"/>
                            <a:t>66</a:t>
                          </a:r>
                        </a:p>
                      </a:txBody>
                      <a:tcPr/>
                    </a:tc>
                    <a:tc>
                      <a:txBody>
                        <a:bodyPr/>
                        <a:lstStyle/>
                        <a:p>
                          <a:pPr algn="ctr"/>
                          <a:r>
                            <a:rPr lang="en-US" dirty="0"/>
                            <a:t>1</a:t>
                          </a:r>
                        </a:p>
                      </a:txBody>
                      <a:tcPr/>
                    </a:tc>
                    <a:tc>
                      <a:txBody>
                        <a:bodyPr/>
                        <a:lstStyle/>
                        <a:p>
                          <a:pPr algn="ctr"/>
                          <a:r>
                            <a:rPr lang="en-US" dirty="0"/>
                            <a:t>5.4</a:t>
                          </a:r>
                        </a:p>
                      </a:txBody>
                      <a:tcPr/>
                    </a:tc>
                    <a:extLst>
                      <a:ext uri="{0D108BD9-81ED-4DB2-BD59-A6C34878D82A}">
                        <a16:rowId xmlns:a16="http://schemas.microsoft.com/office/drawing/2014/main" val="3520120253"/>
                      </a:ext>
                    </a:extLst>
                  </a:tr>
                  <a:tr h="369510">
                    <a:tc>
                      <a:txBody>
                        <a:bodyPr/>
                        <a:lstStyle/>
                        <a:p>
                          <a:pPr algn="ctr"/>
                          <a:r>
                            <a:rPr lang="en-US" dirty="0"/>
                            <a:t>78</a:t>
                          </a:r>
                        </a:p>
                      </a:txBody>
                      <a:tcPr/>
                    </a:tc>
                    <a:tc>
                      <a:txBody>
                        <a:bodyPr/>
                        <a:lstStyle/>
                        <a:p>
                          <a:pPr algn="ctr"/>
                          <a:r>
                            <a:rPr lang="en-US" dirty="0"/>
                            <a:t>3</a:t>
                          </a:r>
                        </a:p>
                      </a:txBody>
                      <a:tcPr/>
                    </a:tc>
                    <a:tc>
                      <a:txBody>
                        <a:bodyPr/>
                        <a:lstStyle/>
                        <a:p>
                          <a:pPr algn="ctr"/>
                          <a:r>
                            <a:rPr lang="en-US" dirty="0"/>
                            <a:t>6.6</a:t>
                          </a:r>
                        </a:p>
                      </a:txBody>
                      <a:tcPr/>
                    </a:tc>
                    <a:extLst>
                      <a:ext uri="{0D108BD9-81ED-4DB2-BD59-A6C34878D82A}">
                        <a16:rowId xmlns:a16="http://schemas.microsoft.com/office/drawing/2014/main" val="2282532535"/>
                      </a:ext>
                    </a:extLst>
                  </a:tr>
                  <a:tr h="369510">
                    <a:tc>
                      <a:txBody>
                        <a:bodyPr/>
                        <a:lstStyle/>
                        <a:p>
                          <a:pPr algn="ctr"/>
                          <a:r>
                            <a:rPr lang="en-US" dirty="0"/>
                            <a:t>111</a:t>
                          </a:r>
                        </a:p>
                      </a:txBody>
                      <a:tcPr/>
                    </a:tc>
                    <a:tc>
                      <a:txBody>
                        <a:bodyPr/>
                        <a:lstStyle/>
                        <a:p>
                          <a:pPr algn="ctr"/>
                          <a:r>
                            <a:rPr lang="en-US" dirty="0"/>
                            <a:t>6</a:t>
                          </a:r>
                        </a:p>
                      </a:txBody>
                      <a:tcPr/>
                    </a:tc>
                    <a:tc>
                      <a:txBody>
                        <a:bodyPr/>
                        <a:lstStyle/>
                        <a:p>
                          <a:pPr algn="ctr"/>
                          <a:r>
                            <a:rPr lang="en-US" dirty="0"/>
                            <a:t>7.4</a:t>
                          </a:r>
                        </a:p>
                      </a:txBody>
                      <a:tcPr/>
                    </a:tc>
                    <a:extLst>
                      <a:ext uri="{0D108BD9-81ED-4DB2-BD59-A6C34878D82A}">
                        <a16:rowId xmlns:a16="http://schemas.microsoft.com/office/drawing/2014/main" val="2077613485"/>
                      </a:ext>
                    </a:extLst>
                  </a:tr>
                  <a:tr h="369510">
                    <a:tc>
                      <a:txBody>
                        <a:bodyPr/>
                        <a:lstStyle/>
                        <a:p>
                          <a:pPr algn="ctr"/>
                          <a:r>
                            <a:rPr lang="en-US" dirty="0"/>
                            <a:t>44</a:t>
                          </a:r>
                        </a:p>
                      </a:txBody>
                      <a:tcPr/>
                    </a:tc>
                    <a:tc>
                      <a:txBody>
                        <a:bodyPr/>
                        <a:lstStyle/>
                        <a:p>
                          <a:pPr algn="ctr"/>
                          <a:r>
                            <a:rPr lang="en-US" dirty="0"/>
                            <a:t>1</a:t>
                          </a:r>
                        </a:p>
                      </a:txBody>
                      <a:tcPr/>
                    </a:tc>
                    <a:tc>
                      <a:txBody>
                        <a:bodyPr/>
                        <a:lstStyle/>
                        <a:p>
                          <a:pPr algn="ctr"/>
                          <a:r>
                            <a:rPr lang="en-US" dirty="0"/>
                            <a:t>4.8</a:t>
                          </a:r>
                        </a:p>
                      </a:txBody>
                      <a:tcPr/>
                    </a:tc>
                    <a:extLst>
                      <a:ext uri="{0D108BD9-81ED-4DB2-BD59-A6C34878D82A}">
                        <a16:rowId xmlns:a16="http://schemas.microsoft.com/office/drawing/2014/main" val="1324413062"/>
                      </a:ext>
                    </a:extLst>
                  </a:tr>
                  <a:tr h="369510">
                    <a:tc>
                      <a:txBody>
                        <a:bodyPr/>
                        <a:lstStyle/>
                        <a:p>
                          <a:pPr algn="ctr"/>
                          <a:r>
                            <a:rPr lang="en-US" dirty="0"/>
                            <a:t>77</a:t>
                          </a:r>
                        </a:p>
                      </a:txBody>
                      <a:tcPr/>
                    </a:tc>
                    <a:tc>
                      <a:txBody>
                        <a:bodyPr/>
                        <a:lstStyle/>
                        <a:p>
                          <a:pPr algn="ctr"/>
                          <a:r>
                            <a:rPr lang="en-US" dirty="0"/>
                            <a:t>3</a:t>
                          </a:r>
                        </a:p>
                      </a:txBody>
                      <a:tcPr/>
                    </a:tc>
                    <a:tc>
                      <a:txBody>
                        <a:bodyPr/>
                        <a:lstStyle/>
                        <a:p>
                          <a:pPr algn="ctr"/>
                          <a:r>
                            <a:rPr lang="en-US" dirty="0"/>
                            <a:t>6.4</a:t>
                          </a:r>
                        </a:p>
                      </a:txBody>
                      <a:tcPr/>
                    </a:tc>
                    <a:extLst>
                      <a:ext uri="{0D108BD9-81ED-4DB2-BD59-A6C34878D82A}">
                        <a16:rowId xmlns:a16="http://schemas.microsoft.com/office/drawing/2014/main" val="2427506417"/>
                      </a:ext>
                    </a:extLst>
                  </a:tr>
                  <a:tr h="369510">
                    <a:tc>
                      <a:txBody>
                        <a:bodyPr/>
                        <a:lstStyle/>
                        <a:p>
                          <a:pPr algn="ctr"/>
                          <a:r>
                            <a:rPr lang="en-US" dirty="0"/>
                            <a:t>80</a:t>
                          </a:r>
                        </a:p>
                      </a:txBody>
                      <a:tcPr/>
                    </a:tc>
                    <a:tc>
                      <a:txBody>
                        <a:bodyPr/>
                        <a:lstStyle/>
                        <a:p>
                          <a:pPr algn="ctr"/>
                          <a:r>
                            <a:rPr lang="en-US" dirty="0"/>
                            <a:t>3</a:t>
                          </a:r>
                        </a:p>
                      </a:txBody>
                      <a:tcPr/>
                    </a:tc>
                    <a:tc>
                      <a:txBody>
                        <a:bodyPr/>
                        <a:lstStyle/>
                        <a:p>
                          <a:pPr algn="ctr"/>
                          <a:r>
                            <a:rPr lang="en-US" dirty="0"/>
                            <a:t>7</a:t>
                          </a:r>
                        </a:p>
                      </a:txBody>
                      <a:tcPr/>
                    </a:tc>
                    <a:extLst>
                      <a:ext uri="{0D108BD9-81ED-4DB2-BD59-A6C34878D82A}">
                        <a16:rowId xmlns:a16="http://schemas.microsoft.com/office/drawing/2014/main" val="964448046"/>
                      </a:ext>
                    </a:extLst>
                  </a:tr>
                  <a:tr h="369510">
                    <a:tc>
                      <a:txBody>
                        <a:bodyPr/>
                        <a:lstStyle/>
                        <a:p>
                          <a:pPr algn="ctr"/>
                          <a:r>
                            <a:rPr lang="en-US" dirty="0"/>
                            <a:t>66</a:t>
                          </a:r>
                        </a:p>
                      </a:txBody>
                      <a:tcPr/>
                    </a:tc>
                    <a:tc>
                      <a:txBody>
                        <a:bodyPr/>
                        <a:lstStyle/>
                        <a:p>
                          <a:pPr algn="ctr"/>
                          <a:r>
                            <a:rPr lang="en-US" dirty="0"/>
                            <a:t>2</a:t>
                          </a:r>
                        </a:p>
                      </a:txBody>
                      <a:tcPr/>
                    </a:tc>
                    <a:tc>
                      <a:txBody>
                        <a:bodyPr/>
                        <a:lstStyle/>
                        <a:p>
                          <a:pPr algn="ctr"/>
                          <a:r>
                            <a:rPr lang="en-US" dirty="0"/>
                            <a:t>5.6</a:t>
                          </a:r>
                        </a:p>
                      </a:txBody>
                      <a:tcPr/>
                    </a:tc>
                    <a:extLst>
                      <a:ext uri="{0D108BD9-81ED-4DB2-BD59-A6C34878D82A}">
                        <a16:rowId xmlns:a16="http://schemas.microsoft.com/office/drawing/2014/main" val="1705181584"/>
                      </a:ext>
                    </a:extLst>
                  </a:tr>
                  <a:tr h="369510">
                    <a:tc>
                      <a:txBody>
                        <a:bodyPr/>
                        <a:lstStyle/>
                        <a:p>
                          <a:pPr algn="ctr"/>
                          <a:r>
                            <a:rPr lang="en-US" dirty="0"/>
                            <a:t>100</a:t>
                          </a:r>
                        </a:p>
                      </a:txBody>
                      <a:tcPr/>
                    </a:tc>
                    <a:tc>
                      <a:txBody>
                        <a:bodyPr/>
                        <a:lstStyle/>
                        <a:p>
                          <a:pPr algn="ctr"/>
                          <a:r>
                            <a:rPr lang="en-US" dirty="0"/>
                            <a:t>5</a:t>
                          </a:r>
                        </a:p>
                      </a:txBody>
                      <a:tcPr/>
                    </a:tc>
                    <a:tc>
                      <a:txBody>
                        <a:bodyPr/>
                        <a:lstStyle/>
                        <a:p>
                          <a:pPr algn="ctr"/>
                          <a:r>
                            <a:rPr lang="en-US" dirty="0"/>
                            <a:t>7.3</a:t>
                          </a:r>
                        </a:p>
                      </a:txBody>
                      <a:tcPr/>
                    </a:tc>
                    <a:extLst>
                      <a:ext uri="{0D108BD9-81ED-4DB2-BD59-A6C34878D82A}">
                        <a16:rowId xmlns:a16="http://schemas.microsoft.com/office/drawing/2014/main" val="1205791417"/>
                      </a:ext>
                    </a:extLst>
                  </a:tr>
                  <a:tr h="369510">
                    <a:tc>
                      <a:txBody>
                        <a:bodyPr/>
                        <a:lstStyle/>
                        <a:p>
                          <a:pPr algn="ctr"/>
                          <a:r>
                            <a:rPr lang="en-US" dirty="0"/>
                            <a:t>76</a:t>
                          </a:r>
                        </a:p>
                      </a:txBody>
                      <a:tcPr/>
                    </a:tc>
                    <a:tc>
                      <a:txBody>
                        <a:bodyPr/>
                        <a:lstStyle/>
                        <a:p>
                          <a:pPr algn="ctr"/>
                          <a:r>
                            <a:rPr lang="en-US" dirty="0"/>
                            <a:t>3</a:t>
                          </a:r>
                        </a:p>
                      </a:txBody>
                      <a:tcPr/>
                    </a:tc>
                    <a:tc>
                      <a:txBody>
                        <a:bodyPr/>
                        <a:lstStyle/>
                        <a:p>
                          <a:pPr algn="ctr"/>
                          <a:r>
                            <a:rPr lang="en-US" dirty="0"/>
                            <a:t>6.4</a:t>
                          </a:r>
                        </a:p>
                      </a:txBody>
                      <a:tcPr/>
                    </a:tc>
                    <a:extLst>
                      <a:ext uri="{0D108BD9-81ED-4DB2-BD59-A6C34878D82A}">
                        <a16:rowId xmlns:a16="http://schemas.microsoft.com/office/drawing/2014/main" val="3042138721"/>
                      </a:ext>
                    </a:extLst>
                  </a:tr>
                </a:tbl>
              </a:graphicData>
            </a:graphic>
          </p:graphicFrame>
        </mc:Fallback>
      </mc:AlternateContent>
    </p:spTree>
    <p:extLst>
      <p:ext uri="{BB962C8B-B14F-4D97-AF65-F5344CB8AC3E}">
        <p14:creationId xmlns:p14="http://schemas.microsoft.com/office/powerpoint/2010/main" val="47239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763F-F7AD-D341-B2EA-9AC40BF52AFA}"/>
              </a:ext>
            </a:extLst>
          </p:cNvPr>
          <p:cNvSpPr>
            <a:spLocks noGrp="1"/>
          </p:cNvSpPr>
          <p:nvPr>
            <p:ph type="title"/>
          </p:nvPr>
        </p:nvSpPr>
        <p:spPr/>
        <p:txBody>
          <a:bodyPr/>
          <a:lstStyle/>
          <a:p>
            <a:r>
              <a:rPr lang="en-US" dirty="0" err="1"/>
              <a:t>DependeNt</a:t>
            </a:r>
            <a:r>
              <a:rPr lang="en-US" dirty="0"/>
              <a:t> and Independent variables</a:t>
            </a:r>
          </a:p>
        </p:txBody>
      </p:sp>
      <p:sp>
        <p:nvSpPr>
          <p:cNvPr id="3" name="Content Placeholder 2">
            <a:extLst>
              <a:ext uri="{FF2B5EF4-FFF2-40B4-BE49-F238E27FC236}">
                <a16:creationId xmlns:a16="http://schemas.microsoft.com/office/drawing/2014/main" id="{A0322796-4B37-174F-BF80-DF8A08FAB801}"/>
              </a:ext>
            </a:extLst>
          </p:cNvPr>
          <p:cNvSpPr>
            <a:spLocks noGrp="1"/>
          </p:cNvSpPr>
          <p:nvPr>
            <p:ph idx="1"/>
          </p:nvPr>
        </p:nvSpPr>
        <p:spPr/>
        <p:txBody>
          <a:bodyPr>
            <a:noAutofit/>
          </a:bodyPr>
          <a:lstStyle/>
          <a:p>
            <a:r>
              <a:rPr lang="en-US" sz="2800" dirty="0"/>
              <a:t>In this case, we would like to predict the total travel time using both the miles traveled and number of deliveries on each trip</a:t>
            </a:r>
          </a:p>
          <a:p>
            <a:r>
              <a:rPr lang="en-US" sz="2800" dirty="0"/>
              <a:t>In what way does the travel time DEPEND on the first two measures?</a:t>
            </a:r>
          </a:p>
          <a:p>
            <a:r>
              <a:rPr lang="en-US" sz="2800" dirty="0"/>
              <a:t>Travel time is the dependent variable and miles traveled and number of deliveries are independent variables.</a:t>
            </a:r>
          </a:p>
          <a:p>
            <a:r>
              <a:rPr lang="en-US" sz="2800" dirty="0"/>
              <a:t>Dependent variable = Predictor variable</a:t>
            </a:r>
          </a:p>
          <a:p>
            <a:r>
              <a:rPr lang="en-US" sz="2800" dirty="0"/>
              <a:t>Independent variable = Response variable </a:t>
            </a:r>
          </a:p>
        </p:txBody>
      </p:sp>
    </p:spTree>
    <p:extLst>
      <p:ext uri="{BB962C8B-B14F-4D97-AF65-F5344CB8AC3E}">
        <p14:creationId xmlns:p14="http://schemas.microsoft.com/office/powerpoint/2010/main" val="117121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7A71-4D03-C443-AA5F-B3B5AE14A4E6}"/>
              </a:ext>
            </a:extLst>
          </p:cNvPr>
          <p:cNvSpPr>
            <a:spLocks noGrp="1"/>
          </p:cNvSpPr>
          <p:nvPr>
            <p:ph type="title"/>
          </p:nvPr>
        </p:nvSpPr>
        <p:spPr/>
        <p:txBody>
          <a:bodyPr/>
          <a:lstStyle/>
          <a:p>
            <a:r>
              <a:rPr lang="en-US" dirty="0"/>
              <a:t>Multiple Regression</a:t>
            </a:r>
          </a:p>
        </p:txBody>
      </p:sp>
      <p:sp>
        <p:nvSpPr>
          <p:cNvPr id="3" name="Content Placeholder 2">
            <a:extLst>
              <a:ext uri="{FF2B5EF4-FFF2-40B4-BE49-F238E27FC236}">
                <a16:creationId xmlns:a16="http://schemas.microsoft.com/office/drawing/2014/main" id="{EE1F8346-AC8D-824E-800E-E8A19EF05D23}"/>
              </a:ext>
            </a:extLst>
          </p:cNvPr>
          <p:cNvSpPr>
            <a:spLocks noGrp="1"/>
          </p:cNvSpPr>
          <p:nvPr>
            <p:ph idx="1"/>
          </p:nvPr>
        </p:nvSpPr>
        <p:spPr>
          <a:xfrm>
            <a:off x="685802" y="2142067"/>
            <a:ext cx="5992090" cy="850515"/>
          </a:xfrm>
        </p:spPr>
        <p:txBody>
          <a:bodyPr>
            <a:noAutofit/>
          </a:bodyPr>
          <a:lstStyle/>
          <a:p>
            <a:pPr marL="0" indent="0">
              <a:buNone/>
            </a:pPr>
            <a:r>
              <a:rPr lang="en-US" sz="3200" dirty="0"/>
              <a:t>Multiple regression is an extension of simple linear regression</a:t>
            </a:r>
          </a:p>
        </p:txBody>
      </p:sp>
    </p:spTree>
    <p:extLst>
      <p:ext uri="{BB962C8B-B14F-4D97-AF65-F5344CB8AC3E}">
        <p14:creationId xmlns:p14="http://schemas.microsoft.com/office/powerpoint/2010/main" val="1082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67DF-A65B-0643-B6C5-9185058757EE}"/>
              </a:ext>
            </a:extLst>
          </p:cNvPr>
          <p:cNvSpPr>
            <a:spLocks noGrp="1"/>
          </p:cNvSpPr>
          <p:nvPr>
            <p:ph type="title"/>
          </p:nvPr>
        </p:nvSpPr>
        <p:spPr/>
        <p:txBody>
          <a:bodyPr/>
          <a:lstStyle/>
          <a:p>
            <a:r>
              <a:rPr lang="en-US" dirty="0"/>
              <a:t>Simple Linear Regression</a:t>
            </a:r>
            <a:br>
              <a:rPr lang="en-US" dirty="0"/>
            </a:br>
            <a:r>
              <a:rPr lang="en-US" dirty="0"/>
              <a:t>one to one</a:t>
            </a:r>
          </a:p>
        </p:txBody>
      </p:sp>
      <p:graphicFrame>
        <p:nvGraphicFramePr>
          <p:cNvPr id="4" name="Content Placeholder 3">
            <a:extLst>
              <a:ext uri="{FF2B5EF4-FFF2-40B4-BE49-F238E27FC236}">
                <a16:creationId xmlns:a16="http://schemas.microsoft.com/office/drawing/2014/main" id="{06D47E75-AC9D-BF43-B26E-2C591FD17B65}"/>
              </a:ext>
            </a:extLst>
          </p:cNvPr>
          <p:cNvGraphicFramePr>
            <a:graphicFrameLocks noGrp="1"/>
          </p:cNvGraphicFramePr>
          <p:nvPr>
            <p:ph idx="1"/>
            <p:extLst>
              <p:ext uri="{D42A27DB-BD31-4B8C-83A1-F6EECF244321}">
                <p14:modId xmlns:p14="http://schemas.microsoft.com/office/powerpoint/2010/main" val="2430896195"/>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71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E75B-2D9D-4240-9698-115075D66F04}"/>
              </a:ext>
            </a:extLst>
          </p:cNvPr>
          <p:cNvSpPr>
            <a:spLocks noGrp="1"/>
          </p:cNvSpPr>
          <p:nvPr>
            <p:ph type="title"/>
          </p:nvPr>
        </p:nvSpPr>
        <p:spPr/>
        <p:txBody>
          <a:bodyPr/>
          <a:lstStyle/>
          <a:p>
            <a:r>
              <a:rPr lang="en-US" dirty="0"/>
              <a:t>Multiple Regression</a:t>
            </a:r>
            <a:br>
              <a:rPr lang="en-US" dirty="0"/>
            </a:br>
            <a:r>
              <a:rPr lang="en-US" dirty="0"/>
              <a:t>many to one</a:t>
            </a:r>
          </a:p>
        </p:txBody>
      </p:sp>
      <p:graphicFrame>
        <p:nvGraphicFramePr>
          <p:cNvPr id="4" name="Content Placeholder 3">
            <a:extLst>
              <a:ext uri="{FF2B5EF4-FFF2-40B4-BE49-F238E27FC236}">
                <a16:creationId xmlns:a16="http://schemas.microsoft.com/office/drawing/2014/main" id="{5E634FCD-8A39-204F-A5DE-3382346BF802}"/>
              </a:ext>
            </a:extLst>
          </p:cNvPr>
          <p:cNvGraphicFramePr>
            <a:graphicFrameLocks noGrp="1"/>
          </p:cNvGraphicFramePr>
          <p:nvPr>
            <p:ph idx="1"/>
            <p:extLst>
              <p:ext uri="{D42A27DB-BD31-4B8C-83A1-F6EECF244321}">
                <p14:modId xmlns:p14="http://schemas.microsoft.com/office/powerpoint/2010/main" val="756982820"/>
              </p:ext>
            </p:extLst>
          </p:nvPr>
        </p:nvGraphicFramePr>
        <p:xfrm>
          <a:off x="685799" y="2141537"/>
          <a:ext cx="11031279" cy="447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02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6288-C91E-EC47-94DA-F469F3475C15}"/>
              </a:ext>
            </a:extLst>
          </p:cNvPr>
          <p:cNvSpPr>
            <a:spLocks noGrp="1"/>
          </p:cNvSpPr>
          <p:nvPr>
            <p:ph type="title"/>
          </p:nvPr>
        </p:nvSpPr>
        <p:spPr/>
        <p:txBody>
          <a:bodyPr/>
          <a:lstStyle/>
          <a:p>
            <a:r>
              <a:rPr lang="en-US" dirty="0"/>
              <a:t>Overfitting and multicollinearity</a:t>
            </a:r>
          </a:p>
        </p:txBody>
      </p:sp>
      <p:sp>
        <p:nvSpPr>
          <p:cNvPr id="3" name="Content Placeholder 2">
            <a:extLst>
              <a:ext uri="{FF2B5EF4-FFF2-40B4-BE49-F238E27FC236}">
                <a16:creationId xmlns:a16="http://schemas.microsoft.com/office/drawing/2014/main" id="{B5C202E0-0AE7-5A41-B696-40A4F05F52B8}"/>
              </a:ext>
            </a:extLst>
          </p:cNvPr>
          <p:cNvSpPr>
            <a:spLocks noGrp="1"/>
          </p:cNvSpPr>
          <p:nvPr>
            <p:ph idx="1"/>
          </p:nvPr>
        </p:nvSpPr>
        <p:spPr/>
        <p:txBody>
          <a:bodyPr>
            <a:normAutofit fontScale="85000" lnSpcReduction="20000"/>
          </a:bodyPr>
          <a:lstStyle/>
          <a:p>
            <a:r>
              <a:rPr lang="en-US" sz="2800" dirty="0"/>
              <a:t>Adding more independent variables to a multiple regression procedures does not mean the regression will be better or offer better predictions; in fact it can make things worse. This is called overfitting.</a:t>
            </a:r>
          </a:p>
          <a:p>
            <a:endParaRPr lang="en-US" sz="2800" dirty="0"/>
          </a:p>
          <a:p>
            <a:r>
              <a:rPr lang="en-US" sz="2800" dirty="0"/>
              <a:t>The addition of more independent variables create more relationships among them.  The independent variables related to the dependent variable. The independent variables potentially related to each other. When this happens, it is called multicollinearity</a:t>
            </a:r>
          </a:p>
          <a:p>
            <a:r>
              <a:rPr lang="en-US" sz="2800" dirty="0"/>
              <a:t>The ideal is for all of the independent variables to be correlated with the dependent variable but not with each other</a:t>
            </a:r>
          </a:p>
          <a:p>
            <a:endParaRPr lang="en-US" sz="2800" dirty="0"/>
          </a:p>
        </p:txBody>
      </p:sp>
    </p:spTree>
    <p:extLst>
      <p:ext uri="{BB962C8B-B14F-4D97-AF65-F5344CB8AC3E}">
        <p14:creationId xmlns:p14="http://schemas.microsoft.com/office/powerpoint/2010/main" val="2040941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70632592DED42A7802A263739A7F5" ma:contentTypeVersion="13" ma:contentTypeDescription="Create a new document." ma:contentTypeScope="" ma:versionID="b4c1e80a29fb08a14e0ad9adebeb3cda">
  <xsd:schema xmlns:xsd="http://www.w3.org/2001/XMLSchema" xmlns:xs="http://www.w3.org/2001/XMLSchema" xmlns:p="http://schemas.microsoft.com/office/2006/metadata/properties" xmlns:ns2="72cc5adb-f186-46d5-a486-8fcb4809b7a3" xmlns:ns3="ed74c81f-4d04-4f04-91c1-73e61921785c" targetNamespace="http://schemas.microsoft.com/office/2006/metadata/properties" ma:root="true" ma:fieldsID="6a6b33cf0192cbc21f4c7722795033dd" ns2:_="" ns3:_="">
    <xsd:import namespace="72cc5adb-f186-46d5-a486-8fcb4809b7a3"/>
    <xsd:import namespace="ed74c81f-4d04-4f04-91c1-73e6192178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c5adb-f186-46d5-a486-8fcb4809b7a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3ddc55d-af7f-4e9c-8099-96f1e96d8610}" ma:internalName="TaxCatchAll" ma:showField="CatchAllData" ma:web="72cc5adb-f186-46d5-a486-8fcb4809b7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d74c81f-4d04-4f04-91c1-73e6192178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620ccfd-1a38-4f89-9ca2-1cfc4fc167f9"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2cc5adb-f186-46d5-a486-8fcb4809b7a3" xsi:nil="true"/>
    <lcf76f155ced4ddcb4097134ff3c332f xmlns="ed74c81f-4d04-4f04-91c1-73e61921785c">
      <Terms xmlns="http://schemas.microsoft.com/office/infopath/2007/PartnerControls"/>
    </lcf76f155ced4ddcb4097134ff3c332f>
    <SharedWithUsers xmlns="72cc5adb-f186-46d5-a486-8fcb4809b7a3">
      <UserInfo>
        <DisplayName/>
        <AccountId xsi:nil="true"/>
        <AccountType/>
      </UserInfo>
    </SharedWithUsers>
    <MediaLengthInSeconds xmlns="ed74c81f-4d04-4f04-91c1-73e61921785c" xsi:nil="true"/>
  </documentManagement>
</p:properties>
</file>

<file path=customXml/itemProps1.xml><?xml version="1.0" encoding="utf-8"?>
<ds:datastoreItem xmlns:ds="http://schemas.openxmlformats.org/officeDocument/2006/customXml" ds:itemID="{0DB4F087-C85B-4904-80C6-2422507A4E97}"/>
</file>

<file path=customXml/itemProps2.xml><?xml version="1.0" encoding="utf-8"?>
<ds:datastoreItem xmlns:ds="http://schemas.openxmlformats.org/officeDocument/2006/customXml" ds:itemID="{A91B69A7-A249-4512-876F-1B0E2CCD2786}"/>
</file>

<file path=customXml/itemProps3.xml><?xml version="1.0" encoding="utf-8"?>
<ds:datastoreItem xmlns:ds="http://schemas.openxmlformats.org/officeDocument/2006/customXml" ds:itemID="{6970CB91-C4C7-4378-A893-96CE56803293}"/>
</file>

<file path=docProps/app.xml><?xml version="1.0" encoding="utf-8"?>
<Properties xmlns="http://schemas.openxmlformats.org/officeDocument/2006/extended-properties" xmlns:vt="http://schemas.openxmlformats.org/officeDocument/2006/docPropsVTypes">
  <Template>{3E6A823E-E130-4046-A5E5-12C1F1576BB5}tf10001058</Template>
  <TotalTime>2765</TotalTime>
  <Words>1553</Words>
  <Application>Microsoft Office PowerPoint</Application>
  <PresentationFormat>Widescreen</PresentationFormat>
  <Paragraphs>180</Paragraphs>
  <Slides>25</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Book Antiqua</vt:lpstr>
      <vt:lpstr>Calibri</vt:lpstr>
      <vt:lpstr>Calibri Light</vt:lpstr>
      <vt:lpstr>Cambria Math</vt:lpstr>
      <vt:lpstr>Monotype Sorts</vt:lpstr>
      <vt:lpstr>proxima-nova</vt:lpstr>
      <vt:lpstr>Symbol</vt:lpstr>
      <vt:lpstr>Wingdings</vt:lpstr>
      <vt:lpstr>Celestial</vt:lpstr>
      <vt:lpstr>Equation</vt:lpstr>
      <vt:lpstr>Multiple Linear Regression</vt:lpstr>
      <vt:lpstr>Outline</vt:lpstr>
      <vt:lpstr>Example of GDEX, FDEX</vt:lpstr>
      <vt:lpstr>Data and variable naming</vt:lpstr>
      <vt:lpstr>DependeNt and Independent variables</vt:lpstr>
      <vt:lpstr>Multiple Regression</vt:lpstr>
      <vt:lpstr>Simple Linear Regression one to one</vt:lpstr>
      <vt:lpstr>Multiple Regression many to one</vt:lpstr>
      <vt:lpstr>Overfitting and multicollinearity</vt:lpstr>
      <vt:lpstr>Preparation </vt:lpstr>
      <vt:lpstr>multicollinearity</vt:lpstr>
      <vt:lpstr>multicollinearity</vt:lpstr>
      <vt:lpstr>Multiple Regression Model</vt:lpstr>
      <vt:lpstr>PowerPoint Presentation</vt:lpstr>
      <vt:lpstr>PowerPoint Presentation</vt:lpstr>
      <vt:lpstr>Estimation Process</vt:lpstr>
      <vt:lpstr>Least Squares Method</vt:lpstr>
      <vt:lpstr>Estimated multiple regression equation</vt:lpstr>
      <vt:lpstr>EXAMPLE</vt:lpstr>
      <vt:lpstr>OUTPUT</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Thulasyammal Ramiah Pillai</dc:creator>
  <cp:lastModifiedBy>Nor Samsuhada Ahmad</cp:lastModifiedBy>
  <cp:revision>19</cp:revision>
  <dcterms:created xsi:type="dcterms:W3CDTF">2020-10-21T23:16:06Z</dcterms:created>
  <dcterms:modified xsi:type="dcterms:W3CDTF">2022-12-05T09:13:31Z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0x01010049D70632592DED42A7802A263739A7F5</vt:lpwstr>
  </property>
  <property fmtid="{D5CDD505-2E9C-101B-9397-08002B2CF9AE}" pid="3" name="Order">
    <vt:r8>14284500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