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EB266"/>
    <a:srgbClr val="D4AD90"/>
    <a:srgbClr val="AA7B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3F8B999-D603-4CDF-95CE-465A6ABF130F}" type="datetimeFigureOut">
              <a:rPr lang="en-MY" smtClean="0"/>
              <a:t>5/12/2022</a:t>
            </a:fld>
            <a:endParaRPr lang="en-MY"/>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MY"/>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ED8B351-540D-41B6-AD35-3D6CA29E543E}" type="slidenum">
              <a:rPr lang="en-MY" smtClean="0"/>
              <a:t>‹#›</a:t>
            </a:fld>
            <a:endParaRPr lang="en-MY"/>
          </a:p>
        </p:txBody>
      </p:sp>
    </p:spTree>
    <p:extLst>
      <p:ext uri="{BB962C8B-B14F-4D97-AF65-F5344CB8AC3E}">
        <p14:creationId xmlns:p14="http://schemas.microsoft.com/office/powerpoint/2010/main" val="3048938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8B999-D603-4CDF-95CE-465A6ABF130F}" type="datetimeFigureOut">
              <a:rPr lang="en-MY" smtClean="0"/>
              <a:t>5/12/2022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6519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8B999-D603-4CDF-95CE-465A6ABF130F}" type="datetimeFigureOut">
              <a:rPr lang="en-MY" smtClean="0"/>
              <a:t>5/12/2022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317781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8B999-D603-4CDF-95CE-465A6ABF130F}" type="datetimeFigureOut">
              <a:rPr lang="en-MY" smtClean="0"/>
              <a:t>5/12/2022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110414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3F8B999-D603-4CDF-95CE-465A6ABF130F}" type="datetimeFigureOut">
              <a:rPr lang="en-MY" smtClean="0"/>
              <a:t>5/12/2022</a:t>
            </a:fld>
            <a:endParaRPr lang="en-MY"/>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MY"/>
          </a:p>
        </p:txBody>
      </p:sp>
      <p:sp>
        <p:nvSpPr>
          <p:cNvPr id="6" name="Slide Number Placeholder 5"/>
          <p:cNvSpPr>
            <a:spLocks noGrp="1"/>
          </p:cNvSpPr>
          <p:nvPr>
            <p:ph type="sldNum" sz="quarter" idx="12"/>
          </p:nvPr>
        </p:nvSpPr>
        <p:spPr>
          <a:xfrm>
            <a:off x="8604504" y="5211060"/>
            <a:ext cx="2112264" cy="228600"/>
          </a:xfrm>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6841915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F8B999-D603-4CDF-95CE-465A6ABF130F}" type="datetimeFigureOut">
              <a:rPr lang="en-MY" smtClean="0"/>
              <a:t>5/12/2022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240718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8B999-D603-4CDF-95CE-465A6ABF130F}" type="datetimeFigureOut">
              <a:rPr lang="en-MY" smtClean="0"/>
              <a:t>5/12/2022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404299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F8B999-D603-4CDF-95CE-465A6ABF130F}" type="datetimeFigureOut">
              <a:rPr lang="en-MY" smtClean="0"/>
              <a:t>5/12/2022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175167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8B999-D603-4CDF-95CE-465A6ABF130F}" type="datetimeFigureOut">
              <a:rPr lang="en-MY" smtClean="0"/>
              <a:t>5/12/2022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CED8B351-540D-41B6-AD35-3D6CA29E543E}" type="slidenum">
              <a:rPr lang="en-MY" smtClean="0"/>
              <a:t>‹#›</a:t>
            </a:fld>
            <a:endParaRPr lang="en-MY"/>
          </a:p>
        </p:txBody>
      </p:sp>
    </p:spTree>
    <p:extLst>
      <p:ext uri="{BB962C8B-B14F-4D97-AF65-F5344CB8AC3E}">
        <p14:creationId xmlns:p14="http://schemas.microsoft.com/office/powerpoint/2010/main" val="345136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3F8B999-D603-4CDF-95CE-465A6ABF130F}" type="datetimeFigureOut">
              <a:rPr lang="en-MY" smtClean="0"/>
              <a:t>5/12/2022</a:t>
            </a:fld>
            <a:endParaRPr lang="en-MY"/>
          </a:p>
        </p:txBody>
      </p:sp>
      <p:sp>
        <p:nvSpPr>
          <p:cNvPr id="9" name="Footer Placeholder 8"/>
          <p:cNvSpPr>
            <a:spLocks noGrp="1"/>
          </p:cNvSpPr>
          <p:nvPr>
            <p:ph type="ftr" sz="quarter" idx="11"/>
          </p:nvPr>
        </p:nvSpPr>
        <p:spPr/>
        <p:txBody>
          <a:bodyPr/>
          <a:lstStyle>
            <a:lvl1pPr algn="r">
              <a:defRPr/>
            </a:lvl1pPr>
          </a:lstStyle>
          <a:p>
            <a:endParaRPr lang="en-MY"/>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CED8B351-540D-41B6-AD35-3D6CA29E543E}" type="slidenum">
              <a:rPr lang="en-MY" smtClean="0"/>
              <a:t>‹#›</a:t>
            </a:fld>
            <a:endParaRPr lang="en-MY"/>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34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3F8B999-D603-4CDF-95CE-465A6ABF130F}" type="datetimeFigureOut">
              <a:rPr lang="en-MY" smtClean="0"/>
              <a:t>5/12/2022</a:t>
            </a:fld>
            <a:endParaRPr lang="en-MY"/>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MY"/>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CED8B351-540D-41B6-AD35-3D6CA29E543E}" type="slidenum">
              <a:rPr lang="en-MY" smtClean="0"/>
              <a:t>‹#›</a:t>
            </a:fld>
            <a:endParaRPr lang="en-MY"/>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121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3F8B999-D603-4CDF-95CE-465A6ABF130F}" type="datetimeFigureOut">
              <a:rPr lang="en-MY" smtClean="0"/>
              <a:t>5/12/2022</a:t>
            </a:fld>
            <a:endParaRPr lang="en-MY"/>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MY"/>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ED8B351-540D-41B6-AD35-3D6CA29E543E}" type="slidenum">
              <a:rPr lang="en-MY" smtClean="0"/>
              <a:t>‹#›</a:t>
            </a:fld>
            <a:endParaRPr lang="en-MY"/>
          </a:p>
        </p:txBody>
      </p:sp>
    </p:spTree>
    <p:extLst>
      <p:ext uri="{BB962C8B-B14F-4D97-AF65-F5344CB8AC3E}">
        <p14:creationId xmlns:p14="http://schemas.microsoft.com/office/powerpoint/2010/main" val="84250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tats.oarc.ucla.edu/r/dae/logit-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7A04-36DA-EE5B-07A9-645F52D53C3C}"/>
              </a:ext>
            </a:extLst>
          </p:cNvPr>
          <p:cNvSpPr>
            <a:spLocks noGrp="1"/>
          </p:cNvSpPr>
          <p:nvPr>
            <p:ph type="ctrTitle"/>
          </p:nvPr>
        </p:nvSpPr>
        <p:spPr/>
        <p:txBody>
          <a:bodyPr/>
          <a:lstStyle/>
          <a:p>
            <a:r>
              <a:rPr lang="en-MY" dirty="0"/>
              <a:t>BINARY LOGISTICS REGRESSION</a:t>
            </a:r>
          </a:p>
        </p:txBody>
      </p:sp>
    </p:spTree>
    <p:extLst>
      <p:ext uri="{BB962C8B-B14F-4D97-AF65-F5344CB8AC3E}">
        <p14:creationId xmlns:p14="http://schemas.microsoft.com/office/powerpoint/2010/main" val="11532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45333-B943-BFA0-1634-378DEBBF368E}"/>
              </a:ext>
            </a:extLst>
          </p:cNvPr>
          <p:cNvSpPr>
            <a:spLocks noGrp="1"/>
          </p:cNvSpPr>
          <p:nvPr>
            <p:ph idx="1"/>
          </p:nvPr>
        </p:nvSpPr>
        <p:spPr>
          <a:xfrm>
            <a:off x="1066800" y="780347"/>
            <a:ext cx="10058400" cy="3931920"/>
          </a:xfrm>
        </p:spPr>
        <p:txBody>
          <a:bodyPr>
            <a:normAutofit/>
          </a:bodyPr>
          <a:lstStyle/>
          <a:p>
            <a:pPr algn="just"/>
            <a:endParaRPr lang="en-US" sz="2000" b="0" i="0" dirty="0">
              <a:solidFill>
                <a:srgbClr val="333333"/>
              </a:solidFill>
              <a:effectLst/>
              <a:latin typeface="proxima-nova"/>
            </a:endParaRPr>
          </a:p>
          <a:p>
            <a:pPr algn="just"/>
            <a:r>
              <a:rPr lang="en-MY" sz="2000" b="1" i="0" dirty="0">
                <a:solidFill>
                  <a:srgbClr val="336699"/>
                </a:solidFill>
                <a:effectLst/>
                <a:latin typeface="proxima-nova"/>
              </a:rPr>
              <a:t>Conclusion</a:t>
            </a:r>
            <a:endParaRPr lang="en-US" sz="2000" dirty="0">
              <a:solidFill>
                <a:srgbClr val="333333"/>
              </a:solidFill>
              <a:latin typeface="proxima-nova"/>
            </a:endParaRPr>
          </a:p>
          <a:p>
            <a:pPr algn="just"/>
            <a:r>
              <a:rPr lang="en-US" sz="2000" b="0" i="0" dirty="0">
                <a:solidFill>
                  <a:srgbClr val="333333"/>
                </a:solidFill>
                <a:effectLst/>
                <a:latin typeface="proxima-nova"/>
              </a:rPr>
              <a:t>A logistic regression was performed to ascertain the effects of age, weight, gender and VO</a:t>
            </a:r>
            <a:r>
              <a:rPr lang="en-US" sz="2000" b="0" i="0" baseline="-25000" dirty="0">
                <a:solidFill>
                  <a:srgbClr val="333333"/>
                </a:solidFill>
                <a:effectLst/>
                <a:latin typeface="proxima-nova"/>
              </a:rPr>
              <a:t>2</a:t>
            </a:r>
            <a:r>
              <a:rPr lang="en-US" sz="2000" b="0" i="0" dirty="0">
                <a:solidFill>
                  <a:srgbClr val="333333"/>
                </a:solidFill>
                <a:effectLst/>
                <a:latin typeface="proxima-nova"/>
              </a:rPr>
              <a:t>max on the likelihood that participants have heart disease. The logistic regression model was statistically significant, χ</a:t>
            </a:r>
            <a:r>
              <a:rPr lang="en-US" sz="2000" b="0" i="0" baseline="30000" dirty="0">
                <a:solidFill>
                  <a:srgbClr val="333333"/>
                </a:solidFill>
                <a:effectLst/>
                <a:latin typeface="proxima-nova"/>
              </a:rPr>
              <a:t>2</a:t>
            </a:r>
            <a:r>
              <a:rPr lang="en-US" sz="2000" b="0" i="0" dirty="0">
                <a:solidFill>
                  <a:srgbClr val="333333"/>
                </a:solidFill>
                <a:effectLst/>
                <a:latin typeface="proxima-nova"/>
              </a:rPr>
              <a:t>(4) = 27.402, </a:t>
            </a:r>
            <a:r>
              <a:rPr lang="en-US" sz="2000" b="0" i="1" dirty="0">
                <a:solidFill>
                  <a:srgbClr val="333333"/>
                </a:solidFill>
                <a:effectLst/>
                <a:latin typeface="proxima-nova"/>
              </a:rPr>
              <a:t>p</a:t>
            </a:r>
            <a:r>
              <a:rPr lang="en-US" sz="2000" b="0" i="0" dirty="0">
                <a:solidFill>
                  <a:srgbClr val="333333"/>
                </a:solidFill>
                <a:effectLst/>
                <a:latin typeface="proxima-nova"/>
              </a:rPr>
              <a:t> &lt; .0005. The model explained 33.0% (</a:t>
            </a:r>
            <a:r>
              <a:rPr lang="en-US" sz="2000" b="0" i="0" dirty="0" err="1">
                <a:solidFill>
                  <a:srgbClr val="333333"/>
                </a:solidFill>
                <a:effectLst/>
                <a:latin typeface="proxima-nova"/>
              </a:rPr>
              <a:t>Nagelkerke</a:t>
            </a:r>
            <a:r>
              <a:rPr lang="en-US" sz="2000" b="0" i="0" dirty="0">
                <a:solidFill>
                  <a:srgbClr val="333333"/>
                </a:solidFill>
                <a:effectLst/>
                <a:latin typeface="proxima-nova"/>
              </a:rPr>
              <a:t> </a:t>
            </a:r>
            <a:r>
              <a:rPr lang="en-US" sz="2000" b="0" i="1" dirty="0">
                <a:solidFill>
                  <a:srgbClr val="333333"/>
                </a:solidFill>
                <a:effectLst/>
                <a:latin typeface="proxima-nova"/>
              </a:rPr>
              <a:t>R</a:t>
            </a:r>
            <a:r>
              <a:rPr lang="en-US" sz="2000" b="0" i="1" baseline="30000" dirty="0">
                <a:solidFill>
                  <a:srgbClr val="333333"/>
                </a:solidFill>
                <a:effectLst/>
                <a:latin typeface="proxima-nova"/>
              </a:rPr>
              <a:t>2</a:t>
            </a:r>
            <a:r>
              <a:rPr lang="en-US" sz="2000" b="0" i="0" dirty="0">
                <a:solidFill>
                  <a:srgbClr val="333333"/>
                </a:solidFill>
                <a:effectLst/>
                <a:latin typeface="proxima-nova"/>
              </a:rPr>
              <a:t>) of the variance in heart disease and correctly classified 71.0% of cases. Males were 7.02 times more likely to exhibit heart disease than females. Increasing age was associated with an increased likelihood of exhibiting heart disease, but increasing VO</a:t>
            </a:r>
            <a:r>
              <a:rPr lang="en-US" sz="2000" b="0" i="0" baseline="-25000" dirty="0">
                <a:solidFill>
                  <a:srgbClr val="333333"/>
                </a:solidFill>
                <a:effectLst/>
                <a:latin typeface="proxima-nova"/>
              </a:rPr>
              <a:t>2</a:t>
            </a:r>
            <a:r>
              <a:rPr lang="en-US" sz="2000" b="0" i="0" dirty="0">
                <a:solidFill>
                  <a:srgbClr val="333333"/>
                </a:solidFill>
                <a:effectLst/>
                <a:latin typeface="proxima-nova"/>
              </a:rPr>
              <a:t>max was associated with a reduction in the likelihood of exhibiting heart disease.</a:t>
            </a:r>
            <a:endParaRPr lang="en-MY" sz="2000" dirty="0">
              <a:latin typeface="proxima-nova"/>
            </a:endParaRPr>
          </a:p>
        </p:txBody>
      </p:sp>
    </p:spTree>
    <p:extLst>
      <p:ext uri="{BB962C8B-B14F-4D97-AF65-F5344CB8AC3E}">
        <p14:creationId xmlns:p14="http://schemas.microsoft.com/office/powerpoint/2010/main" val="212925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3D7A-EA68-F733-16E2-4EDA499C4A30}"/>
              </a:ext>
            </a:extLst>
          </p:cNvPr>
          <p:cNvSpPr>
            <a:spLocks noGrp="1"/>
          </p:cNvSpPr>
          <p:nvPr>
            <p:ph type="title"/>
          </p:nvPr>
        </p:nvSpPr>
        <p:spPr>
          <a:xfrm>
            <a:off x="3969798" y="2533538"/>
            <a:ext cx="4020105" cy="1371600"/>
          </a:xfrm>
        </p:spPr>
        <p:txBody>
          <a:bodyPr/>
          <a:lstStyle/>
          <a:p>
            <a:r>
              <a:rPr lang="en-MY" dirty="0"/>
              <a:t>THANK YOU!</a:t>
            </a:r>
          </a:p>
        </p:txBody>
      </p:sp>
    </p:spTree>
    <p:extLst>
      <p:ext uri="{BB962C8B-B14F-4D97-AF65-F5344CB8AC3E}">
        <p14:creationId xmlns:p14="http://schemas.microsoft.com/office/powerpoint/2010/main" val="240824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C47C8-AC8B-BEC2-4B3B-CC85886ADCEC}"/>
              </a:ext>
            </a:extLst>
          </p:cNvPr>
          <p:cNvSpPr>
            <a:spLocks noGrp="1"/>
          </p:cNvSpPr>
          <p:nvPr>
            <p:ph idx="1"/>
          </p:nvPr>
        </p:nvSpPr>
        <p:spPr>
          <a:xfrm>
            <a:off x="933635" y="2218530"/>
            <a:ext cx="10058400" cy="3931920"/>
          </a:xfrm>
        </p:spPr>
        <p:txBody>
          <a:bodyPr>
            <a:normAutofit/>
          </a:bodyPr>
          <a:lstStyle/>
          <a:p>
            <a:pPr algn="just"/>
            <a:r>
              <a:rPr lang="en-US" sz="2000" b="1" i="0" u="sng" dirty="0">
                <a:solidFill>
                  <a:srgbClr val="ED7D31"/>
                </a:solidFill>
                <a:effectLst/>
                <a:latin typeface="Roboto" panose="02000000000000000000" pitchFamily="2" charset="0"/>
              </a:rPr>
              <a:t>Logistic regression</a:t>
            </a:r>
            <a:r>
              <a:rPr lang="en-US" sz="2000" b="0" i="0" dirty="0">
                <a:solidFill>
                  <a:srgbClr val="4C5F6F"/>
                </a:solidFill>
                <a:effectLst/>
                <a:latin typeface="Roboto" panose="02000000000000000000" pitchFamily="2" charset="0"/>
              </a:rPr>
              <a:t> is the appropriate regression analysis to conduct when the dependent variable is dichotomous (binary).</a:t>
            </a:r>
          </a:p>
          <a:p>
            <a:pPr algn="just"/>
            <a:r>
              <a:rPr lang="en-US" sz="2000" b="0" i="0" dirty="0">
                <a:solidFill>
                  <a:srgbClr val="4C5F6F"/>
                </a:solidFill>
                <a:effectLst/>
                <a:latin typeface="Roboto" panose="02000000000000000000" pitchFamily="2" charset="0"/>
              </a:rPr>
              <a:t>Logistic regression is used to describe data and to explain the relationship between one dependent binary variable and one or more nominal, ordinal, interval or ratio-level independent variables.</a:t>
            </a:r>
            <a:endParaRPr lang="en-US" sz="2000" dirty="0">
              <a:solidFill>
                <a:srgbClr val="4C5F6F"/>
              </a:solidFill>
              <a:latin typeface="Roboto" panose="02000000000000000000" pitchFamily="2" charset="0"/>
            </a:endParaRPr>
          </a:p>
          <a:p>
            <a:pPr algn="just"/>
            <a:r>
              <a:rPr lang="en-US" sz="2000" dirty="0">
                <a:solidFill>
                  <a:srgbClr val="4C5F6F"/>
                </a:solidFill>
                <a:latin typeface="Roboto" panose="02000000000000000000" pitchFamily="2" charset="0"/>
              </a:rPr>
              <a:t>Example: </a:t>
            </a:r>
            <a:r>
              <a:rPr lang="en-US" sz="2000" b="0" i="0" dirty="0">
                <a:solidFill>
                  <a:srgbClr val="4C5F6F"/>
                </a:solidFill>
                <a:effectLst/>
                <a:latin typeface="Roboto" panose="02000000000000000000" pitchFamily="2" charset="0"/>
              </a:rPr>
              <a:t>Do body weight, calorie intake, fat intake, and age have an influence on the probability of having a heart attack (yes vs. no)?</a:t>
            </a:r>
            <a:endParaRPr lang="en-MY" sz="2000" dirty="0"/>
          </a:p>
        </p:txBody>
      </p:sp>
      <p:sp>
        <p:nvSpPr>
          <p:cNvPr id="4" name="Title 1">
            <a:extLst>
              <a:ext uri="{FF2B5EF4-FFF2-40B4-BE49-F238E27FC236}">
                <a16:creationId xmlns:a16="http://schemas.microsoft.com/office/drawing/2014/main" id="{6B2BD4EF-D2CB-EDC5-2AEE-57F6574E492D}"/>
              </a:ext>
            </a:extLst>
          </p:cNvPr>
          <p:cNvSpPr>
            <a:spLocks noGrp="1"/>
          </p:cNvSpPr>
          <p:nvPr>
            <p:ph type="title"/>
          </p:nvPr>
        </p:nvSpPr>
        <p:spPr>
          <a:xfrm>
            <a:off x="1066800" y="642594"/>
            <a:ext cx="4020105" cy="1371600"/>
          </a:xfrm>
        </p:spPr>
        <p:txBody>
          <a:bodyPr>
            <a:normAutofit/>
          </a:bodyPr>
          <a:lstStyle/>
          <a:p>
            <a:r>
              <a:rPr lang="en-MY" sz="3600" dirty="0"/>
              <a:t>INTRODUCTION</a:t>
            </a:r>
          </a:p>
        </p:txBody>
      </p:sp>
    </p:spTree>
    <p:extLst>
      <p:ext uri="{BB962C8B-B14F-4D97-AF65-F5344CB8AC3E}">
        <p14:creationId xmlns:p14="http://schemas.microsoft.com/office/powerpoint/2010/main" val="303478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1B91-442F-54AA-6CAE-0B2BD58B76AF}"/>
              </a:ext>
            </a:extLst>
          </p:cNvPr>
          <p:cNvSpPr>
            <a:spLocks noGrp="1"/>
          </p:cNvSpPr>
          <p:nvPr>
            <p:ph type="title"/>
          </p:nvPr>
        </p:nvSpPr>
        <p:spPr>
          <a:xfrm>
            <a:off x="1066800" y="642594"/>
            <a:ext cx="3904695" cy="1371600"/>
          </a:xfrm>
        </p:spPr>
        <p:txBody>
          <a:bodyPr>
            <a:normAutofit/>
          </a:bodyPr>
          <a:lstStyle/>
          <a:p>
            <a:r>
              <a:rPr lang="en-MY" sz="3600" dirty="0"/>
              <a:t>ASSUMPTION</a:t>
            </a:r>
          </a:p>
        </p:txBody>
      </p:sp>
      <p:sp>
        <p:nvSpPr>
          <p:cNvPr id="3" name="Content Placeholder 2">
            <a:extLst>
              <a:ext uri="{FF2B5EF4-FFF2-40B4-BE49-F238E27FC236}">
                <a16:creationId xmlns:a16="http://schemas.microsoft.com/office/drawing/2014/main" id="{8F7FAE4B-D5FD-F999-6EB6-0D271EC69800}"/>
              </a:ext>
            </a:extLst>
          </p:cNvPr>
          <p:cNvSpPr>
            <a:spLocks noGrp="1"/>
          </p:cNvSpPr>
          <p:nvPr>
            <p:ph idx="1"/>
          </p:nvPr>
        </p:nvSpPr>
        <p:spPr/>
        <p:txBody>
          <a:bodyPr/>
          <a:lstStyle/>
          <a:p>
            <a:pPr algn="just"/>
            <a:r>
              <a:rPr lang="en-US" sz="2000" b="0" i="0" dirty="0">
                <a:solidFill>
                  <a:srgbClr val="4C5F6F"/>
                </a:solidFill>
                <a:effectLst/>
                <a:latin typeface="Roboto" panose="02000000000000000000" pitchFamily="2" charset="0"/>
              </a:rPr>
              <a:t>The dependent variable should be dichotomous in nature (e.g., presence vs. absent).</a:t>
            </a:r>
          </a:p>
          <a:p>
            <a:pPr algn="just"/>
            <a:r>
              <a:rPr lang="en-US" sz="2000" b="0" i="0" dirty="0">
                <a:solidFill>
                  <a:srgbClr val="4C5F6F"/>
                </a:solidFill>
                <a:effectLst/>
                <a:latin typeface="Roboto" panose="02000000000000000000" pitchFamily="2" charset="0"/>
              </a:rPr>
              <a:t>There should be no outliers in the data, which can be assessed by converting the continuous predictors to standardized scores, and removing values below -3.29 or greater than 3.29.</a:t>
            </a:r>
          </a:p>
          <a:p>
            <a:pPr algn="just"/>
            <a:r>
              <a:rPr lang="en-US" sz="2000" b="0" i="0" dirty="0">
                <a:solidFill>
                  <a:srgbClr val="4C5F6F"/>
                </a:solidFill>
                <a:effectLst/>
                <a:latin typeface="Roboto" panose="02000000000000000000" pitchFamily="2" charset="0"/>
              </a:rPr>
              <a:t>There should be no high correlations (</a:t>
            </a:r>
            <a:r>
              <a:rPr lang="en-US" sz="2000" b="0" i="0" u="sng" dirty="0">
                <a:solidFill>
                  <a:srgbClr val="ED7D31"/>
                </a:solidFill>
                <a:effectLst/>
                <a:latin typeface="Roboto" panose="02000000000000000000" pitchFamily="2" charset="0"/>
              </a:rPr>
              <a:t>multicollinearity</a:t>
            </a:r>
            <a:r>
              <a:rPr lang="en-US" sz="2000" b="0" i="0" dirty="0">
                <a:solidFill>
                  <a:srgbClr val="4C5F6F"/>
                </a:solidFill>
                <a:effectLst/>
                <a:latin typeface="Roboto" panose="02000000000000000000" pitchFamily="2" charset="0"/>
              </a:rPr>
              <a:t>) among the predictors.  This can be assessed by a correlation matrix among the predictors. </a:t>
            </a:r>
            <a:r>
              <a:rPr lang="en-US" sz="2000" b="0" i="0" dirty="0" err="1">
                <a:solidFill>
                  <a:srgbClr val="4C5F6F"/>
                </a:solidFill>
                <a:effectLst/>
                <a:latin typeface="Roboto" panose="02000000000000000000" pitchFamily="2" charset="0"/>
              </a:rPr>
              <a:t>Tabachnick</a:t>
            </a:r>
            <a:r>
              <a:rPr lang="en-US" sz="2000" b="0" i="0" dirty="0">
                <a:solidFill>
                  <a:srgbClr val="4C5F6F"/>
                </a:solidFill>
                <a:effectLst/>
                <a:latin typeface="Roboto" panose="02000000000000000000" pitchFamily="2" charset="0"/>
              </a:rPr>
              <a:t> and </a:t>
            </a:r>
            <a:r>
              <a:rPr lang="en-US" sz="2000" b="0" i="0" dirty="0" err="1">
                <a:solidFill>
                  <a:srgbClr val="4C5F6F"/>
                </a:solidFill>
                <a:effectLst/>
                <a:latin typeface="Roboto" panose="02000000000000000000" pitchFamily="2" charset="0"/>
              </a:rPr>
              <a:t>Fidell</a:t>
            </a:r>
            <a:r>
              <a:rPr lang="en-US" sz="2000" b="0" i="0" dirty="0">
                <a:solidFill>
                  <a:srgbClr val="4C5F6F"/>
                </a:solidFill>
                <a:effectLst/>
                <a:latin typeface="Roboto" panose="02000000000000000000" pitchFamily="2" charset="0"/>
              </a:rPr>
              <a:t> (2013) suggest that as long correlation coefficients among independent variables are less than 0.90 the assumption is met.</a:t>
            </a:r>
          </a:p>
          <a:p>
            <a:endParaRPr lang="en-MY" dirty="0"/>
          </a:p>
        </p:txBody>
      </p:sp>
    </p:spTree>
    <p:extLst>
      <p:ext uri="{BB962C8B-B14F-4D97-AF65-F5344CB8AC3E}">
        <p14:creationId xmlns:p14="http://schemas.microsoft.com/office/powerpoint/2010/main" val="320072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DCA6-F444-B3B2-5EDB-BF3A18E4D739}"/>
              </a:ext>
            </a:extLst>
          </p:cNvPr>
          <p:cNvSpPr>
            <a:spLocks noGrp="1"/>
          </p:cNvSpPr>
          <p:nvPr>
            <p:ph type="title"/>
          </p:nvPr>
        </p:nvSpPr>
        <p:spPr>
          <a:xfrm>
            <a:off x="1066800" y="642594"/>
            <a:ext cx="4774707" cy="1371600"/>
          </a:xfrm>
        </p:spPr>
        <p:txBody>
          <a:bodyPr>
            <a:normAutofit/>
          </a:bodyPr>
          <a:lstStyle/>
          <a:p>
            <a:r>
              <a:rPr lang="en-MY" sz="3600" dirty="0"/>
              <a:t>MODEL EVALUATION</a:t>
            </a:r>
          </a:p>
        </p:txBody>
      </p:sp>
      <p:sp>
        <p:nvSpPr>
          <p:cNvPr id="3" name="Content Placeholder 2">
            <a:extLst>
              <a:ext uri="{FF2B5EF4-FFF2-40B4-BE49-F238E27FC236}">
                <a16:creationId xmlns:a16="http://schemas.microsoft.com/office/drawing/2014/main" id="{1A4F97BD-2A13-27AE-7171-23FEDFCE4421}"/>
              </a:ext>
            </a:extLst>
          </p:cNvPr>
          <p:cNvSpPr>
            <a:spLocks noGrp="1"/>
          </p:cNvSpPr>
          <p:nvPr>
            <p:ph idx="1"/>
          </p:nvPr>
        </p:nvSpPr>
        <p:spPr>
          <a:xfrm>
            <a:off x="1066800" y="1748901"/>
            <a:ext cx="10058400" cy="4767309"/>
          </a:xfrm>
        </p:spPr>
        <p:txBody>
          <a:bodyPr>
            <a:normAutofit/>
          </a:bodyPr>
          <a:lstStyle/>
          <a:p>
            <a:r>
              <a:rPr lang="en-US" dirty="0">
                <a:solidFill>
                  <a:srgbClr val="4C5F6F"/>
                </a:solidFill>
                <a:latin typeface="Roboto" panose="02000000000000000000" pitchFamily="2" charset="0"/>
              </a:rPr>
              <a:t>T</a:t>
            </a:r>
            <a:r>
              <a:rPr lang="en-US" b="0" i="0" dirty="0">
                <a:solidFill>
                  <a:srgbClr val="4C5F6F"/>
                </a:solidFill>
                <a:effectLst/>
                <a:latin typeface="Roboto" panose="02000000000000000000" pitchFamily="2" charset="0"/>
              </a:rPr>
              <a:t>he logistic regression analysis is the task estimating the </a:t>
            </a:r>
            <a:r>
              <a:rPr lang="en-US" b="0" i="0" dirty="0">
                <a:solidFill>
                  <a:srgbClr val="FF6600"/>
                </a:solidFill>
                <a:effectLst/>
                <a:latin typeface="Roboto" panose="02000000000000000000" pitchFamily="2" charset="0"/>
              </a:rPr>
              <a:t>log odds </a:t>
            </a:r>
            <a:r>
              <a:rPr lang="en-US" b="0" i="0" dirty="0">
                <a:solidFill>
                  <a:srgbClr val="4C5F6F"/>
                </a:solidFill>
                <a:effectLst/>
                <a:latin typeface="Roboto" panose="02000000000000000000" pitchFamily="2" charset="0"/>
              </a:rPr>
              <a:t>of an event.  Mathematically, logistic regression estimates a multiple </a:t>
            </a:r>
            <a:r>
              <a:rPr lang="en-US" b="0" i="0" u="sng" dirty="0">
                <a:solidFill>
                  <a:srgbClr val="ED7D31"/>
                </a:solidFill>
                <a:effectLst/>
                <a:latin typeface="Roboto" panose="02000000000000000000" pitchFamily="2" charset="0"/>
              </a:rPr>
              <a:t>linear regression</a:t>
            </a:r>
            <a:r>
              <a:rPr lang="en-US" b="0" i="0" dirty="0">
                <a:solidFill>
                  <a:srgbClr val="4C5F6F"/>
                </a:solidFill>
                <a:effectLst/>
                <a:latin typeface="Roboto" panose="02000000000000000000" pitchFamily="2" charset="0"/>
              </a:rPr>
              <a:t> function defined as:</a:t>
            </a:r>
          </a:p>
          <a:p>
            <a:pPr marL="0" indent="0">
              <a:buNone/>
            </a:pPr>
            <a:r>
              <a:rPr lang="en-US" b="0" i="0" dirty="0">
                <a:solidFill>
                  <a:srgbClr val="4C5F6F"/>
                </a:solidFill>
                <a:effectLst/>
                <a:latin typeface="Roboto" panose="02000000000000000000" pitchFamily="2" charset="0"/>
              </a:rPr>
              <a:t>   Logit (p)</a:t>
            </a:r>
          </a:p>
          <a:p>
            <a:pPr algn="just"/>
            <a:r>
              <a:rPr lang="en-US" b="1" i="0" dirty="0">
                <a:solidFill>
                  <a:srgbClr val="4C5F6F"/>
                </a:solidFill>
                <a:effectLst/>
                <a:latin typeface="Roboto" panose="02000000000000000000" pitchFamily="2" charset="0"/>
              </a:rPr>
              <a:t>Overfitting.</a:t>
            </a:r>
            <a:r>
              <a:rPr lang="en-US" b="0" i="0" dirty="0">
                <a:solidFill>
                  <a:srgbClr val="4C5F6F"/>
                </a:solidFill>
                <a:effectLst/>
                <a:latin typeface="Roboto" panose="02000000000000000000" pitchFamily="2" charset="0"/>
              </a:rPr>
              <a:t>  When selecting the model for the logistic regression analysis, another important consideration is the model fit.  Adding independent variables to a logistic regression model will always increase the amount of variance explained in the log odds (typically expressed as R²).  However, adding more and more variables to the model can result in overfitting, which reduces the generalizability of the model beyond the data on which the model is fit.</a:t>
            </a:r>
          </a:p>
          <a:p>
            <a:pPr algn="just"/>
            <a:r>
              <a:rPr lang="en-US" b="1" i="0" dirty="0">
                <a:solidFill>
                  <a:srgbClr val="4C5F6F"/>
                </a:solidFill>
                <a:effectLst/>
                <a:latin typeface="Roboto" panose="02000000000000000000" pitchFamily="2" charset="0"/>
              </a:rPr>
              <a:t>Reporting the R</a:t>
            </a:r>
            <a:r>
              <a:rPr lang="en-US" b="1" i="0" baseline="30000" dirty="0">
                <a:solidFill>
                  <a:srgbClr val="4C5F6F"/>
                </a:solidFill>
                <a:effectLst/>
                <a:latin typeface="Roboto" panose="02000000000000000000" pitchFamily="2" charset="0"/>
              </a:rPr>
              <a:t>2</a:t>
            </a:r>
            <a:r>
              <a:rPr lang="en-US" b="0" i="0" dirty="0">
                <a:solidFill>
                  <a:srgbClr val="4C5F6F"/>
                </a:solidFill>
                <a:effectLst/>
                <a:latin typeface="Roboto" panose="02000000000000000000" pitchFamily="2" charset="0"/>
              </a:rPr>
              <a:t>.  Numerous pseudo-R</a:t>
            </a:r>
            <a:r>
              <a:rPr lang="en-US" b="0" i="0" baseline="30000" dirty="0">
                <a:solidFill>
                  <a:srgbClr val="4C5F6F"/>
                </a:solidFill>
                <a:effectLst/>
                <a:latin typeface="Roboto" panose="02000000000000000000" pitchFamily="2" charset="0"/>
              </a:rPr>
              <a:t>2</a:t>
            </a:r>
            <a:r>
              <a:rPr lang="en-US" b="0" i="0" dirty="0">
                <a:solidFill>
                  <a:srgbClr val="4C5F6F"/>
                </a:solidFill>
                <a:effectLst/>
                <a:latin typeface="Roboto" panose="02000000000000000000" pitchFamily="2" charset="0"/>
              </a:rPr>
              <a:t> values have been developed for binary logistic regression.  These should be interpreted with extreme caution as they have many computational issues which cause them to be artificially high or low.  A better approach is to present any of the goodness of fit tests available; Hosmer-</a:t>
            </a:r>
            <a:r>
              <a:rPr lang="en-US" b="0" i="0" dirty="0" err="1">
                <a:solidFill>
                  <a:srgbClr val="4C5F6F"/>
                </a:solidFill>
                <a:effectLst/>
                <a:latin typeface="Roboto" panose="02000000000000000000" pitchFamily="2" charset="0"/>
              </a:rPr>
              <a:t>Lemeshow</a:t>
            </a:r>
            <a:r>
              <a:rPr lang="en-US" b="0" i="0" dirty="0">
                <a:solidFill>
                  <a:srgbClr val="4C5F6F"/>
                </a:solidFill>
                <a:effectLst/>
                <a:latin typeface="Roboto" panose="02000000000000000000" pitchFamily="2" charset="0"/>
              </a:rPr>
              <a:t> is a commonly used measure of goodness of fit based on the Chi-square test.</a:t>
            </a:r>
            <a:endParaRPr lang="en-MY" dirty="0"/>
          </a:p>
        </p:txBody>
      </p:sp>
      <p:pic>
        <p:nvPicPr>
          <p:cNvPr id="5" name="Picture 4">
            <a:extLst>
              <a:ext uri="{FF2B5EF4-FFF2-40B4-BE49-F238E27FC236}">
                <a16:creationId xmlns:a16="http://schemas.microsoft.com/office/drawing/2014/main" id="{E846072C-086F-1E2C-5017-9E6C35E84E8B}"/>
              </a:ext>
            </a:extLst>
          </p:cNvPr>
          <p:cNvPicPr>
            <a:picLocks noChangeAspect="1"/>
          </p:cNvPicPr>
          <p:nvPr/>
        </p:nvPicPr>
        <p:blipFill>
          <a:blip r:embed="rId2"/>
          <a:stretch>
            <a:fillRect/>
          </a:stretch>
        </p:blipFill>
        <p:spPr>
          <a:xfrm>
            <a:off x="2236340" y="2653776"/>
            <a:ext cx="3333750" cy="466725"/>
          </a:xfrm>
          <a:prstGeom prst="rect">
            <a:avLst/>
          </a:prstGeom>
        </p:spPr>
      </p:pic>
    </p:spTree>
    <p:extLst>
      <p:ext uri="{BB962C8B-B14F-4D97-AF65-F5344CB8AC3E}">
        <p14:creationId xmlns:p14="http://schemas.microsoft.com/office/powerpoint/2010/main" val="429252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A006-A7F8-BD77-BAC7-038966B5BE9B}"/>
              </a:ext>
            </a:extLst>
          </p:cNvPr>
          <p:cNvSpPr>
            <a:spLocks noGrp="1"/>
          </p:cNvSpPr>
          <p:nvPr>
            <p:ph type="title"/>
          </p:nvPr>
        </p:nvSpPr>
        <p:spPr>
          <a:xfrm>
            <a:off x="1066800" y="642594"/>
            <a:ext cx="2377736" cy="1371600"/>
          </a:xfrm>
        </p:spPr>
        <p:txBody>
          <a:bodyPr>
            <a:normAutofit/>
          </a:bodyPr>
          <a:lstStyle/>
          <a:p>
            <a:r>
              <a:rPr lang="en-MY" sz="3600" dirty="0"/>
              <a:t>EXAMPLE</a:t>
            </a:r>
          </a:p>
        </p:txBody>
      </p:sp>
      <p:sp>
        <p:nvSpPr>
          <p:cNvPr id="3" name="Content Placeholder 2">
            <a:extLst>
              <a:ext uri="{FF2B5EF4-FFF2-40B4-BE49-F238E27FC236}">
                <a16:creationId xmlns:a16="http://schemas.microsoft.com/office/drawing/2014/main" id="{8BE3063A-9C63-0D76-EF52-06DAC19EE53E}"/>
              </a:ext>
            </a:extLst>
          </p:cNvPr>
          <p:cNvSpPr>
            <a:spLocks noGrp="1"/>
          </p:cNvSpPr>
          <p:nvPr>
            <p:ph idx="1"/>
          </p:nvPr>
        </p:nvSpPr>
        <p:spPr/>
        <p:txBody>
          <a:bodyPr/>
          <a:lstStyle/>
          <a:p>
            <a:r>
              <a:rPr lang="en-MY" dirty="0"/>
              <a:t>Example using R: </a:t>
            </a:r>
            <a:r>
              <a:rPr lang="en-MY" dirty="0">
                <a:hlinkClick r:id="rId2"/>
              </a:rPr>
              <a:t>https://stats.oarc.ucla.edu/r/dae/logit-regression/</a:t>
            </a:r>
            <a:r>
              <a:rPr lang="en-MY" dirty="0"/>
              <a:t> </a:t>
            </a:r>
          </a:p>
          <a:p>
            <a:r>
              <a:rPr lang="en-MY" dirty="0"/>
              <a:t>Example using SPSS</a:t>
            </a:r>
          </a:p>
          <a:p>
            <a:pPr algn="just"/>
            <a:r>
              <a:rPr lang="en-US" b="0" i="0" dirty="0">
                <a:solidFill>
                  <a:srgbClr val="000000"/>
                </a:solidFill>
                <a:effectLst/>
                <a:latin typeface="proxima-nova"/>
              </a:rPr>
              <a:t>In this example, there are six variables: (1) </a:t>
            </a:r>
            <a:r>
              <a:rPr lang="en-US" b="0" i="0" dirty="0" err="1">
                <a:solidFill>
                  <a:srgbClr val="005595"/>
                </a:solidFill>
                <a:effectLst/>
                <a:latin typeface="proxima-nova"/>
              </a:rPr>
              <a:t>heart_disease</a:t>
            </a:r>
            <a:r>
              <a:rPr lang="en-US" b="0" i="0" dirty="0">
                <a:solidFill>
                  <a:srgbClr val="000000"/>
                </a:solidFill>
                <a:effectLst/>
                <a:latin typeface="proxima-nova"/>
              </a:rPr>
              <a:t>, which is whether the participant has heart disease: "yes" or "no" (i.e., the </a:t>
            </a:r>
            <a:r>
              <a:rPr lang="en-US" b="1" i="0" dirty="0">
                <a:solidFill>
                  <a:srgbClr val="000000"/>
                </a:solidFill>
                <a:effectLst/>
                <a:latin typeface="proxima-nova"/>
              </a:rPr>
              <a:t>dependent variable</a:t>
            </a:r>
            <a:r>
              <a:rPr lang="en-US" b="0" i="0" dirty="0">
                <a:solidFill>
                  <a:srgbClr val="000000"/>
                </a:solidFill>
                <a:effectLst/>
                <a:latin typeface="proxima-nova"/>
              </a:rPr>
              <a:t>); (2) </a:t>
            </a:r>
            <a:r>
              <a:rPr lang="en-US" b="0" i="0" dirty="0">
                <a:solidFill>
                  <a:srgbClr val="005595"/>
                </a:solidFill>
                <a:effectLst/>
                <a:latin typeface="proxima-nova"/>
              </a:rPr>
              <a:t>VO2max</a:t>
            </a:r>
            <a:r>
              <a:rPr lang="en-US" b="0" i="0" dirty="0">
                <a:solidFill>
                  <a:srgbClr val="000000"/>
                </a:solidFill>
                <a:effectLst/>
                <a:latin typeface="proxima-nova"/>
              </a:rPr>
              <a:t>, which is the maximal aerobic capacity; (3) </a:t>
            </a:r>
            <a:r>
              <a:rPr lang="en-US" b="0" i="0" dirty="0">
                <a:solidFill>
                  <a:srgbClr val="005595"/>
                </a:solidFill>
                <a:effectLst/>
                <a:latin typeface="proxima-nova"/>
              </a:rPr>
              <a:t>age</a:t>
            </a:r>
            <a:r>
              <a:rPr lang="en-US" b="0" i="0" dirty="0">
                <a:solidFill>
                  <a:srgbClr val="000000"/>
                </a:solidFill>
                <a:effectLst/>
                <a:latin typeface="proxima-nova"/>
              </a:rPr>
              <a:t>, which is the participant's age; (4) </a:t>
            </a:r>
            <a:r>
              <a:rPr lang="en-US" b="0" i="0" dirty="0">
                <a:solidFill>
                  <a:srgbClr val="005595"/>
                </a:solidFill>
                <a:effectLst/>
                <a:latin typeface="proxima-nova"/>
              </a:rPr>
              <a:t>weight</a:t>
            </a:r>
            <a:r>
              <a:rPr lang="en-US" b="0" i="0" dirty="0">
                <a:solidFill>
                  <a:srgbClr val="000000"/>
                </a:solidFill>
                <a:effectLst/>
                <a:latin typeface="proxima-nova"/>
              </a:rPr>
              <a:t>, which is the participant's weight (technically, it is their 'mass'); and (5) </a:t>
            </a:r>
            <a:r>
              <a:rPr lang="en-US" b="0" i="0" dirty="0">
                <a:solidFill>
                  <a:srgbClr val="005595"/>
                </a:solidFill>
                <a:effectLst/>
                <a:latin typeface="proxima-nova"/>
              </a:rPr>
              <a:t>gender</a:t>
            </a:r>
            <a:r>
              <a:rPr lang="en-US" b="0" i="0" dirty="0">
                <a:solidFill>
                  <a:srgbClr val="000000"/>
                </a:solidFill>
                <a:effectLst/>
                <a:latin typeface="proxima-nova"/>
              </a:rPr>
              <a:t>, which is the participant's gender (i.e., the </a:t>
            </a:r>
            <a:r>
              <a:rPr lang="en-US" b="1" i="0" dirty="0">
                <a:solidFill>
                  <a:srgbClr val="000000"/>
                </a:solidFill>
                <a:effectLst/>
                <a:latin typeface="proxima-nova"/>
              </a:rPr>
              <a:t>independent variables</a:t>
            </a:r>
            <a:r>
              <a:rPr lang="en-US" b="0" i="0" dirty="0">
                <a:solidFill>
                  <a:srgbClr val="000000"/>
                </a:solidFill>
                <a:effectLst/>
                <a:latin typeface="proxima-nova"/>
              </a:rPr>
              <a:t>); and (6) </a:t>
            </a:r>
            <a:r>
              <a:rPr lang="en-US" b="0" i="0" dirty="0" err="1">
                <a:solidFill>
                  <a:srgbClr val="005595"/>
                </a:solidFill>
                <a:effectLst/>
                <a:latin typeface="proxima-nova"/>
              </a:rPr>
              <a:t>caseno</a:t>
            </a:r>
            <a:r>
              <a:rPr lang="en-US" b="0" i="0" dirty="0">
                <a:solidFill>
                  <a:srgbClr val="000000"/>
                </a:solidFill>
                <a:effectLst/>
                <a:latin typeface="proxima-nova"/>
              </a:rPr>
              <a:t>, which is the case number.</a:t>
            </a:r>
            <a:endParaRPr lang="en-MY" dirty="0"/>
          </a:p>
        </p:txBody>
      </p:sp>
    </p:spTree>
    <p:extLst>
      <p:ext uri="{BB962C8B-B14F-4D97-AF65-F5344CB8AC3E}">
        <p14:creationId xmlns:p14="http://schemas.microsoft.com/office/powerpoint/2010/main" val="198242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3EFC-7BF4-3A03-A067-65789CD9177E}"/>
              </a:ext>
            </a:extLst>
          </p:cNvPr>
          <p:cNvSpPr>
            <a:spLocks noGrp="1"/>
          </p:cNvSpPr>
          <p:nvPr>
            <p:ph type="title"/>
          </p:nvPr>
        </p:nvSpPr>
        <p:spPr>
          <a:xfrm>
            <a:off x="1066800" y="402897"/>
            <a:ext cx="6168502" cy="1115185"/>
          </a:xfrm>
        </p:spPr>
        <p:txBody>
          <a:bodyPr>
            <a:normAutofit/>
          </a:bodyPr>
          <a:lstStyle/>
          <a:p>
            <a:r>
              <a:rPr lang="en-MY" sz="3600" dirty="0"/>
              <a:t>INTERPRETING THE OUTPUT </a:t>
            </a:r>
          </a:p>
        </p:txBody>
      </p:sp>
      <p:sp>
        <p:nvSpPr>
          <p:cNvPr id="3" name="Content Placeholder 2">
            <a:extLst>
              <a:ext uri="{FF2B5EF4-FFF2-40B4-BE49-F238E27FC236}">
                <a16:creationId xmlns:a16="http://schemas.microsoft.com/office/drawing/2014/main" id="{B5419844-83D1-A223-A7D4-CAC3DEFD9245}"/>
              </a:ext>
            </a:extLst>
          </p:cNvPr>
          <p:cNvSpPr>
            <a:spLocks noGrp="1"/>
          </p:cNvSpPr>
          <p:nvPr>
            <p:ph idx="1"/>
          </p:nvPr>
        </p:nvSpPr>
        <p:spPr>
          <a:xfrm>
            <a:off x="793488" y="1650358"/>
            <a:ext cx="10058400" cy="4804745"/>
          </a:xfrm>
        </p:spPr>
        <p:txBody>
          <a:bodyPr>
            <a:normAutofit/>
          </a:bodyPr>
          <a:lstStyle/>
          <a:p>
            <a:r>
              <a:rPr lang="en-MY" b="1" i="0" dirty="0">
                <a:solidFill>
                  <a:srgbClr val="336699"/>
                </a:solidFill>
                <a:effectLst/>
                <a:latin typeface="proxima-nova"/>
              </a:rPr>
              <a:t>Variance explained</a:t>
            </a:r>
          </a:p>
          <a:p>
            <a:r>
              <a:rPr lang="en-US" b="0" i="0" dirty="0">
                <a:solidFill>
                  <a:srgbClr val="000000"/>
                </a:solidFill>
                <a:effectLst/>
                <a:latin typeface="proxima-nova"/>
              </a:rPr>
              <a:t>In order to understand how much variation in the dependent variable can be explained by the model (the equivalent of </a:t>
            </a:r>
            <a:r>
              <a:rPr lang="en-US" b="0" i="1" dirty="0">
                <a:solidFill>
                  <a:srgbClr val="000000"/>
                </a:solidFill>
                <a:effectLst/>
                <a:latin typeface="proxima-nova"/>
              </a:rPr>
              <a:t>R</a:t>
            </a:r>
            <a:r>
              <a:rPr lang="en-US" b="0" i="1" baseline="30000" dirty="0">
                <a:solidFill>
                  <a:srgbClr val="000000"/>
                </a:solidFill>
                <a:effectLst/>
                <a:latin typeface="proxima-nova"/>
              </a:rPr>
              <a:t>2</a:t>
            </a:r>
            <a:r>
              <a:rPr lang="en-US" b="0" i="0" dirty="0">
                <a:solidFill>
                  <a:srgbClr val="000000"/>
                </a:solidFill>
                <a:effectLst/>
                <a:latin typeface="proxima-nova"/>
              </a:rPr>
              <a:t> in multiple regression), you can consult the table below, "</a:t>
            </a:r>
            <a:r>
              <a:rPr lang="en-US" b="1" i="0" dirty="0">
                <a:solidFill>
                  <a:srgbClr val="000000"/>
                </a:solidFill>
                <a:effectLst/>
                <a:latin typeface="proxima-nova"/>
              </a:rPr>
              <a:t>Model Summary</a:t>
            </a:r>
            <a:r>
              <a:rPr lang="en-US" b="0" i="0" dirty="0">
                <a:solidFill>
                  <a:srgbClr val="000000"/>
                </a:solidFill>
                <a:effectLst/>
                <a:latin typeface="proxima-nova"/>
              </a:rPr>
              <a:t>“.</a:t>
            </a:r>
          </a:p>
          <a:p>
            <a:endParaRPr lang="en-US" dirty="0">
              <a:solidFill>
                <a:srgbClr val="000000"/>
              </a:solidFill>
              <a:latin typeface="proxima-nova"/>
            </a:endParaRPr>
          </a:p>
          <a:p>
            <a:endParaRPr lang="en-US" b="0" i="0" dirty="0">
              <a:solidFill>
                <a:srgbClr val="000000"/>
              </a:solidFill>
              <a:effectLst/>
              <a:latin typeface="proxima-nova"/>
            </a:endParaRPr>
          </a:p>
          <a:p>
            <a:endParaRPr lang="en-US" dirty="0">
              <a:solidFill>
                <a:srgbClr val="000000"/>
              </a:solidFill>
              <a:latin typeface="proxima-nova"/>
            </a:endParaRPr>
          </a:p>
          <a:p>
            <a:endParaRPr lang="en-US" b="0" i="0" dirty="0">
              <a:solidFill>
                <a:srgbClr val="000000"/>
              </a:solidFill>
              <a:effectLst/>
              <a:latin typeface="proxima-nova"/>
            </a:endParaRPr>
          </a:p>
          <a:p>
            <a:pPr algn="just"/>
            <a:r>
              <a:rPr lang="en-US" b="0" i="0" dirty="0">
                <a:solidFill>
                  <a:srgbClr val="000000"/>
                </a:solidFill>
                <a:effectLst/>
                <a:latin typeface="proxima-nova"/>
              </a:rPr>
              <a:t>This table contains the </a:t>
            </a:r>
            <a:r>
              <a:rPr lang="en-US" b="1" i="0" dirty="0">
                <a:solidFill>
                  <a:srgbClr val="000000"/>
                </a:solidFill>
                <a:effectLst/>
                <a:latin typeface="proxima-nova"/>
              </a:rPr>
              <a:t>Cox &amp; Snell R Square</a:t>
            </a:r>
            <a:r>
              <a:rPr lang="en-US" b="0" i="0" dirty="0">
                <a:solidFill>
                  <a:srgbClr val="000000"/>
                </a:solidFill>
                <a:effectLst/>
                <a:latin typeface="proxima-nova"/>
              </a:rPr>
              <a:t> and </a:t>
            </a:r>
            <a:r>
              <a:rPr lang="en-US" b="1" i="0" dirty="0" err="1">
                <a:solidFill>
                  <a:srgbClr val="000000"/>
                </a:solidFill>
                <a:effectLst/>
                <a:latin typeface="proxima-nova"/>
              </a:rPr>
              <a:t>Nagelkerke</a:t>
            </a:r>
            <a:r>
              <a:rPr lang="en-US" b="1" i="0" dirty="0">
                <a:solidFill>
                  <a:srgbClr val="000000"/>
                </a:solidFill>
                <a:effectLst/>
                <a:latin typeface="proxima-nova"/>
              </a:rPr>
              <a:t> R Square</a:t>
            </a:r>
            <a:r>
              <a:rPr lang="en-US" b="0" i="0" dirty="0">
                <a:solidFill>
                  <a:srgbClr val="000000"/>
                </a:solidFill>
                <a:effectLst/>
                <a:latin typeface="proxima-nova"/>
              </a:rPr>
              <a:t> values, which are both methods of calculating the explained variation. These values are sometimes referred to as </a:t>
            </a:r>
            <a:r>
              <a:rPr lang="en-US" b="0" i="1" dirty="0">
                <a:solidFill>
                  <a:srgbClr val="000000"/>
                </a:solidFill>
                <a:effectLst/>
                <a:latin typeface="proxima-nova"/>
              </a:rPr>
              <a:t>pseudo R</a:t>
            </a:r>
            <a:r>
              <a:rPr lang="en-US" b="0" i="1" baseline="30000" dirty="0">
                <a:solidFill>
                  <a:srgbClr val="000000"/>
                </a:solidFill>
                <a:effectLst/>
                <a:latin typeface="proxima-nova"/>
              </a:rPr>
              <a:t>2</a:t>
            </a:r>
            <a:r>
              <a:rPr lang="en-US" b="0" i="0" dirty="0">
                <a:solidFill>
                  <a:srgbClr val="000000"/>
                </a:solidFill>
                <a:effectLst/>
                <a:latin typeface="proxima-nova"/>
              </a:rPr>
              <a:t> values (and will have lower values than in multiple regression). However, they are interpreted in the same manner, but with more caution. Therefore, the explained variation in the dependent variable based on our model ranges from 24.0% to 33.0%, depending on whether you reference the Cox &amp; Snell </a:t>
            </a:r>
            <a:r>
              <a:rPr lang="en-US" b="0" i="1" dirty="0">
                <a:solidFill>
                  <a:srgbClr val="000000"/>
                </a:solidFill>
                <a:effectLst/>
                <a:latin typeface="proxima-nova"/>
              </a:rPr>
              <a:t>R</a:t>
            </a:r>
            <a:r>
              <a:rPr lang="en-US" b="0" i="1" baseline="30000" dirty="0">
                <a:solidFill>
                  <a:srgbClr val="000000"/>
                </a:solidFill>
                <a:effectLst/>
                <a:latin typeface="proxima-nova"/>
              </a:rPr>
              <a:t>2</a:t>
            </a:r>
            <a:r>
              <a:rPr lang="en-US" b="0" i="0" dirty="0">
                <a:solidFill>
                  <a:srgbClr val="000000"/>
                </a:solidFill>
                <a:effectLst/>
                <a:latin typeface="proxima-nova"/>
              </a:rPr>
              <a:t> or </a:t>
            </a:r>
            <a:r>
              <a:rPr lang="en-US" b="0" i="0" dirty="0" err="1">
                <a:solidFill>
                  <a:srgbClr val="000000"/>
                </a:solidFill>
                <a:effectLst/>
                <a:latin typeface="proxima-nova"/>
              </a:rPr>
              <a:t>Nagelkerke</a:t>
            </a:r>
            <a:r>
              <a:rPr lang="en-US" b="0" i="0" dirty="0">
                <a:solidFill>
                  <a:srgbClr val="000000"/>
                </a:solidFill>
                <a:effectLst/>
                <a:latin typeface="proxima-nova"/>
              </a:rPr>
              <a:t> </a:t>
            </a:r>
            <a:r>
              <a:rPr lang="en-US" b="0" i="1" dirty="0">
                <a:solidFill>
                  <a:srgbClr val="000000"/>
                </a:solidFill>
                <a:effectLst/>
                <a:latin typeface="proxima-nova"/>
              </a:rPr>
              <a:t>R</a:t>
            </a:r>
            <a:r>
              <a:rPr lang="en-US" b="0" i="1" baseline="30000" dirty="0">
                <a:solidFill>
                  <a:srgbClr val="000000"/>
                </a:solidFill>
                <a:effectLst/>
                <a:latin typeface="proxima-nova"/>
              </a:rPr>
              <a:t>2</a:t>
            </a:r>
            <a:r>
              <a:rPr lang="en-US" b="0" i="0" dirty="0">
                <a:solidFill>
                  <a:srgbClr val="000000"/>
                </a:solidFill>
                <a:effectLst/>
                <a:latin typeface="proxima-nova"/>
              </a:rPr>
              <a:t> methods, respectively. </a:t>
            </a:r>
            <a:endParaRPr lang="en-MY" dirty="0"/>
          </a:p>
        </p:txBody>
      </p:sp>
      <p:pic>
        <p:nvPicPr>
          <p:cNvPr id="2050" name="Picture 2" descr="'Model Summary' table in SPSS Statistics with columns: '-2 Log likelihood', 'Cox &amp; Snell R Square' and 'Nagelkerke R Square'">
            <a:extLst>
              <a:ext uri="{FF2B5EF4-FFF2-40B4-BE49-F238E27FC236}">
                <a16:creationId xmlns:a16="http://schemas.microsoft.com/office/drawing/2014/main" id="{9837D75E-F2C3-34F0-B64E-1707C5822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887" y="2897358"/>
            <a:ext cx="334327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2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1F46F-11B2-EF09-AAB8-F9259C6384D3}"/>
              </a:ext>
            </a:extLst>
          </p:cNvPr>
          <p:cNvSpPr>
            <a:spLocks noGrp="1"/>
          </p:cNvSpPr>
          <p:nvPr>
            <p:ph idx="1"/>
          </p:nvPr>
        </p:nvSpPr>
        <p:spPr>
          <a:xfrm>
            <a:off x="1066800" y="772357"/>
            <a:ext cx="10058400" cy="5262683"/>
          </a:xfrm>
        </p:spPr>
        <p:txBody>
          <a:bodyPr/>
          <a:lstStyle/>
          <a:p>
            <a:r>
              <a:rPr lang="en-MY" b="1" i="0" dirty="0">
                <a:solidFill>
                  <a:srgbClr val="336699"/>
                </a:solidFill>
                <a:effectLst/>
                <a:latin typeface="proxima-nova"/>
              </a:rPr>
              <a:t>Category prediction</a:t>
            </a:r>
          </a:p>
          <a:p>
            <a:r>
              <a:rPr lang="en-US" b="0" i="0" dirty="0">
                <a:solidFill>
                  <a:srgbClr val="000000"/>
                </a:solidFill>
                <a:effectLst/>
                <a:latin typeface="proxima-nova"/>
              </a:rPr>
              <a:t>Binomial logistic regression estimates the probability of an event (in this case, having heart disease) occurring. If the estimated probability of the event occurring is greater than or equal to 0.5 (better than even chance), SPSS Statistics classifies the event as occurring (e.g., heart disease being present). If the probability is less than 0.5, SPSS Statistics classifies the event as not occurring (e.g., no heart disease).</a:t>
            </a:r>
          </a:p>
          <a:p>
            <a:endParaRPr lang="en-US" dirty="0">
              <a:solidFill>
                <a:srgbClr val="000000"/>
              </a:solidFill>
              <a:latin typeface="proxima-nova"/>
            </a:endParaRPr>
          </a:p>
          <a:p>
            <a:endParaRPr lang="en-US" b="0" i="0" dirty="0">
              <a:solidFill>
                <a:srgbClr val="000000"/>
              </a:solidFill>
              <a:effectLst/>
              <a:latin typeface="proxima-nova"/>
            </a:endParaRPr>
          </a:p>
          <a:p>
            <a:endParaRPr lang="en-US" dirty="0">
              <a:solidFill>
                <a:srgbClr val="000000"/>
              </a:solidFill>
              <a:latin typeface="proxima-nova"/>
            </a:endParaRPr>
          </a:p>
          <a:p>
            <a:endParaRPr lang="en-US" b="0" i="0" dirty="0">
              <a:solidFill>
                <a:srgbClr val="000000"/>
              </a:solidFill>
              <a:effectLst/>
              <a:latin typeface="proxima-nova"/>
            </a:endParaRPr>
          </a:p>
          <a:p>
            <a:endParaRPr lang="en-US" dirty="0">
              <a:solidFill>
                <a:srgbClr val="000000"/>
              </a:solidFill>
              <a:latin typeface="proxima-nova"/>
            </a:endParaRPr>
          </a:p>
          <a:p>
            <a:r>
              <a:rPr lang="en-US" b="0" i="0" dirty="0">
                <a:solidFill>
                  <a:srgbClr val="000000"/>
                </a:solidFill>
                <a:effectLst/>
                <a:latin typeface="proxima-nova"/>
              </a:rPr>
              <a:t>The binomial logistic regression to predict whether cases can be correctly classified (i.e., predicted) from the independent variables. </a:t>
            </a:r>
          </a:p>
          <a:p>
            <a:r>
              <a:rPr lang="en-US" dirty="0">
                <a:solidFill>
                  <a:srgbClr val="000000"/>
                </a:solidFill>
                <a:latin typeface="proxima-nova"/>
              </a:rPr>
              <a:t>So</a:t>
            </a:r>
            <a:r>
              <a:rPr lang="en-US" b="0" i="0" dirty="0">
                <a:solidFill>
                  <a:srgbClr val="000000"/>
                </a:solidFill>
                <a:effectLst/>
                <a:latin typeface="proxima-nova"/>
              </a:rPr>
              <a:t>, it becomes necessary to have a method to assess the effectiveness of the predicted classification against the actual classification</a:t>
            </a:r>
          </a:p>
          <a:p>
            <a:endParaRPr lang="en-MY" dirty="0"/>
          </a:p>
        </p:txBody>
      </p:sp>
      <p:pic>
        <p:nvPicPr>
          <p:cNvPr id="3074" name="Picture 2" descr="SPSS Statistics 'Classification Table'. Show observed and predicted classifications. Footnote states: 'The cut value is .500'">
            <a:extLst>
              <a:ext uri="{FF2B5EF4-FFF2-40B4-BE49-F238E27FC236}">
                <a16:creationId xmlns:a16="http://schemas.microsoft.com/office/drawing/2014/main" id="{3DFD1FC0-1CE1-AA7B-B685-56293753A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739" y="2436412"/>
            <a:ext cx="43243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90B3-AF9E-FDD9-85AE-C7765DC49E18}"/>
              </a:ext>
            </a:extLst>
          </p:cNvPr>
          <p:cNvSpPr>
            <a:spLocks noGrp="1"/>
          </p:cNvSpPr>
          <p:nvPr>
            <p:ph idx="1"/>
          </p:nvPr>
        </p:nvSpPr>
        <p:spPr>
          <a:xfrm>
            <a:off x="1066800" y="683581"/>
            <a:ext cx="10058400" cy="5351459"/>
          </a:xfrm>
        </p:spPr>
        <p:txBody>
          <a:bodyPr/>
          <a:lstStyle/>
          <a:p>
            <a:r>
              <a:rPr lang="en-US" b="0" i="0" dirty="0">
                <a:solidFill>
                  <a:srgbClr val="000000"/>
                </a:solidFill>
                <a:effectLst/>
                <a:latin typeface="proxima-nova"/>
              </a:rPr>
              <a:t>Firstly, notice that the table has a subscript which states, "The cut value is .500". This means that if the probability of a case being classified into the "yes" category is greater than .500, then that particular case is classified into the "yes" category. Otherwise, the case is classified as in the "no" category (as mentioned previously).</a:t>
            </a:r>
          </a:p>
          <a:p>
            <a:r>
              <a:rPr lang="en-US" dirty="0">
                <a:solidFill>
                  <a:srgbClr val="000000"/>
                </a:solidFill>
                <a:latin typeface="proxima-nova"/>
              </a:rPr>
              <a:t>The model is fit as the overall classification is above 70%. </a:t>
            </a:r>
            <a:endParaRPr lang="en-US" b="0" i="0" dirty="0">
              <a:solidFill>
                <a:srgbClr val="000000"/>
              </a:solidFill>
              <a:effectLst/>
              <a:latin typeface="proxima-nova"/>
            </a:endParaRPr>
          </a:p>
          <a:p>
            <a:endParaRPr lang="en-MY" dirty="0"/>
          </a:p>
        </p:txBody>
      </p:sp>
    </p:spTree>
    <p:extLst>
      <p:ext uri="{BB962C8B-B14F-4D97-AF65-F5344CB8AC3E}">
        <p14:creationId xmlns:p14="http://schemas.microsoft.com/office/powerpoint/2010/main" val="121792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96CB4-10B1-94FB-E8FA-B8AF5B1254A6}"/>
              </a:ext>
            </a:extLst>
          </p:cNvPr>
          <p:cNvSpPr>
            <a:spLocks noGrp="1"/>
          </p:cNvSpPr>
          <p:nvPr>
            <p:ph idx="1"/>
          </p:nvPr>
        </p:nvSpPr>
        <p:spPr>
          <a:xfrm>
            <a:off x="995778" y="541538"/>
            <a:ext cx="10058400" cy="5378092"/>
          </a:xfrm>
        </p:spPr>
        <p:txBody>
          <a:bodyPr/>
          <a:lstStyle/>
          <a:p>
            <a:r>
              <a:rPr lang="en-MY" b="1" i="0" dirty="0">
                <a:solidFill>
                  <a:srgbClr val="336699"/>
                </a:solidFill>
                <a:effectLst/>
                <a:latin typeface="proxima-nova"/>
              </a:rPr>
              <a:t>Variables in the equation</a:t>
            </a:r>
          </a:p>
          <a:p>
            <a:endParaRPr lang="en-MY" dirty="0"/>
          </a:p>
          <a:p>
            <a:endParaRPr lang="en-MY" dirty="0"/>
          </a:p>
          <a:p>
            <a:endParaRPr lang="en-MY" dirty="0"/>
          </a:p>
          <a:p>
            <a:endParaRPr lang="en-MY" dirty="0"/>
          </a:p>
          <a:p>
            <a:endParaRPr lang="en-MY" dirty="0"/>
          </a:p>
          <a:p>
            <a:endParaRPr lang="en-MY" dirty="0"/>
          </a:p>
          <a:p>
            <a:pPr algn="just"/>
            <a:r>
              <a:rPr lang="en-US" b="0" i="0" dirty="0">
                <a:solidFill>
                  <a:srgbClr val="000000"/>
                </a:solidFill>
                <a:effectLst/>
                <a:latin typeface="proxima-nova"/>
              </a:rPr>
              <a:t>The Wald test ("</a:t>
            </a:r>
            <a:r>
              <a:rPr lang="en-US" b="1" i="0" dirty="0">
                <a:solidFill>
                  <a:srgbClr val="000000"/>
                </a:solidFill>
                <a:effectLst/>
                <a:latin typeface="proxima-nova"/>
              </a:rPr>
              <a:t>Wald</a:t>
            </a:r>
            <a:r>
              <a:rPr lang="en-US" b="0" i="0" dirty="0">
                <a:solidFill>
                  <a:srgbClr val="000000"/>
                </a:solidFill>
                <a:effectLst/>
                <a:latin typeface="proxima-nova"/>
              </a:rPr>
              <a:t>" column) is used to determine statistical significance for each of the independent variables. The statistical significance of the test is found in the "</a:t>
            </a:r>
            <a:r>
              <a:rPr lang="en-US" b="1" i="0" dirty="0">
                <a:solidFill>
                  <a:srgbClr val="000000"/>
                </a:solidFill>
                <a:effectLst/>
                <a:latin typeface="proxima-nova"/>
              </a:rPr>
              <a:t>Sig.</a:t>
            </a:r>
            <a:r>
              <a:rPr lang="en-US" b="0" i="0" dirty="0">
                <a:solidFill>
                  <a:srgbClr val="000000"/>
                </a:solidFill>
                <a:effectLst/>
                <a:latin typeface="proxima-nova"/>
              </a:rPr>
              <a:t>" column. From these results you can see that </a:t>
            </a:r>
            <a:r>
              <a:rPr lang="en-US" b="0" i="0" dirty="0">
                <a:solidFill>
                  <a:srgbClr val="005595"/>
                </a:solidFill>
                <a:effectLst/>
                <a:latin typeface="proxima-nova"/>
              </a:rPr>
              <a:t>age</a:t>
            </a:r>
            <a:r>
              <a:rPr lang="en-US" b="0" i="0" dirty="0">
                <a:solidFill>
                  <a:srgbClr val="000000"/>
                </a:solidFill>
                <a:effectLst/>
                <a:latin typeface="proxima-nova"/>
              </a:rPr>
              <a:t> (</a:t>
            </a:r>
            <a:r>
              <a:rPr lang="en-US" b="0" i="1" dirty="0">
                <a:solidFill>
                  <a:srgbClr val="000000"/>
                </a:solidFill>
                <a:effectLst/>
                <a:latin typeface="proxima-nova"/>
              </a:rPr>
              <a:t>p</a:t>
            </a:r>
            <a:r>
              <a:rPr lang="en-US" b="0" i="0" dirty="0">
                <a:solidFill>
                  <a:srgbClr val="000000"/>
                </a:solidFill>
                <a:effectLst/>
                <a:latin typeface="proxima-nova"/>
              </a:rPr>
              <a:t> = .003), </a:t>
            </a:r>
            <a:r>
              <a:rPr lang="en-US" b="0" i="0" dirty="0">
                <a:solidFill>
                  <a:srgbClr val="005595"/>
                </a:solidFill>
                <a:effectLst/>
                <a:latin typeface="proxima-nova"/>
              </a:rPr>
              <a:t>gender</a:t>
            </a:r>
            <a:r>
              <a:rPr lang="en-US" b="0" i="0" dirty="0">
                <a:solidFill>
                  <a:srgbClr val="000000"/>
                </a:solidFill>
                <a:effectLst/>
                <a:latin typeface="proxima-nova"/>
              </a:rPr>
              <a:t> (</a:t>
            </a:r>
            <a:r>
              <a:rPr lang="en-US" b="0" i="1" dirty="0">
                <a:solidFill>
                  <a:srgbClr val="000000"/>
                </a:solidFill>
                <a:effectLst/>
                <a:latin typeface="proxima-nova"/>
              </a:rPr>
              <a:t>p</a:t>
            </a:r>
            <a:r>
              <a:rPr lang="en-US" b="0" i="0" dirty="0">
                <a:solidFill>
                  <a:srgbClr val="000000"/>
                </a:solidFill>
                <a:effectLst/>
                <a:latin typeface="proxima-nova"/>
              </a:rPr>
              <a:t> = .021) and </a:t>
            </a:r>
            <a:r>
              <a:rPr lang="en-US" b="0" i="0" dirty="0">
                <a:solidFill>
                  <a:srgbClr val="005595"/>
                </a:solidFill>
                <a:effectLst/>
                <a:latin typeface="proxima-nova"/>
              </a:rPr>
              <a:t>VO2max</a:t>
            </a:r>
            <a:r>
              <a:rPr lang="en-US" b="0" i="0" dirty="0">
                <a:solidFill>
                  <a:srgbClr val="000000"/>
                </a:solidFill>
                <a:effectLst/>
                <a:latin typeface="proxima-nova"/>
              </a:rPr>
              <a:t> (</a:t>
            </a:r>
            <a:r>
              <a:rPr lang="en-US" b="0" i="1" dirty="0">
                <a:solidFill>
                  <a:srgbClr val="000000"/>
                </a:solidFill>
                <a:effectLst/>
                <a:latin typeface="proxima-nova"/>
              </a:rPr>
              <a:t>p</a:t>
            </a:r>
            <a:r>
              <a:rPr lang="en-US" b="0" i="0" dirty="0">
                <a:solidFill>
                  <a:srgbClr val="000000"/>
                </a:solidFill>
                <a:effectLst/>
                <a:latin typeface="proxima-nova"/>
              </a:rPr>
              <a:t> = .039) added significantly to the model/prediction, but </a:t>
            </a:r>
            <a:r>
              <a:rPr lang="en-US" b="0" i="0" dirty="0">
                <a:solidFill>
                  <a:srgbClr val="005595"/>
                </a:solidFill>
                <a:effectLst/>
                <a:latin typeface="proxima-nova"/>
              </a:rPr>
              <a:t>weight</a:t>
            </a:r>
            <a:r>
              <a:rPr lang="en-US" b="0" i="0" dirty="0">
                <a:solidFill>
                  <a:srgbClr val="000000"/>
                </a:solidFill>
                <a:effectLst/>
                <a:latin typeface="proxima-nova"/>
              </a:rPr>
              <a:t> (</a:t>
            </a:r>
            <a:r>
              <a:rPr lang="en-US" b="0" i="1" dirty="0">
                <a:solidFill>
                  <a:srgbClr val="000000"/>
                </a:solidFill>
                <a:effectLst/>
                <a:latin typeface="proxima-nova"/>
              </a:rPr>
              <a:t>p</a:t>
            </a:r>
            <a:r>
              <a:rPr lang="en-US" b="0" i="0" dirty="0">
                <a:solidFill>
                  <a:srgbClr val="000000"/>
                </a:solidFill>
                <a:effectLst/>
                <a:latin typeface="proxima-nova"/>
              </a:rPr>
              <a:t> = .799) did not add significantly to the model. You can use the information in the "</a:t>
            </a:r>
            <a:r>
              <a:rPr lang="en-US" b="1" i="0" dirty="0">
                <a:solidFill>
                  <a:srgbClr val="000000"/>
                </a:solidFill>
                <a:effectLst/>
                <a:latin typeface="proxima-nova"/>
              </a:rPr>
              <a:t>Variables in the Equation</a:t>
            </a:r>
            <a:r>
              <a:rPr lang="en-US" b="0" i="0" dirty="0">
                <a:solidFill>
                  <a:srgbClr val="000000"/>
                </a:solidFill>
                <a:effectLst/>
                <a:latin typeface="proxima-nova"/>
              </a:rPr>
              <a:t>" table to predict the probability of an event occurring based on a one unit change in an independent variable when all other independent variables are kept constant. For example, the table shows that the odds of having heart disease ("yes" category) is 7.026 times greater for males as opposed to females.</a:t>
            </a:r>
            <a:endParaRPr lang="en-MY" dirty="0"/>
          </a:p>
        </p:txBody>
      </p:sp>
      <p:pic>
        <p:nvPicPr>
          <p:cNvPr id="4098" name="Picture 2" descr="'Variables in the Equation' table in SPSS with columns: 'B', 'S.E.', 'Wald', 'df', 'Sig.', 'Exp(B)', '95% C.I. for EXP(B)'">
            <a:extLst>
              <a:ext uri="{FF2B5EF4-FFF2-40B4-BE49-F238E27FC236}">
                <a16:creationId xmlns:a16="http://schemas.microsoft.com/office/drawing/2014/main" id="{3F509943-BA38-7661-C6B4-299C48F31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822" y="1210877"/>
            <a:ext cx="63912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399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2D1D9282-2337-4118-8E94-39E28BBA189E}"/>
</file>

<file path=customXml/itemProps2.xml><?xml version="1.0" encoding="utf-8"?>
<ds:datastoreItem xmlns:ds="http://schemas.openxmlformats.org/officeDocument/2006/customXml" ds:itemID="{3EE5DF37-61B4-4543-99D0-5D45EEAC24CE}"/>
</file>

<file path=customXml/itemProps3.xml><?xml version="1.0" encoding="utf-8"?>
<ds:datastoreItem xmlns:ds="http://schemas.openxmlformats.org/officeDocument/2006/customXml" ds:itemID="{BC269354-0C56-4C3A-B95D-770F0C2C6DF4}"/>
</file>

<file path=docProps/app.xml><?xml version="1.0" encoding="utf-8"?>
<Properties xmlns="http://schemas.openxmlformats.org/officeDocument/2006/extended-properties" xmlns:vt="http://schemas.openxmlformats.org/officeDocument/2006/docPropsVTypes">
  <Template>TM03457510[[fn=Savon]]</Template>
  <TotalTime>1108</TotalTime>
  <Words>1137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Garamond</vt:lpstr>
      <vt:lpstr>proxima-nova</vt:lpstr>
      <vt:lpstr>Roboto</vt:lpstr>
      <vt:lpstr>Savon</vt:lpstr>
      <vt:lpstr>BINARY LOGISTICS REGRESSION</vt:lpstr>
      <vt:lpstr>INTRODUCTION</vt:lpstr>
      <vt:lpstr>ASSUMPTION</vt:lpstr>
      <vt:lpstr>MODEL EVALUATION</vt:lpstr>
      <vt:lpstr>EXAMPLE</vt:lpstr>
      <vt:lpstr>INTERPRETING THE OUTPUT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LOGISTICS REGRESSION</dc:title>
  <dc:creator>Nor Samsuhada Ahmad</dc:creator>
  <cp:lastModifiedBy>Nor Samsuhada Ahmad</cp:lastModifiedBy>
  <cp:revision>1</cp:revision>
  <dcterms:created xsi:type="dcterms:W3CDTF">2022-12-05T09:16:15Z</dcterms:created>
  <dcterms:modified xsi:type="dcterms:W3CDTF">2022-12-06T03:44:52Z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14284600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