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770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189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992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7320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5034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8720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177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5222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0804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0607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5/31/2024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8904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5/31/2024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25409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colorful background with waves&#10;&#10;Description automatically generated with medium confidence">
            <a:extLst>
              <a:ext uri="{FF2B5EF4-FFF2-40B4-BE49-F238E27FC236}">
                <a16:creationId xmlns:a16="http://schemas.microsoft.com/office/drawing/2014/main" id="{C28E4074-F871-55C5-ECD8-09E04EDB8E7D}"/>
              </a:ext>
            </a:extLst>
          </p:cNvPr>
          <p:cNvPicPr>
            <a:picLocks noChangeAspect="1"/>
          </p:cNvPicPr>
          <p:nvPr/>
        </p:nvPicPr>
        <p:blipFill rotWithShape="1">
          <a:blip r:embed="rId2"/>
          <a:srcRect l="1393" r="9718"/>
          <a:stretch/>
        </p:blipFill>
        <p:spPr>
          <a:xfrm>
            <a:off x="0" y="-19001"/>
            <a:ext cx="12191999" cy="6857990"/>
          </a:xfrm>
          <a:prstGeom prst="rect">
            <a:avLst/>
          </a:prstGeom>
          <a:noFill/>
        </p:spPr>
      </p:pic>
      <p:sp>
        <p:nvSpPr>
          <p:cNvPr id="2" name="Title 1">
            <a:extLst>
              <a:ext uri="{FF2B5EF4-FFF2-40B4-BE49-F238E27FC236}">
                <a16:creationId xmlns:a16="http://schemas.microsoft.com/office/drawing/2014/main" id="{D8D9BBC4-DAB0-D153-58DF-5F4771DBDD74}"/>
              </a:ext>
            </a:extLst>
          </p:cNvPr>
          <p:cNvSpPr>
            <a:spLocks noGrp="1"/>
          </p:cNvSpPr>
          <p:nvPr>
            <p:ph type="ctrTitle"/>
          </p:nvPr>
        </p:nvSpPr>
        <p:spPr>
          <a:xfrm>
            <a:off x="4435713" y="-646043"/>
            <a:ext cx="7756287" cy="2683565"/>
          </a:xfrm>
        </p:spPr>
        <p:txBody>
          <a:bodyPr>
            <a:normAutofit fontScale="90000"/>
          </a:bodyPr>
          <a:lstStyle/>
          <a:p>
            <a:pPr algn="ctr">
              <a:lnSpc>
                <a:spcPct val="120000"/>
              </a:lnSpc>
            </a:pPr>
            <a:r>
              <a:rPr lang="en-CA" sz="2500" dirty="0">
                <a:solidFill>
                  <a:srgbClr val="000000"/>
                </a:solidFill>
              </a:rPr>
              <a:t> </a:t>
            </a:r>
            <a:r>
              <a:rPr lang="en-CA" sz="6000" dirty="0">
                <a:solidFill>
                  <a:srgbClr val="000000"/>
                </a:solidFill>
              </a:rPr>
              <a:t>EXPLORATORY DATA ANALYSIS</a:t>
            </a:r>
          </a:p>
        </p:txBody>
      </p:sp>
      <p:sp>
        <p:nvSpPr>
          <p:cNvPr id="3" name="Subtitle 2">
            <a:extLst>
              <a:ext uri="{FF2B5EF4-FFF2-40B4-BE49-F238E27FC236}">
                <a16:creationId xmlns:a16="http://schemas.microsoft.com/office/drawing/2014/main" id="{12DCD885-E3A6-0F49-BC49-14B971A34E08}"/>
              </a:ext>
            </a:extLst>
          </p:cNvPr>
          <p:cNvSpPr>
            <a:spLocks noGrp="1"/>
          </p:cNvSpPr>
          <p:nvPr>
            <p:ph type="subTitle" idx="1"/>
          </p:nvPr>
        </p:nvSpPr>
        <p:spPr>
          <a:xfrm>
            <a:off x="188726" y="4028817"/>
            <a:ext cx="3231472" cy="2445047"/>
          </a:xfrm>
        </p:spPr>
        <p:txBody>
          <a:bodyPr>
            <a:noAutofit/>
          </a:bodyPr>
          <a:lstStyle/>
          <a:p>
            <a:pPr algn="ctr"/>
            <a:r>
              <a:rPr lang="en-CA" sz="4000" dirty="0">
                <a:solidFill>
                  <a:srgbClr val="000000"/>
                </a:solidFill>
              </a:rPr>
              <a:t>THE NETFLIX DATASET</a:t>
            </a:r>
          </a:p>
        </p:txBody>
      </p:sp>
      <p:sp>
        <p:nvSpPr>
          <p:cNvPr id="38" name="Date Placeholder 6">
            <a:extLst>
              <a:ext uri="{FF2B5EF4-FFF2-40B4-BE49-F238E27FC236}">
                <a16:creationId xmlns:a16="http://schemas.microsoft.com/office/drawing/2014/main" id="{22FC0BE1-8E46-4663-B10F-F2E6B9AF480C}"/>
              </a:ext>
            </a:extLst>
          </p:cNvPr>
          <p:cNvSpPr>
            <a:spLocks noGrp="1"/>
          </p:cNvSpPr>
          <p:nvPr>
            <p:ph type="dt" sz="half" idx="10"/>
          </p:nvPr>
        </p:nvSpPr>
        <p:spPr>
          <a:xfrm>
            <a:off x="188727" y="6473864"/>
            <a:ext cx="2743200" cy="365125"/>
          </a:xfrm>
        </p:spPr>
        <p:txBody>
          <a:bodyPr/>
          <a:lstStyle/>
          <a:p>
            <a:pPr>
              <a:spcAft>
                <a:spcPts val="600"/>
              </a:spcAft>
            </a:pPr>
            <a:fld id="{43DA7362-EF68-457F-B829-A72F04822422}" type="datetime1">
              <a:rPr lang="en-US" smtClean="0">
                <a:solidFill>
                  <a:srgbClr val="FFFFFF"/>
                </a:solidFill>
                <a:effectLst>
                  <a:outerShdw blurRad="38100" dist="38100" dir="2700000" algn="tl">
                    <a:srgbClr val="000000">
                      <a:alpha val="43137"/>
                    </a:srgbClr>
                  </a:outerShdw>
                </a:effectLst>
              </a:rPr>
              <a:pPr>
                <a:spcAft>
                  <a:spcPts val="600"/>
                </a:spcAft>
              </a:pPr>
              <a:t>5/31/2024</a:t>
            </a:fld>
            <a:endParaRPr lang="en-US" dirty="0">
              <a:solidFill>
                <a:srgbClr val="FFFFFF"/>
              </a:solidFill>
              <a:effectLst>
                <a:outerShdw blurRad="38100" dist="38100" dir="2700000" algn="tl">
                  <a:srgbClr val="000000">
                    <a:alpha val="43137"/>
                  </a:srgbClr>
                </a:outerShdw>
              </a:effectLst>
            </a:endParaRPr>
          </a:p>
        </p:txBody>
      </p:sp>
      <p:sp>
        <p:nvSpPr>
          <p:cNvPr id="39" name="Footer Placeholder 9">
            <a:extLst>
              <a:ext uri="{FF2B5EF4-FFF2-40B4-BE49-F238E27FC236}">
                <a16:creationId xmlns:a16="http://schemas.microsoft.com/office/drawing/2014/main" id="{E755504C-4656-4220-8CBC-1069AC33D5B2}"/>
              </a:ext>
            </a:extLst>
          </p:cNvPr>
          <p:cNvSpPr>
            <a:spLocks noGrp="1"/>
          </p:cNvSpPr>
          <p:nvPr>
            <p:ph type="ftr" sz="quarter" idx="11"/>
          </p:nvPr>
        </p:nvSpPr>
        <p:spPr>
          <a:xfrm>
            <a:off x="7696200" y="6342042"/>
            <a:ext cx="3470128"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40" name="Slide Number Placeholder 5">
            <a:extLst>
              <a:ext uri="{FF2B5EF4-FFF2-40B4-BE49-F238E27FC236}">
                <a16:creationId xmlns:a16="http://schemas.microsoft.com/office/drawing/2014/main" id="{C08C1309-81A7-4B31-9D5C-F1D2D0AD11E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444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1851E9-9C7A-2C9C-43B0-F55D38E44F9F}"/>
              </a:ext>
            </a:extLst>
          </p:cNvPr>
          <p:cNvSpPr>
            <a:spLocks noGrp="1"/>
          </p:cNvSpPr>
          <p:nvPr>
            <p:ph type="title"/>
          </p:nvPr>
        </p:nvSpPr>
        <p:spPr>
          <a:xfrm>
            <a:off x="-1" y="0"/>
            <a:ext cx="12191999" cy="1005840"/>
          </a:xfrm>
        </p:spPr>
        <p:txBody>
          <a:bodyPr>
            <a:normAutofit/>
          </a:bodyPr>
          <a:lstStyle/>
          <a:p>
            <a:r>
              <a:rPr lang="en-CA" sz="2400" cap="none" dirty="0"/>
              <a:t>A dashboard overview of the various plots gives an overall picture of the findings so far. </a:t>
            </a:r>
          </a:p>
        </p:txBody>
      </p:sp>
      <p:pic>
        <p:nvPicPr>
          <p:cNvPr id="5" name="Content Placeholder 4" descr="A screenshot of a computer generated image">
            <a:extLst>
              <a:ext uri="{FF2B5EF4-FFF2-40B4-BE49-F238E27FC236}">
                <a16:creationId xmlns:a16="http://schemas.microsoft.com/office/drawing/2014/main" id="{6848BFA5-7403-63BF-2917-1F5F23947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5840"/>
            <a:ext cx="12192000" cy="5852160"/>
          </a:xfrm>
        </p:spPr>
      </p:pic>
    </p:spTree>
    <p:extLst>
      <p:ext uri="{BB962C8B-B14F-4D97-AF65-F5344CB8AC3E}">
        <p14:creationId xmlns:p14="http://schemas.microsoft.com/office/powerpoint/2010/main" val="254415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7DC2-12B1-0E25-9094-B476FF94049F}"/>
              </a:ext>
            </a:extLst>
          </p:cNvPr>
          <p:cNvSpPr>
            <a:spLocks noGrp="1"/>
          </p:cNvSpPr>
          <p:nvPr>
            <p:ph type="title"/>
          </p:nvPr>
        </p:nvSpPr>
        <p:spPr>
          <a:xfrm>
            <a:off x="808661" y="365125"/>
            <a:ext cx="10357666" cy="642581"/>
          </a:xfrm>
        </p:spPr>
        <p:txBody>
          <a:bodyPr/>
          <a:lstStyle/>
          <a:p>
            <a:pPr algn="ctr"/>
            <a:r>
              <a:rPr lang="en-CA" b="1" dirty="0"/>
              <a:t>conclusion</a:t>
            </a:r>
          </a:p>
        </p:txBody>
      </p:sp>
      <p:sp>
        <p:nvSpPr>
          <p:cNvPr id="3" name="Content Placeholder 2">
            <a:extLst>
              <a:ext uri="{FF2B5EF4-FFF2-40B4-BE49-F238E27FC236}">
                <a16:creationId xmlns:a16="http://schemas.microsoft.com/office/drawing/2014/main" id="{DA9A2C5A-809D-0585-9EAF-D7FD82BAEE0F}"/>
              </a:ext>
            </a:extLst>
          </p:cNvPr>
          <p:cNvSpPr>
            <a:spLocks noGrp="1"/>
          </p:cNvSpPr>
          <p:nvPr>
            <p:ph idx="1"/>
          </p:nvPr>
        </p:nvSpPr>
        <p:spPr>
          <a:xfrm>
            <a:off x="940049" y="3316254"/>
            <a:ext cx="10357666" cy="4114801"/>
          </a:xfrm>
        </p:spPr>
        <p:txBody>
          <a:bodyPr>
            <a:normAutofit/>
          </a:bodyPr>
          <a:lstStyle/>
          <a:p>
            <a:pPr marL="0" indent="0">
              <a:buNone/>
            </a:pPr>
            <a:endParaRPr lang="en-CA" dirty="0"/>
          </a:p>
          <a:p>
            <a:endParaRPr lang="en-CA" dirty="0"/>
          </a:p>
          <a:p>
            <a:pPr marL="0" indent="0">
              <a:buNone/>
            </a:pPr>
            <a:endParaRPr lang="en-CA" dirty="0"/>
          </a:p>
          <a:p>
            <a:endParaRPr lang="en-CA" dirty="0"/>
          </a:p>
          <a:p>
            <a:endParaRPr lang="en-CA" dirty="0"/>
          </a:p>
          <a:p>
            <a:endParaRPr lang="en-CA" dirty="0"/>
          </a:p>
        </p:txBody>
      </p:sp>
      <p:sp>
        <p:nvSpPr>
          <p:cNvPr id="5" name="TextBox 4">
            <a:extLst>
              <a:ext uri="{FF2B5EF4-FFF2-40B4-BE49-F238E27FC236}">
                <a16:creationId xmlns:a16="http://schemas.microsoft.com/office/drawing/2014/main" id="{008BEED9-BC09-699D-A59D-BA29B34D254A}"/>
              </a:ext>
            </a:extLst>
          </p:cNvPr>
          <p:cNvSpPr txBox="1"/>
          <p:nvPr/>
        </p:nvSpPr>
        <p:spPr>
          <a:xfrm>
            <a:off x="910479" y="1279261"/>
            <a:ext cx="10154030" cy="646331"/>
          </a:xfrm>
          <a:prstGeom prst="rect">
            <a:avLst/>
          </a:prstGeom>
          <a:noFill/>
        </p:spPr>
        <p:txBody>
          <a:bodyPr wrap="square">
            <a:spAutoFit/>
          </a:bodyPr>
          <a:lstStyle/>
          <a:p>
            <a:pPr marL="342900" indent="-342900">
              <a:buAutoNum type="arabicPeriod"/>
            </a:pPr>
            <a:r>
              <a:rPr lang="en-US" dirty="0"/>
              <a:t>Majority of the countries contributing to the network are centered around Europe and             Asia .</a:t>
            </a:r>
            <a:endParaRPr lang="en-CA" dirty="0"/>
          </a:p>
        </p:txBody>
      </p:sp>
      <p:sp>
        <p:nvSpPr>
          <p:cNvPr id="7" name="TextBox 6">
            <a:extLst>
              <a:ext uri="{FF2B5EF4-FFF2-40B4-BE49-F238E27FC236}">
                <a16:creationId xmlns:a16="http://schemas.microsoft.com/office/drawing/2014/main" id="{665D20FC-C67C-D9C5-FBFC-55998C754E68}"/>
              </a:ext>
            </a:extLst>
          </p:cNvPr>
          <p:cNvSpPr txBox="1"/>
          <p:nvPr/>
        </p:nvSpPr>
        <p:spPr>
          <a:xfrm>
            <a:off x="910479" y="1831324"/>
            <a:ext cx="10443288" cy="923330"/>
          </a:xfrm>
          <a:prstGeom prst="rect">
            <a:avLst/>
          </a:prstGeom>
          <a:noFill/>
        </p:spPr>
        <p:txBody>
          <a:bodyPr wrap="square">
            <a:spAutoFit/>
          </a:bodyPr>
          <a:lstStyle/>
          <a:p>
            <a:r>
              <a:rPr lang="en-US" dirty="0"/>
              <a:t>2. Movie ratings increased dramatically from year 2005,movies got their highest ratings between</a:t>
            </a:r>
          </a:p>
          <a:p>
            <a:r>
              <a:rPr lang="en-US" dirty="0"/>
              <a:t>     2015 and 2020 </a:t>
            </a:r>
          </a:p>
          <a:p>
            <a:endParaRPr lang="en-CA" dirty="0"/>
          </a:p>
        </p:txBody>
      </p:sp>
      <p:sp>
        <p:nvSpPr>
          <p:cNvPr id="9" name="TextBox 8">
            <a:extLst>
              <a:ext uri="{FF2B5EF4-FFF2-40B4-BE49-F238E27FC236}">
                <a16:creationId xmlns:a16="http://schemas.microsoft.com/office/drawing/2014/main" id="{32008025-1B91-AFE5-C962-ED54FCA5F8BF}"/>
              </a:ext>
            </a:extLst>
          </p:cNvPr>
          <p:cNvSpPr txBox="1"/>
          <p:nvPr/>
        </p:nvSpPr>
        <p:spPr>
          <a:xfrm>
            <a:off x="953290" y="2477655"/>
            <a:ext cx="10357665" cy="3139321"/>
          </a:xfrm>
          <a:prstGeom prst="rect">
            <a:avLst/>
          </a:prstGeom>
          <a:noFill/>
        </p:spPr>
        <p:txBody>
          <a:bodyPr wrap="square">
            <a:spAutoFit/>
          </a:bodyPr>
          <a:lstStyle/>
          <a:p>
            <a:r>
              <a:rPr lang="en-US" dirty="0"/>
              <a:t>3. The united States has the highest number of casts that have contents on the Netflix Network.</a:t>
            </a:r>
          </a:p>
          <a:p>
            <a:r>
              <a:rPr lang="en-US" dirty="0"/>
              <a:t>4. The United States has the highest contribution to the Netflix network with about 3000 count.</a:t>
            </a:r>
          </a:p>
          <a:p>
            <a:r>
              <a:rPr lang="en-US" dirty="0"/>
              <a:t>5. TV-MA(Matured Audience) has the highest count of 3,207 followed by TV-14(Not suitable for</a:t>
            </a:r>
          </a:p>
          <a:p>
            <a:r>
              <a:rPr lang="en-US" dirty="0"/>
              <a:t>      children under 14 years) with a count of 2,160 and then TV-PG(Parental Guidance) with 863</a:t>
            </a:r>
          </a:p>
          <a:p>
            <a:r>
              <a:rPr lang="en-US" dirty="0"/>
              <a:t>      count.</a:t>
            </a:r>
          </a:p>
          <a:p>
            <a:r>
              <a:rPr lang="en-US" dirty="0"/>
              <a:t>6. Movies that have just one season are more in number followed by season two movies and then</a:t>
            </a:r>
          </a:p>
          <a:p>
            <a:r>
              <a:rPr lang="en-US" dirty="0"/>
              <a:t>     season three .</a:t>
            </a:r>
          </a:p>
          <a:p>
            <a:pPr marL="342900" indent="-342900">
              <a:buAutoNum type="arabicPeriod" startAt="7"/>
            </a:pPr>
            <a:r>
              <a:rPr lang="en-US" dirty="0"/>
              <a:t>Majority of the contents on the network are movies with over 60% of its content, with TV Shows</a:t>
            </a:r>
          </a:p>
          <a:p>
            <a:r>
              <a:rPr lang="en-US" dirty="0"/>
              <a:t>      just about 30% .</a:t>
            </a:r>
          </a:p>
          <a:p>
            <a:r>
              <a:rPr lang="en-US" dirty="0"/>
              <a:t>8. Shows previous assertions that 2015 to 2022 holds the highest number of    releases for movies</a:t>
            </a:r>
          </a:p>
          <a:p>
            <a:r>
              <a:rPr lang="en-US" dirty="0"/>
              <a:t>     on the Netflix Network.</a:t>
            </a:r>
          </a:p>
        </p:txBody>
      </p:sp>
    </p:spTree>
    <p:extLst>
      <p:ext uri="{BB962C8B-B14F-4D97-AF65-F5344CB8AC3E}">
        <p14:creationId xmlns:p14="http://schemas.microsoft.com/office/powerpoint/2010/main" val="20854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A30-9899-5F66-B17B-CD2F5436375F}"/>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08280041-764B-CF0B-7C3A-773BDAE38151}"/>
              </a:ext>
            </a:extLst>
          </p:cNvPr>
          <p:cNvSpPr>
            <a:spLocks noGrp="1"/>
          </p:cNvSpPr>
          <p:nvPr>
            <p:ph idx="1"/>
          </p:nvPr>
        </p:nvSpPr>
        <p:spPr/>
        <p:txBody>
          <a:bodyPr>
            <a:normAutofit fontScale="70000" lnSpcReduction="20000"/>
          </a:bodyPr>
          <a:lstStyle/>
          <a:p>
            <a:r>
              <a:rPr lang="en-US" dirty="0"/>
              <a:t>Netflix needs to diversify its content contribution base to include more contents from other continents like Africa and Latin-America, which will in-turn increase its customer and subscriber base.</a:t>
            </a:r>
          </a:p>
          <a:p>
            <a:r>
              <a:rPr lang="en-US" dirty="0"/>
              <a:t>Movie ratings has been seeing a steady growth since 2005, the advent of the internet and mobile TV has helped in increasing its base, this trend should be continued as it has helped in giving Network its unbeatable reach.</a:t>
            </a:r>
          </a:p>
          <a:p>
            <a:r>
              <a:rPr lang="en-US" dirty="0"/>
              <a:t>TV-MA(Matured Audience) followed by TV-14(Not suitable for children under 14 years) and then TV-PG(Parental Guidance). This shows that the network has a very limited number of movies and TV shows for the younger  children, its highly recommended that shows that can accommodate the younger audience be encouraged or increased. </a:t>
            </a:r>
          </a:p>
          <a:p>
            <a:r>
              <a:rPr lang="en-US" dirty="0"/>
              <a:t>Also established is the fact that shows with only one season has the highest count, this doesn’t show a good business principle as shows ending in their first season makes it look like the Network is having so many of its shows discontinued. This aspect should be discouraged and modalities put in place to effectively check shows being put on the network to make sure it meets all viewership standards to be able to last at least three seasons.</a:t>
            </a:r>
          </a:p>
          <a:p>
            <a:endParaRPr lang="en-US" dirty="0"/>
          </a:p>
          <a:p>
            <a:endParaRPr lang="en-CA" dirty="0"/>
          </a:p>
        </p:txBody>
      </p:sp>
    </p:spTree>
    <p:extLst>
      <p:ext uri="{BB962C8B-B14F-4D97-AF65-F5344CB8AC3E}">
        <p14:creationId xmlns:p14="http://schemas.microsoft.com/office/powerpoint/2010/main" val="408006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3B1042-C844-2984-D675-4054B5096BFA}"/>
              </a:ext>
            </a:extLst>
          </p:cNvPr>
          <p:cNvSpPr>
            <a:spLocks noGrp="1"/>
          </p:cNvSpPr>
          <p:nvPr>
            <p:ph type="title"/>
          </p:nvPr>
        </p:nvSpPr>
        <p:spPr>
          <a:xfrm>
            <a:off x="127527" y="4687868"/>
            <a:ext cx="10357666" cy="2104818"/>
          </a:xfrm>
        </p:spPr>
        <p:txBody>
          <a:bodyPr>
            <a:noAutofit/>
          </a:bodyPr>
          <a:lstStyle/>
          <a:p>
            <a:r>
              <a:rPr lang="en-CA" sz="2000" cap="none" dirty="0"/>
              <a:t>The geo-location of countries making contribution to the Netflix Dataset shows that majority of the countries are centered around Europe and Asia </a:t>
            </a:r>
          </a:p>
        </p:txBody>
      </p:sp>
      <p:pic>
        <p:nvPicPr>
          <p:cNvPr id="5" name="Content Placeholder 4" descr="A map of the world">
            <a:extLst>
              <a:ext uri="{FF2B5EF4-FFF2-40B4-BE49-F238E27FC236}">
                <a16:creationId xmlns:a16="http://schemas.microsoft.com/office/drawing/2014/main" id="{EE4AAB65-81EC-DC19-1E94-0C1C5F4391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5561045"/>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6960214"/>
            <a:ext cx="2743200" cy="365125"/>
          </a:xfrm>
        </p:spPr>
        <p:txBody>
          <a:bodyPr>
            <a:normAutofit/>
          </a:bodyPr>
          <a:lstStyle/>
          <a:p>
            <a:pPr>
              <a:spcAft>
                <a:spcPts val="600"/>
              </a:spcAft>
            </a:pPr>
            <a:fld id="{65EE56BC-C4A1-4B9B-8CB3-BC98153572F8}"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12278139" y="6342042"/>
            <a:ext cx="3470128" cy="365125"/>
          </a:xfrm>
        </p:spPr>
        <p:txBody>
          <a:bodyPr>
            <a:normAutofit/>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p:txBody>
          <a:bodyPr>
            <a:normAutofit/>
          </a:bodyPr>
          <a:lstStyle/>
          <a:p>
            <a:pPr>
              <a:spcAft>
                <a:spcPts val="600"/>
              </a:spcAft>
            </a:pPr>
            <a:fld id="{1B0A0659-E443-491A-A36E-EC2EE49C5850}" type="slidenum">
              <a:rPr lang="en-US">
                <a:solidFill>
                  <a:srgbClr val="000000"/>
                </a:solidFill>
              </a:rPr>
              <a:pPr>
                <a:spcAft>
                  <a:spcPts val="600"/>
                </a:spcAft>
              </a:pPr>
              <a:t>2</a:t>
            </a:fld>
            <a:endParaRPr lang="en-US">
              <a:solidFill>
                <a:srgbClr val="000000"/>
              </a:solidFill>
            </a:endParaRPr>
          </a:p>
        </p:txBody>
      </p:sp>
    </p:spTree>
    <p:extLst>
      <p:ext uri="{BB962C8B-B14F-4D97-AF65-F5344CB8AC3E}">
        <p14:creationId xmlns:p14="http://schemas.microsoft.com/office/powerpoint/2010/main" val="278088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51D7C3-AD2C-6D50-3CDA-293F6BDAEED6}"/>
              </a:ext>
            </a:extLst>
          </p:cNvPr>
          <p:cNvSpPr>
            <a:spLocks noGrp="1"/>
          </p:cNvSpPr>
          <p:nvPr>
            <p:ph type="title"/>
          </p:nvPr>
        </p:nvSpPr>
        <p:spPr>
          <a:xfrm>
            <a:off x="0" y="4368442"/>
            <a:ext cx="10357666" cy="2230016"/>
          </a:xfrm>
        </p:spPr>
        <p:txBody>
          <a:bodyPr>
            <a:noAutofit/>
          </a:bodyPr>
          <a:lstStyle/>
          <a:p>
            <a:r>
              <a:rPr lang="en-CA" sz="2000" cap="none" dirty="0"/>
              <a:t>A count of the rating plotted against the release year shows that movie ratings increased dramatically from year 2005,movies got their highest ratings between 2015 and 2020  </a:t>
            </a:r>
          </a:p>
        </p:txBody>
      </p:sp>
      <p:pic>
        <p:nvPicPr>
          <p:cNvPr id="5" name="Content Placeholder 4" descr="A green screen with a graph&#10;&#10;Description automatically generated">
            <a:extLst>
              <a:ext uri="{FF2B5EF4-FFF2-40B4-BE49-F238E27FC236}">
                <a16:creationId xmlns:a16="http://schemas.microsoft.com/office/drawing/2014/main" id="{DECA8C9D-A3D3-A390-BD93-4E2C65B9B2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 y="0"/>
            <a:ext cx="12191999" cy="5120640"/>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6988962"/>
            <a:ext cx="2743200" cy="365125"/>
          </a:xfrm>
        </p:spPr>
        <p:txBody>
          <a:bodyPr>
            <a:normAutofit/>
          </a:bodyPr>
          <a:lstStyle/>
          <a:p>
            <a:pPr>
              <a:spcAft>
                <a:spcPts val="600"/>
              </a:spcAft>
            </a:pPr>
            <a:fld id="{CE8A7C12-D3DE-4C6C-8DE1-E106A9291375}"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765774" y="6958268"/>
            <a:ext cx="3470128" cy="365125"/>
          </a:xfrm>
        </p:spPr>
        <p:txBody>
          <a:bodyPr>
            <a:normAutofit/>
          </a:bodyPr>
          <a:lstStyle/>
          <a:p>
            <a:pPr>
              <a:spcAft>
                <a:spcPts val="600"/>
              </a:spcAft>
            </a:pPr>
            <a:r>
              <a:rPr lang="en-US" dirty="0"/>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1235902" y="6415896"/>
            <a:ext cx="526228" cy="365125"/>
          </a:xfrm>
        </p:spPr>
        <p:txBody>
          <a:bodyPr>
            <a:normAutofit/>
          </a:bodyPr>
          <a:lstStyle/>
          <a:p>
            <a:pPr>
              <a:spcAft>
                <a:spcPts val="600"/>
              </a:spcAft>
            </a:pPr>
            <a:fld id="{1B0A0659-E443-491A-A36E-EC2EE49C5850}" type="slidenum">
              <a:rPr lang="en-US" smtClean="0"/>
              <a:pPr>
                <a:spcAft>
                  <a:spcPts val="600"/>
                </a:spcAft>
              </a:pPr>
              <a:t>3</a:t>
            </a:fld>
            <a:endParaRPr lang="en-US" dirty="0"/>
          </a:p>
        </p:txBody>
      </p:sp>
    </p:spTree>
    <p:extLst>
      <p:ext uri="{BB962C8B-B14F-4D97-AF65-F5344CB8AC3E}">
        <p14:creationId xmlns:p14="http://schemas.microsoft.com/office/powerpoint/2010/main" val="296623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84682F8-842F-0A04-43B0-570D90D6FC9A}"/>
              </a:ext>
            </a:extLst>
          </p:cNvPr>
          <p:cNvSpPr>
            <a:spLocks noGrp="1"/>
          </p:cNvSpPr>
          <p:nvPr>
            <p:ph type="title"/>
          </p:nvPr>
        </p:nvSpPr>
        <p:spPr>
          <a:xfrm>
            <a:off x="0" y="5586984"/>
            <a:ext cx="10357666" cy="1271016"/>
          </a:xfrm>
        </p:spPr>
        <p:txBody>
          <a:bodyPr>
            <a:noAutofit/>
          </a:bodyPr>
          <a:lstStyle/>
          <a:p>
            <a:r>
              <a:rPr lang="en-CA" sz="2000" cap="none" dirty="0"/>
              <a:t>A count of cast by country shows the united States has the highest number of casts that have contents on the Netflix Network.</a:t>
            </a:r>
          </a:p>
        </p:txBody>
      </p:sp>
      <p:pic>
        <p:nvPicPr>
          <p:cNvPr id="5" name="Content Placeholder 4" descr="A screen shot of a computer">
            <a:extLst>
              <a:ext uri="{FF2B5EF4-FFF2-40B4-BE49-F238E27FC236}">
                <a16:creationId xmlns:a16="http://schemas.microsoft.com/office/drawing/2014/main" id="{1D8B6ECB-F3AA-3F26-87FB-DC46A7C3EE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5552436"/>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7004516"/>
            <a:ext cx="2743200" cy="365125"/>
          </a:xfrm>
        </p:spPr>
        <p:txBody>
          <a:bodyPr/>
          <a:lstStyle/>
          <a:p>
            <a:pPr>
              <a:spcAft>
                <a:spcPts val="600"/>
              </a:spcAft>
            </a:pPr>
            <a:fld id="{CE8A7C12-D3DE-4C6C-8DE1-E106A9291375}"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798837" y="6892548"/>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4</a:t>
            </a:fld>
            <a:endParaRPr lang="en-US">
              <a:solidFill>
                <a:srgbClr val="000000"/>
              </a:solidFill>
            </a:endParaRPr>
          </a:p>
        </p:txBody>
      </p:sp>
    </p:spTree>
    <p:extLst>
      <p:ext uri="{BB962C8B-B14F-4D97-AF65-F5344CB8AC3E}">
        <p14:creationId xmlns:p14="http://schemas.microsoft.com/office/powerpoint/2010/main" val="270342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87F6ED-F7C1-DF73-D5EA-CF4069298583}"/>
              </a:ext>
            </a:extLst>
          </p:cNvPr>
          <p:cNvSpPr>
            <a:spLocks noGrp="1"/>
          </p:cNvSpPr>
          <p:nvPr>
            <p:ph type="title"/>
          </p:nvPr>
        </p:nvSpPr>
        <p:spPr>
          <a:xfrm>
            <a:off x="-1" y="4838700"/>
            <a:ext cx="11166329" cy="2019300"/>
          </a:xfrm>
        </p:spPr>
        <p:txBody>
          <a:bodyPr>
            <a:noAutofit/>
          </a:bodyPr>
          <a:lstStyle/>
          <a:p>
            <a:r>
              <a:rPr lang="en-CA" sz="2000" cap="none" dirty="0"/>
              <a:t>A count of movies by release year shows previous assertions that 2015 to 2022 holds the highest number of releases for movies on the Netflix Network.</a:t>
            </a:r>
          </a:p>
        </p:txBody>
      </p:sp>
      <p:pic>
        <p:nvPicPr>
          <p:cNvPr id="5" name="Content Placeholder 4" descr="A screenshot of a computer generated image">
            <a:extLst>
              <a:ext uri="{FF2B5EF4-FFF2-40B4-BE49-F238E27FC236}">
                <a16:creationId xmlns:a16="http://schemas.microsoft.com/office/drawing/2014/main" id="{E725CECE-9F40-0EA1-6D57-B10325F6E5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5650992"/>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6891162"/>
            <a:ext cx="2743200" cy="365125"/>
          </a:xfrm>
        </p:spPr>
        <p:txBody>
          <a:bodyPr/>
          <a:lstStyle/>
          <a:p>
            <a:pPr>
              <a:spcAft>
                <a:spcPts val="600"/>
              </a:spcAft>
            </a:pPr>
            <a:fld id="{CE8A7C12-D3DE-4C6C-8DE1-E106A9291375}"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913211" y="7073724"/>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5</a:t>
            </a:fld>
            <a:endParaRPr lang="en-US">
              <a:solidFill>
                <a:srgbClr val="000000"/>
              </a:solidFill>
            </a:endParaRPr>
          </a:p>
        </p:txBody>
      </p:sp>
    </p:spTree>
    <p:extLst>
      <p:ext uri="{BB962C8B-B14F-4D97-AF65-F5344CB8AC3E}">
        <p14:creationId xmlns:p14="http://schemas.microsoft.com/office/powerpoint/2010/main" val="377175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23769B-38EB-357E-8F48-5A382F9ABEE5}"/>
              </a:ext>
            </a:extLst>
          </p:cNvPr>
          <p:cNvSpPr>
            <a:spLocks noGrp="1"/>
          </p:cNvSpPr>
          <p:nvPr>
            <p:ph type="title"/>
          </p:nvPr>
        </p:nvSpPr>
        <p:spPr>
          <a:xfrm>
            <a:off x="-1" y="4838700"/>
            <a:ext cx="9902953" cy="2019299"/>
          </a:xfrm>
        </p:spPr>
        <p:txBody>
          <a:bodyPr>
            <a:noAutofit/>
          </a:bodyPr>
          <a:lstStyle/>
          <a:p>
            <a:r>
              <a:rPr lang="en-CA" sz="2000" cap="none" dirty="0"/>
              <a:t>A count by type(Movies and TV-Shows) clearly shows that majority of the contents on the network are movies with over 60% of its content, with TV Shows just about 30%</a:t>
            </a:r>
          </a:p>
        </p:txBody>
      </p:sp>
      <p:pic>
        <p:nvPicPr>
          <p:cNvPr id="5" name="Content Placeholder 4" descr="A screenshot of a graph&#10;&#10;Description automatically generated">
            <a:extLst>
              <a:ext uri="{FF2B5EF4-FFF2-40B4-BE49-F238E27FC236}">
                <a16:creationId xmlns:a16="http://schemas.microsoft.com/office/drawing/2014/main" id="{38B2B05F-9AF0-2858-F37F-5D1ECCAD51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5303520"/>
          </a:xfrm>
          <a:noFill/>
        </p:spPr>
      </p:pic>
      <p:sp>
        <p:nvSpPr>
          <p:cNvPr id="22" name="Date Placeholder 6">
            <a:extLst>
              <a:ext uri="{FF2B5EF4-FFF2-40B4-BE49-F238E27FC236}">
                <a16:creationId xmlns:a16="http://schemas.microsoft.com/office/drawing/2014/main" id="{DF765F4A-2DF9-42BC-89D8-E61753DA5A3E}"/>
              </a:ext>
            </a:extLst>
          </p:cNvPr>
          <p:cNvSpPr>
            <a:spLocks noGrp="1"/>
          </p:cNvSpPr>
          <p:nvPr>
            <p:ph type="dt" sz="half" idx="10"/>
          </p:nvPr>
        </p:nvSpPr>
        <p:spPr>
          <a:xfrm>
            <a:off x="808661" y="6955089"/>
            <a:ext cx="2743200" cy="365125"/>
          </a:xfrm>
        </p:spPr>
        <p:txBody>
          <a:bodyPr/>
          <a:lstStyle/>
          <a:p>
            <a:pPr>
              <a:spcAft>
                <a:spcPts val="600"/>
              </a:spcAft>
            </a:pPr>
            <a:fld id="{5EB6EFE2-B7F2-4E29-A1F8-146F4BC5024C}" type="datetime1">
              <a:rPr lang="en-US" smtClean="0"/>
              <a:pPr>
                <a:spcAft>
                  <a:spcPts val="600"/>
                </a:spcAft>
              </a:pPr>
              <a:t>5/31/2024</a:t>
            </a:fld>
            <a:endParaRPr lang="en-US" dirty="0"/>
          </a:p>
        </p:txBody>
      </p:sp>
      <p:sp>
        <p:nvSpPr>
          <p:cNvPr id="23"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a:xfrm>
            <a:off x="7845490" y="6967194"/>
            <a:ext cx="3470128" cy="365125"/>
          </a:xfrm>
        </p:spPr>
        <p:txBody>
          <a:bodyPr/>
          <a:lstStyle/>
          <a:p>
            <a:pPr>
              <a:spcAft>
                <a:spcPts val="600"/>
              </a:spcAft>
            </a:pPr>
            <a:r>
              <a:rPr lang="en-US" dirty="0"/>
              <a:t>Sample Footer Text</a:t>
            </a:r>
          </a:p>
        </p:txBody>
      </p:sp>
      <p:sp>
        <p:nvSpPr>
          <p:cNvPr id="24"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p:txBody>
          <a:bodyPr/>
          <a:lstStyle/>
          <a:p>
            <a:pPr>
              <a:spcAft>
                <a:spcPts val="600"/>
              </a:spcAft>
            </a:pPr>
            <a:fld id="{1B0A0659-E443-491A-A36E-EC2EE49C5850}" type="slidenum">
              <a:rPr lang="en-US" smtClean="0"/>
              <a:pPr>
                <a:spcAft>
                  <a:spcPts val="600"/>
                </a:spcAft>
              </a:pPr>
              <a:t>6</a:t>
            </a:fld>
            <a:endParaRPr lang="en-US"/>
          </a:p>
        </p:txBody>
      </p:sp>
    </p:spTree>
    <p:extLst>
      <p:ext uri="{BB962C8B-B14F-4D97-AF65-F5344CB8AC3E}">
        <p14:creationId xmlns:p14="http://schemas.microsoft.com/office/powerpoint/2010/main" val="132443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DE548A-BF2B-F690-0918-EB4EA0A85E77}"/>
              </a:ext>
            </a:extLst>
          </p:cNvPr>
          <p:cNvSpPr>
            <a:spLocks noGrp="1"/>
          </p:cNvSpPr>
          <p:nvPr>
            <p:ph type="title"/>
          </p:nvPr>
        </p:nvSpPr>
        <p:spPr>
          <a:xfrm>
            <a:off x="-1" y="4903592"/>
            <a:ext cx="11692557" cy="1954408"/>
          </a:xfrm>
        </p:spPr>
        <p:txBody>
          <a:bodyPr>
            <a:noAutofit/>
          </a:bodyPr>
          <a:lstStyle/>
          <a:p>
            <a:r>
              <a:rPr lang="en-CA" sz="2000" cap="none" dirty="0"/>
              <a:t>A count of movies by their duration shows that movies that have just one season are more in number followed by season two movies and then season three. </a:t>
            </a:r>
          </a:p>
        </p:txBody>
      </p:sp>
      <p:pic>
        <p:nvPicPr>
          <p:cNvPr id="5" name="Content Placeholder 4" descr="A screenshot of a computer">
            <a:extLst>
              <a:ext uri="{FF2B5EF4-FFF2-40B4-BE49-F238E27FC236}">
                <a16:creationId xmlns:a16="http://schemas.microsoft.com/office/drawing/2014/main" id="{2BC518D1-7626-8115-F1F2-58FF5565E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5404104"/>
          </a:xfrm>
          <a:noFill/>
        </p:spPr>
      </p:pic>
      <p:sp>
        <p:nvSpPr>
          <p:cNvPr id="14" name="Date Placeholder 5">
            <a:extLst>
              <a:ext uri="{FF2B5EF4-FFF2-40B4-BE49-F238E27FC236}">
                <a16:creationId xmlns:a16="http://schemas.microsoft.com/office/drawing/2014/main" id="{DB25F3CA-ED6C-43F4-8781-642CC385E5AB}"/>
              </a:ext>
            </a:extLst>
          </p:cNvPr>
          <p:cNvSpPr>
            <a:spLocks noGrp="1"/>
          </p:cNvSpPr>
          <p:nvPr>
            <p:ph type="dt" sz="half" idx="10"/>
          </p:nvPr>
        </p:nvSpPr>
        <p:spPr>
          <a:xfrm>
            <a:off x="762557" y="6995184"/>
            <a:ext cx="2743200" cy="365125"/>
          </a:xfrm>
        </p:spPr>
        <p:txBody>
          <a:bodyPr/>
          <a:lstStyle/>
          <a:p>
            <a:pPr>
              <a:spcAft>
                <a:spcPts val="600"/>
              </a:spcAft>
            </a:pPr>
            <a:fld id="{910E06C5-0D82-4090-A055-E06BA2AA5E98}" type="datetime1">
              <a:rPr lang="en-US" smtClean="0"/>
              <a:pPr>
                <a:spcAft>
                  <a:spcPts val="600"/>
                </a:spcAft>
              </a:pPr>
              <a:t>5/31/2024</a:t>
            </a:fld>
            <a:endParaRPr lang="en-US" dirty="0"/>
          </a:p>
        </p:txBody>
      </p:sp>
      <p:sp>
        <p:nvSpPr>
          <p:cNvPr id="16" name="Footer Placeholder 6">
            <a:extLst>
              <a:ext uri="{FF2B5EF4-FFF2-40B4-BE49-F238E27FC236}">
                <a16:creationId xmlns:a16="http://schemas.microsoft.com/office/drawing/2014/main" id="{E105F10E-684A-4498-9801-E3A6CE5CAA5C}"/>
              </a:ext>
            </a:extLst>
          </p:cNvPr>
          <p:cNvSpPr>
            <a:spLocks noGrp="1"/>
          </p:cNvSpPr>
          <p:nvPr>
            <p:ph type="ftr" sz="quarter" idx="11"/>
          </p:nvPr>
        </p:nvSpPr>
        <p:spPr>
          <a:xfrm>
            <a:off x="7959315" y="6995185"/>
            <a:ext cx="3470128" cy="365125"/>
          </a:xfrm>
        </p:spPr>
        <p:txBody>
          <a:bodyPr/>
          <a:lstStyle/>
          <a:p>
            <a:pPr>
              <a:spcAft>
                <a:spcPts val="600"/>
              </a:spcAft>
            </a:pPr>
            <a:r>
              <a:rPr lang="en-US" dirty="0">
                <a:solidFill>
                  <a:srgbClr val="000000"/>
                </a:solidFill>
              </a:rPr>
              <a:t>Sample Footer Text</a:t>
            </a:r>
          </a:p>
        </p:txBody>
      </p:sp>
      <p:sp>
        <p:nvSpPr>
          <p:cNvPr id="18" name="Slide Number Placeholder 7">
            <a:extLst>
              <a:ext uri="{FF2B5EF4-FFF2-40B4-BE49-F238E27FC236}">
                <a16:creationId xmlns:a16="http://schemas.microsoft.com/office/drawing/2014/main" id="{F590EA15-4F4D-4705-B34A-FB7CFC9B8ECA}"/>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7</a:t>
            </a:fld>
            <a:endParaRPr lang="en-US">
              <a:solidFill>
                <a:srgbClr val="000000"/>
              </a:solidFill>
            </a:endParaRPr>
          </a:p>
        </p:txBody>
      </p:sp>
    </p:spTree>
    <p:extLst>
      <p:ext uri="{BB962C8B-B14F-4D97-AF65-F5344CB8AC3E}">
        <p14:creationId xmlns:p14="http://schemas.microsoft.com/office/powerpoint/2010/main" val="141270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623F46-377B-791B-DFC6-17F0C510D086}"/>
              </a:ext>
            </a:extLst>
          </p:cNvPr>
          <p:cNvSpPr>
            <a:spLocks noGrp="1"/>
          </p:cNvSpPr>
          <p:nvPr>
            <p:ph type="title"/>
          </p:nvPr>
        </p:nvSpPr>
        <p:spPr>
          <a:xfrm>
            <a:off x="0" y="4930408"/>
            <a:ext cx="10357666" cy="1954408"/>
          </a:xfrm>
        </p:spPr>
        <p:txBody>
          <a:bodyPr>
            <a:normAutofit/>
          </a:bodyPr>
          <a:lstStyle/>
          <a:p>
            <a:r>
              <a:rPr lang="en-CA" sz="2000" cap="none" dirty="0"/>
              <a:t>A count of TV ratings by their category shows that TV-MA(Matured Audience) has the highest count of 3,207 followed by TV-14(Not suitable for children under 14 years) with a count of 2,160 and then TV-PG(Parental Guidance) with 863 count.</a:t>
            </a:r>
          </a:p>
        </p:txBody>
      </p:sp>
      <p:pic>
        <p:nvPicPr>
          <p:cNvPr id="5" name="Content Placeholder 4" descr="A graph of a number of blue squares">
            <a:extLst>
              <a:ext uri="{FF2B5EF4-FFF2-40B4-BE49-F238E27FC236}">
                <a16:creationId xmlns:a16="http://schemas.microsoft.com/office/drawing/2014/main" id="{8DAFFBD8-79D0-034C-A051-D2D126E743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4838700"/>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7073725"/>
            <a:ext cx="2743200" cy="365125"/>
          </a:xfrm>
        </p:spPr>
        <p:txBody>
          <a:bodyPr/>
          <a:lstStyle/>
          <a:p>
            <a:pPr>
              <a:spcAft>
                <a:spcPts val="600"/>
              </a:spcAft>
            </a:pPr>
            <a:fld id="{CE8A7C12-D3DE-4C6C-8DE1-E106A9291375}"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798837" y="6976524"/>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8</a:t>
            </a:fld>
            <a:endParaRPr lang="en-US">
              <a:solidFill>
                <a:srgbClr val="000000"/>
              </a:solidFill>
            </a:endParaRPr>
          </a:p>
        </p:txBody>
      </p:sp>
    </p:spTree>
    <p:extLst>
      <p:ext uri="{BB962C8B-B14F-4D97-AF65-F5344CB8AC3E}">
        <p14:creationId xmlns:p14="http://schemas.microsoft.com/office/powerpoint/2010/main" val="326035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A524FA-A7FD-FCA7-1A1D-23AE91A08D86}"/>
              </a:ext>
            </a:extLst>
          </p:cNvPr>
          <p:cNvSpPr>
            <a:spLocks noGrp="1"/>
          </p:cNvSpPr>
          <p:nvPr>
            <p:ph type="title"/>
          </p:nvPr>
        </p:nvSpPr>
        <p:spPr>
          <a:xfrm>
            <a:off x="0" y="4987568"/>
            <a:ext cx="10357666" cy="1870432"/>
          </a:xfrm>
        </p:spPr>
        <p:txBody>
          <a:bodyPr>
            <a:noAutofit/>
          </a:bodyPr>
          <a:lstStyle/>
          <a:p>
            <a:r>
              <a:rPr lang="en-CA" sz="2000" cap="none" dirty="0"/>
              <a:t>A count of movie content by country shows that the United States has the highest contribution to the Netflix network with about 3000 count.</a:t>
            </a:r>
          </a:p>
        </p:txBody>
      </p:sp>
      <p:pic>
        <p:nvPicPr>
          <p:cNvPr id="5" name="Content Placeholder 4" descr="A green screen with blue lines">
            <a:extLst>
              <a:ext uri="{FF2B5EF4-FFF2-40B4-BE49-F238E27FC236}">
                <a16:creationId xmlns:a16="http://schemas.microsoft.com/office/drawing/2014/main" id="{0A1CB394-4CCA-8D7A-202D-1F59176C2B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0" y="0"/>
            <a:ext cx="12192000" cy="5541264"/>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808661" y="6976524"/>
            <a:ext cx="2743200" cy="365125"/>
          </a:xfrm>
        </p:spPr>
        <p:txBody>
          <a:bodyPr/>
          <a:lstStyle/>
          <a:p>
            <a:pPr>
              <a:spcAft>
                <a:spcPts val="600"/>
              </a:spcAft>
            </a:pPr>
            <a:fld id="{CE8A7C12-D3DE-4C6C-8DE1-E106A9291375}" type="datetime1">
              <a:rPr lang="en-US" smtClean="0"/>
              <a:pPr>
                <a:spcAft>
                  <a:spcPts val="600"/>
                </a:spcAft>
              </a:pPr>
              <a:t>5/31/2024</a:t>
            </a:fld>
            <a:endParaRPr lang="en-US" dirty="0"/>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817498" y="6976524"/>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9</a:t>
            </a:fld>
            <a:endParaRPr lang="en-US">
              <a:solidFill>
                <a:srgbClr val="000000"/>
              </a:solidFill>
            </a:endParaRPr>
          </a:p>
        </p:txBody>
      </p:sp>
    </p:spTree>
    <p:extLst>
      <p:ext uri="{BB962C8B-B14F-4D97-AF65-F5344CB8AC3E}">
        <p14:creationId xmlns:p14="http://schemas.microsoft.com/office/powerpoint/2010/main" val="707931580"/>
      </p:ext>
    </p:extLst>
  </p:cSld>
  <p:clrMapOvr>
    <a:masterClrMapping/>
  </p:clrMapOvr>
</p:sld>
</file>

<file path=ppt/theme/theme1.xml><?xml version="1.0" encoding="utf-8"?>
<a:theme xmlns:a="http://schemas.openxmlformats.org/drawingml/2006/main" name="VeniceBeach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201</TotalTime>
  <Words>713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Avenir Next LT Pro Light</vt:lpstr>
      <vt:lpstr>VeniceBeachVTI</vt:lpstr>
      <vt:lpstr> EXPLORATORY DATA ANALYSIS</vt:lpstr>
      <vt:lpstr>The geo-location of countries making contribution to the Netflix Dataset shows that majority of the countries are centered around Europe and Asia </vt:lpstr>
      <vt:lpstr>A count of the rating plotted against the release year shows that movie ratings increased dramatically from year 2005,movies got their highest ratings between 2015 and 2020  </vt:lpstr>
      <vt:lpstr>A count of cast by country shows the united States has the highest number of casts that have contents on the Netflix Network.</vt:lpstr>
      <vt:lpstr>A count of movies by release year shows previous assertions that 2015 to 2022 holds the highest number of releases for movies on the Netflix Network.</vt:lpstr>
      <vt:lpstr>A count by type(Movies and TV-Shows) clearly shows that majority of the contents on the network are movies with over 60% of its content, with TV Shows just about 30%</vt:lpstr>
      <vt:lpstr>A count of movies by their duration shows that movies that have just one season are more in number followed by season two movies and then season three. </vt:lpstr>
      <vt:lpstr>A count of TV ratings by their category shows that TV-MA(Matured Audience) has the highest count of 3,207 followed by TV-14(Not suitable for children under 14 years) with a count of 2,160 and then TV-PG(Parental Guidance) with 863 count.</vt:lpstr>
      <vt:lpstr>A count of movie content by country shows that the United States has the highest contribution to the Netflix network with about 3000 count.</vt:lpstr>
      <vt:lpstr>A dashboard overview of the various plots gives an overall picture of the findings so far. </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EXPLORATORY DATA ANALYSIS</dc:title>
  <dc:creator>fedebagha rowland</dc:creator>
  <cp:lastModifiedBy>fedebagha rowland</cp:lastModifiedBy>
  <cp:revision>2</cp:revision>
  <dcterms:created xsi:type="dcterms:W3CDTF">2023-10-08T21:15:30Z</dcterms:created>
  <dcterms:modified xsi:type="dcterms:W3CDTF">2024-05-31T16:29:19Z</dcterms:modified>
</cp:coreProperties>
</file>