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7" r:id="rId2"/>
    <p:sldId id="265" r:id="rId3"/>
    <p:sldId id="267" r:id="rId4"/>
    <p:sldId id="266" r:id="rId5"/>
    <p:sldId id="268" r:id="rId6"/>
    <p:sldId id="273" r:id="rId7"/>
    <p:sldId id="283" r:id="rId8"/>
    <p:sldId id="276" r:id="rId9"/>
    <p:sldId id="278" r:id="rId10"/>
    <p:sldId id="269" r:id="rId11"/>
    <p:sldId id="280" r:id="rId12"/>
    <p:sldId id="281" r:id="rId13"/>
    <p:sldId id="282" r:id="rId14"/>
    <p:sldId id="284" r:id="rId15"/>
    <p:sldId id="271" r:id="rId16"/>
    <p:sldId id="279" r:id="rId17"/>
    <p:sldId id="285" r:id="rId18"/>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9" autoAdjust="0"/>
    <p:restoredTop sz="94660"/>
  </p:normalViewPr>
  <p:slideViewPr>
    <p:cSldViewPr>
      <p:cViewPr varScale="1">
        <p:scale>
          <a:sx n="86" d="100"/>
          <a:sy n="86" d="100"/>
        </p:scale>
        <p:origin x="1363"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7CBF876-4ADB-461E-AF94-A8B7C9A017FB}" type="datetimeFigureOut">
              <a:rPr lang="en-US"/>
              <a:pPr>
                <a:defRPr/>
              </a:pPr>
              <a:t>1/23/2019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2573D828-2AF1-4DA6-A95E-9DB088F733AB}" type="slidenum">
              <a:rPr lang="en-US"/>
              <a:pPr>
                <a:defRPr/>
              </a:pPr>
              <a:t>‹#›</a:t>
            </a:fld>
            <a:endParaRPr lang="en-US"/>
          </a:p>
        </p:txBody>
      </p:sp>
    </p:spTree>
    <p:extLst>
      <p:ext uri="{BB962C8B-B14F-4D97-AF65-F5344CB8AC3E}">
        <p14:creationId xmlns:p14="http://schemas.microsoft.com/office/powerpoint/2010/main" val="1256734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896BDD45-E69B-410E-9157-589FB199A394}" type="datetimeFigureOut">
              <a:rPr lang="en-US"/>
              <a:pPr>
                <a:defRPr/>
              </a:pPr>
              <a:t>1/23/2019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1921A9A2-145D-477D-AF02-A4AE31099042}" type="slidenum">
              <a:rPr lang="en-US"/>
              <a:pPr>
                <a:defRPr/>
              </a:pPr>
              <a:t>‹#›</a:t>
            </a:fld>
            <a:endParaRPr lang="en-US"/>
          </a:p>
        </p:txBody>
      </p:sp>
    </p:spTree>
    <p:extLst>
      <p:ext uri="{BB962C8B-B14F-4D97-AF65-F5344CB8AC3E}">
        <p14:creationId xmlns:p14="http://schemas.microsoft.com/office/powerpoint/2010/main" val="1045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F6014E-E113-40E4-8221-7E40B502626A}" type="datetimeFigureOut">
              <a:rPr lang="en-US"/>
              <a:pPr>
                <a:defRPr/>
              </a:pPr>
              <a:t>1/23/2019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787992-D210-46B5-8FCD-38BEEDBF48E1}" type="slidenum">
              <a:rPr lang="en-US"/>
              <a:pPr>
                <a:defRPr/>
              </a:pPr>
              <a:t>‹#›</a:t>
            </a:fld>
            <a:endParaRPr lang="en-US"/>
          </a:p>
        </p:txBody>
      </p:sp>
    </p:spTree>
    <p:extLst>
      <p:ext uri="{BB962C8B-B14F-4D97-AF65-F5344CB8AC3E}">
        <p14:creationId xmlns:p14="http://schemas.microsoft.com/office/powerpoint/2010/main" val="320441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E074E6-A55A-47FE-A9D8-1CFE72007784}" type="datetimeFigureOut">
              <a:rPr lang="en-US"/>
              <a:pPr>
                <a:defRPr/>
              </a:pPr>
              <a:t>1/23/2019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A5A70C-F257-4079-B4D9-CF3CBCE936D3}" type="slidenum">
              <a:rPr lang="en-US"/>
              <a:pPr>
                <a:defRPr/>
              </a:pPr>
              <a:t>‹#›</a:t>
            </a:fld>
            <a:endParaRPr lang="en-US"/>
          </a:p>
        </p:txBody>
      </p:sp>
    </p:spTree>
    <p:extLst>
      <p:ext uri="{BB962C8B-B14F-4D97-AF65-F5344CB8AC3E}">
        <p14:creationId xmlns:p14="http://schemas.microsoft.com/office/powerpoint/2010/main" val="2705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DA9F28-2CCA-4A24-AF53-65299627D160}" type="datetimeFigureOut">
              <a:rPr lang="en-US"/>
              <a:pPr>
                <a:defRPr/>
              </a:pPr>
              <a:t>1/23/2019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F56AF-497B-4CB1-8D24-32E5D8DE82DB}" type="slidenum">
              <a:rPr lang="en-US"/>
              <a:pPr>
                <a:defRPr/>
              </a:pPr>
              <a:t>‹#›</a:t>
            </a:fld>
            <a:endParaRPr lang="en-US"/>
          </a:p>
        </p:txBody>
      </p:sp>
    </p:spTree>
    <p:extLst>
      <p:ext uri="{BB962C8B-B14F-4D97-AF65-F5344CB8AC3E}">
        <p14:creationId xmlns:p14="http://schemas.microsoft.com/office/powerpoint/2010/main" val="29759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0817DC18-01F9-4C46-8221-FD728DFB74D4}" type="datetimeFigureOut">
              <a:rPr lang="en-US"/>
              <a:pPr>
                <a:defRPr/>
              </a:pPr>
              <a:t>1/23/2019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610628-9E5B-49E0-BE02-60D2F25F6F66}" type="slidenum">
              <a:rPr lang="en-US"/>
              <a:pPr>
                <a:defRPr/>
              </a:pPr>
              <a:t>‹#›</a:t>
            </a:fld>
            <a:endParaRPr lang="en-US"/>
          </a:p>
        </p:txBody>
      </p:sp>
    </p:spTree>
    <p:extLst>
      <p:ext uri="{BB962C8B-B14F-4D97-AF65-F5344CB8AC3E}">
        <p14:creationId xmlns:p14="http://schemas.microsoft.com/office/powerpoint/2010/main" val="34697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17C3576-58E6-4757-ADB5-57D5333722FD}" type="datetimeFigureOut">
              <a:rPr lang="en-US"/>
              <a:pPr>
                <a:defRPr/>
              </a:pPr>
              <a:t>1/23/2019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A44A83-7EC1-4F85-9F33-9CDFD2AC2A50}" type="slidenum">
              <a:rPr lang="en-US"/>
              <a:pPr>
                <a:defRPr/>
              </a:pPr>
              <a:t>‹#›</a:t>
            </a:fld>
            <a:endParaRPr lang="en-US"/>
          </a:p>
        </p:txBody>
      </p:sp>
    </p:spTree>
    <p:extLst>
      <p:ext uri="{BB962C8B-B14F-4D97-AF65-F5344CB8AC3E}">
        <p14:creationId xmlns:p14="http://schemas.microsoft.com/office/powerpoint/2010/main" val="56807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69A298-5ADB-4C6E-B80F-2547D806F49D}" type="datetimeFigureOut">
              <a:rPr lang="en-US"/>
              <a:pPr>
                <a:defRPr/>
              </a:pPr>
              <a:t>1/23/2019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0F023F9-77D9-4894-81B7-62BF6976518F}" type="slidenum">
              <a:rPr lang="en-US"/>
              <a:pPr>
                <a:defRPr/>
              </a:pPr>
              <a:t>‹#›</a:t>
            </a:fld>
            <a:endParaRPr lang="en-US"/>
          </a:p>
        </p:txBody>
      </p:sp>
    </p:spTree>
    <p:extLst>
      <p:ext uri="{BB962C8B-B14F-4D97-AF65-F5344CB8AC3E}">
        <p14:creationId xmlns:p14="http://schemas.microsoft.com/office/powerpoint/2010/main" val="31789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73F4A7B-6D65-44F7-BEB1-9EDC101994E0}" type="datetimeFigureOut">
              <a:rPr lang="en-US"/>
              <a:pPr>
                <a:defRPr/>
              </a:pPr>
              <a:t>1/23/2019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0B4858-0842-4883-AB78-B6F410BA7B43}" type="slidenum">
              <a:rPr lang="en-US"/>
              <a:pPr>
                <a:defRPr/>
              </a:pPr>
              <a:t>‹#›</a:t>
            </a:fld>
            <a:endParaRPr lang="en-US"/>
          </a:p>
        </p:txBody>
      </p:sp>
    </p:spTree>
    <p:extLst>
      <p:ext uri="{BB962C8B-B14F-4D97-AF65-F5344CB8AC3E}">
        <p14:creationId xmlns:p14="http://schemas.microsoft.com/office/powerpoint/2010/main" val="13785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6FD5AC-9D32-4CEA-8C96-5582ED2798EA}" type="datetimeFigureOut">
              <a:rPr lang="en-US"/>
              <a:pPr>
                <a:defRPr/>
              </a:pPr>
              <a:t>1/23/2019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06BF982-CFC9-49A6-A820-8AF63EDB971D}" type="slidenum">
              <a:rPr lang="en-US"/>
              <a:pPr>
                <a:defRPr/>
              </a:pPr>
              <a:t>‹#›</a:t>
            </a:fld>
            <a:endParaRPr lang="en-US"/>
          </a:p>
        </p:txBody>
      </p:sp>
    </p:spTree>
    <p:extLst>
      <p:ext uri="{BB962C8B-B14F-4D97-AF65-F5344CB8AC3E}">
        <p14:creationId xmlns:p14="http://schemas.microsoft.com/office/powerpoint/2010/main" val="23870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48F66D63-F31B-4ECC-B943-5CBEE21C6C46}" type="datetimeFigureOut">
              <a:rPr lang="en-US"/>
              <a:pPr>
                <a:defRPr/>
              </a:pPr>
              <a:t>1/23/2019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F86381-7868-4976-9EB0-BD54F2D15171}" type="slidenum">
              <a:rPr lang="en-US"/>
              <a:pPr>
                <a:defRPr/>
              </a:pPr>
              <a:t>‹#›</a:t>
            </a:fld>
            <a:endParaRPr lang="en-US"/>
          </a:p>
        </p:txBody>
      </p:sp>
    </p:spTree>
    <p:extLst>
      <p:ext uri="{BB962C8B-B14F-4D97-AF65-F5344CB8AC3E}">
        <p14:creationId xmlns:p14="http://schemas.microsoft.com/office/powerpoint/2010/main" val="143764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5CF6A91-5CDB-4AA1-90C2-71EED657A450}" type="datetimeFigureOut">
              <a:rPr lang="en-US"/>
              <a:pPr>
                <a:defRPr/>
              </a:pPr>
              <a:t>1/23/2019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FB9AFC-AB4F-49CF-98BC-F1E1F038690D}" type="slidenum">
              <a:rPr lang="en-US"/>
              <a:pPr>
                <a:defRPr/>
              </a:pPr>
              <a:t>‹#›</a:t>
            </a:fld>
            <a:endParaRPr lang="en-US"/>
          </a:p>
        </p:txBody>
      </p:sp>
    </p:spTree>
    <p:extLst>
      <p:ext uri="{BB962C8B-B14F-4D97-AF65-F5344CB8AC3E}">
        <p14:creationId xmlns:p14="http://schemas.microsoft.com/office/powerpoint/2010/main" val="4004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A872BC8-4EDD-4347-8504-A9A9A0FF68C5}" type="datetimeFigureOut">
              <a:rPr lang="en-US"/>
              <a:pPr>
                <a:defRPr/>
              </a:pPr>
              <a:t>1/23/2019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CE2F3DE-9ECA-4718-8EA4-8325C028CB75}" type="slidenum">
              <a:rPr lang="en-US"/>
              <a:pPr>
                <a:defRPr/>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262DF4-87C1-4AE3-AEE6-046049DE24F3}"/>
              </a:ext>
            </a:extLst>
          </p:cNvPr>
          <p:cNvSpPr>
            <a:spLocks noGrp="1"/>
          </p:cNvSpPr>
          <p:nvPr>
            <p:ph type="title"/>
          </p:nvPr>
        </p:nvSpPr>
        <p:spPr>
          <a:xfrm>
            <a:off x="9869" y="764705"/>
            <a:ext cx="9134131" cy="1008112"/>
          </a:xfrm>
        </p:spPr>
        <p:txBody>
          <a:bodyPr/>
          <a:lstStyle/>
          <a:p>
            <a:r>
              <a:rPr lang="en-US" sz="6000" dirty="0">
                <a:solidFill>
                  <a:srgbClr val="00B0F0"/>
                </a:solidFill>
              </a:rPr>
              <a:t>Affinity Search Engine</a:t>
            </a:r>
            <a:endParaRPr lang="en-IN" sz="6000" dirty="0">
              <a:solidFill>
                <a:srgbClr val="00B0F0"/>
              </a:solidFill>
            </a:endParaRPr>
          </a:p>
        </p:txBody>
      </p:sp>
      <p:pic>
        <p:nvPicPr>
          <p:cNvPr id="7" name="Picture 6">
            <a:extLst>
              <a:ext uri="{FF2B5EF4-FFF2-40B4-BE49-F238E27FC236}">
                <a16:creationId xmlns:a16="http://schemas.microsoft.com/office/drawing/2014/main" id="{FE4774C6-DD78-42D3-BB0B-A0E602E32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636913"/>
            <a:ext cx="8496944" cy="3096344"/>
          </a:xfrm>
          <a:prstGeom prst="rect">
            <a:avLst/>
          </a:prstGeom>
        </p:spPr>
      </p:pic>
      <p:sp>
        <p:nvSpPr>
          <p:cNvPr id="8" name="Title 1">
            <a:extLst>
              <a:ext uri="{FF2B5EF4-FFF2-40B4-BE49-F238E27FC236}">
                <a16:creationId xmlns:a16="http://schemas.microsoft.com/office/drawing/2014/main" id="{4147AD71-3716-4180-832D-9A5252EB9FE5}"/>
              </a:ext>
            </a:extLst>
          </p:cNvPr>
          <p:cNvSpPr txBox="1">
            <a:spLocks/>
          </p:cNvSpPr>
          <p:nvPr/>
        </p:nvSpPr>
        <p:spPr bwMode="auto">
          <a:xfrm>
            <a:off x="58189" y="1844824"/>
            <a:ext cx="9134131"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r"/>
            <a:r>
              <a:rPr lang="en-US" sz="2800" dirty="0"/>
              <a:t>-The anime recommendation system</a:t>
            </a:r>
            <a:endParaRPr lang="en-IN" sz="2800" dirty="0"/>
          </a:p>
        </p:txBody>
      </p:sp>
    </p:spTree>
    <p:extLst>
      <p:ext uri="{BB962C8B-B14F-4D97-AF65-F5344CB8AC3E}">
        <p14:creationId xmlns:p14="http://schemas.microsoft.com/office/powerpoint/2010/main" val="93693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3C12-5C00-4EA4-AE79-069E223D0F90}"/>
              </a:ext>
            </a:extLst>
          </p:cNvPr>
          <p:cNvSpPr>
            <a:spLocks noGrp="1"/>
          </p:cNvSpPr>
          <p:nvPr>
            <p:ph type="title"/>
          </p:nvPr>
        </p:nvSpPr>
        <p:spPr>
          <a:xfrm>
            <a:off x="457200" y="274638"/>
            <a:ext cx="8229600" cy="706090"/>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Solution, in detail</a:t>
            </a:r>
            <a:endParaRPr lang="en-IN" sz="36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CF74DD-DC78-4B85-86F3-E5DAF596A8ED}"/>
              </a:ext>
            </a:extLst>
          </p:cNvPr>
          <p:cNvSpPr>
            <a:spLocks noGrp="1"/>
          </p:cNvSpPr>
          <p:nvPr>
            <p:ph idx="1"/>
          </p:nvPr>
        </p:nvSpPr>
        <p:spPr>
          <a:xfrm>
            <a:off x="457200" y="1196751"/>
            <a:ext cx="8229600" cy="2232249"/>
          </a:xfrm>
        </p:spPr>
        <p:txBody>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Content based Filtering(Similar Rating &amp; Genre):</a:t>
            </a:r>
          </a:p>
          <a:p>
            <a:pPr marL="0" indent="0">
              <a:buNone/>
            </a:pPr>
            <a:endParaRPr lang="en-IN" sz="2400" dirty="0">
              <a:solidFill>
                <a:srgbClr val="00B0F0"/>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Firstly, we have created the correlation table for User rating and Genre type.</a:t>
            </a:r>
          </a:p>
          <a:p>
            <a:r>
              <a:rPr lang="en-US" sz="1800" dirty="0">
                <a:latin typeface="Times New Roman" panose="02020603050405020304" pitchFamily="18" charset="0"/>
                <a:cs typeface="Times New Roman" panose="02020603050405020304" pitchFamily="18" charset="0"/>
              </a:rPr>
              <a:t>From the above table, we considered only the anime with more than 7000 no. of ratings.</a:t>
            </a:r>
          </a:p>
          <a:p>
            <a:r>
              <a:rPr lang="en-US" sz="1800" dirty="0">
                <a:latin typeface="Times New Roman" panose="02020603050405020304" pitchFamily="18" charset="0"/>
                <a:cs typeface="Times New Roman" panose="02020603050405020304" pitchFamily="18" charset="0"/>
              </a:rPr>
              <a:t>From those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 we called only top 10 anime recommendations as listed below.</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7DDE210-55B9-4969-B76A-6DA0C39F8FD5}"/>
              </a:ext>
            </a:extLst>
          </p:cNvPr>
          <p:cNvGraphicFramePr>
            <a:graphicFrameLocks noGrp="1"/>
          </p:cNvGraphicFramePr>
          <p:nvPr>
            <p:extLst>
              <p:ext uri="{D42A27DB-BD31-4B8C-83A1-F6EECF244321}">
                <p14:modId xmlns:p14="http://schemas.microsoft.com/office/powerpoint/2010/main" val="2376661159"/>
              </p:ext>
            </p:extLst>
          </p:nvPr>
        </p:nvGraphicFramePr>
        <p:xfrm>
          <a:off x="683568" y="3455876"/>
          <a:ext cx="7344817" cy="2872740"/>
        </p:xfrm>
        <a:graphic>
          <a:graphicData uri="http://schemas.openxmlformats.org/drawingml/2006/table">
            <a:tbl>
              <a:tblPr/>
              <a:tblGrid>
                <a:gridCol w="4533299">
                  <a:extLst>
                    <a:ext uri="{9D8B030D-6E8A-4147-A177-3AD203B41FA5}">
                      <a16:colId xmlns:a16="http://schemas.microsoft.com/office/drawing/2014/main" val="2174271805"/>
                    </a:ext>
                  </a:extLst>
                </a:gridCol>
                <a:gridCol w="1220504">
                  <a:extLst>
                    <a:ext uri="{9D8B030D-6E8A-4147-A177-3AD203B41FA5}">
                      <a16:colId xmlns:a16="http://schemas.microsoft.com/office/drawing/2014/main" val="1730524580"/>
                    </a:ext>
                  </a:extLst>
                </a:gridCol>
                <a:gridCol w="1591014">
                  <a:extLst>
                    <a:ext uri="{9D8B030D-6E8A-4147-A177-3AD203B41FA5}">
                      <a16:colId xmlns:a16="http://schemas.microsoft.com/office/drawing/2014/main" val="343321443"/>
                    </a:ext>
                  </a:extLst>
                </a:gridCol>
              </a:tblGrid>
              <a:tr h="219496">
                <a:tc>
                  <a:txBody>
                    <a:bodyPr/>
                    <a:lstStyle/>
                    <a:p>
                      <a:pPr fontAlgn="b"/>
                      <a:r>
                        <a:rPr lang="en-US" sz="1400">
                          <a:solidFill>
                            <a:srgbClr val="000000"/>
                          </a:solidFill>
                          <a:effectLst/>
                          <a:latin typeface="Times New Roman" panose="02020603050405020304" pitchFamily="18" charset="0"/>
                          <a:cs typeface="Times New Roman" panose="02020603050405020304" pitchFamily="18" charset="0"/>
                        </a:rPr>
                        <a:t>get_recommendation('Kimi no Na wa.')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fontAlgn="b"/>
                      <a:endParaRPr lang="en-IN" sz="140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fontAlgn="b"/>
                      <a:endParaRPr lang="en-IN" sz="140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8402762"/>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correlation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num of ratings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6316719"/>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498838"/>
                  </a:ext>
                </a:extLst>
              </a:tr>
              <a:tr h="219496">
                <a:tc>
                  <a:txBody>
                    <a:bodyPr/>
                    <a:lstStyle/>
                    <a:p>
                      <a:pPr fontAlgn="b"/>
                      <a:r>
                        <a:rPr lang="pl-PL" sz="1400">
                          <a:solidFill>
                            <a:srgbClr val="000000"/>
                          </a:solidFill>
                          <a:effectLst/>
                          <a:latin typeface="Times New Roman" panose="02020603050405020304" pitchFamily="18" charset="0"/>
                          <a:cs typeface="Times New Roman" panose="02020603050405020304" pitchFamily="18" charset="0"/>
                        </a:rPr>
                        <a:t>Shigatsu wa Kimi no Uso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0.667975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9448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0613261"/>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Eureka Seven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0.665077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7851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69785007"/>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Fruits Basket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0.660551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11130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2261106"/>
                  </a:ext>
                </a:extLst>
              </a:tr>
              <a:tr h="219496">
                <a:tc>
                  <a:txBody>
                    <a:bodyPr/>
                    <a:lstStyle/>
                    <a:p>
                      <a:pPr fontAlgn="b"/>
                      <a:r>
                        <a:rPr lang="en-IN" sz="1400" dirty="0" err="1">
                          <a:solidFill>
                            <a:srgbClr val="000000"/>
                          </a:solidFill>
                          <a:effectLst/>
                          <a:latin typeface="Times New Roman" panose="02020603050405020304" pitchFamily="18" charset="0"/>
                          <a:cs typeface="Times New Roman" panose="02020603050405020304" pitchFamily="18" charset="0"/>
                        </a:rPr>
                        <a:t>Zetsuen</a:t>
                      </a:r>
                      <a:r>
                        <a:rPr lang="en-IN" sz="1400" dirty="0">
                          <a:solidFill>
                            <a:srgbClr val="000000"/>
                          </a:solidFill>
                          <a:effectLst/>
                          <a:latin typeface="Times New Roman" panose="02020603050405020304" pitchFamily="18" charset="0"/>
                          <a:cs typeface="Times New Roman" panose="02020603050405020304" pitchFamily="18" charset="0"/>
                        </a:rPr>
                        <a:t> no Tempest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0.648267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7530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09972802"/>
                  </a:ext>
                </a:extLst>
              </a:tr>
              <a:tr h="219496">
                <a:tc>
                  <a:txBody>
                    <a:bodyPr/>
                    <a:lstStyle/>
                    <a:p>
                      <a:pPr fontAlgn="b"/>
                      <a:r>
                        <a:rPr lang="fi-FI" sz="1400" dirty="0">
                          <a:solidFill>
                            <a:srgbClr val="000000"/>
                          </a:solidFill>
                          <a:effectLst/>
                          <a:latin typeface="Times New Roman" panose="02020603050405020304" pitchFamily="18" charset="0"/>
                          <a:cs typeface="Times New Roman" panose="02020603050405020304" pitchFamily="18" charset="0"/>
                        </a:rPr>
                        <a:t>Rurouni Kenshin: Meiji Kenkaku Romantan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0.64156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7900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3338115"/>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Haikyuu!!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0.641257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7369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53647011"/>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Bakuman.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0.638062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8606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6584935"/>
                  </a:ext>
                </a:extLst>
              </a:tr>
              <a:tr h="219496">
                <a:tc>
                  <a:txBody>
                    <a:bodyPr/>
                    <a:lstStyle/>
                    <a:p>
                      <a:pPr fontAlgn="b"/>
                      <a:r>
                        <a:rPr lang="en-US" sz="1400">
                          <a:solidFill>
                            <a:srgbClr val="000000"/>
                          </a:solidFill>
                          <a:effectLst/>
                          <a:latin typeface="Times New Roman" panose="02020603050405020304" pitchFamily="18" charset="0"/>
                          <a:cs typeface="Times New Roman" panose="02020603050405020304" pitchFamily="18" charset="0"/>
                        </a:rPr>
                        <a:t>Fate/stay night: Unlimited Blade Works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0.628938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7730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9629596"/>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Nanatsu no Taizai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0.628097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8192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2598308"/>
                  </a:ext>
                </a:extLst>
              </a:tr>
              <a:tr h="219496">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Shokugeki no Souma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a:solidFill>
                            <a:srgbClr val="000000"/>
                          </a:solidFill>
                          <a:effectLst/>
                          <a:latin typeface="Times New Roman" panose="02020603050405020304" pitchFamily="18" charset="0"/>
                          <a:cs typeface="Times New Roman" panose="02020603050405020304" pitchFamily="18" charset="0"/>
                        </a:rPr>
                        <a:t>0.627877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400" dirty="0">
                          <a:solidFill>
                            <a:srgbClr val="000000"/>
                          </a:solidFill>
                          <a:effectLst/>
                          <a:latin typeface="Times New Roman" panose="02020603050405020304" pitchFamily="18" charset="0"/>
                          <a:cs typeface="Times New Roman" panose="02020603050405020304" pitchFamily="18" charset="0"/>
                        </a:rPr>
                        <a:t>7990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8665797"/>
                  </a:ext>
                </a:extLst>
              </a:tr>
            </a:tbl>
          </a:graphicData>
        </a:graphic>
      </p:graphicFrame>
    </p:spTree>
    <p:extLst>
      <p:ext uri="{BB962C8B-B14F-4D97-AF65-F5344CB8AC3E}">
        <p14:creationId xmlns:p14="http://schemas.microsoft.com/office/powerpoint/2010/main" val="363288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F471-6660-4269-A440-876749DDE0F5}"/>
              </a:ext>
            </a:extLst>
          </p:cNvPr>
          <p:cNvSpPr>
            <a:spLocks noGrp="1"/>
          </p:cNvSpPr>
          <p:nvPr>
            <p:ph type="title"/>
          </p:nvPr>
        </p:nvSpPr>
        <p:spPr>
          <a:xfrm>
            <a:off x="457200" y="274638"/>
            <a:ext cx="8229600" cy="562074"/>
          </a:xfrm>
        </p:spPr>
        <p:txBody>
          <a:bodyPr/>
          <a:lstStyle/>
          <a:p>
            <a:r>
              <a:rPr lang="en-US" sz="2400" dirty="0">
                <a:solidFill>
                  <a:srgbClr val="00B0F0"/>
                </a:solidFill>
                <a:latin typeface="Times New Roman" panose="02020603050405020304" pitchFamily="18" charset="0"/>
                <a:cs typeface="Times New Roman" panose="02020603050405020304" pitchFamily="18" charset="0"/>
              </a:rPr>
              <a:t>Content based Filtering(Genre of the anime watched by the user):</a:t>
            </a:r>
            <a:endParaRPr lang="en-IN" sz="24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4DE648-9F0B-44DF-BE52-FA7A9E149BDE}"/>
              </a:ext>
            </a:extLst>
          </p:cNvPr>
          <p:cNvSpPr>
            <a:spLocks noGrp="1"/>
          </p:cNvSpPr>
          <p:nvPr>
            <p:ph idx="1"/>
          </p:nvPr>
        </p:nvSpPr>
        <p:spPr>
          <a:xfrm>
            <a:off x="457200" y="980728"/>
            <a:ext cx="8229600" cy="2088231"/>
          </a:xfrm>
        </p:spPr>
        <p:txBody>
          <a:bodyPr/>
          <a:lstStyle/>
          <a:p>
            <a:r>
              <a:rPr lang="en-US" sz="1800" dirty="0"/>
              <a:t>We are considering only anime genre of the </a:t>
            </a:r>
            <a:r>
              <a:rPr lang="en-US" sz="1800" dirty="0" err="1"/>
              <a:t>animes</a:t>
            </a:r>
            <a:r>
              <a:rPr lang="en-US" sz="1800" dirty="0"/>
              <a:t> watched by the user,</a:t>
            </a:r>
          </a:p>
          <a:p>
            <a:r>
              <a:rPr lang="en-US" sz="1800" dirty="0"/>
              <a:t>Using </a:t>
            </a:r>
            <a:r>
              <a:rPr lang="en-US" sz="1800" dirty="0" err="1"/>
              <a:t>Aprior</a:t>
            </a:r>
            <a:r>
              <a:rPr lang="en-US" sz="1800" dirty="0"/>
              <a:t> algorithm to get the combination of 4 pair </a:t>
            </a:r>
            <a:r>
              <a:rPr lang="en-US" sz="1800" dirty="0" err="1"/>
              <a:t>gener</a:t>
            </a:r>
            <a:r>
              <a:rPr lang="en-US" sz="1800" dirty="0"/>
              <a:t> of the anime watched by the same user.</a:t>
            </a:r>
          </a:p>
          <a:p>
            <a:r>
              <a:rPr lang="en-US" sz="1800" dirty="0"/>
              <a:t>Secondly, we sort them by most occurred pairs, from this list we consider the top most one.</a:t>
            </a:r>
          </a:p>
          <a:p>
            <a:r>
              <a:rPr lang="en-US" sz="1800" dirty="0"/>
              <a:t>Based on the above pair of genre, we recommending the </a:t>
            </a:r>
            <a:r>
              <a:rPr lang="en-US" sz="1800" dirty="0" err="1"/>
              <a:t>animes</a:t>
            </a:r>
            <a:r>
              <a:rPr lang="en-US" sz="1800" dirty="0"/>
              <a:t> of top 10.</a:t>
            </a:r>
          </a:p>
          <a:p>
            <a:pPr marL="0" indent="0">
              <a:buNone/>
            </a:pPr>
            <a:endParaRPr lang="en-US" sz="1800" dirty="0"/>
          </a:p>
          <a:p>
            <a:pPr marL="0" indent="0">
              <a:buNone/>
            </a:pPr>
            <a:endParaRPr lang="en-IN" sz="1800" dirty="0"/>
          </a:p>
        </p:txBody>
      </p:sp>
      <p:graphicFrame>
        <p:nvGraphicFramePr>
          <p:cNvPr id="5" name="Table 4">
            <a:extLst>
              <a:ext uri="{FF2B5EF4-FFF2-40B4-BE49-F238E27FC236}">
                <a16:creationId xmlns:a16="http://schemas.microsoft.com/office/drawing/2014/main" id="{D86DA32F-9366-4FC8-803C-CA4881709403}"/>
              </a:ext>
            </a:extLst>
          </p:cNvPr>
          <p:cNvGraphicFramePr>
            <a:graphicFrameLocks noGrp="1"/>
          </p:cNvGraphicFramePr>
          <p:nvPr>
            <p:extLst>
              <p:ext uri="{D42A27DB-BD31-4B8C-83A1-F6EECF244321}">
                <p14:modId xmlns:p14="http://schemas.microsoft.com/office/powerpoint/2010/main" val="302400700"/>
              </p:ext>
            </p:extLst>
          </p:nvPr>
        </p:nvGraphicFramePr>
        <p:xfrm>
          <a:off x="611560" y="3068958"/>
          <a:ext cx="7488832" cy="3240367"/>
        </p:xfrm>
        <a:graphic>
          <a:graphicData uri="http://schemas.openxmlformats.org/drawingml/2006/table">
            <a:tbl>
              <a:tblPr/>
              <a:tblGrid>
                <a:gridCol w="7488832">
                  <a:extLst>
                    <a:ext uri="{9D8B030D-6E8A-4147-A177-3AD203B41FA5}">
                      <a16:colId xmlns:a16="http://schemas.microsoft.com/office/drawing/2014/main" val="4200224521"/>
                    </a:ext>
                  </a:extLst>
                </a:gridCol>
              </a:tblGrid>
              <a:tr h="249259">
                <a:tc>
                  <a:txBody>
                    <a:bodyPr/>
                    <a:lstStyle/>
                    <a:p>
                      <a:pPr fontAlgn="b"/>
                      <a:r>
                        <a:rPr lang="en-US" sz="1400">
                          <a:solidFill>
                            <a:srgbClr val="000000"/>
                          </a:solidFill>
                          <a:effectLst/>
                          <a:latin typeface="Times New Roman" panose="02020603050405020304" pitchFamily="18" charset="0"/>
                          <a:cs typeface="Times New Roman" panose="02020603050405020304" pitchFamily="18" charset="0"/>
                        </a:rPr>
                        <a:t>recommendation_by_user_common_genre(5010,anime_data,user_data) -&gt;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0874381"/>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Genre combination pair -&gt; </a:t>
                      </a:r>
                      <a:r>
                        <a:rPr lang="en-IN" sz="1400" b="1">
                          <a:solidFill>
                            <a:srgbClr val="000000"/>
                          </a:solidFill>
                          <a:effectLst/>
                          <a:latin typeface="Times New Roman" panose="02020603050405020304" pitchFamily="18" charset="0"/>
                          <a:cs typeface="Times New Roman" panose="02020603050405020304" pitchFamily="18" charset="0"/>
                        </a:rPr>
                        <a:t>('Shounen,Comedy,Adventure,Action', 13)</a:t>
                      </a:r>
                      <a:endParaRPr lang="en-IN" sz="140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1027428"/>
                  </a:ext>
                </a:extLst>
              </a:tr>
              <a:tr h="249259">
                <a:tc>
                  <a:txBody>
                    <a:bodyPr/>
                    <a:lstStyle/>
                    <a:p>
                      <a:pPr fontAlgn="b"/>
                      <a:r>
                        <a:rPr lang="en-IN" sz="1400" b="1">
                          <a:solidFill>
                            <a:srgbClr val="000000"/>
                          </a:solidFill>
                          <a:effectLst/>
                          <a:latin typeface="Times New Roman" panose="02020603050405020304" pitchFamily="18" charset="0"/>
                          <a:cs typeface="Times New Roman" panose="02020603050405020304" pitchFamily="18" charset="0"/>
                        </a:rPr>
                        <a:t>Recommedation anime name -&gt;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4685016"/>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One Piece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0073002"/>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JoJo no Kimyou na Bouken: Diamond wa Kudakenai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59603730"/>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Samurai Champloo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8533401"/>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One Piece Film: Z</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9252322"/>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InuYasha: Kanketsu-hen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5681599"/>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Dragon Ball Z</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2194641"/>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Fairy Tail (2014)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064853"/>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Fairy Tail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80245771"/>
                  </a:ext>
                </a:extLst>
              </a:tr>
              <a:tr h="249259">
                <a:tc>
                  <a:txBody>
                    <a:bodyPr/>
                    <a:lstStyle/>
                    <a:p>
                      <a:pPr fontAlgn="b"/>
                      <a:r>
                        <a:rPr lang="en-IN" sz="1400">
                          <a:solidFill>
                            <a:srgbClr val="000000"/>
                          </a:solidFill>
                          <a:effectLst/>
                          <a:latin typeface="Times New Roman" panose="02020603050405020304" pitchFamily="18" charset="0"/>
                          <a:cs typeface="Times New Roman" panose="02020603050405020304" pitchFamily="18" charset="0"/>
                        </a:rPr>
                        <a:t>Dragon Ball Kai (2014)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4688151"/>
                  </a:ext>
                </a:extLst>
              </a:tr>
              <a:tr h="249259">
                <a:tc>
                  <a:txBody>
                    <a:bodyPr/>
                    <a:lstStyle/>
                    <a:p>
                      <a:pPr fontAlgn="b"/>
                      <a:r>
                        <a:rPr lang="en-IN" sz="1400" dirty="0">
                          <a:solidFill>
                            <a:srgbClr val="000000"/>
                          </a:solidFill>
                          <a:effectLst/>
                          <a:latin typeface="Times New Roman" panose="02020603050405020304" pitchFamily="18" charset="0"/>
                          <a:cs typeface="Times New Roman" panose="02020603050405020304" pitchFamily="18" charset="0"/>
                        </a:rPr>
                        <a:t>Lupin III (2015)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51486022"/>
                  </a:ext>
                </a:extLst>
              </a:tr>
            </a:tbl>
          </a:graphicData>
        </a:graphic>
      </p:graphicFrame>
    </p:spTree>
    <p:extLst>
      <p:ext uri="{BB962C8B-B14F-4D97-AF65-F5344CB8AC3E}">
        <p14:creationId xmlns:p14="http://schemas.microsoft.com/office/powerpoint/2010/main" val="60365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5B8F-8F4E-414B-8992-41322F1524FF}"/>
              </a:ext>
            </a:extLst>
          </p:cNvPr>
          <p:cNvSpPr>
            <a:spLocks noGrp="1"/>
          </p:cNvSpPr>
          <p:nvPr>
            <p:ph type="title"/>
          </p:nvPr>
        </p:nvSpPr>
        <p:spPr>
          <a:xfrm>
            <a:off x="457200" y="274638"/>
            <a:ext cx="8229600" cy="706090"/>
          </a:xfrm>
        </p:spPr>
        <p:txBody>
          <a:bodyPr/>
          <a:lstStyle/>
          <a:p>
            <a:r>
              <a:rPr lang="en-IN" sz="2400" dirty="0">
                <a:solidFill>
                  <a:srgbClr val="00B0F0"/>
                </a:solidFill>
                <a:latin typeface="Times New Roman" panose="02020603050405020304" pitchFamily="18" charset="0"/>
                <a:cs typeface="Times New Roman" panose="02020603050405020304" pitchFamily="18" charset="0"/>
              </a:rPr>
              <a:t>Item-Item Collaborative Filtering Based Recommendation System:</a:t>
            </a:r>
          </a:p>
        </p:txBody>
      </p:sp>
      <p:sp>
        <p:nvSpPr>
          <p:cNvPr id="3" name="Content Placeholder 2">
            <a:extLst>
              <a:ext uri="{FF2B5EF4-FFF2-40B4-BE49-F238E27FC236}">
                <a16:creationId xmlns:a16="http://schemas.microsoft.com/office/drawing/2014/main" id="{CFA8F0D3-F71B-41C7-B820-78E36DC667C8}"/>
              </a:ext>
            </a:extLst>
          </p:cNvPr>
          <p:cNvSpPr>
            <a:spLocks noGrp="1"/>
          </p:cNvSpPr>
          <p:nvPr>
            <p:ph idx="1"/>
          </p:nvPr>
        </p:nvSpPr>
        <p:spPr>
          <a:xfrm>
            <a:off x="457200" y="1268759"/>
            <a:ext cx="8229600" cy="2160241"/>
          </a:xfrm>
        </p:spPr>
        <p:txBody>
          <a:bodyPr/>
          <a:lstStyle/>
          <a:p>
            <a:r>
              <a:rPr lang="en-US" sz="1800" dirty="0">
                <a:latin typeface="Times New Roman" panose="02020603050405020304" pitchFamily="18" charset="0"/>
                <a:cs typeface="Times New Roman" panose="02020603050405020304" pitchFamily="18" charset="0"/>
              </a:rPr>
              <a:t>Here we calculate the similarity between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We have considered top similar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 with their similarity scores and the ratings by other users for filling sparse matrix for the particular user.</a:t>
            </a:r>
          </a:p>
          <a:p>
            <a:r>
              <a:rPr lang="en-US" sz="1800" dirty="0">
                <a:latin typeface="Times New Roman" panose="02020603050405020304" pitchFamily="18" charset="0"/>
                <a:cs typeface="Times New Roman" panose="02020603050405020304" pitchFamily="18" charset="0"/>
              </a:rPr>
              <a:t>Based on the similarity score, we recommend top 10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 to the user.</a:t>
            </a:r>
          </a:p>
          <a:p>
            <a:r>
              <a:rPr lang="en-US" sz="1800" dirty="0">
                <a:latin typeface="Times New Roman" panose="02020603050405020304" pitchFamily="18" charset="0"/>
                <a:cs typeface="Times New Roman" panose="02020603050405020304" pitchFamily="18" charset="0"/>
              </a:rPr>
              <a:t>The screenshot of the results shows that the recommended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 are of same type, the genre and the ratings are close to each other.</a:t>
            </a:r>
          </a:p>
        </p:txBody>
      </p:sp>
      <p:graphicFrame>
        <p:nvGraphicFramePr>
          <p:cNvPr id="5" name="Table 4">
            <a:extLst>
              <a:ext uri="{FF2B5EF4-FFF2-40B4-BE49-F238E27FC236}">
                <a16:creationId xmlns:a16="http://schemas.microsoft.com/office/drawing/2014/main" id="{F68CD1C4-25EA-4034-A0C9-40C6313037EC}"/>
              </a:ext>
            </a:extLst>
          </p:cNvPr>
          <p:cNvGraphicFramePr>
            <a:graphicFrameLocks noGrp="1"/>
          </p:cNvGraphicFramePr>
          <p:nvPr>
            <p:extLst>
              <p:ext uri="{D42A27DB-BD31-4B8C-83A1-F6EECF244321}">
                <p14:modId xmlns:p14="http://schemas.microsoft.com/office/powerpoint/2010/main" val="2841621833"/>
              </p:ext>
            </p:extLst>
          </p:nvPr>
        </p:nvGraphicFramePr>
        <p:xfrm>
          <a:off x="611560" y="3356992"/>
          <a:ext cx="8075239" cy="3226366"/>
        </p:xfrm>
        <a:graphic>
          <a:graphicData uri="http://schemas.openxmlformats.org/drawingml/2006/table">
            <a:tbl>
              <a:tblPr/>
              <a:tblGrid>
                <a:gridCol w="6348685">
                  <a:extLst>
                    <a:ext uri="{9D8B030D-6E8A-4147-A177-3AD203B41FA5}">
                      <a16:colId xmlns:a16="http://schemas.microsoft.com/office/drawing/2014/main" val="1413081580"/>
                    </a:ext>
                  </a:extLst>
                </a:gridCol>
                <a:gridCol w="863277">
                  <a:extLst>
                    <a:ext uri="{9D8B030D-6E8A-4147-A177-3AD203B41FA5}">
                      <a16:colId xmlns:a16="http://schemas.microsoft.com/office/drawing/2014/main" val="217045976"/>
                    </a:ext>
                  </a:extLst>
                </a:gridCol>
                <a:gridCol w="863277">
                  <a:extLst>
                    <a:ext uri="{9D8B030D-6E8A-4147-A177-3AD203B41FA5}">
                      <a16:colId xmlns:a16="http://schemas.microsoft.com/office/drawing/2014/main" val="1961454976"/>
                    </a:ext>
                  </a:extLst>
                </a:gridCol>
              </a:tblGrid>
              <a:tr h="293306">
                <a:tc>
                  <a:txBody>
                    <a:bodyPr/>
                    <a:lstStyle/>
                    <a:p>
                      <a:pPr fontAlgn="b"/>
                      <a:r>
                        <a:rPr lang="en-IN" sz="1100" b="1">
                          <a:solidFill>
                            <a:srgbClr val="000000"/>
                          </a:solidFill>
                          <a:effectLst/>
                          <a:latin typeface="Calibri" panose="020F0502020204030204" pitchFamily="34" charset="0"/>
                        </a:rPr>
                        <a:t>Anime Name</a:t>
                      </a:r>
                    </a:p>
                  </a:txBody>
                  <a:tcPr marL="7620" marR="7620" marT="7620" marB="0" anchor="b">
                    <a:lnL>
                      <a:noFill/>
                    </a:lnL>
                    <a:lnR>
                      <a:noFill/>
                    </a:lnR>
                    <a:lnT>
                      <a:noFill/>
                    </a:lnT>
                    <a:lnB>
                      <a:noFill/>
                    </a:lnB>
                    <a:solidFill>
                      <a:srgbClr val="FFFFFF"/>
                    </a:solidFill>
                  </a:tcPr>
                </a:tc>
                <a:tc>
                  <a:txBody>
                    <a:bodyPr/>
                    <a:lstStyle/>
                    <a:p>
                      <a:pPr fontAlgn="b"/>
                      <a:r>
                        <a:rPr lang="en-IN" sz="1100" b="1">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FFFFFF"/>
                    </a:solidFill>
                  </a:tcPr>
                </a:tc>
                <a:tc>
                  <a:txBody>
                    <a:bodyPr/>
                    <a:lstStyle/>
                    <a:p>
                      <a:pPr fontAlgn="b"/>
                      <a:r>
                        <a:rPr lang="en-IN" sz="1100" b="1">
                          <a:solidFill>
                            <a:srgbClr val="000000"/>
                          </a:solidFill>
                          <a:effectLst/>
                          <a:latin typeface="Calibri" panose="020F0502020204030204" pitchFamily="34" charset="0"/>
                        </a:rPr>
                        <a:t>Rating</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3552221587"/>
                  </a:ext>
                </a:extLst>
              </a:tr>
              <a:tr h="293306">
                <a:tc>
                  <a:txBody>
                    <a:bodyPr/>
                    <a:lstStyle/>
                    <a:p>
                      <a:pPr fontAlgn="b"/>
                      <a:r>
                        <a:rPr lang="en-IN" sz="1100">
                          <a:solidFill>
                            <a:srgbClr val="000000"/>
                          </a:solidFill>
                          <a:effectLst/>
                          <a:latin typeface="Calibri" panose="020F0502020204030204" pitchFamily="34" charset="0"/>
                        </a:rPr>
                        <a:t>Utsunomiko</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6.35</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4009267566"/>
                  </a:ext>
                </a:extLst>
              </a:tr>
              <a:tr h="293306">
                <a:tc>
                  <a:txBody>
                    <a:bodyPr/>
                    <a:lstStyle/>
                    <a:p>
                      <a:pPr fontAlgn="b"/>
                      <a:r>
                        <a:rPr lang="en-IN" sz="1100">
                          <a:solidFill>
                            <a:srgbClr val="000000"/>
                          </a:solidFill>
                          <a:effectLst/>
                          <a:latin typeface="Calibri" panose="020F0502020204030204" pitchFamily="34" charset="0"/>
                        </a:rPr>
                        <a:t>Enchanted Journey</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6.32</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627207567"/>
                  </a:ext>
                </a:extLst>
              </a:tr>
              <a:tr h="293306">
                <a:tc>
                  <a:txBody>
                    <a:bodyPr/>
                    <a:lstStyle/>
                    <a:p>
                      <a:pPr fontAlgn="b"/>
                      <a:r>
                        <a:rPr lang="en-US" sz="1100">
                          <a:solidFill>
                            <a:srgbClr val="000000"/>
                          </a:solidFill>
                          <a:effectLst/>
                          <a:latin typeface="Calibri" panose="020F0502020204030204" pitchFamily="34" charset="0"/>
                        </a:rPr>
                        <a:t>The monkey king conquers the demon</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6.67</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3273781183"/>
                  </a:ext>
                </a:extLst>
              </a:tr>
              <a:tr h="293306">
                <a:tc>
                  <a:txBody>
                    <a:bodyPr/>
                    <a:lstStyle/>
                    <a:p>
                      <a:pPr fontAlgn="b"/>
                      <a:r>
                        <a:rPr lang="en-IN" sz="1100">
                          <a:solidFill>
                            <a:srgbClr val="000000"/>
                          </a:solidFill>
                          <a:effectLst/>
                          <a:latin typeface="Calibri" panose="020F0502020204030204" pitchFamily="34" charset="0"/>
                        </a:rPr>
                        <a:t>Xabungle grafitte</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5.33</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4169580964"/>
                  </a:ext>
                </a:extLst>
              </a:tr>
              <a:tr h="293306">
                <a:tc>
                  <a:txBody>
                    <a:bodyPr/>
                    <a:lstStyle/>
                    <a:p>
                      <a:pPr fontAlgn="b"/>
                      <a:r>
                        <a:rPr lang="en-IN" sz="1100">
                          <a:solidFill>
                            <a:srgbClr val="000000"/>
                          </a:solidFill>
                          <a:effectLst/>
                          <a:latin typeface="Calibri" panose="020F0502020204030204" pitchFamily="34" charset="0"/>
                        </a:rPr>
                        <a:t>Osamu to Musashi</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6.4</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2153202412"/>
                  </a:ext>
                </a:extLst>
              </a:tr>
              <a:tr h="293306">
                <a:tc>
                  <a:txBody>
                    <a:bodyPr/>
                    <a:lstStyle/>
                    <a:p>
                      <a:pPr fontAlgn="b"/>
                      <a:r>
                        <a:rPr lang="en-IN" sz="1100" dirty="0" err="1">
                          <a:solidFill>
                            <a:srgbClr val="000000"/>
                          </a:solidFill>
                          <a:effectLst/>
                          <a:latin typeface="Calibri" panose="020F0502020204030204" pitchFamily="34" charset="0"/>
                        </a:rPr>
                        <a:t>Planetarian</a:t>
                      </a:r>
                      <a:r>
                        <a:rPr lang="en-IN" sz="1100" dirty="0">
                          <a:solidFill>
                            <a:srgbClr val="000000"/>
                          </a:solidFill>
                          <a:effectLst/>
                          <a:latin typeface="Calibri" panose="020F0502020204030204" pitchFamily="34" charset="0"/>
                        </a:rPr>
                        <a:t>: Hoshi no Hito  </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7.38</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4139687041"/>
                  </a:ext>
                </a:extLst>
              </a:tr>
              <a:tr h="293306">
                <a:tc>
                  <a:txBody>
                    <a:bodyPr/>
                    <a:lstStyle/>
                    <a:p>
                      <a:pPr fontAlgn="b"/>
                      <a:r>
                        <a:rPr lang="en-IN" sz="1100">
                          <a:solidFill>
                            <a:srgbClr val="000000"/>
                          </a:solidFill>
                          <a:effectLst/>
                          <a:latin typeface="Calibri" panose="020F0502020204030204" pitchFamily="34" charset="0"/>
                        </a:rPr>
                        <a:t>Tistou Midori no Oyayubi   </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7.1</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1452090362"/>
                  </a:ext>
                </a:extLst>
              </a:tr>
              <a:tr h="293306">
                <a:tc>
                  <a:txBody>
                    <a:bodyPr/>
                    <a:lstStyle/>
                    <a:p>
                      <a:pPr fontAlgn="b"/>
                      <a:r>
                        <a:rPr lang="en-IN" sz="1100" dirty="0">
                          <a:solidFill>
                            <a:srgbClr val="000000"/>
                          </a:solidFill>
                          <a:effectLst/>
                          <a:latin typeface="Calibri" panose="020F0502020204030204" pitchFamily="34" charset="0"/>
                        </a:rPr>
                        <a:t> </a:t>
                      </a:r>
                      <a:r>
                        <a:rPr lang="en-IN" sz="1100" dirty="0" err="1">
                          <a:solidFill>
                            <a:srgbClr val="000000"/>
                          </a:solidFill>
                          <a:effectLst/>
                          <a:latin typeface="Calibri" panose="020F0502020204030204" pitchFamily="34" charset="0"/>
                        </a:rPr>
                        <a:t>Toufu</a:t>
                      </a:r>
                      <a:r>
                        <a:rPr lang="en-IN" sz="1100" dirty="0">
                          <a:solidFill>
                            <a:srgbClr val="000000"/>
                          </a:solidFill>
                          <a:effectLst/>
                          <a:latin typeface="Calibri" panose="020F0502020204030204" pitchFamily="34" charset="0"/>
                        </a:rPr>
                        <a:t> </a:t>
                      </a:r>
                      <a:r>
                        <a:rPr lang="en-IN" sz="1100" dirty="0" err="1">
                          <a:solidFill>
                            <a:srgbClr val="000000"/>
                          </a:solidFill>
                          <a:effectLst/>
                          <a:latin typeface="Calibri" panose="020F0502020204030204" pitchFamily="34" charset="0"/>
                        </a:rPr>
                        <a:t>Kozou</a:t>
                      </a:r>
                      <a:endParaRPr lang="en-IN" sz="1100"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6.15</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1822411094"/>
                  </a:ext>
                </a:extLst>
              </a:tr>
              <a:tr h="293306">
                <a:tc>
                  <a:txBody>
                    <a:bodyPr/>
                    <a:lstStyle/>
                    <a:p>
                      <a:pPr fontAlgn="b"/>
                      <a:r>
                        <a:rPr lang="en-IN" sz="1100">
                          <a:solidFill>
                            <a:srgbClr val="000000"/>
                          </a:solidFill>
                          <a:effectLst/>
                          <a:latin typeface="Calibri" panose="020F0502020204030204" pitchFamily="34" charset="0"/>
                        </a:rPr>
                        <a:t>Mirai Shounen Conan: Tokubetsu-hen - Kyodaiki </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a:solidFill>
                            <a:srgbClr val="000000"/>
                          </a:solidFill>
                          <a:effectLst/>
                          <a:latin typeface="Calibri" panose="020F0502020204030204" pitchFamily="34" charset="0"/>
                        </a:rPr>
                        <a:t>6.93</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892273569"/>
                  </a:ext>
                </a:extLst>
              </a:tr>
              <a:tr h="293306">
                <a:tc>
                  <a:txBody>
                    <a:bodyPr/>
                    <a:lstStyle/>
                    <a:p>
                      <a:pPr fontAlgn="b"/>
                      <a:r>
                        <a:rPr lang="pl-PL" sz="1100">
                          <a:solidFill>
                            <a:srgbClr val="000000"/>
                          </a:solidFill>
                          <a:effectLst/>
                          <a:latin typeface="Calibri" panose="020F0502020204030204" pitchFamily="34" charset="0"/>
                        </a:rPr>
                        <a:t>Tezuka Osamu no Buddha: Owarinaki Tabi  </a:t>
                      </a:r>
                    </a:p>
                  </a:txBody>
                  <a:tcPr marL="7620" marR="7620" marT="7620" marB="0" anchor="b">
                    <a:lnL>
                      <a:noFill/>
                    </a:lnL>
                    <a:lnR>
                      <a:noFill/>
                    </a:lnR>
                    <a:lnT>
                      <a:noFill/>
                    </a:lnT>
                    <a:lnB>
                      <a:noFill/>
                    </a:lnB>
                    <a:solidFill>
                      <a:srgbClr val="FFFFFF"/>
                    </a:solidFill>
                  </a:tcPr>
                </a:tc>
                <a:tc>
                  <a:txBody>
                    <a:bodyPr/>
                    <a:lstStyle/>
                    <a:p>
                      <a:pPr fontAlgn="b"/>
                      <a:r>
                        <a:rPr lang="en-IN" sz="1100">
                          <a:solidFill>
                            <a:srgbClr val="000000"/>
                          </a:solidFill>
                          <a:effectLst/>
                          <a:latin typeface="Calibri" panose="020F0502020204030204" pitchFamily="34" charset="0"/>
                        </a:rPr>
                        <a:t>Movie</a:t>
                      </a:r>
                    </a:p>
                  </a:txBody>
                  <a:tcPr marL="7620" marR="7620" marT="7620" marB="0" anchor="b">
                    <a:lnL>
                      <a:noFill/>
                    </a:lnL>
                    <a:lnR>
                      <a:noFill/>
                    </a:lnR>
                    <a:lnT>
                      <a:noFill/>
                    </a:lnT>
                    <a:lnB>
                      <a:noFill/>
                    </a:lnB>
                    <a:solidFill>
                      <a:srgbClr val="FFFFFF"/>
                    </a:solidFill>
                  </a:tcPr>
                </a:tc>
                <a:tc>
                  <a:txBody>
                    <a:bodyPr/>
                    <a:lstStyle/>
                    <a:p>
                      <a:pPr algn="r" fontAlgn="b"/>
                      <a:r>
                        <a:rPr lang="en-IN" sz="1100" dirty="0">
                          <a:solidFill>
                            <a:srgbClr val="000000"/>
                          </a:solidFill>
                          <a:effectLst/>
                          <a:latin typeface="Calibri" panose="020F0502020204030204" pitchFamily="34" charset="0"/>
                        </a:rPr>
                        <a:t>7.11</a:t>
                      </a:r>
                    </a:p>
                  </a:txBody>
                  <a:tcPr marL="7620" marR="7620" marT="7620" marB="0" anchor="b">
                    <a:lnL>
                      <a:noFill/>
                    </a:lnL>
                    <a:lnR>
                      <a:noFill/>
                    </a:lnR>
                    <a:lnT>
                      <a:noFill/>
                    </a:lnT>
                    <a:lnB>
                      <a:noFill/>
                    </a:lnB>
                    <a:solidFill>
                      <a:srgbClr val="FFFFFF"/>
                    </a:solidFill>
                  </a:tcPr>
                </a:tc>
                <a:extLst>
                  <a:ext uri="{0D108BD9-81ED-4DB2-BD59-A6C34878D82A}">
                    <a16:rowId xmlns:a16="http://schemas.microsoft.com/office/drawing/2014/main" val="462793085"/>
                  </a:ext>
                </a:extLst>
              </a:tr>
            </a:tbl>
          </a:graphicData>
        </a:graphic>
      </p:graphicFrame>
    </p:spTree>
    <p:extLst>
      <p:ext uri="{BB962C8B-B14F-4D97-AF65-F5344CB8AC3E}">
        <p14:creationId xmlns:p14="http://schemas.microsoft.com/office/powerpoint/2010/main" val="210503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3650-12AA-41CA-928B-7B14E4E9221F}"/>
              </a:ext>
            </a:extLst>
          </p:cNvPr>
          <p:cNvSpPr>
            <a:spLocks noGrp="1"/>
          </p:cNvSpPr>
          <p:nvPr>
            <p:ph type="title"/>
          </p:nvPr>
        </p:nvSpPr>
        <p:spPr>
          <a:xfrm>
            <a:off x="457200" y="274638"/>
            <a:ext cx="8229600" cy="346050"/>
          </a:xfrm>
        </p:spPr>
        <p:txBody>
          <a:bodyPr/>
          <a:lstStyle/>
          <a:p>
            <a:r>
              <a:rPr lang="en-IN" sz="2400" dirty="0">
                <a:solidFill>
                  <a:srgbClr val="00B0F0"/>
                </a:solidFill>
                <a:latin typeface="Times New Roman" panose="02020603050405020304" pitchFamily="18" charset="0"/>
                <a:cs typeface="Times New Roman" panose="02020603050405020304" pitchFamily="18" charset="0"/>
              </a:rPr>
              <a:t>CF Based Recommendation System using Clustering technique:</a:t>
            </a:r>
          </a:p>
        </p:txBody>
      </p:sp>
      <p:graphicFrame>
        <p:nvGraphicFramePr>
          <p:cNvPr id="5" name="Content Placeholder 4">
            <a:extLst>
              <a:ext uri="{FF2B5EF4-FFF2-40B4-BE49-F238E27FC236}">
                <a16:creationId xmlns:a16="http://schemas.microsoft.com/office/drawing/2014/main" id="{5AC4DF29-97E1-488E-99EE-74248F5341C2}"/>
              </a:ext>
            </a:extLst>
          </p:cNvPr>
          <p:cNvGraphicFramePr>
            <a:graphicFrameLocks noGrp="1"/>
          </p:cNvGraphicFramePr>
          <p:nvPr>
            <p:ph idx="1"/>
            <p:extLst>
              <p:ext uri="{D42A27DB-BD31-4B8C-83A1-F6EECF244321}">
                <p14:modId xmlns:p14="http://schemas.microsoft.com/office/powerpoint/2010/main" val="2681338799"/>
              </p:ext>
            </p:extLst>
          </p:nvPr>
        </p:nvGraphicFramePr>
        <p:xfrm>
          <a:off x="107505" y="2276872"/>
          <a:ext cx="9000999" cy="4452408"/>
        </p:xfrm>
        <a:graphic>
          <a:graphicData uri="http://schemas.openxmlformats.org/drawingml/2006/table">
            <a:tbl>
              <a:tblPr/>
              <a:tblGrid>
                <a:gridCol w="1872207">
                  <a:extLst>
                    <a:ext uri="{9D8B030D-6E8A-4147-A177-3AD203B41FA5}">
                      <a16:colId xmlns:a16="http://schemas.microsoft.com/office/drawing/2014/main" val="3615102295"/>
                    </a:ext>
                  </a:extLst>
                </a:gridCol>
                <a:gridCol w="2338546">
                  <a:extLst>
                    <a:ext uri="{9D8B030D-6E8A-4147-A177-3AD203B41FA5}">
                      <a16:colId xmlns:a16="http://schemas.microsoft.com/office/drawing/2014/main" val="3218045003"/>
                    </a:ext>
                  </a:extLst>
                </a:gridCol>
                <a:gridCol w="2359119">
                  <a:extLst>
                    <a:ext uri="{9D8B030D-6E8A-4147-A177-3AD203B41FA5}">
                      <a16:colId xmlns:a16="http://schemas.microsoft.com/office/drawing/2014/main" val="105432141"/>
                    </a:ext>
                  </a:extLst>
                </a:gridCol>
                <a:gridCol w="2431127">
                  <a:extLst>
                    <a:ext uri="{9D8B030D-6E8A-4147-A177-3AD203B41FA5}">
                      <a16:colId xmlns:a16="http://schemas.microsoft.com/office/drawing/2014/main" val="3035517142"/>
                    </a:ext>
                  </a:extLst>
                </a:gridCol>
              </a:tblGrid>
              <a:tr h="274727">
                <a:tc>
                  <a:txBody>
                    <a:bodyPr/>
                    <a:lstStyle/>
                    <a:p>
                      <a:pPr fontAlgn="ctr"/>
                      <a:r>
                        <a:rPr lang="en-IN" sz="1350" b="1" dirty="0">
                          <a:solidFill>
                            <a:srgbClr val="000000"/>
                          </a:solidFill>
                          <a:effectLst/>
                          <a:latin typeface="Times New Roman" panose="02020603050405020304" pitchFamily="18" charset="0"/>
                          <a:cs typeface="Times New Roman" panose="02020603050405020304" pitchFamily="18" charset="0"/>
                        </a:rPr>
                        <a:t> Cluster 0</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b="1" dirty="0">
                          <a:solidFill>
                            <a:srgbClr val="000000"/>
                          </a:solidFill>
                          <a:effectLst/>
                          <a:latin typeface="Times New Roman" panose="02020603050405020304" pitchFamily="18" charset="0"/>
                          <a:cs typeface="Times New Roman" panose="02020603050405020304" pitchFamily="18" charset="0"/>
                        </a:rPr>
                        <a:t> Cluster 1</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b="1" dirty="0">
                          <a:solidFill>
                            <a:srgbClr val="000000"/>
                          </a:solidFill>
                          <a:effectLst/>
                          <a:latin typeface="Times New Roman" panose="02020603050405020304" pitchFamily="18" charset="0"/>
                          <a:cs typeface="Times New Roman" panose="02020603050405020304" pitchFamily="18" charset="0"/>
                        </a:rPr>
                        <a:t> Cluster 2</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b="1" dirty="0">
                          <a:solidFill>
                            <a:srgbClr val="000000"/>
                          </a:solidFill>
                          <a:effectLst/>
                          <a:latin typeface="Times New Roman" panose="02020603050405020304" pitchFamily="18" charset="0"/>
                          <a:cs typeface="Times New Roman" panose="02020603050405020304" pitchFamily="18" charset="0"/>
                        </a:rPr>
                        <a:t> Cluster 3</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5773617"/>
                  </a:ext>
                </a:extLst>
              </a:tr>
              <a:tr h="274727">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Steins;Gate</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Death Note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Death Note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Shingeki</a:t>
                      </a:r>
                      <a:r>
                        <a:rPr lang="en-IN" sz="1350" dirty="0">
                          <a:solidFill>
                            <a:srgbClr val="000000"/>
                          </a:solidFill>
                          <a:effectLst/>
                          <a:latin typeface="Times New Roman" panose="02020603050405020304" pitchFamily="18" charset="0"/>
                          <a:cs typeface="Times New Roman" panose="02020603050405020304" pitchFamily="18" charset="0"/>
                        </a:rPr>
                        <a:t> no </a:t>
                      </a:r>
                      <a:r>
                        <a:rPr lang="en-IN" sz="1350" dirty="0" err="1">
                          <a:solidFill>
                            <a:srgbClr val="000000"/>
                          </a:solidFill>
                          <a:effectLst/>
                          <a:latin typeface="Times New Roman" panose="02020603050405020304" pitchFamily="18" charset="0"/>
                          <a:cs typeface="Times New Roman" panose="02020603050405020304" pitchFamily="18" charset="0"/>
                        </a:rPr>
                        <a:t>Kyojin</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2187466"/>
                  </a:ext>
                </a:extLst>
              </a:tr>
              <a:tr h="274727">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No Game No Life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US" sz="1350" dirty="0">
                          <a:solidFill>
                            <a:srgbClr val="000000"/>
                          </a:solidFill>
                          <a:effectLst/>
                          <a:latin typeface="Times New Roman" panose="02020603050405020304" pitchFamily="18" charset="0"/>
                          <a:cs typeface="Times New Roman" panose="02020603050405020304" pitchFamily="18" charset="0"/>
                        </a:rPr>
                        <a:t> Code </a:t>
                      </a:r>
                      <a:r>
                        <a:rPr lang="en-US" sz="1350" dirty="0" err="1">
                          <a:solidFill>
                            <a:srgbClr val="000000"/>
                          </a:solidFill>
                          <a:effectLst/>
                          <a:latin typeface="Times New Roman" panose="02020603050405020304" pitchFamily="18" charset="0"/>
                          <a:cs typeface="Times New Roman" panose="02020603050405020304" pitchFamily="18" charset="0"/>
                        </a:rPr>
                        <a:t>Geass</a:t>
                      </a:r>
                      <a:r>
                        <a:rPr lang="en-US" sz="1350" dirty="0">
                          <a:solidFill>
                            <a:srgbClr val="000000"/>
                          </a:solidFill>
                          <a:effectLst/>
                          <a:latin typeface="Times New Roman" panose="02020603050405020304" pitchFamily="18" charset="0"/>
                          <a:cs typeface="Times New Roman" panose="02020603050405020304" pitchFamily="18" charset="0"/>
                        </a:rPr>
                        <a:t>: </a:t>
                      </a:r>
                      <a:r>
                        <a:rPr lang="en-US" sz="1350" dirty="0" err="1">
                          <a:solidFill>
                            <a:srgbClr val="000000"/>
                          </a:solidFill>
                          <a:effectLst/>
                          <a:latin typeface="Times New Roman" panose="02020603050405020304" pitchFamily="18" charset="0"/>
                          <a:cs typeface="Times New Roman" panose="02020603050405020304" pitchFamily="18" charset="0"/>
                        </a:rPr>
                        <a:t>Hangyaku</a:t>
                      </a:r>
                      <a:r>
                        <a:rPr lang="en-US" sz="1350" dirty="0">
                          <a:solidFill>
                            <a:srgbClr val="000000"/>
                          </a:solidFill>
                          <a:effectLst/>
                          <a:latin typeface="Times New Roman" panose="02020603050405020304" pitchFamily="18" charset="0"/>
                          <a:cs typeface="Times New Roman" panose="02020603050405020304" pitchFamily="18" charset="0"/>
                        </a:rPr>
                        <a:t> no  </a:t>
                      </a:r>
                      <a:r>
                        <a:rPr lang="en-US" sz="1350" dirty="0" err="1">
                          <a:solidFill>
                            <a:srgbClr val="000000"/>
                          </a:solidFill>
                          <a:effectLst/>
                          <a:latin typeface="Times New Roman" panose="02020603050405020304" pitchFamily="18" charset="0"/>
                          <a:cs typeface="Times New Roman" panose="02020603050405020304" pitchFamily="18" charset="0"/>
                        </a:rPr>
                        <a:t>Lelouch</a:t>
                      </a:r>
                      <a:endParaRPr lang="en-US"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Shingeki</a:t>
                      </a:r>
                      <a:r>
                        <a:rPr lang="en-IN" sz="1350" dirty="0">
                          <a:solidFill>
                            <a:srgbClr val="000000"/>
                          </a:solidFill>
                          <a:effectLst/>
                          <a:latin typeface="Times New Roman" panose="02020603050405020304" pitchFamily="18" charset="0"/>
                          <a:cs typeface="Times New Roman" panose="02020603050405020304" pitchFamily="18" charset="0"/>
                        </a:rPr>
                        <a:t> no </a:t>
                      </a:r>
                      <a:r>
                        <a:rPr lang="en-IN" sz="1350" dirty="0" err="1">
                          <a:solidFill>
                            <a:srgbClr val="000000"/>
                          </a:solidFill>
                          <a:effectLst/>
                          <a:latin typeface="Times New Roman" panose="02020603050405020304" pitchFamily="18" charset="0"/>
                          <a:cs typeface="Times New Roman" panose="02020603050405020304" pitchFamily="18" charset="0"/>
                        </a:rPr>
                        <a:t>Kyojin</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Death Note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2118618"/>
                  </a:ext>
                </a:extLst>
              </a:tr>
              <a:tr h="274727">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Angel Beats!</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pt-BR" sz="1350" dirty="0">
                          <a:solidFill>
                            <a:srgbClr val="000000"/>
                          </a:solidFill>
                          <a:effectLst/>
                          <a:latin typeface="Times New Roman" panose="02020603050405020304" pitchFamily="18" charset="0"/>
                          <a:cs typeface="Times New Roman" panose="02020603050405020304" pitchFamily="18" charset="0"/>
                        </a:rPr>
                        <a:t> Code Geass: Hangyaku no  Lelouch R2</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Sword Art Online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Sword Art Online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7237982"/>
                  </a:ext>
                </a:extLst>
              </a:tr>
              <a:tr h="274727">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Toradora</a:t>
                      </a:r>
                      <a:r>
                        <a:rPr lang="en-IN" sz="1350" dirty="0">
                          <a:solidFill>
                            <a:srgbClr val="000000"/>
                          </a:solidFill>
                          <a:effectLst/>
                          <a:latin typeface="Times New Roman" panose="02020603050405020304" pitchFamily="18" charset="0"/>
                          <a:cs typeface="Times New Roman" panose="02020603050405020304" pitchFamily="18" charset="0"/>
                        </a:rPr>
                        <a:t>!</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Sen to Chihiro no </a:t>
                      </a:r>
                      <a:r>
                        <a:rPr lang="en-IN" sz="1350" dirty="0" err="1">
                          <a:solidFill>
                            <a:srgbClr val="000000"/>
                          </a:solidFill>
                          <a:effectLst/>
                          <a:latin typeface="Times New Roman" panose="02020603050405020304" pitchFamily="18" charset="0"/>
                          <a:cs typeface="Times New Roman" panose="02020603050405020304" pitchFamily="18" charset="0"/>
                        </a:rPr>
                        <a:t>Kamikakushi</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Fullmetal</a:t>
                      </a:r>
                      <a:r>
                        <a:rPr lang="en-IN" sz="1350" dirty="0">
                          <a:solidFill>
                            <a:srgbClr val="000000"/>
                          </a:solidFill>
                          <a:effectLst/>
                          <a:latin typeface="Times New Roman" panose="02020603050405020304" pitchFamily="18" charset="0"/>
                          <a:cs typeface="Times New Roman" panose="02020603050405020304" pitchFamily="18" charset="0"/>
                        </a:rPr>
                        <a:t> Alchemist:  Brotherhood</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Angel Beats!</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0868799"/>
                  </a:ext>
                </a:extLst>
              </a:tr>
              <a:tr h="515534">
                <a:tc>
                  <a:txBody>
                    <a:bodyPr/>
                    <a:lstStyle/>
                    <a:p>
                      <a:pPr fontAlgn="ctr"/>
                      <a:r>
                        <a:rPr lang="en-US" sz="1350" dirty="0">
                          <a:solidFill>
                            <a:srgbClr val="000000"/>
                          </a:solidFill>
                          <a:effectLst/>
                          <a:latin typeface="Times New Roman" panose="02020603050405020304" pitchFamily="18" charset="0"/>
                          <a:cs typeface="Times New Roman" panose="02020603050405020304" pitchFamily="18" charset="0"/>
                        </a:rPr>
                        <a:t> Code </a:t>
                      </a:r>
                      <a:r>
                        <a:rPr lang="en-US" sz="1350" dirty="0" err="1">
                          <a:solidFill>
                            <a:srgbClr val="000000"/>
                          </a:solidFill>
                          <a:effectLst/>
                          <a:latin typeface="Times New Roman" panose="02020603050405020304" pitchFamily="18" charset="0"/>
                          <a:cs typeface="Times New Roman" panose="02020603050405020304" pitchFamily="18" charset="0"/>
                        </a:rPr>
                        <a:t>Geass</a:t>
                      </a:r>
                      <a:r>
                        <a:rPr lang="en-US" sz="1350" dirty="0">
                          <a:solidFill>
                            <a:srgbClr val="000000"/>
                          </a:solidFill>
                          <a:effectLst/>
                          <a:latin typeface="Times New Roman" panose="02020603050405020304" pitchFamily="18" charset="0"/>
                          <a:cs typeface="Times New Roman" panose="02020603050405020304" pitchFamily="18" charset="0"/>
                        </a:rPr>
                        <a:t>: </a:t>
                      </a:r>
                      <a:r>
                        <a:rPr lang="en-US" sz="1350" dirty="0" err="1">
                          <a:solidFill>
                            <a:srgbClr val="000000"/>
                          </a:solidFill>
                          <a:effectLst/>
                          <a:latin typeface="Times New Roman" panose="02020603050405020304" pitchFamily="18" charset="0"/>
                          <a:cs typeface="Times New Roman" panose="02020603050405020304" pitchFamily="18" charset="0"/>
                        </a:rPr>
                        <a:t>Hangyaku</a:t>
                      </a:r>
                      <a:r>
                        <a:rPr lang="en-US" sz="1350" dirty="0">
                          <a:solidFill>
                            <a:srgbClr val="000000"/>
                          </a:solidFill>
                          <a:effectLst/>
                          <a:latin typeface="Times New Roman" panose="02020603050405020304" pitchFamily="18" charset="0"/>
                          <a:cs typeface="Times New Roman" panose="02020603050405020304" pitchFamily="18" charset="0"/>
                        </a:rPr>
                        <a:t>  no </a:t>
                      </a:r>
                      <a:r>
                        <a:rPr lang="en-US" sz="1350" dirty="0" err="1">
                          <a:solidFill>
                            <a:srgbClr val="000000"/>
                          </a:solidFill>
                          <a:effectLst/>
                          <a:latin typeface="Times New Roman" panose="02020603050405020304" pitchFamily="18" charset="0"/>
                          <a:cs typeface="Times New Roman" panose="02020603050405020304" pitchFamily="18" charset="0"/>
                        </a:rPr>
                        <a:t>Lelouch</a:t>
                      </a:r>
                      <a:endParaRPr lang="en-US"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Fullmetal</a:t>
                      </a:r>
                      <a:r>
                        <a:rPr lang="en-IN" sz="1350" dirty="0">
                          <a:solidFill>
                            <a:srgbClr val="000000"/>
                          </a:solidFill>
                          <a:effectLst/>
                          <a:latin typeface="Times New Roman" panose="02020603050405020304" pitchFamily="18" charset="0"/>
                          <a:cs typeface="Times New Roman" panose="02020603050405020304" pitchFamily="18" charset="0"/>
                        </a:rPr>
                        <a:t> Alchemist</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US" sz="1350" dirty="0">
                          <a:solidFill>
                            <a:srgbClr val="000000"/>
                          </a:solidFill>
                          <a:effectLst/>
                          <a:latin typeface="Times New Roman" panose="02020603050405020304" pitchFamily="18" charset="0"/>
                          <a:cs typeface="Times New Roman" panose="02020603050405020304" pitchFamily="18" charset="0"/>
                        </a:rPr>
                        <a:t> Code </a:t>
                      </a:r>
                      <a:r>
                        <a:rPr lang="en-US" sz="1350" dirty="0" err="1">
                          <a:solidFill>
                            <a:srgbClr val="000000"/>
                          </a:solidFill>
                          <a:effectLst/>
                          <a:latin typeface="Times New Roman" panose="02020603050405020304" pitchFamily="18" charset="0"/>
                          <a:cs typeface="Times New Roman" panose="02020603050405020304" pitchFamily="18" charset="0"/>
                        </a:rPr>
                        <a:t>Geass</a:t>
                      </a:r>
                      <a:r>
                        <a:rPr lang="en-US" sz="1350" dirty="0">
                          <a:solidFill>
                            <a:srgbClr val="000000"/>
                          </a:solidFill>
                          <a:effectLst/>
                          <a:latin typeface="Times New Roman" panose="02020603050405020304" pitchFamily="18" charset="0"/>
                          <a:cs typeface="Times New Roman" panose="02020603050405020304" pitchFamily="18" charset="0"/>
                        </a:rPr>
                        <a:t>: </a:t>
                      </a:r>
                      <a:r>
                        <a:rPr lang="en-US" sz="1350" dirty="0" err="1">
                          <a:solidFill>
                            <a:srgbClr val="000000"/>
                          </a:solidFill>
                          <a:effectLst/>
                          <a:latin typeface="Times New Roman" panose="02020603050405020304" pitchFamily="18" charset="0"/>
                          <a:cs typeface="Times New Roman" panose="02020603050405020304" pitchFamily="18" charset="0"/>
                        </a:rPr>
                        <a:t>Hangyaku</a:t>
                      </a:r>
                      <a:r>
                        <a:rPr lang="en-US" sz="1350" dirty="0">
                          <a:solidFill>
                            <a:srgbClr val="000000"/>
                          </a:solidFill>
                          <a:effectLst/>
                          <a:latin typeface="Times New Roman" panose="02020603050405020304" pitchFamily="18" charset="0"/>
                          <a:cs typeface="Times New Roman" panose="02020603050405020304" pitchFamily="18" charset="0"/>
                        </a:rPr>
                        <a:t> no  </a:t>
                      </a:r>
                      <a:r>
                        <a:rPr lang="en-US" sz="1350" dirty="0" err="1">
                          <a:solidFill>
                            <a:srgbClr val="000000"/>
                          </a:solidFill>
                          <a:effectLst/>
                          <a:latin typeface="Times New Roman" panose="02020603050405020304" pitchFamily="18" charset="0"/>
                          <a:cs typeface="Times New Roman" panose="02020603050405020304" pitchFamily="18" charset="0"/>
                        </a:rPr>
                        <a:t>Lelouch</a:t>
                      </a:r>
                      <a:endParaRPr lang="en-US"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No Game No Life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662591"/>
                  </a:ext>
                </a:extLst>
              </a:tr>
              <a:tr h="515534">
                <a:tc>
                  <a:txBody>
                    <a:bodyPr/>
                    <a:lstStyle/>
                    <a:p>
                      <a:pPr fontAlgn="ctr"/>
                      <a:r>
                        <a:rPr lang="pt-BR" sz="1350" dirty="0">
                          <a:solidFill>
                            <a:srgbClr val="000000"/>
                          </a:solidFill>
                          <a:effectLst/>
                          <a:latin typeface="Times New Roman" panose="02020603050405020304" pitchFamily="18" charset="0"/>
                          <a:cs typeface="Times New Roman" panose="02020603050405020304" pitchFamily="18" charset="0"/>
                        </a:rPr>
                        <a:t> Code Geass: Hangyaku no Lelouch R2</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Cowboy Bebop</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Sen to Chihiro no </a:t>
                      </a:r>
                      <a:r>
                        <a:rPr lang="en-IN" sz="1350" dirty="0" err="1">
                          <a:solidFill>
                            <a:srgbClr val="000000"/>
                          </a:solidFill>
                          <a:effectLst/>
                          <a:latin typeface="Times New Roman" panose="02020603050405020304" pitchFamily="18" charset="0"/>
                          <a:cs typeface="Times New Roman" panose="02020603050405020304" pitchFamily="18" charset="0"/>
                        </a:rPr>
                        <a:t>Kamikakushi</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Fullmetal</a:t>
                      </a:r>
                      <a:r>
                        <a:rPr lang="en-IN" sz="1350" dirty="0">
                          <a:solidFill>
                            <a:srgbClr val="000000"/>
                          </a:solidFill>
                          <a:effectLst/>
                          <a:latin typeface="Times New Roman" panose="02020603050405020304" pitchFamily="18" charset="0"/>
                          <a:cs typeface="Times New Roman" panose="02020603050405020304" pitchFamily="18" charset="0"/>
                        </a:rPr>
                        <a:t> Alchemist: Brotherhood</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5205439"/>
                  </a:ext>
                </a:extLst>
              </a:tr>
              <a:tr h="515534">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Fullmetal</a:t>
                      </a:r>
                      <a:r>
                        <a:rPr lang="en-IN" sz="1350" dirty="0">
                          <a:solidFill>
                            <a:srgbClr val="000000"/>
                          </a:solidFill>
                          <a:effectLst/>
                          <a:latin typeface="Times New Roman" panose="02020603050405020304" pitchFamily="18" charset="0"/>
                          <a:cs typeface="Times New Roman" panose="02020603050405020304" pitchFamily="18" charset="0"/>
                        </a:rPr>
                        <a:t> Alchemist:  Brotherhood</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Tengen</a:t>
                      </a: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Toppa</a:t>
                      </a: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Gurren</a:t>
                      </a: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Lagann</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Fullmetal</a:t>
                      </a:r>
                      <a:r>
                        <a:rPr lang="en-IN" sz="1350" dirty="0">
                          <a:solidFill>
                            <a:srgbClr val="000000"/>
                          </a:solidFill>
                          <a:effectLst/>
                          <a:latin typeface="Times New Roman" panose="02020603050405020304" pitchFamily="18" charset="0"/>
                          <a:cs typeface="Times New Roman" panose="02020603050405020304" pitchFamily="18" charset="0"/>
                        </a:rPr>
                        <a:t> Alchemist</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Steins;Gate</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590343"/>
                  </a:ext>
                </a:extLst>
              </a:tr>
              <a:tr h="274727">
                <a:tc>
                  <a:txBody>
                    <a:bodyPr/>
                    <a:lstStyle/>
                    <a:p>
                      <a:pPr fontAlgn="ctr"/>
                      <a:r>
                        <a:rPr lang="en-IN" sz="1350" dirty="0" err="1">
                          <a:solidFill>
                            <a:srgbClr val="000000"/>
                          </a:solidFill>
                          <a:effectLst/>
                          <a:latin typeface="Times New Roman" panose="02020603050405020304" pitchFamily="18" charset="0"/>
                          <a:cs typeface="Times New Roman" panose="02020603050405020304" pitchFamily="18" charset="0"/>
                        </a:rPr>
                        <a:t>Shingeki</a:t>
                      </a:r>
                      <a:r>
                        <a:rPr lang="en-IN" sz="1350" dirty="0">
                          <a:solidFill>
                            <a:srgbClr val="000000"/>
                          </a:solidFill>
                          <a:effectLst/>
                          <a:latin typeface="Times New Roman" panose="02020603050405020304" pitchFamily="18" charset="0"/>
                          <a:cs typeface="Times New Roman" panose="02020603050405020304" pitchFamily="18" charset="0"/>
                        </a:rPr>
                        <a:t> no </a:t>
                      </a:r>
                      <a:r>
                        <a:rPr lang="en-IN" sz="1350" dirty="0" err="1">
                          <a:solidFill>
                            <a:srgbClr val="000000"/>
                          </a:solidFill>
                          <a:effectLst/>
                          <a:latin typeface="Times New Roman" panose="02020603050405020304" pitchFamily="18" charset="0"/>
                          <a:cs typeface="Times New Roman" panose="02020603050405020304" pitchFamily="18" charset="0"/>
                        </a:rPr>
                        <a:t>Kyojin</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Neon Genesis Evangelion</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Angel Beats!</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US" sz="1350" dirty="0">
                          <a:solidFill>
                            <a:srgbClr val="000000"/>
                          </a:solidFill>
                          <a:effectLst/>
                          <a:latin typeface="Times New Roman" panose="02020603050405020304" pitchFamily="18" charset="0"/>
                          <a:cs typeface="Times New Roman" panose="02020603050405020304" pitchFamily="18" charset="0"/>
                        </a:rPr>
                        <a:t> Code </a:t>
                      </a:r>
                      <a:r>
                        <a:rPr lang="en-US" sz="1350" dirty="0" err="1">
                          <a:solidFill>
                            <a:srgbClr val="000000"/>
                          </a:solidFill>
                          <a:effectLst/>
                          <a:latin typeface="Times New Roman" panose="02020603050405020304" pitchFamily="18" charset="0"/>
                          <a:cs typeface="Times New Roman" panose="02020603050405020304" pitchFamily="18" charset="0"/>
                        </a:rPr>
                        <a:t>Geass</a:t>
                      </a:r>
                      <a:r>
                        <a:rPr lang="en-US" sz="1350" dirty="0">
                          <a:solidFill>
                            <a:srgbClr val="000000"/>
                          </a:solidFill>
                          <a:effectLst/>
                          <a:latin typeface="Times New Roman" panose="02020603050405020304" pitchFamily="18" charset="0"/>
                          <a:cs typeface="Times New Roman" panose="02020603050405020304" pitchFamily="18" charset="0"/>
                        </a:rPr>
                        <a:t>: </a:t>
                      </a:r>
                      <a:r>
                        <a:rPr lang="en-US" sz="1350" dirty="0" err="1">
                          <a:solidFill>
                            <a:srgbClr val="000000"/>
                          </a:solidFill>
                          <a:effectLst/>
                          <a:latin typeface="Times New Roman" panose="02020603050405020304" pitchFamily="18" charset="0"/>
                          <a:cs typeface="Times New Roman" panose="02020603050405020304" pitchFamily="18" charset="0"/>
                        </a:rPr>
                        <a:t>Hangyaku</a:t>
                      </a:r>
                      <a:r>
                        <a:rPr lang="en-US" sz="1350" dirty="0">
                          <a:solidFill>
                            <a:srgbClr val="000000"/>
                          </a:solidFill>
                          <a:effectLst/>
                          <a:latin typeface="Times New Roman" panose="02020603050405020304" pitchFamily="18" charset="0"/>
                          <a:cs typeface="Times New Roman" panose="02020603050405020304" pitchFamily="18" charset="0"/>
                        </a:rPr>
                        <a:t> no   </a:t>
                      </a:r>
                      <a:r>
                        <a:rPr lang="en-US" sz="1350" dirty="0" err="1">
                          <a:solidFill>
                            <a:srgbClr val="000000"/>
                          </a:solidFill>
                          <a:effectLst/>
                          <a:latin typeface="Times New Roman" panose="02020603050405020304" pitchFamily="18" charset="0"/>
                          <a:cs typeface="Times New Roman" panose="02020603050405020304" pitchFamily="18" charset="0"/>
                        </a:rPr>
                        <a:t>Lelouch</a:t>
                      </a:r>
                      <a:endParaRPr lang="en-US"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9807560"/>
                  </a:ext>
                </a:extLst>
              </a:tr>
              <a:tr h="274727">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Bakemonogatari</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Fullmetal</a:t>
                      </a:r>
                      <a:r>
                        <a:rPr lang="en-IN" sz="1350" dirty="0">
                          <a:solidFill>
                            <a:srgbClr val="000000"/>
                          </a:solidFill>
                          <a:effectLst/>
                          <a:latin typeface="Times New Roman" panose="02020603050405020304" pitchFamily="18" charset="0"/>
                          <a:cs typeface="Times New Roman" panose="02020603050405020304" pitchFamily="18" charset="0"/>
                        </a:rPr>
                        <a:t> Alchemist:  Brotherhood</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pt-BR" sz="1350" dirty="0">
                          <a:solidFill>
                            <a:srgbClr val="000000"/>
                          </a:solidFill>
                          <a:effectLst/>
                          <a:latin typeface="Times New Roman" panose="02020603050405020304" pitchFamily="18" charset="0"/>
                          <a:cs typeface="Times New Roman" panose="02020603050405020304" pitchFamily="18" charset="0"/>
                        </a:rPr>
                        <a:t> Code Geass: Hangyaku no  Lelouch R2</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pt-BR" sz="1350" dirty="0">
                          <a:solidFill>
                            <a:srgbClr val="000000"/>
                          </a:solidFill>
                          <a:effectLst/>
                          <a:latin typeface="Times New Roman" panose="02020603050405020304" pitchFamily="18" charset="0"/>
                          <a:cs typeface="Times New Roman" panose="02020603050405020304" pitchFamily="18" charset="0"/>
                        </a:rPr>
                        <a:t> Code Geass: Hangyaku no Lelouch R2</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09587627"/>
                  </a:ext>
                </a:extLst>
              </a:tr>
              <a:tr h="274727">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Death Note</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Mononoke </a:t>
                      </a:r>
                      <a:r>
                        <a:rPr lang="en-IN" sz="1350" dirty="0" err="1">
                          <a:solidFill>
                            <a:srgbClr val="000000"/>
                          </a:solidFill>
                          <a:effectLst/>
                          <a:latin typeface="Times New Roman" panose="02020603050405020304" pitchFamily="18" charset="0"/>
                          <a:cs typeface="Times New Roman" panose="02020603050405020304" pitchFamily="18" charset="0"/>
                        </a:rPr>
                        <a:t>Hime</a:t>
                      </a:r>
                      <a:endParaRPr lang="en-IN" sz="1350" dirty="0">
                        <a:solidFill>
                          <a:srgbClr val="000000"/>
                        </a:solidFill>
                        <a:effectLst/>
                        <a:latin typeface="Times New Roman" panose="02020603050405020304" pitchFamily="18" charset="0"/>
                        <a:cs typeface="Times New Roman" panose="02020603050405020304" pitchFamily="18" charset="0"/>
                      </a:endParaRP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Naruto</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350" dirty="0">
                          <a:solidFill>
                            <a:srgbClr val="000000"/>
                          </a:solidFill>
                          <a:effectLst/>
                          <a:latin typeface="Times New Roman" panose="02020603050405020304" pitchFamily="18" charset="0"/>
                          <a:cs typeface="Times New Roman" panose="02020603050405020304" pitchFamily="18" charset="0"/>
                        </a:rPr>
                        <a:t> </a:t>
                      </a:r>
                      <a:r>
                        <a:rPr lang="en-IN" sz="1350" dirty="0" err="1">
                          <a:solidFill>
                            <a:srgbClr val="000000"/>
                          </a:solidFill>
                          <a:effectLst/>
                          <a:latin typeface="Times New Roman" panose="02020603050405020304" pitchFamily="18" charset="0"/>
                          <a:cs typeface="Times New Roman" panose="02020603050405020304" pitchFamily="18" charset="0"/>
                        </a:rPr>
                        <a:t>Mirai</a:t>
                      </a:r>
                      <a:r>
                        <a:rPr lang="en-IN" sz="1350" dirty="0">
                          <a:solidFill>
                            <a:srgbClr val="000000"/>
                          </a:solidFill>
                          <a:effectLst/>
                          <a:latin typeface="Times New Roman" panose="02020603050405020304" pitchFamily="18" charset="0"/>
                          <a:cs typeface="Times New Roman" panose="02020603050405020304" pitchFamily="18" charset="0"/>
                        </a:rPr>
                        <a:t> Nikki (TV)</a:t>
                      </a:r>
                    </a:p>
                  </a:txBody>
                  <a:tcPr marL="4845" marR="4845" marT="48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2733544"/>
                  </a:ext>
                </a:extLst>
              </a:tr>
            </a:tbl>
          </a:graphicData>
        </a:graphic>
      </p:graphicFrame>
      <p:sp>
        <p:nvSpPr>
          <p:cNvPr id="6" name="Content Placeholder 2">
            <a:extLst>
              <a:ext uri="{FF2B5EF4-FFF2-40B4-BE49-F238E27FC236}">
                <a16:creationId xmlns:a16="http://schemas.microsoft.com/office/drawing/2014/main" id="{30363FF1-FB44-4D63-8692-5B95567B1A2B}"/>
              </a:ext>
            </a:extLst>
          </p:cNvPr>
          <p:cNvSpPr txBox="1">
            <a:spLocks/>
          </p:cNvSpPr>
          <p:nvPr/>
        </p:nvSpPr>
        <p:spPr bwMode="auto">
          <a:xfrm>
            <a:off x="457200" y="764705"/>
            <a:ext cx="822960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Removed those rows where the user rating is less than avg rating, then both anime and user datasets are merged to filter the first 20000 users. </a:t>
            </a:r>
          </a:p>
          <a:p>
            <a:r>
              <a:rPr lang="en-US" sz="1400" dirty="0">
                <a:latin typeface="Times New Roman" panose="02020603050405020304" pitchFamily="18" charset="0"/>
                <a:cs typeface="Times New Roman" panose="02020603050405020304" pitchFamily="18" charset="0"/>
              </a:rPr>
              <a:t>Based on that, we created pivot table between item and the user with rating as values to figure the relationship between the Item and User.</a:t>
            </a:r>
          </a:p>
          <a:p>
            <a:r>
              <a:rPr lang="en-US" sz="1400" dirty="0">
                <a:latin typeface="Times New Roman" panose="02020603050405020304" pitchFamily="18" charset="0"/>
                <a:cs typeface="Times New Roman" panose="02020603050405020304" pitchFamily="18" charset="0"/>
              </a:rPr>
              <a:t>We applied PCA to reduce the dimension to form the clusters using K Means algorithm.</a:t>
            </a:r>
          </a:p>
          <a:p>
            <a:r>
              <a:rPr lang="en-US" sz="1400" dirty="0">
                <a:latin typeface="Times New Roman" panose="02020603050405020304" pitchFamily="18" charset="0"/>
                <a:cs typeface="Times New Roman" panose="02020603050405020304" pitchFamily="18" charset="0"/>
              </a:rPr>
              <a:t>We recommend the top n movies to the users based on the cluster they fall into.</a:t>
            </a:r>
          </a:p>
        </p:txBody>
      </p:sp>
    </p:spTree>
    <p:extLst>
      <p:ext uri="{BB962C8B-B14F-4D97-AF65-F5344CB8AC3E}">
        <p14:creationId xmlns:p14="http://schemas.microsoft.com/office/powerpoint/2010/main" val="214280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5EDA-BC38-4857-A407-50740B6526B5}"/>
              </a:ext>
            </a:extLst>
          </p:cNvPr>
          <p:cNvSpPr>
            <a:spLocks noGrp="1"/>
          </p:cNvSpPr>
          <p:nvPr>
            <p:ph type="title"/>
          </p:nvPr>
        </p:nvSpPr>
        <p:spPr>
          <a:xfrm>
            <a:off x="457200" y="188640"/>
            <a:ext cx="8229600" cy="662781"/>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Metric Comparison</a:t>
            </a:r>
            <a:endParaRPr lang="en-IN" sz="3600" dirty="0">
              <a:solidFill>
                <a:srgbClr val="00B0F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9C9A33B-06D7-44F6-9202-312C691742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4704"/>
            <a:ext cx="9144000" cy="5155877"/>
          </a:xfrm>
        </p:spPr>
      </p:pic>
    </p:spTree>
    <p:extLst>
      <p:ext uri="{BB962C8B-B14F-4D97-AF65-F5344CB8AC3E}">
        <p14:creationId xmlns:p14="http://schemas.microsoft.com/office/powerpoint/2010/main" val="187271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2DC6-D971-4EAF-8D2B-862F64ABC023}"/>
              </a:ext>
            </a:extLst>
          </p:cNvPr>
          <p:cNvSpPr>
            <a:spLocks noGrp="1"/>
          </p:cNvSpPr>
          <p:nvPr>
            <p:ph type="title"/>
          </p:nvPr>
        </p:nvSpPr>
        <p:spPr/>
        <p:txBody>
          <a:bodyPr/>
          <a:lstStyle/>
          <a:p>
            <a:r>
              <a:rPr lang="en-US" sz="3600" dirty="0">
                <a:solidFill>
                  <a:srgbClr val="00B0F0"/>
                </a:solidFill>
                <a:latin typeface="Times New Roman" panose="02020603050405020304" pitchFamily="18" charset="0"/>
                <a:cs typeface="Times New Roman" panose="02020603050405020304" pitchFamily="18" charset="0"/>
              </a:rPr>
              <a:t>Observations / Inferences drawn / Challenges faced and resolved / Learnings</a:t>
            </a:r>
            <a:endParaRPr lang="en-IN" sz="3600" dirty="0">
              <a:solidFill>
                <a:srgbClr val="00B0F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6F3B4AA-AA60-4E0C-BD8B-3C2B4AB67F10}"/>
              </a:ext>
            </a:extLst>
          </p:cNvPr>
          <p:cNvSpPr>
            <a:spLocks noGrp="1"/>
          </p:cNvSpPr>
          <p:nvPr>
            <p:ph idx="1"/>
          </p:nvPr>
        </p:nvSpPr>
        <p:spPr>
          <a:xfrm>
            <a:off x="611560" y="1700808"/>
            <a:ext cx="8229600" cy="4392488"/>
          </a:xfrm>
        </p:spPr>
        <p:txBody>
          <a:bodyPr/>
          <a:lstStyle/>
          <a:p>
            <a:pPr marL="0" indent="0">
              <a:buNone/>
            </a:pPr>
            <a:r>
              <a:rPr lang="en-US" sz="1800" dirty="0">
                <a:solidFill>
                  <a:srgbClr val="00B0F0"/>
                </a:solidFill>
                <a:latin typeface="Times New Roman" panose="02020603050405020304" pitchFamily="18" charset="0"/>
                <a:cs typeface="Times New Roman" panose="02020603050405020304" pitchFamily="18" charset="0"/>
              </a:rPr>
              <a:t>Observation: </a:t>
            </a:r>
          </a:p>
          <a:p>
            <a:r>
              <a:rPr lang="en-US" sz="1800" dirty="0">
                <a:latin typeface="Times New Roman" panose="02020603050405020304" pitchFamily="18" charset="0"/>
                <a:cs typeface="Times New Roman" panose="02020603050405020304" pitchFamily="18" charset="0"/>
              </a:rPr>
              <a:t>Clustering is more suitable technique for recommending the anime.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Challenges faced: </a:t>
            </a:r>
          </a:p>
          <a:p>
            <a:r>
              <a:rPr lang="en-US" sz="1800" dirty="0">
                <a:latin typeface="Times New Roman" panose="02020603050405020304" pitchFamily="18" charset="0"/>
                <a:cs typeface="Times New Roman" panose="02020603050405020304" pitchFamily="18" charset="0"/>
              </a:rPr>
              <a:t>Since our data is not a time dependent, we weren’t able to calculate accuracy and precision in performance calculation.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Learnings: </a:t>
            </a:r>
          </a:p>
          <a:p>
            <a:r>
              <a:rPr lang="en-US" sz="1800" dirty="0">
                <a:latin typeface="Times New Roman" panose="02020603050405020304" pitchFamily="18" charset="0"/>
                <a:cs typeface="Times New Roman" panose="02020603050405020304" pitchFamily="18" charset="0"/>
              </a:rPr>
              <a:t>Different algorithms and techniques for building recommendation system.</a:t>
            </a:r>
          </a:p>
          <a:p>
            <a:r>
              <a:rPr lang="en-US" sz="1800" dirty="0">
                <a:latin typeface="Times New Roman" panose="02020603050405020304" pitchFamily="18" charset="0"/>
                <a:cs typeface="Times New Roman" panose="02020603050405020304" pitchFamily="18" charset="0"/>
              </a:rPr>
              <a:t>Computing performance metric like Coverage and Recall for time-independent data.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63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6D78-6556-4198-A481-AC91FFF80A11}"/>
              </a:ext>
            </a:extLst>
          </p:cNvPr>
          <p:cNvSpPr>
            <a:spLocks noGrp="1"/>
          </p:cNvSpPr>
          <p:nvPr>
            <p:ph type="title"/>
          </p:nvPr>
        </p:nvSpPr>
        <p:spPr/>
        <p:txBody>
          <a:bodyPr/>
          <a:lstStyle/>
          <a:p>
            <a:r>
              <a:rPr lang="en-US" sz="3600" dirty="0" err="1">
                <a:solidFill>
                  <a:srgbClr val="00B0F0"/>
                </a:solidFill>
                <a:latin typeface="Times New Roman" panose="02020603050405020304" pitchFamily="18" charset="0"/>
                <a:cs typeface="Times New Roman" panose="02020603050405020304" pitchFamily="18" charset="0"/>
              </a:rPr>
              <a:t>Honour</a:t>
            </a:r>
            <a:r>
              <a:rPr lang="en-US" sz="3600" dirty="0">
                <a:solidFill>
                  <a:srgbClr val="00B0F0"/>
                </a:solidFill>
                <a:latin typeface="Times New Roman" panose="02020603050405020304" pitchFamily="18" charset="0"/>
                <a:cs typeface="Times New Roman" panose="02020603050405020304" pitchFamily="18" charset="0"/>
              </a:rPr>
              <a:t> Code</a:t>
            </a:r>
            <a:endParaRPr lang="en-IN" sz="36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353800-25E8-4CC7-81E3-7C82C9E3F1F7}"/>
              </a:ext>
            </a:extLst>
          </p:cNvPr>
          <p:cNvSpPr>
            <a:spLocks noGrp="1"/>
          </p:cNvSpPr>
          <p:nvPr>
            <p:ph idx="1"/>
          </p:nvPr>
        </p:nvSpPr>
        <p:spPr>
          <a:xfrm>
            <a:off x="486916" y="1052736"/>
            <a:ext cx="8229600" cy="4525963"/>
          </a:xfrm>
        </p:spPr>
        <p:txBody>
          <a:bodyPr/>
          <a:lstStyle/>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We declare that this written submission represents our ideas or words have been included. We also declare that we have adhered to all the principles of academic honesty and integrity and have not misrepresented or fabricated or falsified any idea/data/fact/source in our submission. We understand that any violation of the above will be cause for disciplinary action by the institution and can also evoke penal action from the source which have thus not been properly cited or from whom proper permission has been taken when needed.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98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6F62-4CBB-4106-99AC-239CB47608C6}"/>
              </a:ext>
            </a:extLst>
          </p:cNvPr>
          <p:cNvSpPr>
            <a:spLocks noGrp="1"/>
          </p:cNvSpPr>
          <p:nvPr>
            <p:ph type="title"/>
          </p:nvPr>
        </p:nvSpPr>
        <p:spPr/>
        <p:txBody>
          <a:bodyPr/>
          <a:lstStyle/>
          <a:p>
            <a:r>
              <a:rPr lang="en-US" sz="3600" dirty="0">
                <a:solidFill>
                  <a:srgbClr val="00B0F0"/>
                </a:solidFill>
                <a:latin typeface="Times New Roman" panose="02020603050405020304" pitchFamily="18" charset="0"/>
                <a:cs typeface="Times New Roman" panose="02020603050405020304" pitchFamily="18" charset="0"/>
              </a:rPr>
              <a:t>Team contribution</a:t>
            </a:r>
            <a:endParaRPr lang="en-IN" sz="3600" dirty="0">
              <a:solidFill>
                <a:srgbClr val="00B0F0"/>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EEED76A-C354-4BA1-80DA-451FF8A58598}"/>
              </a:ext>
            </a:extLst>
          </p:cNvPr>
          <p:cNvGraphicFramePr>
            <a:graphicFrameLocks noGrp="1"/>
          </p:cNvGraphicFramePr>
          <p:nvPr>
            <p:extLst>
              <p:ext uri="{D42A27DB-BD31-4B8C-83A1-F6EECF244321}">
                <p14:modId xmlns:p14="http://schemas.microsoft.com/office/powerpoint/2010/main" val="2500621290"/>
              </p:ext>
            </p:extLst>
          </p:nvPr>
        </p:nvGraphicFramePr>
        <p:xfrm>
          <a:off x="1691680" y="1988840"/>
          <a:ext cx="5760640" cy="2895565"/>
        </p:xfrm>
        <a:graphic>
          <a:graphicData uri="http://schemas.openxmlformats.org/drawingml/2006/table">
            <a:tbl>
              <a:tblPr/>
              <a:tblGrid>
                <a:gridCol w="1876430">
                  <a:extLst>
                    <a:ext uri="{9D8B030D-6E8A-4147-A177-3AD203B41FA5}">
                      <a16:colId xmlns:a16="http://schemas.microsoft.com/office/drawing/2014/main" val="426756956"/>
                    </a:ext>
                  </a:extLst>
                </a:gridCol>
                <a:gridCol w="2007780">
                  <a:extLst>
                    <a:ext uri="{9D8B030D-6E8A-4147-A177-3AD203B41FA5}">
                      <a16:colId xmlns:a16="http://schemas.microsoft.com/office/drawing/2014/main" val="4119242052"/>
                    </a:ext>
                  </a:extLst>
                </a:gridCol>
                <a:gridCol w="1876430">
                  <a:extLst>
                    <a:ext uri="{9D8B030D-6E8A-4147-A177-3AD203B41FA5}">
                      <a16:colId xmlns:a16="http://schemas.microsoft.com/office/drawing/2014/main" val="3274474880"/>
                    </a:ext>
                  </a:extLst>
                </a:gridCol>
              </a:tblGrid>
              <a:tr h="480053">
                <a:tc>
                  <a:txBody>
                    <a:bodyPr/>
                    <a:lstStyle/>
                    <a:p>
                      <a:pPr algn="l" fontAlgn="b"/>
                      <a:r>
                        <a:rPr lang="en-IN" sz="1600" b="1" i="0" u="none" strike="noStrike">
                          <a:solidFill>
                            <a:srgbClr val="000000"/>
                          </a:solidFill>
                          <a:effectLst/>
                          <a:latin typeface="Times New Roman" panose="02020603050405020304" pitchFamily="18" charset="0"/>
                          <a:cs typeface="Times New Roman" panose="02020603050405020304" pitchFamily="18" charset="0"/>
                        </a:rPr>
                        <a:t>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Times New Roman" panose="02020603050405020304" pitchFamily="18" charset="0"/>
                          <a:cs typeface="Times New Roman" panose="02020603050405020304" pitchFamily="18" charset="0"/>
                        </a:rPr>
                        <a:t>Work Done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000000"/>
                          </a:solidFill>
                          <a:effectLst/>
                          <a:latin typeface="Times New Roman" panose="02020603050405020304" pitchFamily="18" charset="0"/>
                          <a:cs typeface="Times New Roman" panose="02020603050405020304" pitchFamily="18" charset="0"/>
                        </a:rPr>
                        <a:t>% Contribution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804618"/>
                  </a:ext>
                </a:extLst>
              </a:tr>
              <a:tr h="480053">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Raviraj Dixit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UI &amp; Apriori Algo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3897261"/>
                  </a:ext>
                </a:extLst>
              </a:tr>
              <a:tr h="480053">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Akshay Nimbalkar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Visualization &amp; CBR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942720"/>
                  </a:ext>
                </a:extLst>
              </a:tr>
              <a:tr h="480053">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Sangeeth Kumar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CF-Item based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717761"/>
                  </a:ext>
                </a:extLst>
              </a:tr>
              <a:tr h="480053">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Harish Fegade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CF-Clustering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869608"/>
                  </a:ext>
                </a:extLst>
              </a:tr>
              <a:tr h="480053">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Tamil Selvan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Reports &amp; CF-using SVD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303835"/>
                  </a:ext>
                </a:extLst>
              </a:tr>
            </a:tbl>
          </a:graphicData>
        </a:graphic>
      </p:graphicFrame>
    </p:spTree>
    <p:extLst>
      <p:ext uri="{BB962C8B-B14F-4D97-AF65-F5344CB8AC3E}">
        <p14:creationId xmlns:p14="http://schemas.microsoft.com/office/powerpoint/2010/main" val="239504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325E-83CA-4A2F-8647-BCB65D2DAF02}"/>
              </a:ext>
            </a:extLst>
          </p:cNvPr>
          <p:cNvSpPr>
            <a:spLocks noGrp="1"/>
          </p:cNvSpPr>
          <p:nvPr>
            <p:ph type="title"/>
          </p:nvPr>
        </p:nvSpPr>
        <p:spPr>
          <a:xfrm>
            <a:off x="457200" y="274638"/>
            <a:ext cx="8229600" cy="706090"/>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Understanding data</a:t>
            </a:r>
            <a:endParaRPr lang="en-IN" sz="36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64BBBA-EF64-4A18-8275-0C75F9FE112A}"/>
              </a:ext>
            </a:extLst>
          </p:cNvPr>
          <p:cNvSpPr>
            <a:spLocks noGrp="1"/>
          </p:cNvSpPr>
          <p:nvPr>
            <p:ph idx="1"/>
          </p:nvPr>
        </p:nvSpPr>
        <p:spPr>
          <a:xfrm>
            <a:off x="457200" y="1268760"/>
            <a:ext cx="8229600" cy="4857403"/>
          </a:xfrm>
        </p:spPr>
        <p:txBody>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Context:</a:t>
            </a:r>
          </a:p>
          <a:p>
            <a:pPr marL="0" indent="0">
              <a:buNone/>
            </a:pPr>
            <a:r>
              <a:rPr lang="en-US" sz="1800" dirty="0">
                <a:latin typeface="Times New Roman" panose="02020603050405020304" pitchFamily="18" charset="0"/>
                <a:cs typeface="Times New Roman" panose="02020603050405020304" pitchFamily="18" charset="0"/>
              </a:rPr>
              <a:t>	This data set contains information on user preference data from 73,516 users on 12,294 anime. Each user is able to add anime to their completed list and give it a rating and this data set is a compilation of those ratings.</a:t>
            </a:r>
          </a:p>
          <a:p>
            <a:endParaRPr lang="en-US" sz="1800" dirty="0">
              <a:latin typeface="Times New Roman" panose="02020603050405020304" pitchFamily="18" charset="0"/>
              <a:cs typeface="Times New Roman" panose="02020603050405020304" pitchFamily="18" charset="0"/>
            </a:endParaRPr>
          </a:p>
          <a:p>
            <a:pPr marL="0" indent="0">
              <a:buNone/>
            </a:pPr>
            <a:r>
              <a:rPr lang="en-US" sz="2400" dirty="0">
                <a:solidFill>
                  <a:srgbClr val="00B0F0"/>
                </a:solidFill>
                <a:latin typeface="Times New Roman" panose="02020603050405020304" pitchFamily="18" charset="0"/>
                <a:cs typeface="Times New Roman" panose="02020603050405020304" pitchFamily="18" charset="0"/>
              </a:rPr>
              <a:t>Content:</a:t>
            </a:r>
          </a:p>
          <a:p>
            <a:pPr marL="0" indent="0">
              <a:buNone/>
            </a:pPr>
            <a:r>
              <a:rPr lang="en-US" sz="2400" dirty="0">
                <a:solidFill>
                  <a:srgbClr val="00B0F0"/>
                </a:solidFill>
                <a:latin typeface="Times New Roman" panose="02020603050405020304" pitchFamily="18" charset="0"/>
                <a:cs typeface="Times New Roman" panose="02020603050405020304" pitchFamily="18" charset="0"/>
              </a:rPr>
              <a:t>Anime.csv(12294 X 7):</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anime_id</a:t>
            </a:r>
            <a:r>
              <a:rPr lang="en-US" sz="1800" dirty="0">
                <a:latin typeface="Times New Roman" panose="02020603050405020304" pitchFamily="18" charset="0"/>
                <a:cs typeface="Times New Roman" panose="02020603050405020304" pitchFamily="18" charset="0"/>
              </a:rPr>
              <a:t> - unique ids of the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name - full name of the anime.</a:t>
            </a:r>
          </a:p>
          <a:p>
            <a:r>
              <a:rPr lang="en-US" sz="1800" dirty="0">
                <a:latin typeface="Times New Roman" panose="02020603050405020304" pitchFamily="18" charset="0"/>
                <a:cs typeface="Times New Roman" panose="02020603050405020304" pitchFamily="18" charset="0"/>
              </a:rPr>
              <a:t>genre - genres for the </a:t>
            </a:r>
            <a:r>
              <a:rPr lang="en-US" sz="1800" dirty="0" err="1">
                <a:latin typeface="Times New Roman" panose="02020603050405020304" pitchFamily="18" charset="0"/>
                <a:cs typeface="Times New Roman" panose="02020603050405020304" pitchFamily="18" charset="0"/>
              </a:rPr>
              <a:t>animes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type - movie, TV, OVA, etc.</a:t>
            </a:r>
          </a:p>
          <a:p>
            <a:r>
              <a:rPr lang="en-US" sz="1800" dirty="0">
                <a:latin typeface="Times New Roman" panose="02020603050405020304" pitchFamily="18" charset="0"/>
                <a:cs typeface="Times New Roman" panose="02020603050405020304" pitchFamily="18" charset="0"/>
              </a:rPr>
              <a:t>episodes - how many episodes in this show. (1 for the movies).</a:t>
            </a:r>
          </a:p>
          <a:p>
            <a:r>
              <a:rPr lang="en-US" sz="1800" dirty="0">
                <a:latin typeface="Times New Roman" panose="02020603050405020304" pitchFamily="18" charset="0"/>
                <a:cs typeface="Times New Roman" panose="02020603050405020304" pitchFamily="18" charset="0"/>
              </a:rPr>
              <a:t>rating - average rating out of 10 for the anime.</a:t>
            </a:r>
          </a:p>
          <a:p>
            <a:r>
              <a:rPr lang="en-US" sz="1800" dirty="0">
                <a:latin typeface="Times New Roman" panose="02020603050405020304" pitchFamily="18" charset="0"/>
                <a:cs typeface="Times New Roman" panose="02020603050405020304" pitchFamily="18" charset="0"/>
              </a:rPr>
              <a:t>members - number of community members for the specific anime's "group".</a:t>
            </a:r>
          </a:p>
        </p:txBody>
      </p:sp>
    </p:spTree>
    <p:extLst>
      <p:ext uri="{BB962C8B-B14F-4D97-AF65-F5344CB8AC3E}">
        <p14:creationId xmlns:p14="http://schemas.microsoft.com/office/powerpoint/2010/main" val="336273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A455-291F-4372-9D84-48B179E1416F}"/>
              </a:ext>
            </a:extLst>
          </p:cNvPr>
          <p:cNvSpPr>
            <a:spLocks noGrp="1"/>
          </p:cNvSpPr>
          <p:nvPr>
            <p:ph type="title"/>
          </p:nvPr>
        </p:nvSpPr>
        <p:spPr/>
        <p:txBody>
          <a:bodyPr/>
          <a:lstStyle/>
          <a:p>
            <a:pPr algn="l"/>
            <a:r>
              <a:rPr lang="en-US" sz="3600" dirty="0">
                <a:solidFill>
                  <a:srgbClr val="00B0F0"/>
                </a:solidFill>
              </a:rPr>
              <a:t>Contd.</a:t>
            </a:r>
            <a:endParaRPr lang="en-IN" sz="3600" dirty="0">
              <a:solidFill>
                <a:srgbClr val="00B0F0"/>
              </a:solidFill>
            </a:endParaRPr>
          </a:p>
        </p:txBody>
      </p:sp>
      <p:sp>
        <p:nvSpPr>
          <p:cNvPr id="3" name="Content Placeholder 2">
            <a:extLst>
              <a:ext uri="{FF2B5EF4-FFF2-40B4-BE49-F238E27FC236}">
                <a16:creationId xmlns:a16="http://schemas.microsoft.com/office/drawing/2014/main" id="{0FBFB452-D157-461D-B4F0-FFC4997A36B5}"/>
              </a:ext>
            </a:extLst>
          </p:cNvPr>
          <p:cNvSpPr>
            <a:spLocks noGrp="1"/>
          </p:cNvSpPr>
          <p:nvPr>
            <p:ph idx="1"/>
          </p:nvPr>
        </p:nvSpPr>
        <p:spPr/>
        <p:txBody>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Rating.csv(7813737 X 3):</a:t>
            </a:r>
          </a:p>
          <a:p>
            <a:r>
              <a:rPr lang="en-US" sz="1800" dirty="0" err="1">
                <a:latin typeface="Times New Roman" panose="02020603050405020304" pitchFamily="18" charset="0"/>
                <a:cs typeface="Times New Roman" panose="02020603050405020304" pitchFamily="18" charset="0"/>
              </a:rPr>
              <a:t>user_id</a:t>
            </a:r>
            <a:r>
              <a:rPr lang="en-US" sz="1800" dirty="0">
                <a:latin typeface="Times New Roman" panose="02020603050405020304" pitchFamily="18" charset="0"/>
                <a:cs typeface="Times New Roman" panose="02020603050405020304" pitchFamily="18" charset="0"/>
              </a:rPr>
              <a:t> - non identifiable randomly generated user id.</a:t>
            </a:r>
          </a:p>
          <a:p>
            <a:r>
              <a:rPr lang="en-US" sz="1800" dirty="0" err="1">
                <a:latin typeface="Times New Roman" panose="02020603050405020304" pitchFamily="18" charset="0"/>
                <a:cs typeface="Times New Roman" panose="02020603050405020304" pitchFamily="18" charset="0"/>
              </a:rPr>
              <a:t>anime_id</a:t>
            </a:r>
            <a:r>
              <a:rPr lang="en-US" sz="1800" dirty="0">
                <a:latin typeface="Times New Roman" panose="02020603050405020304" pitchFamily="18" charset="0"/>
                <a:cs typeface="Times New Roman" panose="02020603050405020304" pitchFamily="18" charset="0"/>
              </a:rPr>
              <a:t> - the anime that this user has rated.</a:t>
            </a:r>
          </a:p>
          <a:p>
            <a:r>
              <a:rPr lang="en-US" sz="1800" dirty="0">
                <a:latin typeface="Times New Roman" panose="02020603050405020304" pitchFamily="18" charset="0"/>
                <a:cs typeface="Times New Roman" panose="02020603050405020304" pitchFamily="18" charset="0"/>
              </a:rPr>
              <a:t>rating - rating out of 10 this user has assigned (-1 if the user watched it but didn't assign a rating).</a:t>
            </a:r>
          </a:p>
          <a:p>
            <a:endParaRPr lang="en-US" sz="1800" dirty="0">
              <a:latin typeface="Times New Roman" panose="02020603050405020304" pitchFamily="18" charset="0"/>
              <a:cs typeface="Times New Roman" panose="02020603050405020304" pitchFamily="18" charset="0"/>
            </a:endParaRPr>
          </a:p>
          <a:p>
            <a:pPr marL="0" indent="0">
              <a:buNone/>
            </a:pPr>
            <a:r>
              <a:rPr lang="en-US" sz="2400" dirty="0">
                <a:solidFill>
                  <a:srgbClr val="00B0F0"/>
                </a:solidFill>
                <a:latin typeface="Times New Roman" panose="02020603050405020304" pitchFamily="18" charset="0"/>
                <a:cs typeface="Times New Roman" panose="02020603050405020304" pitchFamily="18" charset="0"/>
              </a:rPr>
              <a:t>Acknowledgements:</a:t>
            </a:r>
          </a:p>
          <a:p>
            <a:r>
              <a:rPr lang="en-US" sz="1800" dirty="0">
                <a:latin typeface="Times New Roman" panose="02020603050405020304" pitchFamily="18" charset="0"/>
                <a:cs typeface="Times New Roman" panose="02020603050405020304" pitchFamily="18" charset="0"/>
              </a:rPr>
              <a:t>Thanks to myanimelist.net API for providing anime data and user ratings.</a:t>
            </a:r>
          </a:p>
          <a:p>
            <a:endParaRPr lang="en-US" sz="1800" dirty="0">
              <a:latin typeface="Times New Roman" panose="02020603050405020304" pitchFamily="18" charset="0"/>
              <a:cs typeface="Times New Roman" panose="02020603050405020304" pitchFamily="18" charset="0"/>
            </a:endParaRPr>
          </a:p>
          <a:p>
            <a:pPr marL="0" indent="0">
              <a:buNone/>
            </a:pPr>
            <a:r>
              <a:rPr lang="en-US" sz="2400" dirty="0">
                <a:solidFill>
                  <a:srgbClr val="00B0F0"/>
                </a:solidFill>
                <a:latin typeface="Times New Roman" panose="02020603050405020304" pitchFamily="18" charset="0"/>
                <a:cs typeface="Times New Roman" panose="02020603050405020304" pitchFamily="18" charset="0"/>
              </a:rPr>
              <a:t>Inspiration:</a:t>
            </a:r>
          </a:p>
          <a:p>
            <a:r>
              <a:rPr lang="en-US" sz="1800" dirty="0">
                <a:latin typeface="Times New Roman" panose="02020603050405020304" pitchFamily="18" charset="0"/>
                <a:cs typeface="Times New Roman" panose="02020603050405020304" pitchFamily="18" charset="0"/>
              </a:rPr>
              <a:t>Building a better anime recommendation system </a:t>
            </a:r>
            <a:r>
              <a:rPr lang="en-US" sz="1800" dirty="0" err="1">
                <a:latin typeface="Times New Roman" panose="02020603050405020304" pitchFamily="18" charset="0"/>
                <a:cs typeface="Times New Roman" panose="02020603050405020304" pitchFamily="18" charset="0"/>
              </a:rPr>
              <a:t>th.</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81719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0A51-3999-4674-A3CD-3E09684EF4A1}"/>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Problem / Input / Output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1E01FE-AAEE-41DC-86C1-378F55A62B2F}"/>
              </a:ext>
            </a:extLst>
          </p:cNvPr>
          <p:cNvSpPr>
            <a:spLocks noGrp="1"/>
          </p:cNvSpPr>
          <p:nvPr>
            <p:ph idx="1"/>
          </p:nvPr>
        </p:nvSpPr>
        <p:spPr/>
        <p:txBody>
          <a:bodyPr/>
          <a:lstStyle/>
          <a:p>
            <a:pPr marL="0" indent="0">
              <a:buNone/>
            </a:pPr>
            <a:r>
              <a:rPr lang="en-US" sz="2000" dirty="0">
                <a:solidFill>
                  <a:srgbClr val="00B0F0"/>
                </a:solidFill>
                <a:latin typeface="Times New Roman" panose="02020603050405020304" pitchFamily="18" charset="0"/>
                <a:cs typeface="Times New Roman" panose="02020603050405020304" pitchFamily="18" charset="0"/>
              </a:rPr>
              <a:t>Problem Statement:</a:t>
            </a:r>
          </a:p>
          <a:p>
            <a:pPr marL="0" indent="0">
              <a:buNone/>
            </a:pPr>
            <a:r>
              <a:rPr lang="en-US" sz="2000" dirty="0">
                <a:latin typeface="Times New Roman" panose="02020603050405020304" pitchFamily="18" charset="0"/>
                <a:cs typeface="Times New Roman" panose="02020603050405020304" pitchFamily="18" charset="0"/>
              </a:rPr>
              <a:t>	To Find the product recommendations for given user or for given item.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rgbClr val="00B0F0"/>
                </a:solidFill>
                <a:latin typeface="Times New Roman" panose="02020603050405020304" pitchFamily="18" charset="0"/>
                <a:cs typeface="Times New Roman" panose="02020603050405020304" pitchFamily="18" charset="0"/>
              </a:rPr>
              <a:t>Input:</a:t>
            </a:r>
          </a:p>
          <a:p>
            <a:pPr marL="0" indent="0">
              <a:buNone/>
            </a:pPr>
            <a:r>
              <a:rPr lang="en-US" sz="2000" dirty="0">
                <a:latin typeface="Times New Roman" panose="02020603050405020304" pitchFamily="18" charset="0"/>
                <a:cs typeface="Times New Roman" panose="02020603050405020304" pitchFamily="18" charset="0"/>
              </a:rPr>
              <a:t>	we considered Anime Name as the input for the Content based recommendation and User Id as the input for Item-Item &amp; User-Item based recommendation.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rgbClr val="00B0F0"/>
                </a:solidFill>
                <a:latin typeface="Times New Roman" panose="02020603050405020304" pitchFamily="18" charset="0"/>
                <a:cs typeface="Times New Roman" panose="02020603050405020304" pitchFamily="18" charset="0"/>
              </a:rPr>
              <a:t>Desired Output:</a:t>
            </a:r>
          </a:p>
          <a:p>
            <a:pPr marL="0" indent="0">
              <a:buNone/>
            </a:pPr>
            <a:r>
              <a:rPr lang="en-US" sz="2000" dirty="0">
                <a:latin typeface="Times New Roman" panose="02020603050405020304" pitchFamily="18" charset="0"/>
                <a:cs typeface="Times New Roman" panose="02020603050405020304" pitchFamily="18" charset="0"/>
              </a:rPr>
              <a:t>	Our aim is to provide the Anime recommendations with best match with the user’s taste and preference.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91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EB40-2036-4C56-97A1-4B4FB7354E5B}"/>
              </a:ext>
            </a:extLst>
          </p:cNvPr>
          <p:cNvSpPr>
            <a:spLocks noGrp="1"/>
          </p:cNvSpPr>
          <p:nvPr>
            <p:ph type="title"/>
          </p:nvPr>
        </p:nvSpPr>
        <p:spPr>
          <a:xfrm>
            <a:off x="0" y="38708"/>
            <a:ext cx="2411760" cy="580086"/>
          </a:xfrm>
        </p:spPr>
        <p:txBody>
          <a:bodyPr/>
          <a:lstStyle/>
          <a:p>
            <a:pPr algn="l"/>
            <a:r>
              <a:rPr lang="en-US" sz="3600" dirty="0">
                <a:solidFill>
                  <a:srgbClr val="00B0F0"/>
                </a:solidFill>
                <a:latin typeface="Times New Roman" panose="02020603050405020304" pitchFamily="18" charset="0"/>
                <a:cs typeface="Times New Roman" panose="02020603050405020304" pitchFamily="18" charset="0"/>
              </a:rPr>
              <a:t>Flow chart:</a:t>
            </a:r>
            <a:endParaRPr lang="en-IN" sz="3600" dirty="0">
              <a:solidFill>
                <a:srgbClr val="00B0F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A2DA7B88-59C5-428D-BB0E-4899DA7D6D6F}"/>
              </a:ext>
            </a:extLst>
          </p:cNvPr>
          <p:cNvSpPr/>
          <p:nvPr/>
        </p:nvSpPr>
        <p:spPr>
          <a:xfrm>
            <a:off x="3235376" y="891717"/>
            <a:ext cx="1989935"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defining</a:t>
            </a:r>
            <a:endParaRPr lang="en-IN" dirty="0"/>
          </a:p>
        </p:txBody>
      </p:sp>
      <p:sp>
        <p:nvSpPr>
          <p:cNvPr id="5" name="Oval 4">
            <a:extLst>
              <a:ext uri="{FF2B5EF4-FFF2-40B4-BE49-F238E27FC236}">
                <a16:creationId xmlns:a16="http://schemas.microsoft.com/office/drawing/2014/main" id="{32DE12F3-F4FC-471A-A0D7-BBA74E500312}"/>
              </a:ext>
            </a:extLst>
          </p:cNvPr>
          <p:cNvSpPr/>
          <p:nvPr/>
        </p:nvSpPr>
        <p:spPr>
          <a:xfrm>
            <a:off x="3235375" y="1586114"/>
            <a:ext cx="1989935"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a:t>
            </a:r>
            <a:endParaRPr lang="en-IN" dirty="0"/>
          </a:p>
        </p:txBody>
      </p:sp>
      <p:sp>
        <p:nvSpPr>
          <p:cNvPr id="11" name="Rectangle 10">
            <a:extLst>
              <a:ext uri="{FF2B5EF4-FFF2-40B4-BE49-F238E27FC236}">
                <a16:creationId xmlns:a16="http://schemas.microsoft.com/office/drawing/2014/main" id="{A0F6E982-C2DC-4E99-B430-59146B6A9D49}"/>
              </a:ext>
            </a:extLst>
          </p:cNvPr>
          <p:cNvSpPr/>
          <p:nvPr/>
        </p:nvSpPr>
        <p:spPr>
          <a:xfrm>
            <a:off x="3235377" y="355669"/>
            <a:ext cx="1989935" cy="34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endParaRPr lang="en-IN" dirty="0"/>
          </a:p>
        </p:txBody>
      </p:sp>
      <p:cxnSp>
        <p:nvCxnSpPr>
          <p:cNvPr id="13" name="Straight Arrow Connector 12">
            <a:extLst>
              <a:ext uri="{FF2B5EF4-FFF2-40B4-BE49-F238E27FC236}">
                <a16:creationId xmlns:a16="http://schemas.microsoft.com/office/drawing/2014/main" id="{504FBE63-4810-40AF-94B8-C01C9F9B6107}"/>
              </a:ext>
            </a:extLst>
          </p:cNvPr>
          <p:cNvCxnSpPr>
            <a:cxnSpLocks/>
            <a:stCxn id="11" idx="2"/>
          </p:cNvCxnSpPr>
          <p:nvPr/>
        </p:nvCxnSpPr>
        <p:spPr>
          <a:xfrm flipH="1">
            <a:off x="4230344" y="699674"/>
            <a:ext cx="1" cy="19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EF249F-7359-4A50-BE0A-70702A2569D3}"/>
              </a:ext>
            </a:extLst>
          </p:cNvPr>
          <p:cNvCxnSpPr>
            <a:cxnSpLocks/>
          </p:cNvCxnSpPr>
          <p:nvPr/>
        </p:nvCxnSpPr>
        <p:spPr>
          <a:xfrm flipH="1">
            <a:off x="4230342" y="2072921"/>
            <a:ext cx="1" cy="261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256ADF8-57EE-43A8-B31B-ED6F41D2C799}"/>
              </a:ext>
            </a:extLst>
          </p:cNvPr>
          <p:cNvSpPr/>
          <p:nvPr/>
        </p:nvSpPr>
        <p:spPr>
          <a:xfrm>
            <a:off x="3349186" y="2345746"/>
            <a:ext cx="18721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Deciding the approach</a:t>
            </a:r>
            <a:endParaRPr lang="en-IN" dirty="0"/>
          </a:p>
        </p:txBody>
      </p:sp>
      <p:cxnSp>
        <p:nvCxnSpPr>
          <p:cNvPr id="27" name="Straight Connector 26">
            <a:extLst>
              <a:ext uri="{FF2B5EF4-FFF2-40B4-BE49-F238E27FC236}">
                <a16:creationId xmlns:a16="http://schemas.microsoft.com/office/drawing/2014/main" id="{2756CF5F-1819-4A8C-ADC1-C34302E93541}"/>
              </a:ext>
            </a:extLst>
          </p:cNvPr>
          <p:cNvCxnSpPr/>
          <p:nvPr/>
        </p:nvCxnSpPr>
        <p:spPr>
          <a:xfrm>
            <a:off x="1802113" y="3011739"/>
            <a:ext cx="49663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71D6A9-6A38-4CE9-99E9-219211757724}"/>
              </a:ext>
            </a:extLst>
          </p:cNvPr>
          <p:cNvCxnSpPr>
            <a:cxnSpLocks/>
            <a:stCxn id="25" idx="2"/>
          </p:cNvCxnSpPr>
          <p:nvPr/>
        </p:nvCxnSpPr>
        <p:spPr>
          <a:xfrm>
            <a:off x="4285276" y="2849802"/>
            <a:ext cx="0" cy="161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0DF7DB-1BAF-45B4-A1C2-5F5BB3A0BD21}"/>
              </a:ext>
            </a:extLst>
          </p:cNvPr>
          <p:cNvCxnSpPr>
            <a:cxnSpLocks/>
          </p:cNvCxnSpPr>
          <p:nvPr/>
        </p:nvCxnSpPr>
        <p:spPr>
          <a:xfrm>
            <a:off x="1802357" y="3011739"/>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45E5063-5AE9-40A4-8BD6-A89E281C54D3}"/>
              </a:ext>
            </a:extLst>
          </p:cNvPr>
          <p:cNvCxnSpPr>
            <a:cxnSpLocks/>
          </p:cNvCxnSpPr>
          <p:nvPr/>
        </p:nvCxnSpPr>
        <p:spPr>
          <a:xfrm>
            <a:off x="6768439" y="3011739"/>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9FE5D291-C8AC-4345-9E39-06668978ADF5}"/>
              </a:ext>
            </a:extLst>
          </p:cNvPr>
          <p:cNvSpPr/>
          <p:nvPr/>
        </p:nvSpPr>
        <p:spPr>
          <a:xfrm>
            <a:off x="1154050" y="3166284"/>
            <a:ext cx="1296126" cy="486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Based</a:t>
            </a:r>
            <a:endParaRPr lang="en-IN" dirty="0"/>
          </a:p>
        </p:txBody>
      </p:sp>
      <p:sp>
        <p:nvSpPr>
          <p:cNvPr id="41" name="Rectangle: Rounded Corners 40">
            <a:extLst>
              <a:ext uri="{FF2B5EF4-FFF2-40B4-BE49-F238E27FC236}">
                <a16:creationId xmlns:a16="http://schemas.microsoft.com/office/drawing/2014/main" id="{0DAC9B6C-7153-4A4A-B6E3-374C5EA602CE}"/>
              </a:ext>
            </a:extLst>
          </p:cNvPr>
          <p:cNvSpPr/>
          <p:nvPr/>
        </p:nvSpPr>
        <p:spPr>
          <a:xfrm>
            <a:off x="6120369" y="3155755"/>
            <a:ext cx="1296139" cy="486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CF-Based </a:t>
            </a:r>
            <a:endParaRPr lang="en-IN" dirty="0"/>
          </a:p>
        </p:txBody>
      </p:sp>
      <p:cxnSp>
        <p:nvCxnSpPr>
          <p:cNvPr id="46" name="Straight Arrow Connector 45">
            <a:extLst>
              <a:ext uri="{FF2B5EF4-FFF2-40B4-BE49-F238E27FC236}">
                <a16:creationId xmlns:a16="http://schemas.microsoft.com/office/drawing/2014/main" id="{F51168B8-AD59-447F-938A-9115B1EEFD73}"/>
              </a:ext>
            </a:extLst>
          </p:cNvPr>
          <p:cNvCxnSpPr>
            <a:stCxn id="4" idx="4"/>
            <a:endCxn id="5" idx="0"/>
          </p:cNvCxnSpPr>
          <p:nvPr/>
        </p:nvCxnSpPr>
        <p:spPr>
          <a:xfrm flipH="1">
            <a:off x="4230343" y="1395773"/>
            <a:ext cx="1" cy="190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AC0E1A-A9EF-4228-A74D-871F49F416D3}"/>
              </a:ext>
            </a:extLst>
          </p:cNvPr>
          <p:cNvCxnSpPr/>
          <p:nvPr/>
        </p:nvCxnSpPr>
        <p:spPr>
          <a:xfrm>
            <a:off x="533978" y="3803827"/>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DC278F3-87D2-4F55-8A67-90454B259570}"/>
              </a:ext>
            </a:extLst>
          </p:cNvPr>
          <p:cNvCxnSpPr/>
          <p:nvPr/>
        </p:nvCxnSpPr>
        <p:spPr>
          <a:xfrm>
            <a:off x="5436096" y="3803827"/>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588FF36-6039-4FD3-818D-827F0D27C20D}"/>
              </a:ext>
            </a:extLst>
          </p:cNvPr>
          <p:cNvCxnSpPr>
            <a:stCxn id="40" idx="2"/>
          </p:cNvCxnSpPr>
          <p:nvPr/>
        </p:nvCxnSpPr>
        <p:spPr>
          <a:xfrm>
            <a:off x="1802113" y="3652417"/>
            <a:ext cx="0" cy="14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F85CE1-A05E-48D6-8905-D1015649C5AC}"/>
              </a:ext>
            </a:extLst>
          </p:cNvPr>
          <p:cNvCxnSpPr>
            <a:stCxn id="41" idx="2"/>
          </p:cNvCxnSpPr>
          <p:nvPr/>
        </p:nvCxnSpPr>
        <p:spPr>
          <a:xfrm flipH="1">
            <a:off x="6768438" y="3641884"/>
            <a:ext cx="1" cy="16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4911BCD-84EB-4808-92BA-DC4D5B5068CA}"/>
              </a:ext>
            </a:extLst>
          </p:cNvPr>
          <p:cNvCxnSpPr/>
          <p:nvPr/>
        </p:nvCxnSpPr>
        <p:spPr>
          <a:xfrm>
            <a:off x="533978" y="3803827"/>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ECEDB4-60AD-4462-9E57-26BE06A522B7}"/>
              </a:ext>
            </a:extLst>
          </p:cNvPr>
          <p:cNvCxnSpPr/>
          <p:nvPr/>
        </p:nvCxnSpPr>
        <p:spPr>
          <a:xfrm>
            <a:off x="3486306" y="3803827"/>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E150007-C838-426C-8B39-6680AAC73D12}"/>
              </a:ext>
            </a:extLst>
          </p:cNvPr>
          <p:cNvCxnSpPr/>
          <p:nvPr/>
        </p:nvCxnSpPr>
        <p:spPr>
          <a:xfrm>
            <a:off x="5436096" y="3803827"/>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E14E081-04A6-4D70-AD19-E35D3894480A}"/>
              </a:ext>
            </a:extLst>
          </p:cNvPr>
          <p:cNvCxnSpPr/>
          <p:nvPr/>
        </p:nvCxnSpPr>
        <p:spPr>
          <a:xfrm>
            <a:off x="8388424" y="3803827"/>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534876B2-0647-441C-9CF5-7AA7ACA85E44}"/>
              </a:ext>
            </a:extLst>
          </p:cNvPr>
          <p:cNvSpPr/>
          <p:nvPr/>
        </p:nvSpPr>
        <p:spPr>
          <a:xfrm>
            <a:off x="26586" y="3947843"/>
            <a:ext cx="1259631" cy="936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Apriori</a:t>
            </a:r>
            <a:r>
              <a:rPr lang="en-US" dirty="0"/>
              <a:t> (similar </a:t>
            </a:r>
            <a:r>
              <a:rPr lang="en-US" dirty="0" err="1"/>
              <a:t>gener</a:t>
            </a:r>
            <a:r>
              <a:rPr lang="en-US" dirty="0"/>
              <a:t>)</a:t>
            </a:r>
            <a:endParaRPr lang="en-IN" dirty="0"/>
          </a:p>
        </p:txBody>
      </p:sp>
      <p:sp>
        <p:nvSpPr>
          <p:cNvPr id="75" name="Oval 74">
            <a:extLst>
              <a:ext uri="{FF2B5EF4-FFF2-40B4-BE49-F238E27FC236}">
                <a16:creationId xmlns:a16="http://schemas.microsoft.com/office/drawing/2014/main" id="{6CA2FAB5-34E0-4D46-A036-15EEC8D623F7}"/>
              </a:ext>
            </a:extLst>
          </p:cNvPr>
          <p:cNvSpPr/>
          <p:nvPr/>
        </p:nvSpPr>
        <p:spPr>
          <a:xfrm>
            <a:off x="2651527" y="3965758"/>
            <a:ext cx="1669558" cy="1121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Cosine similarity (Ratings &amp; </a:t>
            </a:r>
            <a:r>
              <a:rPr lang="en-US" dirty="0" err="1"/>
              <a:t>Gener</a:t>
            </a:r>
            <a:r>
              <a:rPr lang="en-US" dirty="0"/>
              <a:t>)</a:t>
            </a:r>
            <a:endParaRPr lang="en-IN" dirty="0"/>
          </a:p>
        </p:txBody>
      </p:sp>
      <p:sp>
        <p:nvSpPr>
          <p:cNvPr id="76" name="Oval 75">
            <a:extLst>
              <a:ext uri="{FF2B5EF4-FFF2-40B4-BE49-F238E27FC236}">
                <a16:creationId xmlns:a16="http://schemas.microsoft.com/office/drawing/2014/main" id="{1673BF98-608E-40F9-9744-2ACEE213BF11}"/>
              </a:ext>
            </a:extLst>
          </p:cNvPr>
          <p:cNvSpPr/>
          <p:nvPr/>
        </p:nvSpPr>
        <p:spPr>
          <a:xfrm>
            <a:off x="4710421" y="3952198"/>
            <a:ext cx="1728187" cy="900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Item-Item (Cosine similarity)</a:t>
            </a:r>
            <a:endParaRPr lang="en-IN" dirty="0"/>
          </a:p>
        </p:txBody>
      </p:sp>
      <p:sp>
        <p:nvSpPr>
          <p:cNvPr id="77" name="Oval 76">
            <a:extLst>
              <a:ext uri="{FF2B5EF4-FFF2-40B4-BE49-F238E27FC236}">
                <a16:creationId xmlns:a16="http://schemas.microsoft.com/office/drawing/2014/main" id="{9FE61760-20D7-4C55-8CB7-0EDD03B4D3A8}"/>
              </a:ext>
            </a:extLst>
          </p:cNvPr>
          <p:cNvSpPr/>
          <p:nvPr/>
        </p:nvSpPr>
        <p:spPr>
          <a:xfrm>
            <a:off x="7420465" y="3965758"/>
            <a:ext cx="1669558" cy="913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User-Item (K-Means)</a:t>
            </a:r>
            <a:endParaRPr lang="en-IN" dirty="0"/>
          </a:p>
        </p:txBody>
      </p:sp>
      <p:sp>
        <p:nvSpPr>
          <p:cNvPr id="78" name="Rectangle 77">
            <a:extLst>
              <a:ext uri="{FF2B5EF4-FFF2-40B4-BE49-F238E27FC236}">
                <a16:creationId xmlns:a16="http://schemas.microsoft.com/office/drawing/2014/main" id="{DA160DE6-9316-4F96-8272-544405C39A79}"/>
              </a:ext>
            </a:extLst>
          </p:cNvPr>
          <p:cNvSpPr/>
          <p:nvPr/>
        </p:nvSpPr>
        <p:spPr>
          <a:xfrm>
            <a:off x="3059832" y="5460999"/>
            <a:ext cx="2880320" cy="468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Checking the accuracy of the solution</a:t>
            </a:r>
            <a:endParaRPr lang="en-IN" dirty="0"/>
          </a:p>
        </p:txBody>
      </p:sp>
      <p:cxnSp>
        <p:nvCxnSpPr>
          <p:cNvPr id="80" name="Straight Connector 79">
            <a:extLst>
              <a:ext uri="{FF2B5EF4-FFF2-40B4-BE49-F238E27FC236}">
                <a16:creationId xmlns:a16="http://schemas.microsoft.com/office/drawing/2014/main" id="{608A29EA-E230-4F2C-ADEA-49AC9148D4F2}"/>
              </a:ext>
            </a:extLst>
          </p:cNvPr>
          <p:cNvCxnSpPr>
            <a:cxnSpLocks/>
          </p:cNvCxnSpPr>
          <p:nvPr/>
        </p:nvCxnSpPr>
        <p:spPr>
          <a:xfrm>
            <a:off x="656400" y="5258053"/>
            <a:ext cx="7732024" cy="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EF58CC2-6D0A-4059-BA53-E3642E836060}"/>
              </a:ext>
            </a:extLst>
          </p:cNvPr>
          <p:cNvCxnSpPr>
            <a:cxnSpLocks/>
            <a:stCxn id="76" idx="4"/>
          </p:cNvCxnSpPr>
          <p:nvPr/>
        </p:nvCxnSpPr>
        <p:spPr>
          <a:xfrm>
            <a:off x="5574515" y="4852271"/>
            <a:ext cx="0" cy="405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52F6886-7CD9-4C51-BBA7-CF6A0B942CE7}"/>
              </a:ext>
            </a:extLst>
          </p:cNvPr>
          <p:cNvCxnSpPr>
            <a:cxnSpLocks/>
          </p:cNvCxnSpPr>
          <p:nvPr/>
        </p:nvCxnSpPr>
        <p:spPr>
          <a:xfrm>
            <a:off x="8388424" y="4908561"/>
            <a:ext cx="0" cy="34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5E98918-ED28-42B1-B27A-C15213F5B84C}"/>
              </a:ext>
            </a:extLst>
          </p:cNvPr>
          <p:cNvCxnSpPr>
            <a:cxnSpLocks/>
            <a:stCxn id="74" idx="4"/>
          </p:cNvCxnSpPr>
          <p:nvPr/>
        </p:nvCxnSpPr>
        <p:spPr>
          <a:xfrm flipH="1">
            <a:off x="656400" y="4883942"/>
            <a:ext cx="2" cy="374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34C4160-BF23-47DB-8E8C-19D7E3A5549A}"/>
              </a:ext>
            </a:extLst>
          </p:cNvPr>
          <p:cNvCxnSpPr>
            <a:stCxn id="75" idx="4"/>
          </p:cNvCxnSpPr>
          <p:nvPr/>
        </p:nvCxnSpPr>
        <p:spPr>
          <a:xfrm>
            <a:off x="3486306" y="5086888"/>
            <a:ext cx="0" cy="17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867036E-BE3F-461E-9A93-41D1F43355BE}"/>
              </a:ext>
            </a:extLst>
          </p:cNvPr>
          <p:cNvCxnSpPr>
            <a:cxnSpLocks/>
          </p:cNvCxnSpPr>
          <p:nvPr/>
        </p:nvCxnSpPr>
        <p:spPr>
          <a:xfrm>
            <a:off x="4499992" y="5258053"/>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60BEB2EA-E5D5-404A-B8EA-2548B4D95F1D}"/>
              </a:ext>
            </a:extLst>
          </p:cNvPr>
          <p:cNvSpPr/>
          <p:nvPr/>
        </p:nvSpPr>
        <p:spPr>
          <a:xfrm>
            <a:off x="3295260" y="6099056"/>
            <a:ext cx="2409463" cy="442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endParaRPr lang="en-IN" dirty="0"/>
          </a:p>
        </p:txBody>
      </p:sp>
      <p:cxnSp>
        <p:nvCxnSpPr>
          <p:cNvPr id="100" name="Straight Arrow Connector 99">
            <a:extLst>
              <a:ext uri="{FF2B5EF4-FFF2-40B4-BE49-F238E27FC236}">
                <a16:creationId xmlns:a16="http://schemas.microsoft.com/office/drawing/2014/main" id="{B888792A-DF73-4F48-A425-82327D99C040}"/>
              </a:ext>
            </a:extLst>
          </p:cNvPr>
          <p:cNvCxnSpPr>
            <a:cxnSpLocks/>
            <a:endCxn id="98" idx="0"/>
          </p:cNvCxnSpPr>
          <p:nvPr/>
        </p:nvCxnSpPr>
        <p:spPr>
          <a:xfrm>
            <a:off x="4498396" y="6070193"/>
            <a:ext cx="1596" cy="2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E05E75E-B7E9-42E5-89E0-508A3075A101}"/>
              </a:ext>
            </a:extLst>
          </p:cNvPr>
          <p:cNvCxnSpPr>
            <a:stCxn id="78" idx="2"/>
            <a:endCxn id="98" idx="0"/>
          </p:cNvCxnSpPr>
          <p:nvPr/>
        </p:nvCxnSpPr>
        <p:spPr>
          <a:xfrm>
            <a:off x="4499992" y="5929705"/>
            <a:ext cx="0" cy="16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9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FE22DB-91CD-4CDE-A001-B356B119EB5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8064896" cy="4392488"/>
          </a:xfrm>
          <a:prstGeom prst="rect">
            <a:avLst/>
          </a:prstGeom>
          <a:noFill/>
          <a:ln>
            <a:noFill/>
          </a:ln>
        </p:spPr>
      </p:pic>
      <p:sp>
        <p:nvSpPr>
          <p:cNvPr id="5" name="Title 1">
            <a:extLst>
              <a:ext uri="{FF2B5EF4-FFF2-40B4-BE49-F238E27FC236}">
                <a16:creationId xmlns:a16="http://schemas.microsoft.com/office/drawing/2014/main" id="{3A0963AD-2C07-4631-B03A-8ACA92E37FA2}"/>
              </a:ext>
            </a:extLst>
          </p:cNvPr>
          <p:cNvSpPr txBox="1">
            <a:spLocks/>
          </p:cNvSpPr>
          <p:nvPr/>
        </p:nvSpPr>
        <p:spPr bwMode="auto">
          <a:xfrm>
            <a:off x="72008" y="836712"/>
            <a:ext cx="91440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solidFill>
                  <a:srgbClr val="00B0F0"/>
                </a:solidFill>
                <a:latin typeface="Times New Roman" panose="02020603050405020304" pitchFamily="18" charset="0"/>
                <a:cs typeface="Times New Roman" panose="02020603050405020304" pitchFamily="18" charset="0"/>
              </a:rPr>
              <a:t>Violin plot</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9427746-B9CC-495D-8CCC-FF8B882F97D1}"/>
              </a:ext>
            </a:extLst>
          </p:cNvPr>
          <p:cNvSpPr>
            <a:spLocks noGrp="1"/>
          </p:cNvSpPr>
          <p:nvPr>
            <p:ph type="title"/>
          </p:nvPr>
        </p:nvSpPr>
        <p:spPr>
          <a:xfrm>
            <a:off x="457200" y="188640"/>
            <a:ext cx="8229600" cy="634082"/>
          </a:xfrm>
        </p:spPr>
        <p:txBody>
          <a:bodyPr/>
          <a:lstStyle/>
          <a:p>
            <a:pPr algn="l"/>
            <a:r>
              <a:rPr lang="en-US" sz="3600" dirty="0">
                <a:solidFill>
                  <a:srgbClr val="00B0F0"/>
                </a:solidFill>
                <a:latin typeface="Times New Roman" panose="02020603050405020304" pitchFamily="18" charset="0"/>
                <a:cs typeface="Times New Roman" panose="02020603050405020304" pitchFamily="18" charset="0"/>
              </a:rPr>
              <a:t>Insights of the Data,</a:t>
            </a:r>
            <a:endParaRPr lang="en-IN" sz="36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10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2040-37D9-4702-91C8-3370F04400C6}"/>
              </a:ext>
            </a:extLst>
          </p:cNvPr>
          <p:cNvSpPr>
            <a:spLocks noGrp="1"/>
          </p:cNvSpPr>
          <p:nvPr>
            <p:ph type="title"/>
          </p:nvPr>
        </p:nvSpPr>
        <p:spPr>
          <a:xfrm>
            <a:off x="457200" y="274638"/>
            <a:ext cx="8229600" cy="706090"/>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Joint plot: members Vs anime ratings </a:t>
            </a:r>
            <a:endParaRPr lang="en-IN" sz="3600" dirty="0">
              <a:solidFill>
                <a:srgbClr val="00B0F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F0E5831-393D-480C-804B-908C8A3D4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980728"/>
            <a:ext cx="9036496" cy="4680520"/>
          </a:xfrm>
        </p:spPr>
      </p:pic>
    </p:spTree>
    <p:extLst>
      <p:ext uri="{BB962C8B-B14F-4D97-AF65-F5344CB8AC3E}">
        <p14:creationId xmlns:p14="http://schemas.microsoft.com/office/powerpoint/2010/main" val="123300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E9FB-3356-4404-A72E-41A9FF226CFB}"/>
              </a:ext>
            </a:extLst>
          </p:cNvPr>
          <p:cNvSpPr>
            <a:spLocks noGrp="1"/>
          </p:cNvSpPr>
          <p:nvPr>
            <p:ph type="title"/>
          </p:nvPr>
        </p:nvSpPr>
        <p:spPr>
          <a:xfrm>
            <a:off x="440433" y="29829"/>
            <a:ext cx="8229600" cy="490066"/>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Tree map: top 20 Genres</a:t>
            </a:r>
            <a:endParaRPr lang="en-IN" sz="3600"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C789777-284B-40B8-8037-FF2BD3D453F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19896"/>
            <a:ext cx="9144000" cy="5364538"/>
          </a:xfrm>
          <a:prstGeom prst="rect">
            <a:avLst/>
          </a:prstGeom>
          <a:noFill/>
          <a:ln>
            <a:noFill/>
          </a:ln>
        </p:spPr>
      </p:pic>
    </p:spTree>
    <p:extLst>
      <p:ext uri="{BB962C8B-B14F-4D97-AF65-F5344CB8AC3E}">
        <p14:creationId xmlns:p14="http://schemas.microsoft.com/office/powerpoint/2010/main" val="32517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AFE0-67D2-4B8B-A53B-A80F7FC58CD3}"/>
              </a:ext>
            </a:extLst>
          </p:cNvPr>
          <p:cNvSpPr>
            <a:spLocks noGrp="1"/>
          </p:cNvSpPr>
          <p:nvPr>
            <p:ph type="title"/>
          </p:nvPr>
        </p:nvSpPr>
        <p:spPr>
          <a:xfrm>
            <a:off x="457200" y="188640"/>
            <a:ext cx="8229600" cy="490066"/>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Genre Correlation</a:t>
            </a:r>
            <a:endParaRPr lang="en-IN" sz="3600"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0E0159F-652F-4591-A1A1-1D430614A5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78706"/>
            <a:ext cx="9036496" cy="5126557"/>
          </a:xfrm>
          <a:prstGeom prst="rect">
            <a:avLst/>
          </a:prstGeom>
          <a:noFill/>
          <a:ln>
            <a:noFill/>
          </a:ln>
        </p:spPr>
      </p:pic>
    </p:spTree>
    <p:extLst>
      <p:ext uri="{BB962C8B-B14F-4D97-AF65-F5344CB8AC3E}">
        <p14:creationId xmlns:p14="http://schemas.microsoft.com/office/powerpoint/2010/main" val="240258790"/>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egis Template PPT.pptx" id="{FA90D603-5D95-41EB-8DCB-6F3F8E67F3AD}" vid="{4EE586D9-26EB-41C7-B56B-4F62AC90E4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Aegis Template PPT</Template>
  <TotalTime>3237</TotalTime>
  <Words>1005</Words>
  <Application>Microsoft Office PowerPoint</Application>
  <PresentationFormat>On-screen Show (4:3)</PresentationFormat>
  <Paragraphs>235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Presentation3</vt:lpstr>
      <vt:lpstr>Affinity Search Engine</vt:lpstr>
      <vt:lpstr>Understanding data</vt:lpstr>
      <vt:lpstr>Contd.</vt:lpstr>
      <vt:lpstr>Problem / Input / Output</vt:lpstr>
      <vt:lpstr>Flow chart:</vt:lpstr>
      <vt:lpstr>Insights of the Data,</vt:lpstr>
      <vt:lpstr>Joint plot: members Vs anime ratings </vt:lpstr>
      <vt:lpstr>Tree map: top 20 Genres</vt:lpstr>
      <vt:lpstr>Genre Correlation</vt:lpstr>
      <vt:lpstr>Solution, in detail</vt:lpstr>
      <vt:lpstr>Content based Filtering(Genre of the anime watched by the user):</vt:lpstr>
      <vt:lpstr>Item-Item Collaborative Filtering Based Recommendation System:</vt:lpstr>
      <vt:lpstr>CF Based Recommendation System using Clustering technique:</vt:lpstr>
      <vt:lpstr>Metric Comparison</vt:lpstr>
      <vt:lpstr>Observations / Inferences drawn / Challenges faced and resolved / Learnings</vt:lpstr>
      <vt:lpstr>Honour Code</vt:lpstr>
      <vt:lpstr>Team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Recommendation System</dc:title>
  <dc:creator>Tamil Selvan Sankar</dc:creator>
  <cp:lastModifiedBy>Tamil Selvan Sankar</cp:lastModifiedBy>
  <cp:revision>61</cp:revision>
  <dcterms:created xsi:type="dcterms:W3CDTF">2019-01-20T15:51:35Z</dcterms:created>
  <dcterms:modified xsi:type="dcterms:W3CDTF">2019-01-23T04:20:50Z</dcterms:modified>
</cp:coreProperties>
</file>