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7" r:id="rId2"/>
    <p:sldId id="265" r:id="rId3"/>
    <p:sldId id="267" r:id="rId4"/>
    <p:sldId id="266" r:id="rId5"/>
    <p:sldId id="268" r:id="rId6"/>
    <p:sldId id="273" r:id="rId7"/>
    <p:sldId id="283" r:id="rId8"/>
    <p:sldId id="276" r:id="rId9"/>
    <p:sldId id="278" r:id="rId10"/>
    <p:sldId id="269" r:id="rId11"/>
    <p:sldId id="280" r:id="rId12"/>
    <p:sldId id="281" r:id="rId13"/>
    <p:sldId id="282" r:id="rId14"/>
    <p:sldId id="284" r:id="rId15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9" autoAdjust="0"/>
    <p:restoredTop sz="94660"/>
  </p:normalViewPr>
  <p:slideViewPr>
    <p:cSldViewPr>
      <p:cViewPr>
        <p:scale>
          <a:sx n="87" d="100"/>
          <a:sy n="87" d="100"/>
        </p:scale>
        <p:origin x="-882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7CBF876-4ADB-461E-AF94-A8B7C9A017FB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573D828-2AF1-4DA6-A95E-9DB088F733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3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911850"/>
            <a:ext cx="1136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BDD45-E69B-410E-9157-589FB199A394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21A9A2-145D-477D-AF02-A4AE310990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6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6014E-E113-40E4-8221-7E40B502626A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87992-D210-46B5-8FCD-38BEEDBF4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1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074E6-A55A-47FE-A9D8-1CFE72007784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5A70C-F257-4079-B4D9-CF3CBCE936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A9F28-2CCA-4A24-AF53-65299627D160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F56AF-497B-4CB1-8D24-32E5D8DE82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2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7DC18-01F9-4C46-8221-FD728DFB74D4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10628-9E5B-49E0-BE02-60D2F25F6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4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3576-58E6-4757-ADB5-57D5333722FD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44A83-7EC1-4F85-9F33-9CDFD2AC2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7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9A298-5ADB-4C6E-B80F-2547D806F49D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023F9-77D9-4894-81B7-62BF69765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6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F4A7B-6D65-44F7-BEB1-9EDC101994E0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B4858-0842-4883-AB78-B6F410BA7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8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FD5AC-9D32-4CEA-8C96-5582ED2798EA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BF982-CFC9-49A6-A820-8AF63EDB9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66D63-F31B-4ECC-B943-5CBEE21C6C46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86381-7868-4976-9EB0-BD54F2D15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4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F6A91-5CDB-4AA1-90C2-71EED657A450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B9AFC-AB4F-49CF-98BC-F1E1F03869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A872BC8-4EDD-4347-8504-A9A9A0FF68C5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CE2F3DE-9ECA-4718-8EA4-8325C028C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911850"/>
            <a:ext cx="1136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56262DF4-87C1-4AE3-AEE6-046049DE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9" y="764705"/>
            <a:ext cx="9134131" cy="1008112"/>
          </a:xfrm>
        </p:spPr>
        <p:txBody>
          <a:bodyPr/>
          <a:lstStyle/>
          <a:p>
            <a:r>
              <a:rPr lang="en-US" sz="6000" dirty="0">
                <a:solidFill>
                  <a:srgbClr val="00B0F0"/>
                </a:solidFill>
              </a:rPr>
              <a:t>Affinity Search Engine</a:t>
            </a:r>
            <a:endParaRPr lang="en-IN" sz="6000" dirty="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E4774C6-DD78-42D3-BB0B-A0E602E32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36913"/>
            <a:ext cx="8496944" cy="309634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4147AD71-3716-4180-832D-9A5252EB9FE5}"/>
              </a:ext>
            </a:extLst>
          </p:cNvPr>
          <p:cNvSpPr txBox="1">
            <a:spLocks/>
          </p:cNvSpPr>
          <p:nvPr/>
        </p:nvSpPr>
        <p:spPr bwMode="auto">
          <a:xfrm>
            <a:off x="58189" y="1844824"/>
            <a:ext cx="913413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US" sz="2800" dirty="0"/>
              <a:t>-The anime recommendation system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36936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493C12-5C00-4EA4-AE79-069E223D0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Solution, in detail</a:t>
            </a:r>
            <a:endParaRPr lang="en-IN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CF74DD-DC78-4B85-86F3-E5DAF596A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1"/>
            <a:ext cx="8229600" cy="223224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based Filtering(Similar Rating &amp; Genre):</a:t>
            </a:r>
          </a:p>
          <a:p>
            <a:pPr marL="0" indent="0">
              <a:buNone/>
            </a:pPr>
            <a:endParaRPr lang="en-I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we have created the correlation table for User rating and Genre type.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table, we considered only the anime with more than 7000 no. of ratings.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those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called only top 10 anime recommendations as listed below.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17DDE210-55B9-4969-B76A-6DA0C39F8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61159"/>
              </p:ext>
            </p:extLst>
          </p:nvPr>
        </p:nvGraphicFramePr>
        <p:xfrm>
          <a:off x="683568" y="3455876"/>
          <a:ext cx="7344817" cy="2872740"/>
        </p:xfrm>
        <a:graphic>
          <a:graphicData uri="http://schemas.openxmlformats.org/drawingml/2006/table">
            <a:tbl>
              <a:tblPr/>
              <a:tblGrid>
                <a:gridCol w="4533299">
                  <a:extLst>
                    <a:ext uri="{9D8B030D-6E8A-4147-A177-3AD203B41FA5}">
                      <a16:colId xmlns:a16="http://schemas.microsoft.com/office/drawing/2014/main" xmlns="" val="2174271805"/>
                    </a:ext>
                  </a:extLst>
                </a:gridCol>
                <a:gridCol w="1220504">
                  <a:extLst>
                    <a:ext uri="{9D8B030D-6E8A-4147-A177-3AD203B41FA5}">
                      <a16:colId xmlns:a16="http://schemas.microsoft.com/office/drawing/2014/main" xmlns="" val="1730524580"/>
                    </a:ext>
                  </a:extLst>
                </a:gridCol>
                <a:gridCol w="1591014">
                  <a:extLst>
                    <a:ext uri="{9D8B030D-6E8A-4147-A177-3AD203B41FA5}">
                      <a16:colId xmlns:a16="http://schemas.microsoft.com/office/drawing/2014/main" xmlns="" val="343321443"/>
                    </a:ext>
                  </a:extLst>
                </a:gridCol>
              </a:tblGrid>
              <a:tr h="219496">
                <a:tc>
                  <a:txBody>
                    <a:bodyPr/>
                    <a:lstStyle/>
                    <a:p>
                      <a:pPr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get_recommendation('Kimi no Na wa.')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8402762"/>
                  </a:ext>
                </a:extLst>
              </a:tr>
              <a:tr h="219496"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 of ratings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316719"/>
                  </a:ext>
                </a:extLst>
              </a:tr>
              <a:tr h="219496"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2498838"/>
                  </a:ext>
                </a:extLst>
              </a:tr>
              <a:tr h="219496">
                <a:tc>
                  <a:txBody>
                    <a:bodyPr/>
                    <a:lstStyle/>
                    <a:p>
                      <a:pPr fontAlgn="b"/>
                      <a:r>
                        <a:rPr lang="pl-PL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Shigatsu wa Kimi no Uso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0.667975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0613261"/>
                  </a:ext>
                </a:extLst>
              </a:tr>
              <a:tr h="219496"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Eureka Seven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0.665077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9785007"/>
                  </a:ext>
                </a:extLst>
              </a:tr>
              <a:tr h="219496"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Fruits Basket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0.660551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2261106"/>
                  </a:ext>
                </a:extLst>
              </a:tr>
              <a:tr h="219496">
                <a:tc>
                  <a:txBody>
                    <a:bodyPr/>
                    <a:lstStyle/>
                    <a:p>
                      <a:pPr fontAlgn="b"/>
                      <a:r>
                        <a:rPr lang="en-IN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Zetsuen</a:t>
                      </a: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 Tempest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0.648267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09972802"/>
                  </a:ext>
                </a:extLst>
              </a:tr>
              <a:tr h="219496">
                <a:tc>
                  <a:txBody>
                    <a:bodyPr/>
                    <a:lstStyle/>
                    <a:p>
                      <a:pPr fontAlgn="b"/>
                      <a:r>
                        <a:rPr lang="fi-FI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Rurouni Kenshin: Meiji Kenkaku Romantan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0.64156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3338115"/>
                  </a:ext>
                </a:extLst>
              </a:tr>
              <a:tr h="219496"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Haikyuu!!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0.641257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7369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3647011"/>
                  </a:ext>
                </a:extLst>
              </a:tr>
              <a:tr h="219496"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Bakuman.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0.638062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8606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6584935"/>
                  </a:ext>
                </a:extLst>
              </a:tr>
              <a:tr h="219496">
                <a:tc>
                  <a:txBody>
                    <a:bodyPr/>
                    <a:lstStyle/>
                    <a:p>
                      <a:pPr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Fate/stay night: Unlimited Blade Works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0.628938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9629596"/>
                  </a:ext>
                </a:extLst>
              </a:tr>
              <a:tr h="219496"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Nanatsu no Taizai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0.628097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12598308"/>
                  </a:ext>
                </a:extLst>
              </a:tr>
              <a:tr h="219496"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Shokugeki no Souma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0.627877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7990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8665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883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4CF471-6660-4269-A440-876749DD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based Filtering(Genre of the anime watched by the user):</a:t>
            </a:r>
            <a:endParaRPr lang="en-I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4DE648-9F0B-44DF-BE52-FA7A9E149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2088231"/>
          </a:xfrm>
        </p:spPr>
        <p:txBody>
          <a:bodyPr/>
          <a:lstStyle/>
          <a:p>
            <a:r>
              <a:rPr lang="en-US" sz="1800" dirty="0"/>
              <a:t>We are considering only anime genre of the </a:t>
            </a:r>
            <a:r>
              <a:rPr lang="en-US" sz="1800" dirty="0" err="1"/>
              <a:t>animes</a:t>
            </a:r>
            <a:r>
              <a:rPr lang="en-US" sz="1800" dirty="0"/>
              <a:t> watched by the user,</a:t>
            </a:r>
          </a:p>
          <a:p>
            <a:r>
              <a:rPr lang="en-US" sz="1800" dirty="0"/>
              <a:t>Using </a:t>
            </a:r>
            <a:r>
              <a:rPr lang="en-US" sz="1800" dirty="0" err="1"/>
              <a:t>Aprior</a:t>
            </a:r>
            <a:r>
              <a:rPr lang="en-US" sz="1800" dirty="0"/>
              <a:t> algorithm to get the combination of 4 pair </a:t>
            </a:r>
            <a:r>
              <a:rPr lang="en-US" sz="1800" dirty="0" err="1"/>
              <a:t>gener</a:t>
            </a:r>
            <a:r>
              <a:rPr lang="en-US" sz="1800" dirty="0"/>
              <a:t> of the anime watched by the same user.</a:t>
            </a:r>
          </a:p>
          <a:p>
            <a:r>
              <a:rPr lang="en-US" sz="1800" dirty="0"/>
              <a:t>Secondly, we sort them by most occurred pairs, from this list we consider the top most one.</a:t>
            </a:r>
          </a:p>
          <a:p>
            <a:r>
              <a:rPr lang="en-US" sz="1800" dirty="0"/>
              <a:t>Based on the above pair of genre, we recommending the </a:t>
            </a:r>
            <a:r>
              <a:rPr lang="en-US" sz="1800" dirty="0" err="1"/>
              <a:t>animes</a:t>
            </a:r>
            <a:r>
              <a:rPr lang="en-US" sz="1800" dirty="0"/>
              <a:t> of top 10.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sz="1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D86DA32F-9366-4FC8-803C-CA4881709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00700"/>
              </p:ext>
            </p:extLst>
          </p:nvPr>
        </p:nvGraphicFramePr>
        <p:xfrm>
          <a:off x="611560" y="3068958"/>
          <a:ext cx="7488832" cy="3240367"/>
        </p:xfrm>
        <a:graphic>
          <a:graphicData uri="http://schemas.openxmlformats.org/drawingml/2006/table">
            <a:tbl>
              <a:tblPr/>
              <a:tblGrid>
                <a:gridCol w="7488832">
                  <a:extLst>
                    <a:ext uri="{9D8B030D-6E8A-4147-A177-3AD203B41FA5}">
                      <a16:colId xmlns:a16="http://schemas.microsoft.com/office/drawing/2014/main" xmlns="" val="4200224521"/>
                    </a:ext>
                  </a:extLst>
                </a:gridCol>
              </a:tblGrid>
              <a:tr h="249259">
                <a:tc>
                  <a:txBody>
                    <a:bodyPr/>
                    <a:lstStyle/>
                    <a:p>
                      <a:pPr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recommendation_by_user_common_genre(5010,anime_data,user_data) -&gt;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0874381"/>
                  </a:ext>
                </a:extLst>
              </a:tr>
              <a:tr h="249259"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Genre combination pair -&gt; </a:t>
                      </a:r>
                      <a:r>
                        <a:rPr lang="en-IN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('Shounen,Comedy,Adventure,Action', 13)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1027428"/>
                  </a:ext>
                </a:extLst>
              </a:tr>
              <a:tr h="249259"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Recommedation anime name -&gt;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4685016"/>
                  </a:ext>
                </a:extLst>
              </a:tr>
              <a:tr h="249259"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 Piece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0073002"/>
                  </a:ext>
                </a:extLst>
              </a:tr>
              <a:tr h="249259"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JoJo no Kimyou na Bouken: Diamond wa Kudakenai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9603730"/>
                  </a:ext>
                </a:extLst>
              </a:tr>
              <a:tr h="249259"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Samurai Champloo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8533401"/>
                  </a:ext>
                </a:extLst>
              </a:tr>
              <a:tr h="249259"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 Piece Film: Z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9252322"/>
                  </a:ext>
                </a:extLst>
              </a:tr>
              <a:tr h="249259"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InuYasha: Kanketsu-hen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5681599"/>
                  </a:ext>
                </a:extLst>
              </a:tr>
              <a:tr h="249259"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Dragon Ball Z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2194641"/>
                  </a:ext>
                </a:extLst>
              </a:tr>
              <a:tr h="249259"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Fairy Tail (2014)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02064853"/>
                  </a:ext>
                </a:extLst>
              </a:tr>
              <a:tr h="249259"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Fairy Tail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0245771"/>
                  </a:ext>
                </a:extLst>
              </a:tr>
              <a:tr h="249259"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Dragon Ball Kai (2014)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4688151"/>
                  </a:ext>
                </a:extLst>
              </a:tr>
              <a:tr h="249259">
                <a:tc>
                  <a:txBody>
                    <a:bodyPr/>
                    <a:lstStyle/>
                    <a:p>
                      <a:pPr fontAlgn="b"/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Lupin III (2015)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1486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656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485B8F-8F4E-414B-8992-41322F152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Item-Item Collaborative Filtering Based Recommendation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A8F0D3-F71B-41C7-B820-78E36DC66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59"/>
            <a:ext cx="8229600" cy="2160241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calculate the similarity between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considered top similar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their similarity scores and the ratings by other users for filling sparse matrix for the particular user.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similarity score, we recommend top 10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user.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screenshot of the results shows that the recommended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of same type, the genre and the ratings are close to each other.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F68CD1C4-25EA-4034-A0C9-40C631303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621833"/>
              </p:ext>
            </p:extLst>
          </p:nvPr>
        </p:nvGraphicFramePr>
        <p:xfrm>
          <a:off x="611560" y="3356992"/>
          <a:ext cx="8075239" cy="3226366"/>
        </p:xfrm>
        <a:graphic>
          <a:graphicData uri="http://schemas.openxmlformats.org/drawingml/2006/table">
            <a:tbl>
              <a:tblPr/>
              <a:tblGrid>
                <a:gridCol w="6348685">
                  <a:extLst>
                    <a:ext uri="{9D8B030D-6E8A-4147-A177-3AD203B41FA5}">
                      <a16:colId xmlns:a16="http://schemas.microsoft.com/office/drawing/2014/main" xmlns="" val="1413081580"/>
                    </a:ext>
                  </a:extLst>
                </a:gridCol>
                <a:gridCol w="863277">
                  <a:extLst>
                    <a:ext uri="{9D8B030D-6E8A-4147-A177-3AD203B41FA5}">
                      <a16:colId xmlns:a16="http://schemas.microsoft.com/office/drawing/2014/main" xmlns="" val="217045976"/>
                    </a:ext>
                  </a:extLst>
                </a:gridCol>
                <a:gridCol w="863277">
                  <a:extLst>
                    <a:ext uri="{9D8B030D-6E8A-4147-A177-3AD203B41FA5}">
                      <a16:colId xmlns:a16="http://schemas.microsoft.com/office/drawing/2014/main" xmlns="" val="1961454976"/>
                    </a:ext>
                  </a:extLst>
                </a:gridCol>
              </a:tblGrid>
              <a:tr h="293306">
                <a:tc>
                  <a:txBody>
                    <a:bodyPr/>
                    <a:lstStyle/>
                    <a:p>
                      <a:pPr fontAlgn="b"/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Anime Name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52221587"/>
                  </a:ext>
                </a:extLst>
              </a:tr>
              <a:tr h="293306">
                <a:tc>
                  <a:txBody>
                    <a:bodyPr/>
                    <a:lstStyle/>
                    <a:p>
                      <a:pPr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Utsunomiko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9267566"/>
                  </a:ext>
                </a:extLst>
              </a:tr>
              <a:tr h="293306">
                <a:tc>
                  <a:txBody>
                    <a:bodyPr/>
                    <a:lstStyle/>
                    <a:p>
                      <a:pPr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Enchanted Journey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7207567"/>
                  </a:ext>
                </a:extLst>
              </a:tr>
              <a:tr h="293306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monkey king conquers the demon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3781183"/>
                  </a:ext>
                </a:extLst>
              </a:tr>
              <a:tr h="293306">
                <a:tc>
                  <a:txBody>
                    <a:bodyPr/>
                    <a:lstStyle/>
                    <a:p>
                      <a:pPr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Xabungle grafitte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9580964"/>
                  </a:ext>
                </a:extLst>
              </a:tr>
              <a:tr h="293306">
                <a:tc>
                  <a:txBody>
                    <a:bodyPr/>
                    <a:lstStyle/>
                    <a:p>
                      <a:pPr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Osamu to Musashi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53202412"/>
                  </a:ext>
                </a:extLst>
              </a:tr>
              <a:tr h="293306">
                <a:tc>
                  <a:txBody>
                    <a:bodyPr/>
                    <a:lstStyle/>
                    <a:p>
                      <a:pPr fontAlgn="b"/>
                      <a:r>
                        <a:rPr lang="en-IN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Planetarian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Hoshi no Hito 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9687041"/>
                  </a:ext>
                </a:extLst>
              </a:tr>
              <a:tr h="293306">
                <a:tc>
                  <a:txBody>
                    <a:bodyPr/>
                    <a:lstStyle/>
                    <a:p>
                      <a:pPr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Tistou Midori no Oyayubi  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52090362"/>
                  </a:ext>
                </a:extLst>
              </a:tr>
              <a:tr h="293306">
                <a:tc>
                  <a:txBody>
                    <a:bodyPr/>
                    <a:lstStyle/>
                    <a:p>
                      <a:pPr fontAlgn="b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IN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Toufu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Kozou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2411094"/>
                  </a:ext>
                </a:extLst>
              </a:tr>
              <a:tr h="293306">
                <a:tc>
                  <a:txBody>
                    <a:bodyPr/>
                    <a:lstStyle/>
                    <a:p>
                      <a:pPr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Mirai Shounen Conan: Tokubetsu-hen - Kyodaiki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2273569"/>
                  </a:ext>
                </a:extLst>
              </a:tr>
              <a:tr h="293306">
                <a:tc>
                  <a:txBody>
                    <a:bodyPr/>
                    <a:lstStyle/>
                    <a:p>
                      <a:pPr fontAlgn="b"/>
                      <a:r>
                        <a:rPr lang="pl-P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Tezuka Osamu no Buddha: Owarinaki Tabi 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2793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034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FE3650-12AA-41CA-928B-7B14E4E9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/>
          <a:lstStyle/>
          <a:p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 Based Recommendation System using Clustering technique: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5AC4DF29-97E1-488E-99EE-74248F534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338799"/>
              </p:ext>
            </p:extLst>
          </p:nvPr>
        </p:nvGraphicFramePr>
        <p:xfrm>
          <a:off x="107505" y="2276872"/>
          <a:ext cx="9000999" cy="4452408"/>
        </p:xfrm>
        <a:graphic>
          <a:graphicData uri="http://schemas.openxmlformats.org/drawingml/2006/table">
            <a:tbl>
              <a:tblPr/>
              <a:tblGrid>
                <a:gridCol w="1872207">
                  <a:extLst>
                    <a:ext uri="{9D8B030D-6E8A-4147-A177-3AD203B41FA5}">
                      <a16:colId xmlns:a16="http://schemas.microsoft.com/office/drawing/2014/main" xmlns="" val="3615102295"/>
                    </a:ext>
                  </a:extLst>
                </a:gridCol>
                <a:gridCol w="2338546">
                  <a:extLst>
                    <a:ext uri="{9D8B030D-6E8A-4147-A177-3AD203B41FA5}">
                      <a16:colId xmlns:a16="http://schemas.microsoft.com/office/drawing/2014/main" xmlns="" val="3218045003"/>
                    </a:ext>
                  </a:extLst>
                </a:gridCol>
                <a:gridCol w="2359119">
                  <a:extLst>
                    <a:ext uri="{9D8B030D-6E8A-4147-A177-3AD203B41FA5}">
                      <a16:colId xmlns:a16="http://schemas.microsoft.com/office/drawing/2014/main" xmlns="" val="105432141"/>
                    </a:ext>
                  </a:extLst>
                </a:gridCol>
                <a:gridCol w="2431127">
                  <a:extLst>
                    <a:ext uri="{9D8B030D-6E8A-4147-A177-3AD203B41FA5}">
                      <a16:colId xmlns:a16="http://schemas.microsoft.com/office/drawing/2014/main" xmlns="" val="3035517142"/>
                    </a:ext>
                  </a:extLst>
                </a:gridCol>
              </a:tblGrid>
              <a:tr h="274727">
                <a:tc>
                  <a:txBody>
                    <a:bodyPr/>
                    <a:lstStyle/>
                    <a:p>
                      <a:pPr fontAlgn="ctr"/>
                      <a:r>
                        <a:rPr lang="en-IN" sz="135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Cluster 0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35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Cluster 1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35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Cluster 2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35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Cluster 3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773617"/>
                  </a:ext>
                </a:extLst>
              </a:tr>
              <a:tr h="274727">
                <a:tc>
                  <a:txBody>
                    <a:bodyPr/>
                    <a:lstStyle/>
                    <a:p>
                      <a:pPr fontAlgn="ctr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35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Steins;Gate</a:t>
                      </a:r>
                      <a:endParaRPr lang="en-IN" sz="13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Death Note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Death Note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35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Shingeki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 </a:t>
                      </a:r>
                      <a:r>
                        <a:rPr lang="en-IN" sz="135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Kyojin</a:t>
                      </a:r>
                      <a:endParaRPr lang="en-IN" sz="13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2187466"/>
                  </a:ext>
                </a:extLst>
              </a:tr>
              <a:tr h="274727">
                <a:tc>
                  <a:txBody>
                    <a:bodyPr/>
                    <a:lstStyle/>
                    <a:p>
                      <a:pPr fontAlgn="ctr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 Game No Life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Code </a:t>
                      </a:r>
                      <a:r>
                        <a:rPr lang="en-US" sz="135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Geass</a:t>
                      </a:r>
                      <a:r>
                        <a:rPr lang="en-US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35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Hangyaku</a:t>
                      </a:r>
                      <a:r>
                        <a:rPr lang="en-US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  </a:t>
                      </a:r>
                      <a:r>
                        <a:rPr lang="en-US" sz="135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Lelouch</a:t>
                      </a:r>
                      <a:endParaRPr lang="en-US" sz="13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35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Shingeki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 </a:t>
                      </a:r>
                      <a:r>
                        <a:rPr lang="en-IN" sz="135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Kyojin</a:t>
                      </a:r>
                      <a:endParaRPr lang="en-IN" sz="13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Death Note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2118618"/>
                  </a:ext>
                </a:extLst>
              </a:tr>
              <a:tr h="274727">
                <a:tc>
                  <a:txBody>
                    <a:bodyPr/>
                    <a:lstStyle/>
                    <a:p>
                      <a:pPr fontAlgn="ctr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Angel Beats!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Code Geass: Hangyaku no  Lelouch R2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Sword Art Online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Sword Art Online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7237982"/>
                  </a:ext>
                </a:extLst>
              </a:tr>
              <a:tr h="274727">
                <a:tc>
                  <a:txBody>
                    <a:bodyPr/>
                    <a:lstStyle/>
                    <a:p>
                      <a:pPr fontAlgn="ctr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35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Toradora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Sen to Chihiro no </a:t>
                      </a:r>
                      <a:r>
                        <a:rPr lang="en-IN" sz="135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Kamikakushi</a:t>
                      </a:r>
                      <a:endParaRPr lang="en-IN" sz="13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35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Fullmetal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Alchemist:  Brotherhood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Angel Beats!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0868799"/>
                  </a:ext>
                </a:extLst>
              </a:tr>
              <a:tr h="515534">
                <a:tc>
                  <a:txBody>
                    <a:bodyPr/>
                    <a:lstStyle/>
                    <a:p>
                      <a:pPr fontAlgn="ctr"/>
                      <a:r>
                        <a:rPr lang="en-US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Code </a:t>
                      </a:r>
                      <a:r>
                        <a:rPr lang="en-US" sz="135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Geass</a:t>
                      </a:r>
                      <a:r>
                        <a:rPr lang="en-US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35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Hangyaku</a:t>
                      </a:r>
                      <a:r>
                        <a:rPr lang="en-US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no </a:t>
                      </a:r>
                      <a:r>
                        <a:rPr lang="en-US" sz="135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Lelouch</a:t>
                      </a:r>
                      <a:endParaRPr lang="en-US" sz="13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35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Fullmetal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Alchemist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Code </a:t>
                      </a:r>
                      <a:r>
                        <a:rPr lang="en-US" sz="135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Geass</a:t>
                      </a:r>
                      <a:r>
                        <a:rPr lang="en-US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35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Hangyaku</a:t>
                      </a:r>
                      <a:r>
                        <a:rPr lang="en-US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  </a:t>
                      </a:r>
                      <a:r>
                        <a:rPr lang="en-US" sz="135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Lelouch</a:t>
                      </a:r>
                      <a:endParaRPr lang="en-US" sz="13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 Game No Life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0662591"/>
                  </a:ext>
                </a:extLst>
              </a:tr>
              <a:tr h="515534">
                <a:tc>
                  <a:txBody>
                    <a:bodyPr/>
                    <a:lstStyle/>
                    <a:p>
                      <a:pPr fontAlgn="ctr"/>
                      <a:r>
                        <a:rPr lang="pt-BR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Code Geass: Hangyaku no Lelouch R2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Cowboy Bebop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Sen to Chihiro no </a:t>
                      </a:r>
                      <a:r>
                        <a:rPr lang="en-IN" sz="135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Kamikakushi</a:t>
                      </a:r>
                      <a:endParaRPr lang="en-IN" sz="13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35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Fullmetal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Alchemist: Brotherhood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5205439"/>
                  </a:ext>
                </a:extLst>
              </a:tr>
              <a:tr h="515534">
                <a:tc>
                  <a:txBody>
                    <a:bodyPr/>
                    <a:lstStyle/>
                    <a:p>
                      <a:pPr fontAlgn="ctr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35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Fullmetal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Alchemist:  Brotherhood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35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Tengen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35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Toppa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35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Gurren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35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Lagann</a:t>
                      </a:r>
                      <a:endParaRPr lang="en-IN" sz="13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35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Fullmetal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Alchemist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35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Steins;Gate</a:t>
                      </a:r>
                      <a:endParaRPr lang="en-IN" sz="13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590343"/>
                  </a:ext>
                </a:extLst>
              </a:tr>
              <a:tr h="274727">
                <a:tc>
                  <a:txBody>
                    <a:bodyPr/>
                    <a:lstStyle/>
                    <a:p>
                      <a:pPr fontAlgn="ctr"/>
                      <a:r>
                        <a:rPr lang="en-IN" sz="135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Shingeki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 </a:t>
                      </a:r>
                      <a:r>
                        <a:rPr lang="en-IN" sz="135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Kyojin</a:t>
                      </a:r>
                      <a:endParaRPr lang="en-IN" sz="13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Neon Genesis Evangelion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Angel Beats!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Code </a:t>
                      </a:r>
                      <a:r>
                        <a:rPr lang="en-US" sz="135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Geass</a:t>
                      </a:r>
                      <a:r>
                        <a:rPr lang="en-US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35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Hangyaku</a:t>
                      </a:r>
                      <a:r>
                        <a:rPr lang="en-US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   </a:t>
                      </a:r>
                      <a:r>
                        <a:rPr lang="en-US" sz="135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Lelouch</a:t>
                      </a:r>
                      <a:endParaRPr lang="en-US" sz="13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9807560"/>
                  </a:ext>
                </a:extLst>
              </a:tr>
              <a:tr h="274727">
                <a:tc>
                  <a:txBody>
                    <a:bodyPr/>
                    <a:lstStyle/>
                    <a:p>
                      <a:pPr fontAlgn="ctr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35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Bakemonogatari</a:t>
                      </a:r>
                      <a:endParaRPr lang="en-IN" sz="13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35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Fullmetal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Alchemist:  Brotherhood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Code Geass: Hangyaku no  Lelouch R2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Code Geass: Hangyaku no Lelouch R2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9587627"/>
                  </a:ext>
                </a:extLst>
              </a:tr>
              <a:tr h="274727">
                <a:tc>
                  <a:txBody>
                    <a:bodyPr/>
                    <a:lstStyle/>
                    <a:p>
                      <a:pPr fontAlgn="ctr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Death Note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Mononoke </a:t>
                      </a:r>
                      <a:r>
                        <a:rPr lang="en-IN" sz="135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Hime</a:t>
                      </a:r>
                      <a:endParaRPr lang="en-IN" sz="13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Naruto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35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Mirai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Nikki (TV)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273354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30363FF1-FB44-4D63-8692-5B95567B1A2B}"/>
              </a:ext>
            </a:extLst>
          </p:cNvPr>
          <p:cNvSpPr txBox="1">
            <a:spLocks/>
          </p:cNvSpPr>
          <p:nvPr/>
        </p:nvSpPr>
        <p:spPr bwMode="auto">
          <a:xfrm>
            <a:off x="457200" y="764705"/>
            <a:ext cx="8229600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those rows where the user rating is less than avg rating, then both anime and user datasets are merged to filter the first 20000 users.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that, we created pivot table between item and the user with rating as values to figure the relationship between the Item and User.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applied PCA to reduce the dimension to form the clusters using K Means algorithm.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recommend the top n movies to the users based on the cluster they fall into.</a:t>
            </a:r>
          </a:p>
        </p:txBody>
      </p:sp>
    </p:spTree>
    <p:extLst>
      <p:ext uri="{BB962C8B-B14F-4D97-AF65-F5344CB8AC3E}">
        <p14:creationId xmlns:p14="http://schemas.microsoft.com/office/powerpoint/2010/main" val="2142807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515EDA-BC38-4857-A407-50740B6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62781"/>
          </a:xfrm>
        </p:spPr>
        <p:txBody>
          <a:bodyPr/>
          <a:lstStyle/>
          <a:p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 Comparison</a:t>
            </a:r>
            <a:endParaRPr lang="en-IN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9C9A33B-06D7-44F6-9202-312C69174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9144000" cy="5155877"/>
          </a:xfrm>
        </p:spPr>
      </p:pic>
    </p:spTree>
    <p:extLst>
      <p:ext uri="{BB962C8B-B14F-4D97-AF65-F5344CB8AC3E}">
        <p14:creationId xmlns:p14="http://schemas.microsoft.com/office/powerpoint/2010/main" val="187271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D8325E-83CA-4A2F-8647-BCB65D2D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data</a:t>
            </a:r>
            <a:endParaRPr lang="en-IN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64BBBA-EF64-4A18-8275-0C75F9FE1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data set contains information on user preference data from 73,516 users on 12,294 anime. Each user is able to add anime to their completed list and give it a rating and this data set is a compilation of those ratings.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Anime.csv(12294 X 7):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anime_id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unique ids of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- full name of the anime.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 - genres for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- movie, TV, OVA, etc.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episodes - how many episodes in this show. (1 for the movies).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- average rating out of 10 for the anime.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- number of community members for the specific anime's "group".</a:t>
            </a:r>
          </a:p>
        </p:txBody>
      </p:sp>
    </p:spTree>
    <p:extLst>
      <p:ext uri="{BB962C8B-B14F-4D97-AF65-F5344CB8AC3E}">
        <p14:creationId xmlns:p14="http://schemas.microsoft.com/office/powerpoint/2010/main" val="336273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56A455-291F-4372-9D84-48B179E14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>
                <a:solidFill>
                  <a:srgbClr val="00B0F0"/>
                </a:solidFill>
              </a:rPr>
              <a:t>Contd.</a:t>
            </a:r>
            <a:endParaRPr lang="en-IN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BFB452-D157-461D-B4F0-FFC4997A3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Rating.csv(7813737 X 3):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non identifiable randomly generated user id.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anime_id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anime that this user has rated.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- rating out of 10 this user has assigned (-1 if the user watched it but didn't assign a rating).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to myanimelist.net API for providing anime data and user ratings.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Inspiration: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better anime recommendation system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1719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D50A51-3999-4674-A3CD-3E09684E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/ Input / Output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1E01FE-AAEE-41DC-86C1-378F55A62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 Find the product recommendations for given user or for given item.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 considered Anime Name as the input for the Content based recommendation and User Id as the input for Item-Item &amp; User-Item based recommendation.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Desired Output: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Our aim is to provide the Anime recommendations with best match with the user’s taste and preference.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916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1CEB40-2036-4C56-97A1-4B4FB735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708"/>
            <a:ext cx="2411760" cy="580086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chart:</a:t>
            </a:r>
            <a:endParaRPr lang="en-IN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A2DA7B88-59C5-428D-BB0E-4899DA7D6D6F}"/>
              </a:ext>
            </a:extLst>
          </p:cNvPr>
          <p:cNvSpPr/>
          <p:nvPr/>
        </p:nvSpPr>
        <p:spPr>
          <a:xfrm>
            <a:off x="3235376" y="891717"/>
            <a:ext cx="1989935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defining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32DE12F3-F4FC-471A-A0D7-BBA74E500312}"/>
              </a:ext>
            </a:extLst>
          </p:cNvPr>
          <p:cNvSpPr/>
          <p:nvPr/>
        </p:nvSpPr>
        <p:spPr>
          <a:xfrm>
            <a:off x="3235375" y="1586114"/>
            <a:ext cx="1989935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Visualization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0F6E982-C2DC-4E99-B430-59146B6A9D49}"/>
              </a:ext>
            </a:extLst>
          </p:cNvPr>
          <p:cNvSpPr/>
          <p:nvPr/>
        </p:nvSpPr>
        <p:spPr>
          <a:xfrm>
            <a:off x="3235377" y="355669"/>
            <a:ext cx="1989935" cy="34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mining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504FBE63-4810-40AF-94B8-C01C9F9B6107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230344" y="699674"/>
            <a:ext cx="1" cy="192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8BEF249F-7359-4A50-BE0A-70702A2569D3}"/>
              </a:ext>
            </a:extLst>
          </p:cNvPr>
          <p:cNvCxnSpPr>
            <a:cxnSpLocks/>
          </p:cNvCxnSpPr>
          <p:nvPr/>
        </p:nvCxnSpPr>
        <p:spPr>
          <a:xfrm flipH="1">
            <a:off x="4230342" y="2072921"/>
            <a:ext cx="1" cy="26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256ADF8-57EE-43A8-B31B-ED6F41D2C799}"/>
              </a:ext>
            </a:extLst>
          </p:cNvPr>
          <p:cNvSpPr/>
          <p:nvPr/>
        </p:nvSpPr>
        <p:spPr>
          <a:xfrm>
            <a:off x="3349186" y="2345746"/>
            <a:ext cx="18721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Deciding the approach</a:t>
            </a:r>
            <a:endParaRPr lang="en-IN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2756CF5F-1819-4A8C-ADC1-C34302E93541}"/>
              </a:ext>
            </a:extLst>
          </p:cNvPr>
          <p:cNvCxnSpPr/>
          <p:nvPr/>
        </p:nvCxnSpPr>
        <p:spPr>
          <a:xfrm>
            <a:off x="1802113" y="3011739"/>
            <a:ext cx="49663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1B71D6A9-6A38-4CE9-99E9-219211757724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285276" y="2849802"/>
            <a:ext cx="0" cy="16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720DF7DB-1BAF-45B4-A1C2-5F5BB3A0BD21}"/>
              </a:ext>
            </a:extLst>
          </p:cNvPr>
          <p:cNvCxnSpPr>
            <a:cxnSpLocks/>
          </p:cNvCxnSpPr>
          <p:nvPr/>
        </p:nvCxnSpPr>
        <p:spPr>
          <a:xfrm>
            <a:off x="1802357" y="3011739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145E5063-5AE9-40A4-8BD6-A89E281C54D3}"/>
              </a:ext>
            </a:extLst>
          </p:cNvPr>
          <p:cNvCxnSpPr>
            <a:cxnSpLocks/>
          </p:cNvCxnSpPr>
          <p:nvPr/>
        </p:nvCxnSpPr>
        <p:spPr>
          <a:xfrm>
            <a:off x="6768439" y="3011739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9FE5D291-C8AC-4345-9E39-06668978ADF5}"/>
              </a:ext>
            </a:extLst>
          </p:cNvPr>
          <p:cNvSpPr/>
          <p:nvPr/>
        </p:nvSpPr>
        <p:spPr>
          <a:xfrm>
            <a:off x="1154050" y="3166284"/>
            <a:ext cx="1296126" cy="486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Based</a:t>
            </a:r>
            <a:endParaRPr lang="en-IN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xmlns="" id="{0DAC9B6C-7153-4A4A-B6E3-374C5EA602CE}"/>
              </a:ext>
            </a:extLst>
          </p:cNvPr>
          <p:cNvSpPr/>
          <p:nvPr/>
        </p:nvSpPr>
        <p:spPr>
          <a:xfrm>
            <a:off x="6120369" y="3155755"/>
            <a:ext cx="1296139" cy="486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CF-Based </a:t>
            </a:r>
            <a:endParaRPr lang="en-IN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F51168B8-AD59-447F-938A-9115B1EEFD73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4230343" y="1395773"/>
            <a:ext cx="1" cy="19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E5AC0E1A-A9EF-4228-A74D-871F49F416D3}"/>
              </a:ext>
            </a:extLst>
          </p:cNvPr>
          <p:cNvCxnSpPr/>
          <p:nvPr/>
        </p:nvCxnSpPr>
        <p:spPr>
          <a:xfrm>
            <a:off x="533978" y="3803827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DDC278F3-87D2-4F55-8A67-90454B259570}"/>
              </a:ext>
            </a:extLst>
          </p:cNvPr>
          <p:cNvCxnSpPr/>
          <p:nvPr/>
        </p:nvCxnSpPr>
        <p:spPr>
          <a:xfrm>
            <a:off x="5436096" y="3803827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D588FF36-6039-4FD3-818D-827F0D27C20D}"/>
              </a:ext>
            </a:extLst>
          </p:cNvPr>
          <p:cNvCxnSpPr>
            <a:stCxn id="40" idx="2"/>
          </p:cNvCxnSpPr>
          <p:nvPr/>
        </p:nvCxnSpPr>
        <p:spPr>
          <a:xfrm>
            <a:off x="1802113" y="3652417"/>
            <a:ext cx="0" cy="14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3FF85CE1-A05E-48D6-8905-D1015649C5AC}"/>
              </a:ext>
            </a:extLst>
          </p:cNvPr>
          <p:cNvCxnSpPr>
            <a:stCxn id="41" idx="2"/>
          </p:cNvCxnSpPr>
          <p:nvPr/>
        </p:nvCxnSpPr>
        <p:spPr>
          <a:xfrm flipH="1">
            <a:off x="6768438" y="3641884"/>
            <a:ext cx="1" cy="16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74911BCD-84EB-4808-92BA-DC4D5B5068CA}"/>
              </a:ext>
            </a:extLst>
          </p:cNvPr>
          <p:cNvCxnSpPr/>
          <p:nvPr/>
        </p:nvCxnSpPr>
        <p:spPr>
          <a:xfrm>
            <a:off x="533978" y="3803827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E5ECEDB4-60AD-4462-9E57-26BE06A522B7}"/>
              </a:ext>
            </a:extLst>
          </p:cNvPr>
          <p:cNvCxnSpPr/>
          <p:nvPr/>
        </p:nvCxnSpPr>
        <p:spPr>
          <a:xfrm>
            <a:off x="3486306" y="3803827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2E150007-C838-426C-8B39-6680AAC73D12}"/>
              </a:ext>
            </a:extLst>
          </p:cNvPr>
          <p:cNvCxnSpPr/>
          <p:nvPr/>
        </p:nvCxnSpPr>
        <p:spPr>
          <a:xfrm>
            <a:off x="5436096" y="3803827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9E14E081-04A6-4D70-AD19-E35D3894480A}"/>
              </a:ext>
            </a:extLst>
          </p:cNvPr>
          <p:cNvCxnSpPr/>
          <p:nvPr/>
        </p:nvCxnSpPr>
        <p:spPr>
          <a:xfrm>
            <a:off x="8388424" y="3803827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xmlns="" id="{534876B2-0647-441C-9CF5-7AA7ACA85E44}"/>
              </a:ext>
            </a:extLst>
          </p:cNvPr>
          <p:cNvSpPr/>
          <p:nvPr/>
        </p:nvSpPr>
        <p:spPr>
          <a:xfrm>
            <a:off x="26586" y="3947843"/>
            <a:ext cx="1259631" cy="936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Apriori</a:t>
            </a:r>
            <a:r>
              <a:rPr lang="en-US" dirty="0"/>
              <a:t> (similar </a:t>
            </a:r>
            <a:r>
              <a:rPr lang="en-US" dirty="0" err="1"/>
              <a:t>gener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xmlns="" id="{6CA2FAB5-34E0-4D46-A036-15EEC8D623F7}"/>
              </a:ext>
            </a:extLst>
          </p:cNvPr>
          <p:cNvSpPr/>
          <p:nvPr/>
        </p:nvSpPr>
        <p:spPr>
          <a:xfrm>
            <a:off x="2651527" y="3965758"/>
            <a:ext cx="1669558" cy="1121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Cosine similarity (Ratings &amp; </a:t>
            </a:r>
            <a:r>
              <a:rPr lang="en-US" dirty="0" err="1"/>
              <a:t>Gener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xmlns="" id="{1673BF98-608E-40F9-9744-2ACEE213BF11}"/>
              </a:ext>
            </a:extLst>
          </p:cNvPr>
          <p:cNvSpPr/>
          <p:nvPr/>
        </p:nvSpPr>
        <p:spPr>
          <a:xfrm>
            <a:off x="4710421" y="3952198"/>
            <a:ext cx="1728187" cy="90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Item-Item (Cosine similarity)</a:t>
            </a:r>
            <a:endParaRPr lang="en-IN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xmlns="" id="{9FE61760-20D7-4C55-8CB7-0EDD03B4D3A8}"/>
              </a:ext>
            </a:extLst>
          </p:cNvPr>
          <p:cNvSpPr/>
          <p:nvPr/>
        </p:nvSpPr>
        <p:spPr>
          <a:xfrm>
            <a:off x="7420465" y="3965758"/>
            <a:ext cx="1669558" cy="91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User-Item (K-Means)</a:t>
            </a:r>
            <a:endParaRPr lang="en-IN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DA160DE6-9316-4F96-8272-544405C39A79}"/>
              </a:ext>
            </a:extLst>
          </p:cNvPr>
          <p:cNvSpPr/>
          <p:nvPr/>
        </p:nvSpPr>
        <p:spPr>
          <a:xfrm>
            <a:off x="3059832" y="5460999"/>
            <a:ext cx="2880320" cy="468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Checking the accuracy of the solution</a:t>
            </a:r>
            <a:endParaRPr lang="en-IN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608A29EA-E230-4F2C-ADEA-49AC9148D4F2}"/>
              </a:ext>
            </a:extLst>
          </p:cNvPr>
          <p:cNvCxnSpPr>
            <a:cxnSpLocks/>
          </p:cNvCxnSpPr>
          <p:nvPr/>
        </p:nvCxnSpPr>
        <p:spPr>
          <a:xfrm>
            <a:off x="656400" y="5258053"/>
            <a:ext cx="7732024" cy="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2EF58CC2-6D0A-4059-BA53-E3642E836060}"/>
              </a:ext>
            </a:extLst>
          </p:cNvPr>
          <p:cNvCxnSpPr>
            <a:cxnSpLocks/>
            <a:stCxn id="76" idx="4"/>
          </p:cNvCxnSpPr>
          <p:nvPr/>
        </p:nvCxnSpPr>
        <p:spPr>
          <a:xfrm>
            <a:off x="5574515" y="4852271"/>
            <a:ext cx="0" cy="40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352F6886-7CD9-4C51-BBA7-CF6A0B942CE7}"/>
              </a:ext>
            </a:extLst>
          </p:cNvPr>
          <p:cNvCxnSpPr>
            <a:cxnSpLocks/>
          </p:cNvCxnSpPr>
          <p:nvPr/>
        </p:nvCxnSpPr>
        <p:spPr>
          <a:xfrm>
            <a:off x="8388424" y="4908561"/>
            <a:ext cx="0" cy="34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xmlns="" id="{45E98918-ED28-42B1-B27A-C15213F5B84C}"/>
              </a:ext>
            </a:extLst>
          </p:cNvPr>
          <p:cNvCxnSpPr>
            <a:cxnSpLocks/>
            <a:stCxn id="74" idx="4"/>
          </p:cNvCxnSpPr>
          <p:nvPr/>
        </p:nvCxnSpPr>
        <p:spPr>
          <a:xfrm flipH="1">
            <a:off x="656400" y="4883942"/>
            <a:ext cx="2" cy="37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834C4160-BF23-47DB-8E8C-19D7E3A5549A}"/>
              </a:ext>
            </a:extLst>
          </p:cNvPr>
          <p:cNvCxnSpPr>
            <a:stCxn id="75" idx="4"/>
          </p:cNvCxnSpPr>
          <p:nvPr/>
        </p:nvCxnSpPr>
        <p:spPr>
          <a:xfrm>
            <a:off x="3486306" y="5086888"/>
            <a:ext cx="0" cy="17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xmlns="" id="{8867036E-BE3F-461E-9A93-41D1F43355BE}"/>
              </a:ext>
            </a:extLst>
          </p:cNvPr>
          <p:cNvCxnSpPr>
            <a:cxnSpLocks/>
          </p:cNvCxnSpPr>
          <p:nvPr/>
        </p:nvCxnSpPr>
        <p:spPr>
          <a:xfrm>
            <a:off x="4499992" y="5258053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xmlns="" id="{60BEB2EA-E5D5-404A-B8EA-2548B4D95F1D}"/>
              </a:ext>
            </a:extLst>
          </p:cNvPr>
          <p:cNvSpPr/>
          <p:nvPr/>
        </p:nvSpPr>
        <p:spPr>
          <a:xfrm>
            <a:off x="3295260" y="6099056"/>
            <a:ext cx="2409463" cy="442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IN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B888792A-DF73-4F48-A425-82327D99C040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4498396" y="6070193"/>
            <a:ext cx="1596" cy="2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xmlns="" id="{EE05E75E-B7E9-42E5-89E0-508A3075A101}"/>
              </a:ext>
            </a:extLst>
          </p:cNvPr>
          <p:cNvCxnSpPr>
            <a:stCxn id="78" idx="2"/>
            <a:endCxn id="98" idx="0"/>
          </p:cNvCxnSpPr>
          <p:nvPr/>
        </p:nvCxnSpPr>
        <p:spPr>
          <a:xfrm>
            <a:off x="4499992" y="5929705"/>
            <a:ext cx="0" cy="16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9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DFE22DB-91CD-4CDE-A001-B356B119EB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8064896" cy="43924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3A0963AD-2C07-4631-B03A-8ACA92E37FA2}"/>
              </a:ext>
            </a:extLst>
          </p:cNvPr>
          <p:cNvSpPr txBox="1">
            <a:spLocks/>
          </p:cNvSpPr>
          <p:nvPr/>
        </p:nvSpPr>
        <p:spPr bwMode="auto">
          <a:xfrm>
            <a:off x="72008" y="836712"/>
            <a:ext cx="9144000" cy="49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Violin plot</a:t>
            </a:r>
            <a:endParaRPr lang="en-IN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09427746-B9CC-495D-8CCC-FF8B882F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4082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of the Data,</a:t>
            </a:r>
            <a:endParaRPr lang="en-IN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10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142040-37D9-4702-91C8-3370F044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plot: members Vs anime ratings </a:t>
            </a:r>
            <a:endParaRPr lang="en-IN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8F0E5831-393D-480C-804B-908C8A3D4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80728"/>
            <a:ext cx="9036496" cy="4680520"/>
          </a:xfrm>
        </p:spPr>
      </p:pic>
    </p:spTree>
    <p:extLst>
      <p:ext uri="{BB962C8B-B14F-4D97-AF65-F5344CB8AC3E}">
        <p14:creationId xmlns:p14="http://schemas.microsoft.com/office/powerpoint/2010/main" val="123300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0EE9FB-3356-4404-A72E-41A9FF226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433" y="29829"/>
            <a:ext cx="8229600" cy="490066"/>
          </a:xfrm>
        </p:spPr>
        <p:txBody>
          <a:bodyPr/>
          <a:lstStyle/>
          <a:p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map: top 20 Genres</a:t>
            </a:r>
            <a:endParaRPr lang="en-IN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C789777-284B-40B8-8037-FF2BD3D453F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9896"/>
            <a:ext cx="9144000" cy="5364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171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E2AFE0-67D2-4B8B-A53B-A80F7FC58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90066"/>
          </a:xfrm>
        </p:spPr>
        <p:txBody>
          <a:bodyPr/>
          <a:lstStyle/>
          <a:p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Genre Correlation</a:t>
            </a:r>
            <a:endParaRPr lang="en-IN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0E0159F-652F-4591-A1A1-1D430614A5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706"/>
            <a:ext cx="9036496" cy="51265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25879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egis Template PPT.pptx" id="{FA90D603-5D95-41EB-8DCB-6F3F8E67F3AD}" vid="{4EE586D9-26EB-41C7-B56B-4F62AC90E4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Aegis Template PPT</Template>
  <TotalTime>3237</TotalTime>
  <Words>853</Words>
  <Application>Microsoft Office PowerPoint</Application>
  <PresentationFormat>On-screen Show (4:3)</PresentationFormat>
  <Paragraphs>202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Presentation3</vt:lpstr>
      <vt:lpstr>Affinity Search Engine</vt:lpstr>
      <vt:lpstr>Understanding data</vt:lpstr>
      <vt:lpstr>Contd.</vt:lpstr>
      <vt:lpstr>Problem / Input / Output</vt:lpstr>
      <vt:lpstr>Flow chart:</vt:lpstr>
      <vt:lpstr>Insights of the Data,</vt:lpstr>
      <vt:lpstr>Joint plot: members Vs anime ratings </vt:lpstr>
      <vt:lpstr>Tree map: top 20 Genres</vt:lpstr>
      <vt:lpstr>Genre Correlation</vt:lpstr>
      <vt:lpstr>Solution, in detail</vt:lpstr>
      <vt:lpstr>Content based Filtering(Genre of the anime watched by the user):</vt:lpstr>
      <vt:lpstr>Item-Item Collaborative Filtering Based Recommendation System:</vt:lpstr>
      <vt:lpstr>CF Based Recommendation System using Clustering technique:</vt:lpstr>
      <vt:lpstr>Metric Comparison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Anime  Recommendation System</dc:title>
  <dc:creator>Tamil Selvan Sankar</dc:creator>
  <cp:lastModifiedBy>Windows User</cp:lastModifiedBy>
  <cp:revision>62</cp:revision>
  <dcterms:created xsi:type="dcterms:W3CDTF">2019-01-20T15:51:35Z</dcterms:created>
  <dcterms:modified xsi:type="dcterms:W3CDTF">2019-05-15T07:16:08Z</dcterms:modified>
</cp:coreProperties>
</file>