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8" r:id="rId3"/>
    <p:sldId id="262" r:id="rId4"/>
    <p:sldId id="265" r:id="rId5"/>
    <p:sldId id="267" r:id="rId6"/>
    <p:sldId id="266" r:id="rId7"/>
    <p:sldId id="268" r:id="rId8"/>
    <p:sldId id="269" r:id="rId9"/>
    <p:sldId id="270" r:id="rId10"/>
    <p:sldId id="273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>
        <p:scale>
          <a:sx n="81" d="100"/>
          <a:sy n="81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7BC2A91-F468-4831-B9DC-BDB819B5F67C}"/>
              </a:ext>
            </a:extLst>
          </p:cNvPr>
          <p:cNvSpPr/>
          <p:nvPr/>
        </p:nvSpPr>
        <p:spPr>
          <a:xfrm>
            <a:off x="0" y="2708920"/>
            <a:ext cx="9144000" cy="11079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INTERPRETER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DA85220-5DA8-4DC4-9FD8-614C551B8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31840" cy="234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20554E7-3E5A-46B1-86F6-39B868330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36" y="0"/>
            <a:ext cx="3131840" cy="234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B0CFF0-9587-4988-BB4C-658B43E92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0"/>
            <a:ext cx="313184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68113"/>
          </a:xfrm>
        </p:spPr>
        <p:txBody>
          <a:bodyPr/>
          <a:lstStyle/>
          <a:p>
            <a:r>
              <a:rPr lang="en-US" sz="3200" dirty="0" smtClean="0"/>
              <a:t>Confusion Matrix – test dataset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9036496" cy="5672754"/>
          </a:xfrm>
        </p:spPr>
      </p:pic>
    </p:spTree>
    <p:extLst>
      <p:ext uri="{BB962C8B-B14F-4D97-AF65-F5344CB8AC3E}">
        <p14:creationId xmlns:p14="http://schemas.microsoft.com/office/powerpoint/2010/main" val="3826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B96EE-BF4B-43BD-B1A1-4C6734D4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548680"/>
          </a:xfrm>
        </p:spPr>
        <p:txBody>
          <a:bodyPr/>
          <a:lstStyle/>
          <a:p>
            <a:pPr algn="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672408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main objective of our project is to translate sign language to speech.</a:t>
            </a:r>
          </a:p>
          <a:p>
            <a:r>
              <a:rPr lang="en-US" sz="2400" dirty="0"/>
              <a:t>The aim is to provide a helping-hand for speech-impaired to communicate with rest of the world using sign language.</a:t>
            </a:r>
          </a:p>
          <a:p>
            <a:r>
              <a:rPr lang="en-US" sz="2400" dirty="0"/>
              <a:t>Everyone cannot have a personal interpreter for understanding the sign language, we intend to develop an app that every deaf as well as hearing person should have in order to interact with one another.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4CCB9BA-14EE-41AD-BA4D-4AAD1DA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7064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Problem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568952" cy="5616624"/>
          </a:xfrm>
        </p:spPr>
        <p:txBody>
          <a:bodyPr/>
          <a:lstStyle/>
          <a:p>
            <a:r>
              <a:rPr lang="en-IN" sz="2000" dirty="0" smtClean="0"/>
              <a:t>Images:</a:t>
            </a:r>
          </a:p>
          <a:p>
            <a:pPr marL="0" indent="0">
              <a:buNone/>
            </a:pPr>
            <a:endParaRPr lang="en-IN" sz="2000" dirty="0" smtClean="0"/>
          </a:p>
          <a:p>
            <a:pPr lvl="1"/>
            <a:r>
              <a:rPr lang="en-IN" sz="2000" dirty="0" smtClean="0"/>
              <a:t>Dataset contains: </a:t>
            </a:r>
            <a:r>
              <a:rPr lang="en-IN" sz="2000" b="1" dirty="0" smtClean="0"/>
              <a:t>&gt; 110,000 </a:t>
            </a:r>
            <a:r>
              <a:rPr lang="en-IN" sz="2000" dirty="0" smtClean="0"/>
              <a:t>images in train, test, validation</a:t>
            </a:r>
          </a:p>
          <a:p>
            <a:pPr lvl="1"/>
            <a:r>
              <a:rPr lang="en-IN" sz="2000" dirty="0" smtClean="0"/>
              <a:t> Images created from videos captured of students of deaf school.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ex . </a:t>
            </a:r>
            <a:r>
              <a:rPr lang="en-US" sz="2000" dirty="0" err="1" smtClean="0"/>
              <a:t>Hashu</a:t>
            </a:r>
            <a:r>
              <a:rPr lang="en-US" sz="2000" dirty="0" smtClean="0"/>
              <a:t> </a:t>
            </a:r>
            <a:r>
              <a:rPr lang="en-US" sz="2000" dirty="0"/>
              <a:t>Advani College Of Special </a:t>
            </a:r>
            <a:r>
              <a:rPr lang="en-US" sz="2000" dirty="0" smtClean="0"/>
              <a:t>Education.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Tx/>
              <a:buChar char="-"/>
            </a:pPr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17973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 </a:t>
                      </a:r>
                      <a:r>
                        <a:rPr lang="en-IN" sz="2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Collection</a:t>
                      </a:r>
                      <a:endParaRPr lang="en-IN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936934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636912"/>
            <a:ext cx="82089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3284984"/>
            <a:ext cx="8941355" cy="2507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6" y="774260"/>
            <a:ext cx="9005131" cy="25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32DE12F3-F4FC-471A-A0D7-BBA74E500312}"/>
              </a:ext>
            </a:extLst>
          </p:cNvPr>
          <p:cNvSpPr/>
          <p:nvPr/>
        </p:nvSpPr>
        <p:spPr>
          <a:xfrm>
            <a:off x="2826739" y="1412776"/>
            <a:ext cx="2880319" cy="1148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 Preprocessing:</a:t>
            </a:r>
            <a:endParaRPr lang="en-US" dirty="0"/>
          </a:p>
          <a:p>
            <a:pPr algn="ctr"/>
            <a:r>
              <a:rPr lang="en-US" dirty="0" smtClean="0"/>
              <a:t>Resize(224*224)</a:t>
            </a:r>
          </a:p>
          <a:p>
            <a:pPr algn="ctr"/>
            <a:r>
              <a:rPr lang="en-US" dirty="0" smtClean="0"/>
              <a:t>Augmentation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F6E982-C2DC-4E99-B430-59146B6A9D49}"/>
              </a:ext>
            </a:extLst>
          </p:cNvPr>
          <p:cNvSpPr/>
          <p:nvPr/>
        </p:nvSpPr>
        <p:spPr>
          <a:xfrm>
            <a:off x="2826739" y="619855"/>
            <a:ext cx="2880320" cy="59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Collection:</a:t>
            </a:r>
            <a:endParaRPr lang="en-US" dirty="0"/>
          </a:p>
          <a:p>
            <a:pPr algn="ctr"/>
            <a:r>
              <a:rPr lang="en-US" dirty="0" smtClean="0"/>
              <a:t>Videos to Images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B71D6A9-6A38-4CE9-99E9-219211757724}"/>
              </a:ext>
            </a:extLst>
          </p:cNvPr>
          <p:cNvCxnSpPr>
            <a:cxnSpLocks/>
          </p:cNvCxnSpPr>
          <p:nvPr/>
        </p:nvCxnSpPr>
        <p:spPr>
          <a:xfrm>
            <a:off x="4252542" y="2564904"/>
            <a:ext cx="9571" cy="22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51168B8-AD59-447F-938A-9115B1EEFD73}"/>
              </a:ext>
            </a:extLst>
          </p:cNvPr>
          <p:cNvCxnSpPr>
            <a:cxnSpLocks/>
          </p:cNvCxnSpPr>
          <p:nvPr/>
        </p:nvCxnSpPr>
        <p:spPr>
          <a:xfrm flipH="1">
            <a:off x="4257331" y="1196752"/>
            <a:ext cx="1" cy="1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34876B2-0647-441C-9CF5-7AA7ACA85E44}"/>
              </a:ext>
            </a:extLst>
          </p:cNvPr>
          <p:cNvSpPr/>
          <p:nvPr/>
        </p:nvSpPr>
        <p:spPr>
          <a:xfrm>
            <a:off x="2826739" y="3861048"/>
            <a:ext cx="2880319" cy="139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Evaluation Metrics:</a:t>
            </a:r>
          </a:p>
          <a:p>
            <a:pPr algn="ctr"/>
            <a:r>
              <a:rPr lang="en-US" dirty="0" smtClean="0"/>
              <a:t>Accuracy </a:t>
            </a:r>
            <a:r>
              <a:rPr lang="en-US" dirty="0"/>
              <a:t>and Loss function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A160DE6-9316-4F96-8272-544405C39A79}"/>
              </a:ext>
            </a:extLst>
          </p:cNvPr>
          <p:cNvSpPr/>
          <p:nvPr/>
        </p:nvSpPr>
        <p:spPr>
          <a:xfrm>
            <a:off x="2807596" y="5517232"/>
            <a:ext cx="2880320" cy="9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Analysis:</a:t>
            </a:r>
          </a:p>
          <a:p>
            <a:pPr algn="ctr"/>
            <a:r>
              <a:rPr lang="en-IN" dirty="0"/>
              <a:t>Confusion </a:t>
            </a:r>
            <a:r>
              <a:rPr lang="en-IN" dirty="0" smtClean="0"/>
              <a:t>Matrix of </a:t>
            </a:r>
            <a:r>
              <a:rPr lang="en-IN" dirty="0"/>
              <a:t>actual and predicated images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867036E-BE3F-461E-9A93-41D1F43355BE}"/>
              </a:ext>
            </a:extLst>
          </p:cNvPr>
          <p:cNvCxnSpPr>
            <a:cxnSpLocks/>
          </p:cNvCxnSpPr>
          <p:nvPr/>
        </p:nvCxnSpPr>
        <p:spPr>
          <a:xfrm flipH="1">
            <a:off x="4247756" y="5229200"/>
            <a:ext cx="4786" cy="2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xmlns="" id="{1595F85C-FA8A-4A07-A075-9379A9C158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Workflow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26739" y="2780928"/>
            <a:ext cx="2880320" cy="86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Building:</a:t>
            </a:r>
          </a:p>
          <a:p>
            <a:pPr algn="ctr"/>
            <a:r>
              <a:rPr lang="en-US" dirty="0"/>
              <a:t>Transfer Learning with </a:t>
            </a:r>
            <a:r>
              <a:rPr lang="en-US" dirty="0" smtClean="0"/>
              <a:t>VGG16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B71D6A9-6A38-4CE9-99E9-219211757724}"/>
              </a:ext>
            </a:extLst>
          </p:cNvPr>
          <p:cNvCxnSpPr>
            <a:cxnSpLocks/>
          </p:cNvCxnSpPr>
          <p:nvPr/>
        </p:nvCxnSpPr>
        <p:spPr>
          <a:xfrm>
            <a:off x="4252542" y="3645024"/>
            <a:ext cx="9571" cy="22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3"/>
            <a:ext cx="6624736" cy="4045433"/>
          </a:xfrm>
        </p:spPr>
      </p:pic>
    </p:spTree>
    <p:extLst>
      <p:ext uri="{BB962C8B-B14F-4D97-AF65-F5344CB8AC3E}">
        <p14:creationId xmlns:p14="http://schemas.microsoft.com/office/powerpoint/2010/main" val="6493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090"/>
          </a:xfrm>
        </p:spPr>
        <p:txBody>
          <a:bodyPr/>
          <a:lstStyle/>
          <a:p>
            <a:r>
              <a:rPr lang="en-US" sz="3200" dirty="0" smtClean="0"/>
              <a:t>Model Accuracy and Validation Loss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5" name="Content Placeholder 4" descr="E:\DataScience_Study\Aegis\Capstone\im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4" y="1124744"/>
            <a:ext cx="860612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83568" y="51571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 </a:t>
            </a:r>
            <a:r>
              <a:rPr lang="en-US" b="1" dirty="0"/>
              <a:t>: 99.41 </a:t>
            </a:r>
            <a:endParaRPr lang="en-US" dirty="0"/>
          </a:p>
          <a:p>
            <a:r>
              <a:rPr lang="en-US" b="1" dirty="0"/>
              <a:t>Loss : 0.041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090"/>
          </a:xfrm>
        </p:spPr>
        <p:txBody>
          <a:bodyPr/>
          <a:lstStyle/>
          <a:p>
            <a:r>
              <a:rPr lang="en-US" sz="3200" dirty="0" smtClean="0"/>
              <a:t>Model Accuracy and Validation Loss Plots: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6077"/>
            <a:ext cx="6552728" cy="4821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3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68113"/>
          </a:xfrm>
        </p:spPr>
        <p:txBody>
          <a:bodyPr/>
          <a:lstStyle/>
          <a:p>
            <a:r>
              <a:rPr lang="en-US" sz="3200" dirty="0" smtClean="0"/>
              <a:t>Confusion Matrix- validation dataset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E:\DataScience_Study\Aegis\Capstone\confusion_matri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964488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8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 Project_Proposal</Template>
  <TotalTime>533</TotalTime>
  <Words>166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Summary</vt:lpstr>
      <vt:lpstr>Model Accuracy and Validation Loss </vt:lpstr>
      <vt:lpstr>Model Accuracy and Validation Loss Plots: </vt:lpstr>
      <vt:lpstr>Confusion Matrix- validation dataset </vt:lpstr>
      <vt:lpstr>Confusion Matrix – test dataset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Fegade</dc:creator>
  <cp:lastModifiedBy>Windows User</cp:lastModifiedBy>
  <cp:revision>30</cp:revision>
  <dcterms:created xsi:type="dcterms:W3CDTF">2019-04-03T10:58:09Z</dcterms:created>
  <dcterms:modified xsi:type="dcterms:W3CDTF">2019-05-15T08:18:20Z</dcterms:modified>
</cp:coreProperties>
</file>