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97" r:id="rId13"/>
    <p:sldId id="271" r:id="rId14"/>
    <p:sldId id="294" r:id="rId15"/>
    <p:sldId id="275" r:id="rId16"/>
    <p:sldId id="276" r:id="rId17"/>
    <p:sldId id="277" r:id="rId18"/>
    <p:sldId id="278" r:id="rId19"/>
    <p:sldId id="279" r:id="rId20"/>
    <p:sldId id="295" r:id="rId21"/>
    <p:sldId id="280" r:id="rId22"/>
    <p:sldId id="281" r:id="rId23"/>
    <p:sldId id="282" r:id="rId24"/>
    <p:sldId id="283" r:id="rId25"/>
    <p:sldId id="284" r:id="rId26"/>
    <p:sldId id="285" r:id="rId27"/>
    <p:sldId id="293" r:id="rId28"/>
    <p:sldId id="287" r:id="rId29"/>
    <p:sldId id="289" r:id="rId30"/>
    <p:sldId id="291" r:id="rId31"/>
    <p:sldId id="292" r:id="rId32"/>
  </p:sldIdLst>
  <p:sldSz cx="9144000" cy="6858000" type="screen4x3"/>
  <p:notesSz cx="6808788" cy="98234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8" autoAdjust="0"/>
    <p:restoredTop sz="92721" autoAdjust="0"/>
  </p:normalViewPr>
  <p:slideViewPr>
    <p:cSldViewPr>
      <p:cViewPr varScale="1">
        <p:scale>
          <a:sx n="118" d="100"/>
          <a:sy n="118" d="100"/>
        </p:scale>
        <p:origin x="24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0A27D-CF9F-46E1-B927-C6A57C411312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CD66DD-5084-4489-B434-90FC7900EBA8}">
      <dgm:prSet/>
      <dgm:spPr/>
      <dgm:t>
        <a:bodyPr/>
        <a:lstStyle/>
        <a:p>
          <a:r>
            <a:rPr lang="en-US"/>
            <a:t>Bagian ini menjelaskan tentang pengertian kebutuhan dan analisis kebutuhan, tahap pelaksanaan analisis kebutuhan, serta dokumen spesifikasi kebutuhan. </a:t>
          </a:r>
        </a:p>
      </dgm:t>
    </dgm:pt>
    <dgm:pt modelId="{B9D719F5-17E9-43EE-B1C8-44E66EC062D5}" type="parTrans" cxnId="{246EA75D-F0F9-42C8-8F71-8023151E5253}">
      <dgm:prSet/>
      <dgm:spPr/>
      <dgm:t>
        <a:bodyPr/>
        <a:lstStyle/>
        <a:p>
          <a:endParaRPr lang="en-US"/>
        </a:p>
      </dgm:t>
    </dgm:pt>
    <dgm:pt modelId="{A30393D7-016D-48C3-960E-554FFA9A1454}" type="sibTrans" cxnId="{246EA75D-F0F9-42C8-8F71-8023151E5253}">
      <dgm:prSet/>
      <dgm:spPr/>
      <dgm:t>
        <a:bodyPr/>
        <a:lstStyle/>
        <a:p>
          <a:endParaRPr lang="en-US"/>
        </a:p>
      </dgm:t>
    </dgm:pt>
    <dgm:pt modelId="{E9C2B597-F88E-4566-B240-10EEE61958AB}">
      <dgm:prSet/>
      <dgm:spPr/>
      <dgm:t>
        <a:bodyPr/>
        <a:lstStyle/>
        <a:p>
          <a:r>
            <a:rPr lang="en-US"/>
            <a:t>Setelah mempelajari bagian ini dengan baik, pembaca diharapkan dapat:</a:t>
          </a:r>
        </a:p>
      </dgm:t>
    </dgm:pt>
    <dgm:pt modelId="{B1B09857-2426-4A09-9CD7-3D92328ED89C}" type="parTrans" cxnId="{681F86B9-161E-4BC6-BCF1-78A86192B6F2}">
      <dgm:prSet/>
      <dgm:spPr/>
      <dgm:t>
        <a:bodyPr/>
        <a:lstStyle/>
        <a:p>
          <a:endParaRPr lang="en-US"/>
        </a:p>
      </dgm:t>
    </dgm:pt>
    <dgm:pt modelId="{02FBCF1C-B5DA-405B-93B3-23E1AA02C5D1}" type="sibTrans" cxnId="{681F86B9-161E-4BC6-BCF1-78A86192B6F2}">
      <dgm:prSet/>
      <dgm:spPr/>
      <dgm:t>
        <a:bodyPr/>
        <a:lstStyle/>
        <a:p>
          <a:endParaRPr lang="en-US"/>
        </a:p>
      </dgm:t>
    </dgm:pt>
    <dgm:pt modelId="{E79C6C67-8C1A-4191-9917-C353A91FA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Memahami pengertian kebutuhan perangkat lunak.</a:t>
          </a:r>
        </a:p>
      </dgm:t>
    </dgm:pt>
    <dgm:pt modelId="{F20D8AE1-7348-446C-A9FE-2AC49431CE64}" type="parTrans" cxnId="{64F7E9EE-A7EC-43A5-B9BE-5D4EEFF5CC92}">
      <dgm:prSet/>
      <dgm:spPr/>
      <dgm:t>
        <a:bodyPr/>
        <a:lstStyle/>
        <a:p>
          <a:endParaRPr lang="en-US"/>
        </a:p>
      </dgm:t>
    </dgm:pt>
    <dgm:pt modelId="{75AB7FB0-7598-4EF9-97F4-50ADED73EFD3}" type="sibTrans" cxnId="{64F7E9EE-A7EC-43A5-B9BE-5D4EEFF5CC92}">
      <dgm:prSet/>
      <dgm:spPr/>
      <dgm:t>
        <a:bodyPr/>
        <a:lstStyle/>
        <a:p>
          <a:endParaRPr lang="en-US"/>
        </a:p>
      </dgm:t>
    </dgm:pt>
    <dgm:pt modelId="{7298EF5B-DDD4-42D9-A4A6-56C4029B52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Memahami apa yang dimaksud dengan analisis kebutuhan dan tahap pelaksanaannya.</a:t>
          </a:r>
        </a:p>
      </dgm:t>
    </dgm:pt>
    <dgm:pt modelId="{796E1888-86C7-45EF-8C47-D8DEBDE6F472}" type="parTrans" cxnId="{C17306BB-5D53-44B9-9D1D-D1820D881DDD}">
      <dgm:prSet/>
      <dgm:spPr/>
      <dgm:t>
        <a:bodyPr/>
        <a:lstStyle/>
        <a:p>
          <a:endParaRPr lang="en-US"/>
        </a:p>
      </dgm:t>
    </dgm:pt>
    <dgm:pt modelId="{4069F8E4-2DC8-4E84-89F8-12AA587B8841}" type="sibTrans" cxnId="{C17306BB-5D53-44B9-9D1D-D1820D881DDD}">
      <dgm:prSet/>
      <dgm:spPr/>
      <dgm:t>
        <a:bodyPr/>
        <a:lstStyle/>
        <a:p>
          <a:endParaRPr lang="en-US"/>
        </a:p>
      </dgm:t>
    </dgm:pt>
    <dgm:pt modelId="{9B83BDBA-71FB-414C-98FE-73B2071ECD98}" type="pres">
      <dgm:prSet presAssocID="{9370A27D-CF9F-46E1-B927-C6A57C411312}" presName="Name0" presStyleCnt="0">
        <dgm:presLayoutVars>
          <dgm:dir/>
          <dgm:animLvl val="lvl"/>
          <dgm:resizeHandles val="exact"/>
        </dgm:presLayoutVars>
      </dgm:prSet>
      <dgm:spPr/>
    </dgm:pt>
    <dgm:pt modelId="{C0EDB73E-2705-0C48-9ADB-222F7568BE47}" type="pres">
      <dgm:prSet presAssocID="{E9C2B597-F88E-4566-B240-10EEE61958AB}" presName="boxAndChildren" presStyleCnt="0"/>
      <dgm:spPr/>
    </dgm:pt>
    <dgm:pt modelId="{B759AC52-3909-F344-8A7B-E9F6C4CA116A}" type="pres">
      <dgm:prSet presAssocID="{E9C2B597-F88E-4566-B240-10EEE61958AB}" presName="parentTextBox" presStyleLbl="node1" presStyleIdx="0" presStyleCnt="2"/>
      <dgm:spPr/>
    </dgm:pt>
    <dgm:pt modelId="{FB6CF268-D882-724F-9E96-1E5710FABB32}" type="pres">
      <dgm:prSet presAssocID="{E9C2B597-F88E-4566-B240-10EEE61958AB}" presName="entireBox" presStyleLbl="node1" presStyleIdx="0" presStyleCnt="2"/>
      <dgm:spPr/>
    </dgm:pt>
    <dgm:pt modelId="{B0DB79A6-4E5B-C74B-9D67-8C4678A90BFC}" type="pres">
      <dgm:prSet presAssocID="{E9C2B597-F88E-4566-B240-10EEE61958AB}" presName="descendantBox" presStyleCnt="0"/>
      <dgm:spPr/>
    </dgm:pt>
    <dgm:pt modelId="{A5826271-4F7F-AB40-AD66-B42EE893E2A8}" type="pres">
      <dgm:prSet presAssocID="{E79C6C67-8C1A-4191-9917-C353A91FAE97}" presName="childTextBox" presStyleLbl="fgAccFollowNode1" presStyleIdx="0" presStyleCnt="2">
        <dgm:presLayoutVars>
          <dgm:bulletEnabled val="1"/>
        </dgm:presLayoutVars>
      </dgm:prSet>
      <dgm:spPr/>
    </dgm:pt>
    <dgm:pt modelId="{5B6C0EF2-9E06-B148-8EAF-82316A21F82B}" type="pres">
      <dgm:prSet presAssocID="{7298EF5B-DDD4-42D9-A4A6-56C4029B52F4}" presName="childTextBox" presStyleLbl="fgAccFollowNode1" presStyleIdx="1" presStyleCnt="2">
        <dgm:presLayoutVars>
          <dgm:bulletEnabled val="1"/>
        </dgm:presLayoutVars>
      </dgm:prSet>
      <dgm:spPr/>
    </dgm:pt>
    <dgm:pt modelId="{BB4DF56B-A51B-E346-A5DF-6BF3886890FE}" type="pres">
      <dgm:prSet presAssocID="{A30393D7-016D-48C3-960E-554FFA9A1454}" presName="sp" presStyleCnt="0"/>
      <dgm:spPr/>
    </dgm:pt>
    <dgm:pt modelId="{CA189B07-EB46-324F-AC03-676CD3BFB34E}" type="pres">
      <dgm:prSet presAssocID="{9FCD66DD-5084-4489-B434-90FC7900EBA8}" presName="arrowAndChildren" presStyleCnt="0"/>
      <dgm:spPr/>
    </dgm:pt>
    <dgm:pt modelId="{852D42A6-2A7A-1D41-90AD-2DF0E6E1F2E5}" type="pres">
      <dgm:prSet presAssocID="{9FCD66DD-5084-4489-B434-90FC7900EBA8}" presName="parentTextArrow" presStyleLbl="node1" presStyleIdx="1" presStyleCnt="2"/>
      <dgm:spPr/>
    </dgm:pt>
  </dgm:ptLst>
  <dgm:cxnLst>
    <dgm:cxn modelId="{5E638111-215C-3846-96B0-C75E1E5D515E}" type="presOf" srcId="{E9C2B597-F88E-4566-B240-10EEE61958AB}" destId="{FB6CF268-D882-724F-9E96-1E5710FABB32}" srcOrd="1" destOrd="0" presId="urn:microsoft.com/office/officeart/2005/8/layout/process4"/>
    <dgm:cxn modelId="{CF53A242-D903-374B-B642-617A5006FB67}" type="presOf" srcId="{E9C2B597-F88E-4566-B240-10EEE61958AB}" destId="{B759AC52-3909-F344-8A7B-E9F6C4CA116A}" srcOrd="0" destOrd="0" presId="urn:microsoft.com/office/officeart/2005/8/layout/process4"/>
    <dgm:cxn modelId="{246EA75D-F0F9-42C8-8F71-8023151E5253}" srcId="{9370A27D-CF9F-46E1-B927-C6A57C411312}" destId="{9FCD66DD-5084-4489-B434-90FC7900EBA8}" srcOrd="0" destOrd="0" parTransId="{B9D719F5-17E9-43EE-B1C8-44E66EC062D5}" sibTransId="{A30393D7-016D-48C3-960E-554FFA9A1454}"/>
    <dgm:cxn modelId="{5EF67197-5F75-BA49-BB15-C7FF1B8E65AA}" type="presOf" srcId="{9370A27D-CF9F-46E1-B927-C6A57C411312}" destId="{9B83BDBA-71FB-414C-98FE-73B2071ECD98}" srcOrd="0" destOrd="0" presId="urn:microsoft.com/office/officeart/2005/8/layout/process4"/>
    <dgm:cxn modelId="{D2451DA7-7C76-0F49-9B74-D71E00E1F45B}" type="presOf" srcId="{E79C6C67-8C1A-4191-9917-C353A91FAE97}" destId="{A5826271-4F7F-AB40-AD66-B42EE893E2A8}" srcOrd="0" destOrd="0" presId="urn:microsoft.com/office/officeart/2005/8/layout/process4"/>
    <dgm:cxn modelId="{13B106B8-95DA-F245-95E8-475B63B523F2}" type="presOf" srcId="{9FCD66DD-5084-4489-B434-90FC7900EBA8}" destId="{852D42A6-2A7A-1D41-90AD-2DF0E6E1F2E5}" srcOrd="0" destOrd="0" presId="urn:microsoft.com/office/officeart/2005/8/layout/process4"/>
    <dgm:cxn modelId="{681F86B9-161E-4BC6-BCF1-78A86192B6F2}" srcId="{9370A27D-CF9F-46E1-B927-C6A57C411312}" destId="{E9C2B597-F88E-4566-B240-10EEE61958AB}" srcOrd="1" destOrd="0" parTransId="{B1B09857-2426-4A09-9CD7-3D92328ED89C}" sibTransId="{02FBCF1C-B5DA-405B-93B3-23E1AA02C5D1}"/>
    <dgm:cxn modelId="{C17306BB-5D53-44B9-9D1D-D1820D881DDD}" srcId="{E9C2B597-F88E-4566-B240-10EEE61958AB}" destId="{7298EF5B-DDD4-42D9-A4A6-56C4029B52F4}" srcOrd="1" destOrd="0" parTransId="{796E1888-86C7-45EF-8C47-D8DEBDE6F472}" sibTransId="{4069F8E4-2DC8-4E84-89F8-12AA587B8841}"/>
    <dgm:cxn modelId="{D2520DD5-461D-2247-90E5-A83236B8700D}" type="presOf" srcId="{7298EF5B-DDD4-42D9-A4A6-56C4029B52F4}" destId="{5B6C0EF2-9E06-B148-8EAF-82316A21F82B}" srcOrd="0" destOrd="0" presId="urn:microsoft.com/office/officeart/2005/8/layout/process4"/>
    <dgm:cxn modelId="{64F7E9EE-A7EC-43A5-B9BE-5D4EEFF5CC92}" srcId="{E9C2B597-F88E-4566-B240-10EEE61958AB}" destId="{E79C6C67-8C1A-4191-9917-C353A91FAE97}" srcOrd="0" destOrd="0" parTransId="{F20D8AE1-7348-446C-A9FE-2AC49431CE64}" sibTransId="{75AB7FB0-7598-4EF9-97F4-50ADED73EFD3}"/>
    <dgm:cxn modelId="{68F495BB-D5C0-FF49-8936-7C32374DC3B7}" type="presParOf" srcId="{9B83BDBA-71FB-414C-98FE-73B2071ECD98}" destId="{C0EDB73E-2705-0C48-9ADB-222F7568BE47}" srcOrd="0" destOrd="0" presId="urn:microsoft.com/office/officeart/2005/8/layout/process4"/>
    <dgm:cxn modelId="{5CF57C70-D4F7-544D-8E48-79AC6466D0CD}" type="presParOf" srcId="{C0EDB73E-2705-0C48-9ADB-222F7568BE47}" destId="{B759AC52-3909-F344-8A7B-E9F6C4CA116A}" srcOrd="0" destOrd="0" presId="urn:microsoft.com/office/officeart/2005/8/layout/process4"/>
    <dgm:cxn modelId="{5E15A5F5-E0D6-8D43-BA1A-5835B4C21707}" type="presParOf" srcId="{C0EDB73E-2705-0C48-9ADB-222F7568BE47}" destId="{FB6CF268-D882-724F-9E96-1E5710FABB32}" srcOrd="1" destOrd="0" presId="urn:microsoft.com/office/officeart/2005/8/layout/process4"/>
    <dgm:cxn modelId="{DB6BF385-8D6C-8F4E-88BE-7071AC9FC311}" type="presParOf" srcId="{C0EDB73E-2705-0C48-9ADB-222F7568BE47}" destId="{B0DB79A6-4E5B-C74B-9D67-8C4678A90BFC}" srcOrd="2" destOrd="0" presId="urn:microsoft.com/office/officeart/2005/8/layout/process4"/>
    <dgm:cxn modelId="{C4E43C85-4B10-8F43-90CB-36DC45F223ED}" type="presParOf" srcId="{B0DB79A6-4E5B-C74B-9D67-8C4678A90BFC}" destId="{A5826271-4F7F-AB40-AD66-B42EE893E2A8}" srcOrd="0" destOrd="0" presId="urn:microsoft.com/office/officeart/2005/8/layout/process4"/>
    <dgm:cxn modelId="{87DB0033-C18A-BB4E-AD7A-B4FB17679536}" type="presParOf" srcId="{B0DB79A6-4E5B-C74B-9D67-8C4678A90BFC}" destId="{5B6C0EF2-9E06-B148-8EAF-82316A21F82B}" srcOrd="1" destOrd="0" presId="urn:microsoft.com/office/officeart/2005/8/layout/process4"/>
    <dgm:cxn modelId="{65B474D6-889B-EA47-B85D-6DCA39DB6438}" type="presParOf" srcId="{9B83BDBA-71FB-414C-98FE-73B2071ECD98}" destId="{BB4DF56B-A51B-E346-A5DF-6BF3886890FE}" srcOrd="1" destOrd="0" presId="urn:microsoft.com/office/officeart/2005/8/layout/process4"/>
    <dgm:cxn modelId="{E1B7CFD5-0EAB-104B-9C36-4D38E66C6790}" type="presParOf" srcId="{9B83BDBA-71FB-414C-98FE-73B2071ECD98}" destId="{CA189B07-EB46-324F-AC03-676CD3BFB34E}" srcOrd="2" destOrd="0" presId="urn:microsoft.com/office/officeart/2005/8/layout/process4"/>
    <dgm:cxn modelId="{EBC551F0-6852-FC49-8B5F-5F3FE446E996}" type="presParOf" srcId="{CA189B07-EB46-324F-AC03-676CD3BFB34E}" destId="{852D42A6-2A7A-1D41-90AD-2DF0E6E1F2E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A7826-5824-264E-8F3B-01ABAFDAA88B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/>
      <dgm:spPr/>
    </dgm:pt>
    <dgm:pt modelId="{E13D0D21-C418-804D-86BA-F26E8B24CDD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rPr>
            <a:t>Pemakai</a:t>
          </a:r>
        </a:p>
      </dgm:t>
    </dgm:pt>
    <dgm:pt modelId="{E9B567CE-2B5B-4049-905E-15882DFAA695}" type="parTrans" cxnId="{30EF83C3-FD85-AC48-B35A-6E6178DFD760}">
      <dgm:prSet/>
      <dgm:spPr/>
    </dgm:pt>
    <dgm:pt modelId="{C9E6C3C6-786C-E14C-9B1E-326FBB45CB37}" type="sibTrans" cxnId="{30EF83C3-FD85-AC48-B35A-6E6178DFD760}">
      <dgm:prSet/>
      <dgm:spPr/>
    </dgm:pt>
    <dgm:pt modelId="{1D4DCAD4-9A9F-6F4F-9881-2515DA7DE05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rPr>
            <a:t>Antarmuka</a:t>
          </a:r>
        </a:p>
      </dgm:t>
    </dgm:pt>
    <dgm:pt modelId="{DE17B438-057B-8D40-8BA3-353489B9E465}" type="parTrans" cxnId="{25B1113B-4754-D44C-B835-965B2E1935AC}">
      <dgm:prSet/>
      <dgm:spPr/>
      <dgm:t>
        <a:bodyPr/>
        <a:lstStyle/>
        <a:p>
          <a:endParaRPr lang="en-US"/>
        </a:p>
      </dgm:t>
    </dgm:pt>
    <dgm:pt modelId="{3712265C-F5EB-FE44-9037-40E6C953A63B}" type="sibTrans" cxnId="{25B1113B-4754-D44C-B835-965B2E1935AC}">
      <dgm:prSet/>
      <dgm:spPr/>
    </dgm:pt>
    <dgm:pt modelId="{4BEEFD61-F027-334B-8BAD-6FDFB5C01AD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rPr>
            <a:t>Unjuk Kerja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endParaRPr>
        </a:p>
      </dgm:t>
    </dgm:pt>
    <dgm:pt modelId="{F86B4F91-5462-2D49-96DC-B4AC02779A1F}" type="parTrans" cxnId="{AD3788F4-B4A9-3D45-B701-B73749FD7C7C}">
      <dgm:prSet/>
      <dgm:spPr/>
      <dgm:t>
        <a:bodyPr/>
        <a:lstStyle/>
        <a:p>
          <a:endParaRPr lang="en-US"/>
        </a:p>
      </dgm:t>
    </dgm:pt>
    <dgm:pt modelId="{D334F4EA-3B25-AC4B-9239-06FC186602A6}" type="sibTrans" cxnId="{AD3788F4-B4A9-3D45-B701-B73749FD7C7C}">
      <dgm:prSet/>
      <dgm:spPr/>
    </dgm:pt>
    <dgm:pt modelId="{0F078866-074C-6A4E-87AE-A0844EAAFE7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rPr>
            <a:t>Fungsional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endParaRPr>
        </a:p>
      </dgm:t>
    </dgm:pt>
    <dgm:pt modelId="{2305094E-AD50-A547-9D39-A14BEEDE1421}" type="parTrans" cxnId="{D17CFAE8-80F3-1143-8BEB-F4A9D185FD14}">
      <dgm:prSet/>
      <dgm:spPr/>
      <dgm:t>
        <a:bodyPr/>
        <a:lstStyle/>
        <a:p>
          <a:endParaRPr lang="en-US"/>
        </a:p>
      </dgm:t>
    </dgm:pt>
    <dgm:pt modelId="{F522286F-92FF-6F48-B249-5E8257182404}" type="sibTrans" cxnId="{D17CFAE8-80F3-1143-8BEB-F4A9D185FD14}">
      <dgm:prSet/>
      <dgm:spPr/>
    </dgm:pt>
    <dgm:pt modelId="{06CD89C0-6E71-9848-9C99-28196DD9139B}" type="pres">
      <dgm:prSet presAssocID="{0E0A7826-5824-264E-8F3B-01ABAFDAA88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76F258-84D9-104F-87AC-0EC1B3AB8F75}" type="pres">
      <dgm:prSet presAssocID="{E13D0D21-C418-804D-86BA-F26E8B24CDDD}" presName="centerShape" presStyleLbl="node0" presStyleIdx="0" presStyleCnt="1"/>
      <dgm:spPr/>
    </dgm:pt>
    <dgm:pt modelId="{3D601676-6186-9F44-BA2C-6AFF354FC3F1}" type="pres">
      <dgm:prSet presAssocID="{DE17B438-057B-8D40-8BA3-353489B9E465}" presName="Name9" presStyleLbl="parChTrans1D2" presStyleIdx="0" presStyleCnt="3"/>
      <dgm:spPr/>
    </dgm:pt>
    <dgm:pt modelId="{5EF12347-EC02-204F-931D-42007C0CFC95}" type="pres">
      <dgm:prSet presAssocID="{DE17B438-057B-8D40-8BA3-353489B9E465}" presName="connTx" presStyleLbl="parChTrans1D2" presStyleIdx="0" presStyleCnt="3"/>
      <dgm:spPr/>
    </dgm:pt>
    <dgm:pt modelId="{E3E79934-63C6-CD48-9F57-24BEE32F1830}" type="pres">
      <dgm:prSet presAssocID="{1D4DCAD4-9A9F-6F4F-9881-2515DA7DE059}" presName="node" presStyleLbl="node1" presStyleIdx="0" presStyleCnt="3">
        <dgm:presLayoutVars>
          <dgm:bulletEnabled val="1"/>
        </dgm:presLayoutVars>
      </dgm:prSet>
      <dgm:spPr/>
    </dgm:pt>
    <dgm:pt modelId="{26C1F7D8-AB70-8A49-9DE2-7AC89BCA7ED2}" type="pres">
      <dgm:prSet presAssocID="{F86B4F91-5462-2D49-96DC-B4AC02779A1F}" presName="Name9" presStyleLbl="parChTrans1D2" presStyleIdx="1" presStyleCnt="3"/>
      <dgm:spPr/>
    </dgm:pt>
    <dgm:pt modelId="{A03B48CC-257D-C346-B895-1EFC7B99EDBB}" type="pres">
      <dgm:prSet presAssocID="{F86B4F91-5462-2D49-96DC-B4AC02779A1F}" presName="connTx" presStyleLbl="parChTrans1D2" presStyleIdx="1" presStyleCnt="3"/>
      <dgm:spPr/>
    </dgm:pt>
    <dgm:pt modelId="{3470D45C-7714-D043-8B0E-B301CD487A8D}" type="pres">
      <dgm:prSet presAssocID="{4BEEFD61-F027-334B-8BAD-6FDFB5C01AD7}" presName="node" presStyleLbl="node1" presStyleIdx="1" presStyleCnt="3">
        <dgm:presLayoutVars>
          <dgm:bulletEnabled val="1"/>
        </dgm:presLayoutVars>
      </dgm:prSet>
      <dgm:spPr/>
    </dgm:pt>
    <dgm:pt modelId="{A1E24FF8-8386-E141-A804-6A08B094F4C5}" type="pres">
      <dgm:prSet presAssocID="{2305094E-AD50-A547-9D39-A14BEEDE1421}" presName="Name9" presStyleLbl="parChTrans1D2" presStyleIdx="2" presStyleCnt="3"/>
      <dgm:spPr/>
    </dgm:pt>
    <dgm:pt modelId="{6AA70C47-63A4-7044-AB6D-51687314EE09}" type="pres">
      <dgm:prSet presAssocID="{2305094E-AD50-A547-9D39-A14BEEDE1421}" presName="connTx" presStyleLbl="parChTrans1D2" presStyleIdx="2" presStyleCnt="3"/>
      <dgm:spPr/>
    </dgm:pt>
    <dgm:pt modelId="{E493B22B-42A8-7C44-A550-7C6B03C78E70}" type="pres">
      <dgm:prSet presAssocID="{0F078866-074C-6A4E-87AE-A0844EAAFE76}" presName="node" presStyleLbl="node1" presStyleIdx="2" presStyleCnt="3">
        <dgm:presLayoutVars>
          <dgm:bulletEnabled val="1"/>
        </dgm:presLayoutVars>
      </dgm:prSet>
      <dgm:spPr/>
    </dgm:pt>
  </dgm:ptLst>
  <dgm:cxnLst>
    <dgm:cxn modelId="{25B1113B-4754-D44C-B835-965B2E1935AC}" srcId="{E13D0D21-C418-804D-86BA-F26E8B24CDDD}" destId="{1D4DCAD4-9A9F-6F4F-9881-2515DA7DE059}" srcOrd="0" destOrd="0" parTransId="{DE17B438-057B-8D40-8BA3-353489B9E465}" sibTransId="{3712265C-F5EB-FE44-9037-40E6C953A63B}"/>
    <dgm:cxn modelId="{E58E274A-2124-984C-85D9-71FB915B217B}" type="presOf" srcId="{DE17B438-057B-8D40-8BA3-353489B9E465}" destId="{5EF12347-EC02-204F-931D-42007C0CFC95}" srcOrd="1" destOrd="0" presId="urn:microsoft.com/office/officeart/2005/8/layout/radial1"/>
    <dgm:cxn modelId="{52025355-5AB0-A14B-B6F0-311BB7CA3258}" type="presOf" srcId="{0E0A7826-5824-264E-8F3B-01ABAFDAA88B}" destId="{06CD89C0-6E71-9848-9C99-28196DD9139B}" srcOrd="0" destOrd="0" presId="urn:microsoft.com/office/officeart/2005/8/layout/radial1"/>
    <dgm:cxn modelId="{3DFE7573-7653-EB4A-B65D-CEDE891A90D3}" type="presOf" srcId="{F86B4F91-5462-2D49-96DC-B4AC02779A1F}" destId="{A03B48CC-257D-C346-B895-1EFC7B99EDBB}" srcOrd="1" destOrd="0" presId="urn:microsoft.com/office/officeart/2005/8/layout/radial1"/>
    <dgm:cxn modelId="{1C998677-7A33-C743-BD5E-233D718D2897}" type="presOf" srcId="{1D4DCAD4-9A9F-6F4F-9881-2515DA7DE059}" destId="{E3E79934-63C6-CD48-9F57-24BEE32F1830}" srcOrd="0" destOrd="0" presId="urn:microsoft.com/office/officeart/2005/8/layout/radial1"/>
    <dgm:cxn modelId="{E69EA58D-5CCA-A344-AC08-1A322C8BE9C5}" type="presOf" srcId="{2305094E-AD50-A547-9D39-A14BEEDE1421}" destId="{6AA70C47-63A4-7044-AB6D-51687314EE09}" srcOrd="1" destOrd="0" presId="urn:microsoft.com/office/officeart/2005/8/layout/radial1"/>
    <dgm:cxn modelId="{290D539F-6F68-7A4A-BC9A-9B08FABD4C3C}" type="presOf" srcId="{DE17B438-057B-8D40-8BA3-353489B9E465}" destId="{3D601676-6186-9F44-BA2C-6AFF354FC3F1}" srcOrd="0" destOrd="0" presId="urn:microsoft.com/office/officeart/2005/8/layout/radial1"/>
    <dgm:cxn modelId="{7CDED3AD-619C-0444-9614-04F281B4A075}" type="presOf" srcId="{0F078866-074C-6A4E-87AE-A0844EAAFE76}" destId="{E493B22B-42A8-7C44-A550-7C6B03C78E70}" srcOrd="0" destOrd="0" presId="urn:microsoft.com/office/officeart/2005/8/layout/radial1"/>
    <dgm:cxn modelId="{F99DCBAF-D8E7-E049-9151-989F006F2462}" type="presOf" srcId="{2305094E-AD50-A547-9D39-A14BEEDE1421}" destId="{A1E24FF8-8386-E141-A804-6A08B094F4C5}" srcOrd="0" destOrd="0" presId="urn:microsoft.com/office/officeart/2005/8/layout/radial1"/>
    <dgm:cxn modelId="{6E7B24BF-D0A4-5746-A878-DE8AABC34D3E}" type="presOf" srcId="{4BEEFD61-F027-334B-8BAD-6FDFB5C01AD7}" destId="{3470D45C-7714-D043-8B0E-B301CD487A8D}" srcOrd="0" destOrd="0" presId="urn:microsoft.com/office/officeart/2005/8/layout/radial1"/>
    <dgm:cxn modelId="{30EF83C3-FD85-AC48-B35A-6E6178DFD760}" srcId="{0E0A7826-5824-264E-8F3B-01ABAFDAA88B}" destId="{E13D0D21-C418-804D-86BA-F26E8B24CDDD}" srcOrd="0" destOrd="0" parTransId="{E9B567CE-2B5B-4049-905E-15882DFAA695}" sibTransId="{C9E6C3C6-786C-E14C-9B1E-326FBB45CB37}"/>
    <dgm:cxn modelId="{72E37ED7-0E38-574A-97CE-C67D0E6AF55F}" type="presOf" srcId="{E13D0D21-C418-804D-86BA-F26E8B24CDDD}" destId="{F376F258-84D9-104F-87AC-0EC1B3AB8F75}" srcOrd="0" destOrd="0" presId="urn:microsoft.com/office/officeart/2005/8/layout/radial1"/>
    <dgm:cxn modelId="{D17CFAE8-80F3-1143-8BEB-F4A9D185FD14}" srcId="{E13D0D21-C418-804D-86BA-F26E8B24CDDD}" destId="{0F078866-074C-6A4E-87AE-A0844EAAFE76}" srcOrd="2" destOrd="0" parTransId="{2305094E-AD50-A547-9D39-A14BEEDE1421}" sibTransId="{F522286F-92FF-6F48-B249-5E8257182404}"/>
    <dgm:cxn modelId="{056887EE-C6A1-C043-9EA9-96990AE6EBCA}" type="presOf" srcId="{F86B4F91-5462-2D49-96DC-B4AC02779A1F}" destId="{26C1F7D8-AB70-8A49-9DE2-7AC89BCA7ED2}" srcOrd="0" destOrd="0" presId="urn:microsoft.com/office/officeart/2005/8/layout/radial1"/>
    <dgm:cxn modelId="{AD3788F4-B4A9-3D45-B701-B73749FD7C7C}" srcId="{E13D0D21-C418-804D-86BA-F26E8B24CDDD}" destId="{4BEEFD61-F027-334B-8BAD-6FDFB5C01AD7}" srcOrd="1" destOrd="0" parTransId="{F86B4F91-5462-2D49-96DC-B4AC02779A1F}" sibTransId="{D334F4EA-3B25-AC4B-9239-06FC186602A6}"/>
    <dgm:cxn modelId="{52F16093-8099-D343-8BFB-B44DC844F40F}" type="presParOf" srcId="{06CD89C0-6E71-9848-9C99-28196DD9139B}" destId="{F376F258-84D9-104F-87AC-0EC1B3AB8F75}" srcOrd="0" destOrd="0" presId="urn:microsoft.com/office/officeart/2005/8/layout/radial1"/>
    <dgm:cxn modelId="{A4F8F513-B0CC-714D-9259-37F737B0BAF4}" type="presParOf" srcId="{06CD89C0-6E71-9848-9C99-28196DD9139B}" destId="{3D601676-6186-9F44-BA2C-6AFF354FC3F1}" srcOrd="1" destOrd="0" presId="urn:microsoft.com/office/officeart/2005/8/layout/radial1"/>
    <dgm:cxn modelId="{FB187443-B270-FE4E-A5F6-BE6FF683615C}" type="presParOf" srcId="{3D601676-6186-9F44-BA2C-6AFF354FC3F1}" destId="{5EF12347-EC02-204F-931D-42007C0CFC95}" srcOrd="0" destOrd="0" presId="urn:microsoft.com/office/officeart/2005/8/layout/radial1"/>
    <dgm:cxn modelId="{1D10310E-3C23-0C4E-B91E-5EE2A1DE93F5}" type="presParOf" srcId="{06CD89C0-6E71-9848-9C99-28196DD9139B}" destId="{E3E79934-63C6-CD48-9F57-24BEE32F1830}" srcOrd="2" destOrd="0" presId="urn:microsoft.com/office/officeart/2005/8/layout/radial1"/>
    <dgm:cxn modelId="{F3A8C632-3B0B-E048-ADBA-EB2C5E344D85}" type="presParOf" srcId="{06CD89C0-6E71-9848-9C99-28196DD9139B}" destId="{26C1F7D8-AB70-8A49-9DE2-7AC89BCA7ED2}" srcOrd="3" destOrd="0" presId="urn:microsoft.com/office/officeart/2005/8/layout/radial1"/>
    <dgm:cxn modelId="{5088F1F8-5412-3843-9872-19C4F43E012B}" type="presParOf" srcId="{26C1F7D8-AB70-8A49-9DE2-7AC89BCA7ED2}" destId="{A03B48CC-257D-C346-B895-1EFC7B99EDBB}" srcOrd="0" destOrd="0" presId="urn:microsoft.com/office/officeart/2005/8/layout/radial1"/>
    <dgm:cxn modelId="{F4ACCE59-CA72-C343-90BA-09AB785B592C}" type="presParOf" srcId="{06CD89C0-6E71-9848-9C99-28196DD9139B}" destId="{3470D45C-7714-D043-8B0E-B301CD487A8D}" srcOrd="4" destOrd="0" presId="urn:microsoft.com/office/officeart/2005/8/layout/radial1"/>
    <dgm:cxn modelId="{C7721D5A-B2B9-3E47-9349-7F3984E6715E}" type="presParOf" srcId="{06CD89C0-6E71-9848-9C99-28196DD9139B}" destId="{A1E24FF8-8386-E141-A804-6A08B094F4C5}" srcOrd="5" destOrd="0" presId="urn:microsoft.com/office/officeart/2005/8/layout/radial1"/>
    <dgm:cxn modelId="{C80F016F-D8EA-5A4F-A774-ADA26F86E4D9}" type="presParOf" srcId="{A1E24FF8-8386-E141-A804-6A08B094F4C5}" destId="{6AA70C47-63A4-7044-AB6D-51687314EE09}" srcOrd="0" destOrd="0" presId="urn:microsoft.com/office/officeart/2005/8/layout/radial1"/>
    <dgm:cxn modelId="{902913B4-FFFF-D44E-A157-6AE2C5793026}" type="presParOf" srcId="{06CD89C0-6E71-9848-9C99-28196DD9139B}" destId="{E493B22B-42A8-7C44-A550-7C6B03C78E70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CF268-D882-724F-9E96-1E5710FABB32}">
      <dsp:nvSpPr>
        <dsp:cNvPr id="0" name=""/>
        <dsp:cNvSpPr/>
      </dsp:nvSpPr>
      <dsp:spPr>
        <a:xfrm>
          <a:off x="0" y="2626263"/>
          <a:ext cx="78867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Setelah mempelajari bagian ini dengan baik, pembaca diharapkan dapat:</a:t>
          </a:r>
        </a:p>
      </dsp:txBody>
      <dsp:txXfrm>
        <a:off x="0" y="2626263"/>
        <a:ext cx="7886700" cy="930480"/>
      </dsp:txXfrm>
    </dsp:sp>
    <dsp:sp modelId="{A5826271-4F7F-AB40-AD66-B42EE893E2A8}">
      <dsp:nvSpPr>
        <dsp:cNvPr id="0" name=""/>
        <dsp:cNvSpPr/>
      </dsp:nvSpPr>
      <dsp:spPr>
        <a:xfrm>
          <a:off x="0" y="3522281"/>
          <a:ext cx="3943349" cy="7926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Memahami pengertian kebutuhan perangkat lunak.</a:t>
          </a:r>
        </a:p>
      </dsp:txBody>
      <dsp:txXfrm>
        <a:off x="0" y="3522281"/>
        <a:ext cx="3943349" cy="792631"/>
      </dsp:txXfrm>
    </dsp:sp>
    <dsp:sp modelId="{5B6C0EF2-9E06-B148-8EAF-82316A21F82B}">
      <dsp:nvSpPr>
        <dsp:cNvPr id="0" name=""/>
        <dsp:cNvSpPr/>
      </dsp:nvSpPr>
      <dsp:spPr>
        <a:xfrm>
          <a:off x="3943350" y="3522281"/>
          <a:ext cx="3943349" cy="7926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Memahami apa yang dimaksud dengan analisis kebutuhan dan tahap pelaksanaannya.</a:t>
          </a:r>
        </a:p>
      </dsp:txBody>
      <dsp:txXfrm>
        <a:off x="3943350" y="3522281"/>
        <a:ext cx="3943349" cy="792631"/>
      </dsp:txXfrm>
    </dsp:sp>
    <dsp:sp modelId="{852D42A6-2A7A-1D41-90AD-2DF0E6E1F2E5}">
      <dsp:nvSpPr>
        <dsp:cNvPr id="0" name=""/>
        <dsp:cNvSpPr/>
      </dsp:nvSpPr>
      <dsp:spPr>
        <a:xfrm rot="10800000">
          <a:off x="0" y="1962"/>
          <a:ext cx="7886700" cy="265014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Bagian ini menjelaskan tentang pengertian kebutuhan dan analisis kebutuhan, tahap pelaksanaan analisis kebutuhan, serta dokumen spesifikasi kebutuhan. </a:t>
          </a:r>
        </a:p>
      </dsp:txBody>
      <dsp:txXfrm rot="10800000">
        <a:off x="0" y="1962"/>
        <a:ext cx="7886700" cy="1721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6F258-84D9-104F-87AC-0EC1B3AB8F75}">
      <dsp:nvSpPr>
        <dsp:cNvPr id="0" name=""/>
        <dsp:cNvSpPr/>
      </dsp:nvSpPr>
      <dsp:spPr>
        <a:xfrm>
          <a:off x="1451361" y="1693552"/>
          <a:ext cx="1286689" cy="1286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rPr>
            <a:t>Pemakai</a:t>
          </a:r>
        </a:p>
      </dsp:txBody>
      <dsp:txXfrm>
        <a:off x="1639792" y="1881983"/>
        <a:ext cx="909827" cy="909827"/>
      </dsp:txXfrm>
    </dsp:sp>
    <dsp:sp modelId="{3D601676-6186-9F44-BA2C-6AFF354FC3F1}">
      <dsp:nvSpPr>
        <dsp:cNvPr id="0" name=""/>
        <dsp:cNvSpPr/>
      </dsp:nvSpPr>
      <dsp:spPr>
        <a:xfrm rot="16200000">
          <a:off x="1901243" y="1472448"/>
          <a:ext cx="386924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386924" y="27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5032" y="1490416"/>
        <a:ext cx="19346" cy="19346"/>
      </dsp:txXfrm>
    </dsp:sp>
    <dsp:sp modelId="{E3E79934-63C6-CD48-9F57-24BEE32F1830}">
      <dsp:nvSpPr>
        <dsp:cNvPr id="0" name=""/>
        <dsp:cNvSpPr/>
      </dsp:nvSpPr>
      <dsp:spPr>
        <a:xfrm>
          <a:off x="1451361" y="19937"/>
          <a:ext cx="1286689" cy="1286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rPr>
            <a:t>Antarmuka</a:t>
          </a:r>
        </a:p>
      </dsp:txBody>
      <dsp:txXfrm>
        <a:off x="1639792" y="208368"/>
        <a:ext cx="909827" cy="909827"/>
      </dsp:txXfrm>
    </dsp:sp>
    <dsp:sp modelId="{26C1F7D8-AB70-8A49-9DE2-7AC89BCA7ED2}">
      <dsp:nvSpPr>
        <dsp:cNvPr id="0" name=""/>
        <dsp:cNvSpPr/>
      </dsp:nvSpPr>
      <dsp:spPr>
        <a:xfrm rot="1800000">
          <a:off x="2625939" y="2727659"/>
          <a:ext cx="386924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386924" y="27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9729" y="2745627"/>
        <a:ext cx="19346" cy="19346"/>
      </dsp:txXfrm>
    </dsp:sp>
    <dsp:sp modelId="{3470D45C-7714-D043-8B0E-B301CD487A8D}">
      <dsp:nvSpPr>
        <dsp:cNvPr id="0" name=""/>
        <dsp:cNvSpPr/>
      </dsp:nvSpPr>
      <dsp:spPr>
        <a:xfrm>
          <a:off x="2900753" y="2530359"/>
          <a:ext cx="1286689" cy="1286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rPr>
            <a:t>Unjuk Kerja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endParaRPr>
        </a:p>
      </dsp:txBody>
      <dsp:txXfrm>
        <a:off x="3089184" y="2718790"/>
        <a:ext cx="909827" cy="909827"/>
      </dsp:txXfrm>
    </dsp:sp>
    <dsp:sp modelId="{A1E24FF8-8386-E141-A804-6A08B094F4C5}">
      <dsp:nvSpPr>
        <dsp:cNvPr id="0" name=""/>
        <dsp:cNvSpPr/>
      </dsp:nvSpPr>
      <dsp:spPr>
        <a:xfrm rot="9000000">
          <a:off x="1176547" y="2727659"/>
          <a:ext cx="386924" cy="55283"/>
        </a:xfrm>
        <a:custGeom>
          <a:avLst/>
          <a:gdLst/>
          <a:ahLst/>
          <a:cxnLst/>
          <a:rect l="0" t="0" r="0" b="0"/>
          <a:pathLst>
            <a:path>
              <a:moveTo>
                <a:pt x="0" y="27641"/>
              </a:moveTo>
              <a:lnTo>
                <a:pt x="386924" y="2764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0336" y="2745627"/>
        <a:ext cx="19346" cy="19346"/>
      </dsp:txXfrm>
    </dsp:sp>
    <dsp:sp modelId="{E493B22B-42A8-7C44-A550-7C6B03C78E70}">
      <dsp:nvSpPr>
        <dsp:cNvPr id="0" name=""/>
        <dsp:cNvSpPr/>
      </dsp:nvSpPr>
      <dsp:spPr>
        <a:xfrm>
          <a:off x="1968" y="2530359"/>
          <a:ext cx="1286689" cy="12866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3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rPr>
            <a:t>Fungsional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en-US" altLang="en-US" sz="13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Book Antiqua" panose="02040602050305030304" pitchFamily="18" charset="0"/>
          </a:endParaRPr>
        </a:p>
      </dsp:txBody>
      <dsp:txXfrm>
        <a:off x="190399" y="2718790"/>
        <a:ext cx="909827" cy="909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DAAD2A7-A688-0B4B-879C-F3FAB84CD8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5D59241-3C96-5A42-BB6A-5CD32C3DDE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C30EBF2-1DAA-8544-80B7-B2F040271C5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3DF968AC-FB8E-624B-9890-11E3C0717F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D0247447-B120-8849-8A9F-F338A2985D8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FB2289A-22F8-8145-B5B1-332C6E557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402C2E29-EC97-0C45-A205-C6023D7506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C1DA29A-9C89-594E-8DA3-A9BE5426C1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36600"/>
            <a:ext cx="4910138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603B640C-6ADE-994C-B1C1-8C6A14E5AB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292BE60E-E8A4-384A-8A9A-6BCC5496D2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5DB2932F-75A1-A542-B388-B54C913AC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1F64FC9-18F0-4344-8014-23DDFB51E3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D38D494-A329-C740-B17E-2C8708B68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6F5DE5-45E0-B746-A05A-9FFC7E18B7D7}" type="slidenum">
              <a:rPr lang="en-US" altLang="en-US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FEB22D1-28A4-BF40-B17A-B05C8F970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A85CFD3-AF66-6D46-B998-FA5F41B17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359D-8BF3-A44B-85EB-DFC989115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736D-86DB-974B-8EBF-6AE14A7E7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85B6-5B94-284F-97D8-DFE1E88C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4F8A-5419-6243-B44C-52D359C9F430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2495-0D54-D545-B7AE-2BD2E27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2074-25BE-6B47-BBF0-2FC425D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60BC-0438-E347-BB20-A9AFD3F97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EA5A-8889-1447-A221-7634897F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6AA9-49B8-7749-96FE-B91ED9082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BE3F-3C6F-FA4E-ADC6-31AD63E9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017F3F-3B1C-7445-94A7-AF171D46252F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1BCB-320F-5945-B280-07A0E176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B18B6-02F7-8648-8602-8F009821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E741-BC2C-B840-A17B-229F2A3D8B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55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DD10B-F29E-3246-89F5-D5C021808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3FCFA-2419-624A-AF50-CC1F297B3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4BED-8BC0-F047-9F23-67530A68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75D69A-534C-F749-9E37-2618FF3810AA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EB95-92E8-0542-8700-DA1BAD0A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D6EF-820C-6F48-AB0C-38399C50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15BB-006D-3645-9D8B-86044BDFA4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0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670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19825-A8C6-EA4F-B235-A1A1357D5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3E7E3-D1A2-C748-83EC-C0F68862115B}" type="datetime1">
              <a:rPr lang="en-GB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FCC4F1-7F19-A64B-AD08-EE4345DB3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B5801-6F61-C745-8B29-905712658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F78AE-E019-D24B-992C-5ACFA19FA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8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689B-D1C6-A24E-9A79-BF0E108A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DAF0-383A-A647-A6F2-FE5B8B38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6968-42B6-E841-B3BB-FEAE6483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EE5FF1-51FC-224D-8A59-684566AD4F7B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C53B3-8F2C-1F4C-9C95-97A7C3A7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8AB5-A1AB-9A41-8B3D-4D46B799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54-457F-EF43-B8A8-6EB1B2897C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7371-9E3C-8E42-8170-F00885BC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9AFD7-D752-B040-9BB0-91E7989A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583BE-A71D-8A48-9604-FCEEE227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7F5B-3DC1-1B47-98D2-2AC0E90E414F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A1C9-CB2A-AB45-9441-A06F72B8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313D-BCF8-C049-A59C-37EF8978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645-69FB-B84E-AB1D-8C3F24A316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34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9B33-AB05-D842-8DEF-02AC3AEC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0A7F-74D1-6347-8613-D122858B2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F6DB1-D236-F04C-B4AB-C2143545C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AAFF4-07E1-034D-8877-F136652B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96D70B-F1F5-524E-98A5-9A50F7E451C3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7052-6258-084E-8532-31676BB1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61D64-8B1C-F44B-A9F2-354B03A8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280E-C06F-AC44-BCBA-A45566CFC6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41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7BAB-C9F5-1F4C-9CD7-39033868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70F5-4919-C045-BD15-B30F4746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2C33E-3C27-A845-A779-EDA396CE8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C56AB-1411-614A-90E8-54D389BC9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B704C-F9EB-FD44-BA45-50FAF7B4B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11724-3545-E341-AC0A-3ED8DCBA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D0E712-44C6-0E46-AA47-304BDDD8CFA3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5EEB4-BF5B-EB46-A5E4-F3051121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77CB-59D3-584F-A463-E0D969AF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5F6-94D6-094A-865E-7540BF716E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87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C270-55F2-AB4C-9E3D-A877174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338BF-AFD2-2F4D-8917-A011D9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01017F-F1C0-2842-B121-C854770F4182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114B4-9FCD-7843-B6DA-0BA3280E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81B05-BE27-984A-85DE-04275E4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3A48D-74C0-FA4F-915C-51B8714FAD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8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5753E-966A-A549-8017-5540863A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6F55F-3F0B-7F4C-9D98-531AB35E3A60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F5720-8DAE-5648-BF51-1D743D94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BA21-D9C8-7A40-A0B6-7A65D57D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40A4-85CC-884C-8C5D-8AC0E2D9F9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51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CBBC-DAB3-1940-B03E-488E2658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8D70-4966-E248-B1D5-043542D94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96FCA-E8E9-0643-B3B3-D435DFF0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5829E-0C42-7D42-A173-2A79F55B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15CBAB-7505-9B46-9F15-0B8FE8D76690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CE88-0E61-8240-8C6E-1AC46CA4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4922B-B115-ED40-869D-78D58703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0CA6-D9C7-0C49-B121-A9E9CF9FC4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81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DAC1-58F5-9E44-80FE-3D5CFC8A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6F90B-1842-3242-8E04-8B9F36271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8143-E97C-E94F-9E64-2A2DF9DF3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EFAAA-38B1-1F42-ADB2-7984FA30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C7E80B-D98F-B441-B1C3-AE9C1C96ADBD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03D76-5535-3A42-A594-FD017070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A9801-5BF4-A649-995B-4814AF10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877D7-CDD4-EA40-BE2E-71A4D6A5CC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54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C75E1-74BD-8C49-B1C5-C8167F7E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B95E-6C17-5E43-8361-BD0CB079F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9795-AE08-7C4B-A156-659CD6B25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C0A2D22-71C2-7C40-8BB6-B19F415DDBC6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003A-A8A4-A44C-A4FE-3412D20D7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8FB9-31FA-5C42-9779-377398459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AE60-C561-554D-81D2-FEF4AE0942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35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715DBF3-0AF1-764B-B090-8A04E62CFA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600" dirty="0" err="1">
                <a:solidFill>
                  <a:schemeClr val="tx1"/>
                </a:solidFill>
                <a:latin typeface="Georgia" panose="02040502050405020303" pitchFamily="18" charset="0"/>
              </a:rPr>
              <a:t>Analisis</a:t>
            </a:r>
            <a:r>
              <a:rPr lang="en-US" altLang="en-US" sz="66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altLang="en-US" sz="6600" dirty="0" err="1">
                <a:solidFill>
                  <a:schemeClr val="tx1"/>
                </a:solidFill>
                <a:latin typeface="Georgia" panose="02040502050405020303" pitchFamily="18" charset="0"/>
              </a:rPr>
              <a:t>Kebutuhan</a:t>
            </a:r>
            <a:endParaRPr lang="en-US" altLang="en-US" dirty="0">
              <a:latin typeface="Book Antiqua" panose="02040602050305030304" pitchFamily="18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D2C6534-62AA-9349-B1E8-E09B0754A4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Tim </a:t>
            </a:r>
            <a:r>
              <a:rPr lang="en-US" altLang="en-US" sz="2800" dirty="0" err="1">
                <a:solidFill>
                  <a:schemeClr val="tx1"/>
                </a:solidFill>
                <a:latin typeface="Georgia" panose="02040502050405020303" pitchFamily="18" charset="0"/>
              </a:rPr>
              <a:t>Dosen</a:t>
            </a:r>
            <a:r>
              <a:rPr lang="en-US" altLang="en-US" sz="2800" dirty="0">
                <a:solidFill>
                  <a:schemeClr val="tx1"/>
                </a:solidFill>
                <a:latin typeface="Georgia" panose="02040502050405020303" pitchFamily="18" charset="0"/>
              </a:rPr>
              <a:t> PPL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:a16="http://schemas.microsoft.com/office/drawing/2014/main" id="{83B2432B-618A-3C4E-874F-CE40B8E3D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Analisis Kebutuhan</a:t>
            </a:r>
            <a:r>
              <a:rPr lang="en-GB" altLang="en-US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37C53720-5E21-3A42-967E-66DC1EA06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Tujuan analisis kebutuhan perangkat lunak adalah:</a:t>
            </a:r>
          </a:p>
          <a:p>
            <a:pPr lvl="1" algn="just" eaLnBrk="1" hangingPunct="1"/>
            <a:r>
              <a:rPr lang="en-US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Memahami</a:t>
            </a: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masalah yang akan dibuat perangkat lunaknya secara menyeluruh (komprehensif).</a:t>
            </a:r>
          </a:p>
          <a:p>
            <a:pPr lvl="1" algn="just" eaLnBrk="1" hangingPunct="1"/>
            <a:r>
              <a:rPr lang="en-US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Mendefinisikan</a:t>
            </a: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apa yang harus dikerjakan oleh perangkat lunak untuk memenuhi keinginan pemakai.</a:t>
            </a:r>
          </a:p>
          <a:p>
            <a:pPr eaLnBrk="1" hangingPunct="1"/>
            <a:endParaRPr lang="en-GB" altLang="en-US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34205E21-9BE2-1E41-B592-1EC53EDC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C52512-2C66-4549-B37C-2AD4D5BC3C89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FFC25582-0E4C-8949-8D50-2055DFEB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20FE56-27BA-DC42-9826-EC29282A4241}" type="slidenum">
              <a:rPr lang="en-US" altLang="en-US">
                <a:solidFill>
                  <a:srgbClr val="9900CC"/>
                </a:solidFill>
              </a:rPr>
              <a:pPr eaLnBrk="1" hangingPunct="1"/>
              <a:t>10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id="{445090F5-8C8F-6F44-AA8E-FA3AA6602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latin typeface="Book Antiqua" panose="02040602050305030304" pitchFamily="18" charset="0"/>
              </a:rPr>
              <a:t>Pentingnya Analisis Kebutuhan</a:t>
            </a:r>
            <a:endParaRPr lang="en-GB" altLang="en-US">
              <a:latin typeface="Book Antiqua" panose="02040602050305030304" pitchFamily="18" charset="0"/>
            </a:endParaRP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6A175BE5-39F5-F442-BAE8-9A197E870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Pendefinisian kebutuhan yang baik dapat menjadi faktor sukses pelaksanaan pengembangan perangkat lunak. Sebaliknya akan menyebabkan banyak kegagalan. </a:t>
            </a:r>
          </a:p>
          <a:p>
            <a:pPr eaLnBrk="1" hangingPunct="1"/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Menurut hasil survey DeMarco, 56% kegagalan proyek perangkat lunak adalah karena </a:t>
            </a:r>
            <a:r>
              <a:rPr lang="en-US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ketidaklengkapan </a:t>
            </a: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pendefinisian kebutuhan. </a:t>
            </a:r>
          </a:p>
        </p:txBody>
      </p:sp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35864394-62FA-CE4A-A198-6D0F37FB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41FBE3-BA91-EF46-A543-87CCBF1EE071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23F312AB-7D7F-CA40-AC3B-0FA52D21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87575A-48DF-4542-B7BB-F977161E4AB9}" type="slidenum">
              <a:rPr lang="en-US" altLang="en-US">
                <a:solidFill>
                  <a:srgbClr val="9900CC"/>
                </a:solidFill>
              </a:rPr>
              <a:pPr eaLnBrk="1" hangingPunct="1"/>
              <a:t>11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000A-2FEB-B54B-86CD-6B0BB119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suksesnya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1295-2549-3B48-B177-F78E8055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EE5FF1-51FC-224D-8A59-684566AD4F7B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0EBB-827D-BC40-A805-1145E732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CB3D-5B6F-AF45-A2DE-9B3B2721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54-457F-EF43-B8A8-6EB1B2897C7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C2895321-8CD7-7649-983A-278D94F67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95" y="1796626"/>
            <a:ext cx="4986610" cy="40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7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A01A8E26-6A0D-4645-AB5E-FB49A7EAC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latin typeface="Book Antiqua" panose="02040602050305030304" pitchFamily="18" charset="0"/>
              </a:rPr>
              <a:t>Pentingnya Analisis Kebutuhan</a:t>
            </a:r>
            <a:endParaRPr lang="en-GB" altLang="en-US">
              <a:latin typeface="Book Antiqua" panose="02040602050305030304" pitchFamily="18" charset="0"/>
            </a:endParaRP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E5A7FD6D-B016-2A43-952D-BC13AE95E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Produk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lunak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en-US" sz="36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tidak</a:t>
            </a:r>
            <a:r>
              <a:rPr lang="en-GB" altLang="en-US" sz="36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6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sempurna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akan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dihasilkan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karena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i="1" dirty="0" err="1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kesalahan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pada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saat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menentukan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spesifikasi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Jika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kesalahan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tersebut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diketahui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akhir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siklus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hidup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pengembangan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usaha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memperbaikinya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akan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sangat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mahal (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sekitar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82%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dari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total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biaya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perbaikan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49096820-64A4-C642-B9BF-59E6BA45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21A1E7-7035-1341-BE48-94DB7326DFDD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32890953-8932-0548-9728-36061F23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2C112A-26C0-054B-A2BA-F0E0BD255588}" type="slidenum">
              <a:rPr lang="en-US" altLang="en-US">
                <a:solidFill>
                  <a:srgbClr val="9900CC"/>
                </a:solidFill>
              </a:rPr>
              <a:pPr eaLnBrk="1" hangingPunct="1"/>
              <a:t>13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6D783D70-5D09-E249-B00A-2181DA341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Tahap Analisis Kebutuhan</a:t>
            </a:r>
            <a:r>
              <a:rPr lang="en-GB" altLang="en-US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0276605B-391D-7A48-B0EB-B285516BB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Tahap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lunak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dimulai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dengan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[DAV93]:</a:t>
            </a:r>
          </a:p>
          <a:p>
            <a:pPr lvl="1" eaLnBrk="1" hangingPunct="1"/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Adanya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membutuhkan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penyelesaian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</a:p>
          <a:p>
            <a:pPr lvl="2" eaLnBrk="1" hangingPunct="1"/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orientasi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aplikasi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misalnya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inventory</a:t>
            </a:r>
            <a:endParaRPr lang="en-GB" altLang="en-US" sz="2000" dirty="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orientasi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bisnis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misalnya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produk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baru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peramalan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pendapatan</a:t>
            </a:r>
            <a:endParaRPr lang="en-GB" altLang="en-US" sz="2000" dirty="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orientasi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peningkatan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produk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misalnya</a:t>
            </a:r>
            <a:r>
              <a:rPr lang="en-GB" altLang="en-US" sz="20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pemeliharaan</a:t>
            </a:r>
            <a:endParaRPr lang="en-GB" altLang="en-US" sz="2000" dirty="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Munculnya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ide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membuat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sebuah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baru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/>
            <a:endParaRPr lang="en-GB" altLang="en-US" sz="24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13BCC852-7880-6443-A52F-5D3A9585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B01A90-3026-374B-B678-C7E3B36ED679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D049534C-FC23-2648-8463-F597195C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AEEFCF7-B608-234F-ADFD-7A8E20D19AF4}" type="slidenum">
              <a:rPr lang="en-US" altLang="en-US">
                <a:solidFill>
                  <a:srgbClr val="9900CC"/>
                </a:solidFill>
              </a:rPr>
              <a:pPr eaLnBrk="1" hangingPunct="1"/>
              <a:t>14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777D3477-324B-4A40-BCAB-AD195D46B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Tahap Analisis Kebutuhan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3FEC9D9A-780D-FD43-8CFB-4387C5602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Tahap kebutuhan berakhir apabila </a:t>
            </a:r>
            <a:r>
              <a:rPr lang="en-GB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deskripsi </a:t>
            </a: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lengkap dari perilaku eksternal</a:t>
            </a:r>
            <a:r>
              <a:rPr lang="en-GB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 lunak yang akan dibangun sudah didapat, termasuk dokumentasi seluruh antarmuka perangkat lunak dengan lingkungannya (perangkat keras, perangkat lunak lain, pemakai) yang dicatat dalam </a:t>
            </a: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Spesifikasi Kebutuhan Perangkat Lunak</a:t>
            </a: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</a:rPr>
              <a:t> (SKPL).</a:t>
            </a:r>
          </a:p>
        </p:txBody>
      </p:sp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58561F5D-B917-7642-940B-8733F89D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21BD26-26B2-1245-94B2-088922D582C5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22D1E264-E6AD-064E-B589-6E3974C2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CAA8A7-52E5-6546-BB35-3EEBEACE9D0B}" type="slidenum">
              <a:rPr lang="en-US" altLang="en-US">
                <a:solidFill>
                  <a:srgbClr val="9900CC"/>
                </a:solidFill>
              </a:rPr>
              <a:pPr eaLnBrk="1" hangingPunct="1"/>
              <a:t>15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F1B58A8C-19A9-E748-A09F-14F2F4800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Tahap Analisis Kebutuhan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BBB683E1-076D-4640-A443-720A26987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Secara teknis pelaksanaan pekerjaan analisis kebutuhan perangkat lunak pada dasarnya terdiri dari urutan aktivitas:</a:t>
            </a:r>
          </a:p>
          <a:p>
            <a:pPr lvl="1" eaLnBrk="1" hangingPunct="1"/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Mempelajari dan memahami persoalan</a:t>
            </a:r>
          </a:p>
          <a:p>
            <a:pPr lvl="1" eaLnBrk="1" hangingPunct="1"/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Mengidentifikasi kebutuhan pemakai</a:t>
            </a:r>
          </a:p>
          <a:p>
            <a:pPr lvl="1" eaLnBrk="1" hangingPunct="1"/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Mendefinisikan kebutuhan perangkat lunak</a:t>
            </a:r>
          </a:p>
          <a:p>
            <a:pPr lvl="1" eaLnBrk="1" hangingPunct="1"/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Membuat dokumen spesifikasi kebutuhan</a:t>
            </a:r>
          </a:p>
          <a:p>
            <a:pPr lvl="1" eaLnBrk="1" hangingPunct="1"/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Mengkaji ulang (</a:t>
            </a:r>
            <a:r>
              <a:rPr lang="en-GB" altLang="en-US" sz="2400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review</a:t>
            </a: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kebutuhan</a:t>
            </a: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AFD2C267-2053-9640-8421-031FC7E9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625AD2-A77F-0A49-A525-9E09104F2F39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E5652BDE-FE82-E647-B5AA-D8295BD7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8EBC31-72B2-4443-8C9E-8EBD3A202093}" type="slidenum">
              <a:rPr lang="en-US" altLang="en-US">
                <a:solidFill>
                  <a:srgbClr val="9900CC"/>
                </a:solidFill>
              </a:rPr>
              <a:pPr eaLnBrk="1" hangingPunct="1"/>
              <a:t>16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B3FCC660-6821-C14E-A5E3-8A44E7FD3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z="4000">
                <a:latin typeface="Book Antiqua" panose="02040602050305030304" pitchFamily="18" charset="0"/>
              </a:rPr>
              <a:t>Proses Analisis</a:t>
            </a:r>
            <a:r>
              <a:rPr lang="en-US" altLang="en-US" sz="4000">
                <a:latin typeface="Book Antiqua" panose="02040602050305030304" pitchFamily="18" charset="0"/>
              </a:rPr>
              <a:t> Kebutuhan</a:t>
            </a:r>
            <a:endParaRPr lang="en-GB" altLang="en-US" sz="4000">
              <a:latin typeface="Book Antiqua" panose="02040602050305030304" pitchFamily="18" charset="0"/>
            </a:endParaRPr>
          </a:p>
        </p:txBody>
      </p:sp>
      <p:pic>
        <p:nvPicPr>
          <p:cNvPr id="19462" name="Picture 3">
            <a:extLst>
              <a:ext uri="{FF2B5EF4-FFF2-40B4-BE49-F238E27FC236}">
                <a16:creationId xmlns:a16="http://schemas.microsoft.com/office/drawing/2014/main" id="{FDF00C42-D374-B846-81F7-3DC6E95EB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2420144"/>
            <a:ext cx="5740400" cy="3162300"/>
          </a:xfrm>
          <a:noFill/>
        </p:spPr>
      </p:pic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C690E0F4-A140-FB48-AE97-72410345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C51B0E-DF84-6C48-94AE-C9020D44B963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8CDCD1EF-C5EB-2041-8939-81B0809B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2CC823-39E7-2E49-B013-AEF40B13FE6C}" type="slidenum">
              <a:rPr lang="en-US" altLang="en-US">
                <a:solidFill>
                  <a:srgbClr val="9900CC"/>
                </a:solidFill>
              </a:rPr>
              <a:pPr eaLnBrk="1" hangingPunct="1"/>
              <a:t>17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B583F5E4-076B-6D47-A3E0-7B227A0DB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Book Antiqua" panose="02040602050305030304" pitchFamily="18" charset="0"/>
                <a:cs typeface="Times New Roman" panose="02020603050405020304" pitchFamily="18" charset="0"/>
              </a:rPr>
              <a:t>Mempelajari dan memahami persoalan .. (1)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36E01888-FAC3-B54B-9F6F-94E6910F9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Pada tahap ini, masalah yang akan dibuat perangkat lunaknya dipelajari sehingga dapat ditentukan: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u="sng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siapa </a:t>
            </a:r>
            <a:r>
              <a:rPr lang="en-GB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pemakai yang akan menggunakan perangkat lunak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u="sng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dimana</a:t>
            </a:r>
            <a:r>
              <a:rPr lang="en-GB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perangkat lunak akan digunakan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pekerjaan </a:t>
            </a:r>
            <a:r>
              <a:rPr lang="en-GB" altLang="en-US" sz="2000" u="sng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apa </a:t>
            </a:r>
            <a:r>
              <a:rPr lang="en-GB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dari pemakai yang akan dibantu oleh perangkat lunak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u="sng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dari dan sampai mana</a:t>
            </a:r>
            <a:r>
              <a:rPr lang="en-GB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cakupan pekerjaan tersebut, dan bagaimana mekanisme pelaksanaannya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u="sng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apa</a:t>
            </a:r>
            <a:r>
              <a:rPr lang="en-US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menjadi kendala atau keterbatasannya dilihat dari sisi teknologi yang akan digunakan atau dari sisi hukum dan standar</a:t>
            </a:r>
          </a:p>
        </p:txBody>
      </p:sp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5A475211-4B27-8145-9DD7-0585C542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D66ABE-9BDC-8D4E-AC1D-E468DA795989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57F1920B-2637-094F-81E6-6E9A34FD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0EF82A-508E-924E-857A-FB0000CDCB0B}" type="slidenum">
              <a:rPr lang="en-US" altLang="en-US">
                <a:solidFill>
                  <a:srgbClr val="9900CC"/>
                </a:solidFill>
              </a:rPr>
              <a:pPr eaLnBrk="1" hangingPunct="1"/>
              <a:t>18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45C2A438-5F7B-5241-B7B5-CEE5E157F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Book Antiqua" panose="02040602050305030304" pitchFamily="18" charset="0"/>
                <a:cs typeface="Times New Roman" panose="02020603050405020304" pitchFamily="18" charset="0"/>
              </a:rPr>
              <a:t>Mempelajari dan memahami persoalan .. (2)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77D7D683-2B3A-A94B-AF58-24D4DFFA3AB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Cara yang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digunakan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dapat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memahami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masalah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biasanya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adalah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/>
            <a:r>
              <a:rPr lang="en-US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wawancara</a:t>
            </a:r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pemakai</a:t>
            </a:r>
            <a:endParaRPr lang="en-US" altLang="en-US" dirty="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observasi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atau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pengamatan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lapangan</a:t>
            </a:r>
            <a:endParaRPr lang="en-GB" altLang="en-US" dirty="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kuesioner</a:t>
            </a:r>
            <a:endParaRPr lang="en-GB" altLang="en-US" dirty="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11" name="Rectangle 4">
            <a:extLst>
              <a:ext uri="{FF2B5EF4-FFF2-40B4-BE49-F238E27FC236}">
                <a16:creationId xmlns:a16="http://schemas.microsoft.com/office/drawing/2014/main" id="{7B650054-7E72-CE43-8C93-D6F93BD028F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Mempelajari referensi atau dokumen-dokumen yang digunakan, seperti dokumen hasil analisis dan perancangan sistem</a:t>
            </a:r>
          </a:p>
          <a:p>
            <a:pPr eaLnBrk="1" hangingPunct="1"/>
            <a:endParaRPr lang="en-US" altLang="en-US"/>
          </a:p>
        </p:txBody>
      </p:sp>
      <p:sp>
        <p:nvSpPr>
          <p:cNvPr id="21506" name="Date Placeholder 4">
            <a:extLst>
              <a:ext uri="{FF2B5EF4-FFF2-40B4-BE49-F238E27FC236}">
                <a16:creationId xmlns:a16="http://schemas.microsoft.com/office/drawing/2014/main" id="{255EAACA-EC61-7449-B313-FE167929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651AAC-B663-AC4C-B153-12DE5C1A8219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1508" name="Slide Number Placeholder 6">
            <a:extLst>
              <a:ext uri="{FF2B5EF4-FFF2-40B4-BE49-F238E27FC236}">
                <a16:creationId xmlns:a16="http://schemas.microsoft.com/office/drawing/2014/main" id="{43F5B9B8-F502-434A-BFE4-A6AF7CAE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ED7EB4-087F-A046-BC67-8218CA8BD51C}" type="slidenum">
              <a:rPr lang="en-US" altLang="en-US">
                <a:solidFill>
                  <a:srgbClr val="9900CC"/>
                </a:solidFill>
              </a:rPr>
              <a:pPr eaLnBrk="1" hangingPunct="1"/>
              <a:t>19</a:t>
            </a:fld>
            <a:endParaRPr lang="en-US" altLang="en-US">
              <a:solidFill>
                <a:srgbClr val="9900CC"/>
              </a:solidFill>
            </a:endParaRPr>
          </a:p>
        </p:txBody>
      </p:sp>
      <p:pic>
        <p:nvPicPr>
          <p:cNvPr id="21512" name="Picture 5" descr="CONTACTS">
            <a:extLst>
              <a:ext uri="{FF2B5EF4-FFF2-40B4-BE49-F238E27FC236}">
                <a16:creationId xmlns:a16="http://schemas.microsoft.com/office/drawing/2014/main" id="{DCF6742C-5346-4D4E-AAC3-8FD5AA7C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013325"/>
            <a:ext cx="1466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E67D8F62-54C7-BC43-A959-63D7765B3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>
                <a:latin typeface="Book Antiqua" panose="02040602050305030304" pitchFamily="18" charset="0"/>
                <a:cs typeface="Arial" panose="020B0604020202020204" pitchFamily="34" charset="0"/>
              </a:rPr>
              <a:t>Tujuan Instruksional Umum</a:t>
            </a:r>
            <a:endParaRPr lang="en-GB" altLang="en-US" b="1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4A3D7DBD-CC03-C64C-9F33-8E8DD0E2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09C2C81A-7F94-F543-899A-56902114E3A2}" type="datetime1">
              <a:rPr lang="en-GB" altLang="en-US"/>
              <a:pPr eaLnBrk="1" hangingPunct="1">
                <a:spcAft>
                  <a:spcPts val="600"/>
                </a:spcAft>
              </a:pPr>
              <a:t>06/02/2020</a:t>
            </a:fld>
            <a:endParaRPr lang="en-US" altLang="en-US"/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34BA8CF8-92C1-544A-B023-03403A3E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endParaRPr lang="en-US" altLang="en-US"/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8870D805-E0A1-9F4F-8FF7-54AEB213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ellipse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A935C06D-1C15-354C-AD28-9C31A1EB6081}" type="slidenum">
              <a:rPr lang="en-US" altLang="en-US"/>
              <a:pPr eaLnBrk="1" hangingPunct="1">
                <a:spcAft>
                  <a:spcPts val="600"/>
                </a:spcAft>
              </a:pPr>
              <a:t>2</a:t>
            </a:fld>
            <a:endParaRPr lang="en-US" altLang="en-US"/>
          </a:p>
        </p:txBody>
      </p:sp>
      <p:graphicFrame>
        <p:nvGraphicFramePr>
          <p:cNvPr id="5128" name="Rectangle 3">
            <a:extLst>
              <a:ext uri="{FF2B5EF4-FFF2-40B4-BE49-F238E27FC236}">
                <a16:creationId xmlns:a16="http://schemas.microsoft.com/office/drawing/2014/main" id="{BF652654-F71D-4469-A0E1-A8D6783A3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52104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9C84-8D41-4341-8AA0-3D56A177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wawancara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3FD0C-1E81-804C-8EFD-E2319E304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Perkenalkan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institusi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Sampaikan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wawancara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Ajukan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/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direkam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Ajukan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disiapkan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diklarifikasi</a:t>
            </a:r>
            <a:r>
              <a:rPr lang="en-US" dirty="0"/>
              <a:t>, </a:t>
            </a:r>
            <a:r>
              <a:rPr lang="en-US" dirty="0" err="1"/>
              <a:t>sampaikan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lanjutan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Ucapkan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/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93C0-D3AA-0741-8298-46C87616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EE5FF1-51FC-224D-8A59-684566AD4F7B}" type="datetime1">
              <a:rPr lang="en-GB" smtClean="0"/>
              <a:pPr>
                <a:defRPr/>
              </a:pPr>
              <a:t>06/02/2020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3701-A927-834E-8518-4F4E0E7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6BF0-C9B2-AA43-9132-F68667D0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3154-457F-EF43-B8A8-6EB1B2897C7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48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3646258C-286C-A94F-A88B-286D320CD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Book Antiqua" panose="02040602050305030304" pitchFamily="18" charset="0"/>
                <a:cs typeface="Times New Roman" panose="02020603050405020304" pitchFamily="18" charset="0"/>
              </a:rPr>
              <a:t>Mempelajari dan memahami persoalan .. (3)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D8AF7BD6-2470-0D40-9A2B-9AB07EB2E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Hasil pemahaman masalah tersebut selanjutnya digambarkan dalam </a:t>
            </a:r>
            <a:r>
              <a:rPr lang="en-GB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bentuk model-model</a:t>
            </a: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tertentu sesuai dengan jenis masalahnya. </a:t>
            </a:r>
          </a:p>
          <a:p>
            <a:pPr eaLnBrk="1" hangingPunct="1"/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Sebagai contoh, untuk masalah bisnis dapat menggunakan </a:t>
            </a:r>
            <a:r>
              <a:rPr lang="en-GB" altLang="en-US" sz="2800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flowmap</a:t>
            </a: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atau </a:t>
            </a:r>
            <a:r>
              <a:rPr lang="en-GB" altLang="en-US" sz="3600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business use case</a:t>
            </a:r>
            <a:r>
              <a:rPr lang="en-GB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sementara untuk masalah matematika dapat mengunakan, misalnya, graf.</a:t>
            </a:r>
            <a:endParaRPr lang="en-GB" altLang="en-US" sz="2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5BABF1F0-B871-DA46-8CF9-7EFE8FCA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7742D4-D7B0-F64A-B634-CE55C3531AFC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22BE7A09-3D05-E842-9562-609F0071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27969E-6097-1A4B-9C89-9D989983BD4F}" type="slidenum">
              <a:rPr lang="en-US" altLang="en-US">
                <a:solidFill>
                  <a:srgbClr val="9900CC"/>
                </a:solidFill>
              </a:rPr>
              <a:pPr eaLnBrk="1" hangingPunct="1"/>
              <a:t>21</a:t>
            </a:fld>
            <a:endParaRPr lang="en-US" altLang="en-US">
              <a:solidFill>
                <a:srgbClr val="9900CC"/>
              </a:solidFill>
            </a:endParaRPr>
          </a:p>
        </p:txBody>
      </p:sp>
      <p:grpSp>
        <p:nvGrpSpPr>
          <p:cNvPr id="22535" name="Group 4">
            <a:extLst>
              <a:ext uri="{FF2B5EF4-FFF2-40B4-BE49-F238E27FC236}">
                <a16:creationId xmlns:a16="http://schemas.microsoft.com/office/drawing/2014/main" id="{703B2637-8817-F247-B39F-B6D3CBD3F3E6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645025"/>
            <a:ext cx="2719387" cy="2212975"/>
            <a:chOff x="1720" y="1244"/>
            <a:chExt cx="4174" cy="2915"/>
          </a:xfrm>
        </p:grpSpPr>
        <p:sp>
          <p:nvSpPr>
            <p:cNvPr id="22536" name="Oval 5">
              <a:extLst>
                <a:ext uri="{FF2B5EF4-FFF2-40B4-BE49-F238E27FC236}">
                  <a16:creationId xmlns:a16="http://schemas.microsoft.com/office/drawing/2014/main" id="{9911C9F6-F6BF-0745-B31D-A3358CA72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1244"/>
              <a:ext cx="699" cy="383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37" name="Line 6">
              <a:extLst>
                <a:ext uri="{FF2B5EF4-FFF2-40B4-BE49-F238E27FC236}">
                  <a16:creationId xmlns:a16="http://schemas.microsoft.com/office/drawing/2014/main" id="{50E79198-4C86-6A40-87A0-09E9EF874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9" y="1397"/>
              <a:ext cx="201" cy="201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Rectangle 7">
              <a:extLst>
                <a:ext uri="{FF2B5EF4-FFF2-40B4-BE49-F238E27FC236}">
                  <a16:creationId xmlns:a16="http://schemas.microsoft.com/office/drawing/2014/main" id="{E87CD7DE-2C34-EF4E-9D4E-1E52F062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1723"/>
              <a:ext cx="264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Pemesanan Makanan</a:t>
              </a:r>
              <a:endParaRPr lang="en-US" altLang="en-US"/>
            </a:p>
          </p:txBody>
        </p:sp>
        <p:sp>
          <p:nvSpPr>
            <p:cNvPr id="22539" name="Oval 8">
              <a:extLst>
                <a:ext uri="{FF2B5EF4-FFF2-40B4-BE49-F238E27FC236}">
                  <a16:creationId xmlns:a16="http://schemas.microsoft.com/office/drawing/2014/main" id="{E254DE27-EAE5-0642-A86F-A1D67528D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2375"/>
              <a:ext cx="699" cy="383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0" name="Line 9">
              <a:extLst>
                <a:ext uri="{FF2B5EF4-FFF2-40B4-BE49-F238E27FC236}">
                  <a16:creationId xmlns:a16="http://schemas.microsoft.com/office/drawing/2014/main" id="{25929D92-633E-8A46-BD63-E89A7E13F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2528"/>
              <a:ext cx="202" cy="201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Rectangle 10">
              <a:extLst>
                <a:ext uri="{FF2B5EF4-FFF2-40B4-BE49-F238E27FC236}">
                  <a16:creationId xmlns:a16="http://schemas.microsoft.com/office/drawing/2014/main" id="{73A48655-1194-A047-AFB5-B9A2DE92D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2844"/>
              <a:ext cx="273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Pembayaran Makanan</a:t>
              </a:r>
              <a:endParaRPr lang="en-US" altLang="en-US"/>
            </a:p>
          </p:txBody>
        </p:sp>
        <p:sp>
          <p:nvSpPr>
            <p:cNvPr id="22542" name="Oval 11">
              <a:extLst>
                <a:ext uri="{FF2B5EF4-FFF2-40B4-BE49-F238E27FC236}">
                  <a16:creationId xmlns:a16="http://schemas.microsoft.com/office/drawing/2014/main" id="{B22C478B-90DB-1D4A-9DAB-928C3783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2346"/>
              <a:ext cx="143" cy="134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43" name="Line 12">
              <a:extLst>
                <a:ext uri="{FF2B5EF4-FFF2-40B4-BE49-F238E27FC236}">
                  <a16:creationId xmlns:a16="http://schemas.microsoft.com/office/drawing/2014/main" id="{1BEF408A-B879-4743-8E1B-3D42D9E2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7" y="2384"/>
              <a:ext cx="86" cy="87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3">
              <a:extLst>
                <a:ext uri="{FF2B5EF4-FFF2-40B4-BE49-F238E27FC236}">
                  <a16:creationId xmlns:a16="http://schemas.microsoft.com/office/drawing/2014/main" id="{FFAB779E-2CC3-6649-9DD8-8253152A4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6" y="2643"/>
              <a:ext cx="124" cy="125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4">
              <a:extLst>
                <a:ext uri="{FF2B5EF4-FFF2-40B4-BE49-F238E27FC236}">
                  <a16:creationId xmlns:a16="http://schemas.microsoft.com/office/drawing/2014/main" id="{07CE931E-7CA3-3145-8D63-E78F3C005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2" y="2643"/>
              <a:ext cx="134" cy="125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5">
              <a:extLst>
                <a:ext uri="{FF2B5EF4-FFF2-40B4-BE49-F238E27FC236}">
                  <a16:creationId xmlns:a16="http://schemas.microsoft.com/office/drawing/2014/main" id="{DBFCB247-0271-AE46-A747-6D6D6481D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471"/>
              <a:ext cx="1" cy="172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6">
              <a:extLst>
                <a:ext uri="{FF2B5EF4-FFF2-40B4-BE49-F238E27FC236}">
                  <a16:creationId xmlns:a16="http://schemas.microsoft.com/office/drawing/2014/main" id="{0F699143-F6A7-414D-9AF9-D8703D57D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509"/>
              <a:ext cx="240" cy="1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Rectangle 17">
              <a:extLst>
                <a:ext uri="{FF2B5EF4-FFF2-40B4-BE49-F238E27FC236}">
                  <a16:creationId xmlns:a16="http://schemas.microsoft.com/office/drawing/2014/main" id="{789B0E1A-5F0B-A44D-A179-D23DE91B6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2873"/>
              <a:ext cx="98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Pembeli</a:t>
              </a:r>
              <a:endParaRPr lang="en-US" altLang="en-US"/>
            </a:p>
          </p:txBody>
        </p:sp>
        <p:sp>
          <p:nvSpPr>
            <p:cNvPr id="22549" name="Line 18">
              <a:extLst>
                <a:ext uri="{FF2B5EF4-FFF2-40B4-BE49-F238E27FC236}">
                  <a16:creationId xmlns:a16="http://schemas.microsoft.com/office/drawing/2014/main" id="{90C521D9-03FD-D44B-A777-4D1537EBB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1" y="1848"/>
              <a:ext cx="450" cy="306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9">
              <a:extLst>
                <a:ext uri="{FF2B5EF4-FFF2-40B4-BE49-F238E27FC236}">
                  <a16:creationId xmlns:a16="http://schemas.microsoft.com/office/drawing/2014/main" id="{879E6698-704F-C749-A22E-C70DE322D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0" y="2154"/>
              <a:ext cx="441" cy="307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0">
              <a:extLst>
                <a:ext uri="{FF2B5EF4-FFF2-40B4-BE49-F238E27FC236}">
                  <a16:creationId xmlns:a16="http://schemas.microsoft.com/office/drawing/2014/main" id="{747E1D65-5F48-B840-8A81-C2A75FFCA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4" y="2557"/>
              <a:ext cx="594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1">
              <a:extLst>
                <a:ext uri="{FF2B5EF4-FFF2-40B4-BE49-F238E27FC236}">
                  <a16:creationId xmlns:a16="http://schemas.microsoft.com/office/drawing/2014/main" id="{171C817E-5AD8-1845-8641-DF3EA4DB8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0" y="2557"/>
              <a:ext cx="594" cy="1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Oval 22">
              <a:extLst>
                <a:ext uri="{FF2B5EF4-FFF2-40B4-BE49-F238E27FC236}">
                  <a16:creationId xmlns:a16="http://schemas.microsoft.com/office/drawing/2014/main" id="{D13C16D1-F643-CB49-920E-DCB45D44B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" y="3400"/>
              <a:ext cx="699" cy="383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1F1A17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54" name="Line 23">
              <a:extLst>
                <a:ext uri="{FF2B5EF4-FFF2-40B4-BE49-F238E27FC236}">
                  <a16:creationId xmlns:a16="http://schemas.microsoft.com/office/drawing/2014/main" id="{D707B2AE-F7CB-6846-832D-E5EBB879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2" y="3553"/>
              <a:ext cx="191" cy="202"/>
            </a:xfrm>
            <a:prstGeom prst="line">
              <a:avLst/>
            </a:prstGeom>
            <a:noFill/>
            <a:ln w="0">
              <a:solidFill>
                <a:srgbClr val="1F1A1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Rectangle 24">
              <a:extLst>
                <a:ext uri="{FF2B5EF4-FFF2-40B4-BE49-F238E27FC236}">
                  <a16:creationId xmlns:a16="http://schemas.microsoft.com/office/drawing/2014/main" id="{EFF68588-99ED-AD41-B900-E226C5CC0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3" y="3879"/>
              <a:ext cx="266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Penyerahan Makanan</a:t>
              </a:r>
              <a:endParaRPr lang="en-US" altLang="en-US"/>
            </a:p>
          </p:txBody>
        </p:sp>
        <p:sp>
          <p:nvSpPr>
            <p:cNvPr id="22556" name="Line 25">
              <a:extLst>
                <a:ext uri="{FF2B5EF4-FFF2-40B4-BE49-F238E27FC236}">
                  <a16:creationId xmlns:a16="http://schemas.microsoft.com/office/drawing/2014/main" id="{C33CAA3C-EAAD-B24C-BECE-A95BCDFEA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2" y="3007"/>
              <a:ext cx="660" cy="38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26">
              <a:extLst>
                <a:ext uri="{FF2B5EF4-FFF2-40B4-BE49-F238E27FC236}">
                  <a16:creationId xmlns:a16="http://schemas.microsoft.com/office/drawing/2014/main" id="{FDB7E317-A376-2F43-9598-344210042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0" y="2624"/>
              <a:ext cx="652" cy="383"/>
            </a:xfrm>
            <a:prstGeom prst="line">
              <a:avLst/>
            </a:prstGeom>
            <a:noFill/>
            <a:ln w="0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4B5E5C90-FE87-F14A-8C68-32BADFEDC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Book Antiqua" panose="02040602050305030304" pitchFamily="18" charset="0"/>
                <a:cs typeface="Times New Roman" panose="02020603050405020304" pitchFamily="18" charset="0"/>
              </a:rPr>
              <a:t>Mengidentifikasi Kebutuhan Pemakai</a:t>
            </a:r>
            <a:r>
              <a:rPr lang="en-GB" altLang="en-US" sz="4000">
                <a:latin typeface="Book Antiqua" panose="02040602050305030304" pitchFamily="18" charset="0"/>
              </a:rPr>
              <a:t> .. (1)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201CC20-0D68-E649-807A-AE15DDC1F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Sebenarnya, tahap identifikasi kebutuhan pemakai (</a:t>
            </a:r>
            <a:r>
              <a:rPr lang="en-GB" altLang="en-US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user requirement</a:t>
            </a: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ini pada prakteknya dilaksanakan bersamaan dengan pemahaman masalah. </a:t>
            </a:r>
          </a:p>
          <a:p>
            <a:pPr eaLnBrk="1" hangingPunct="1"/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Cara yang digunakan pun relatif sama. </a:t>
            </a:r>
          </a:p>
        </p:txBody>
      </p:sp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AD04C5AD-17B2-514D-8A1B-249E365A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44CF80-1B9D-0D4B-B30A-13C6B714884C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48C5D5F7-E95C-DB47-AE9A-97560BC7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8B26B9-A49F-B34A-BAE9-E29B554E967E}" type="slidenum">
              <a:rPr lang="en-US" altLang="en-US">
                <a:solidFill>
                  <a:srgbClr val="9900CC"/>
                </a:solidFill>
              </a:rPr>
              <a:pPr eaLnBrk="1" hangingPunct="1"/>
              <a:t>22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1AD9DE37-67C3-0747-84A8-46EB51794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Book Antiqua" panose="02040602050305030304" pitchFamily="18" charset="0"/>
                <a:cs typeface="Times New Roman" panose="02020603050405020304" pitchFamily="18" charset="0"/>
              </a:rPr>
              <a:t>Mengidentifikasi Kebutuhan Pemakai</a:t>
            </a:r>
            <a:r>
              <a:rPr lang="en-GB" altLang="en-US" sz="4000">
                <a:latin typeface="Book Antiqua" panose="02040602050305030304" pitchFamily="18" charset="0"/>
              </a:rPr>
              <a:t> .. (2)</a:t>
            </a:r>
          </a:p>
        </p:txBody>
      </p:sp>
      <p:pic>
        <p:nvPicPr>
          <p:cNvPr id="24583" name="Picture 5" descr="INVENTRY">
            <a:extLst>
              <a:ext uri="{FF2B5EF4-FFF2-40B4-BE49-F238E27FC236}">
                <a16:creationId xmlns:a16="http://schemas.microsoft.com/office/drawing/2014/main" id="{D2AEE5AC-A306-CE4B-8B0F-2CDABAFD6D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1500" y="5013325"/>
            <a:ext cx="1466850" cy="1314450"/>
          </a:xfrm>
          <a:noFill/>
        </p:spPr>
      </p:pic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90E4225B-DF2D-594A-A959-35274DF3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80FB33-BA5E-7E40-AB5B-47CE2B256F14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04740BCD-89AD-284C-8D44-2FDC46AF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0C825A-66C6-D84F-BF9C-6BDCDA14E59F}" type="slidenum">
              <a:rPr lang="en-US" altLang="en-US">
                <a:solidFill>
                  <a:srgbClr val="9900CC"/>
                </a:solidFill>
              </a:rPr>
              <a:pPr eaLnBrk="1" hangingPunct="1"/>
              <a:t>23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0E670879-71F9-624F-9719-9BB10000A8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Hanya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saja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subtansi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ditanyakan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biasanya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adalah</a:t>
            </a:r>
            <a:r>
              <a:rPr lang="en-GB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/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apa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akan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diproses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 eaLnBrk="1" hangingPunct="1"/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apa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diinginkan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 eaLnBrk="1" hangingPunct="1"/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kelakuan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apa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diharapkan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</a:p>
          <a:p>
            <a:pPr lvl="1" eaLnBrk="1" hangingPunct="1"/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antarmuka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apa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tersedia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en-GB" altLang="en-US" sz="24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user interfaces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4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hardware interfaces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4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software interfaces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dan </a:t>
            </a:r>
            <a:r>
              <a:rPr lang="en-GB" altLang="en-US" sz="24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communications interfaces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eaLnBrk="1" hangingPunct="1"/>
            <a:endParaRPr lang="en-GB" altLang="en-US" sz="28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6638650B-A7A6-2345-A974-861A099D7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>
                <a:latin typeface="Book Antiqua" panose="02040602050305030304" pitchFamily="18" charset="0"/>
                <a:cs typeface="Times New Roman" panose="02020603050405020304" pitchFamily="18" charset="0"/>
              </a:rPr>
              <a:t>Mengidentifikasi Kebutuhan Pemakai</a:t>
            </a:r>
            <a:r>
              <a:rPr lang="en-GB" altLang="en-US" sz="4000">
                <a:latin typeface="Book Antiqua" panose="02040602050305030304" pitchFamily="18" charset="0"/>
              </a:rPr>
              <a:t> .. (3)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09582F6F-9E47-FC48-B9D2-647CD070E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Untuk dapat menangkap kebutuhan pemakai dengan baik, utamanya kesamaan persepsi, dibutuhkan: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komunikasi dan </a:t>
            </a:r>
            <a:r>
              <a:rPr lang="en-GB" altLang="en-US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brainstorming</a:t>
            </a: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intensif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prototype</a:t>
            </a: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perangkat lunak, atau </a:t>
            </a:r>
            <a:r>
              <a:rPr lang="en-GB" altLang="en-US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screen snapshot</a:t>
            </a: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 atau dokumen yang lengkap </a:t>
            </a:r>
          </a:p>
        </p:txBody>
      </p:sp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C23221FA-D8B8-CA40-804A-82D368B3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FDC203-DE75-D64A-9619-36683F1BA536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86590608-41FD-7243-9D6E-25586DEA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6C0FAF-7F25-404D-8D84-7C271A0C72E4}" type="slidenum">
              <a:rPr lang="en-US" altLang="en-US">
                <a:solidFill>
                  <a:srgbClr val="9900CC"/>
                </a:solidFill>
              </a:rPr>
              <a:pPr eaLnBrk="1" hangingPunct="1"/>
              <a:t>24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8D170893-8EC5-3648-9075-EE576EAB9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>
                <a:latin typeface="Book Antiqua" panose="02040602050305030304" pitchFamily="18" charset="0"/>
                <a:cs typeface="Times New Roman" panose="02020603050405020304" pitchFamily="18" charset="0"/>
              </a:rPr>
              <a:t>Mendefinisikan Kebutuhan Perangkat Lunak</a:t>
            </a:r>
            <a:r>
              <a:rPr lang="en-GB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.. </a:t>
            </a:r>
            <a:r>
              <a:rPr lang="en-GB" altLang="en-US" sz="3600">
                <a:latin typeface="Book Antiqua" panose="0204060205030503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90E82CF0-FB62-174B-B816-6FFDDA5447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24075" y="1557338"/>
            <a:ext cx="4038600" cy="45259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Saat mengidentifikasi kebutuhan pemakai, informasi yang diperoleh </a:t>
            </a: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belum terstruktur</a:t>
            </a: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Pemakai akan mengungkapkan apa yang dibutuhkannya dengan bahasa sehari-hari yang biasa digunakan pemakai.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Sebagai contoh, ungkapan kebutuhan pemakai di Bagian Akuntansi, misalnya: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4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6" name="Date Placeholder 4">
            <a:extLst>
              <a:ext uri="{FF2B5EF4-FFF2-40B4-BE49-F238E27FC236}">
                <a16:creationId xmlns:a16="http://schemas.microsoft.com/office/drawing/2014/main" id="{1676BDB2-E369-3647-81FC-352B927C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710012-8FBE-3148-BBA8-008540C16E99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6628" name="Slide Number Placeholder 6">
            <a:extLst>
              <a:ext uri="{FF2B5EF4-FFF2-40B4-BE49-F238E27FC236}">
                <a16:creationId xmlns:a16="http://schemas.microsoft.com/office/drawing/2014/main" id="{747B7386-E068-D346-B6AA-6BE365AE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23EC5-DAAF-5F46-93FB-6B9922F4F650}" type="slidenum">
              <a:rPr lang="en-US" altLang="en-US">
                <a:solidFill>
                  <a:srgbClr val="9900CC"/>
                </a:solidFill>
              </a:rPr>
              <a:pPr eaLnBrk="1" hangingPunct="1"/>
              <a:t>25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6631" name="AutoShape 6">
            <a:extLst>
              <a:ext uri="{FF2B5EF4-FFF2-40B4-BE49-F238E27FC236}">
                <a16:creationId xmlns:a16="http://schemas.microsoft.com/office/drawing/2014/main" id="{F72B250E-7938-C542-8601-44BA6D08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789363"/>
            <a:ext cx="2665413" cy="1727200"/>
          </a:xfrm>
          <a:prstGeom prst="wedgeRoundRectCallout">
            <a:avLst>
              <a:gd name="adj1" fmla="val -56255"/>
              <a:gd name="adj2" fmla="val 70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“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saya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ingin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data yang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dimasukkan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oleh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Bagian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Penjualan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bisa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langsung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dijurnal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”</a:t>
            </a:r>
          </a:p>
          <a:p>
            <a:pPr algn="ctr" eaLnBrk="1" hangingPunct="1"/>
            <a:endParaRPr lang="en-US" altLang="en-US" dirty="0"/>
          </a:p>
        </p:txBody>
      </p:sp>
      <p:sp>
        <p:nvSpPr>
          <p:cNvPr id="26632" name="AutoShape 8">
            <a:extLst>
              <a:ext uri="{FF2B5EF4-FFF2-40B4-BE49-F238E27FC236}">
                <a16:creationId xmlns:a16="http://schemas.microsoft.com/office/drawing/2014/main" id="{02E5DEB2-381D-0741-9E9E-9BF71497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868863"/>
            <a:ext cx="2233613" cy="1008062"/>
          </a:xfrm>
          <a:prstGeom prst="wedgeRoundRectCallout">
            <a:avLst>
              <a:gd name="adj1" fmla="val 62653"/>
              <a:gd name="adj2" fmla="val 548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/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“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informasi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neraca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bisa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saya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lihat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kapan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14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saja</a:t>
            </a:r>
            <a:r>
              <a:rPr lang="en-GB" altLang="en-US" sz="1400" dirty="0">
                <a:solidFill>
                  <a:schemeClr val="bg1"/>
                </a:solidFill>
                <a:latin typeface="Book Antiqua" panose="02040602050305030304" pitchFamily="18" charset="0"/>
              </a:rPr>
              <a:t>”</a:t>
            </a:r>
          </a:p>
          <a:p>
            <a:pPr algn="ctr" eaLnBrk="1" hangingPunct="1"/>
            <a:endParaRPr lang="en-US" altLang="en-US"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">
            <a:extLst>
              <a:ext uri="{FF2B5EF4-FFF2-40B4-BE49-F238E27FC236}">
                <a16:creationId xmlns:a16="http://schemas.microsoft.com/office/drawing/2014/main" id="{C3E2C776-6E77-BA4F-B1CE-DD43F0D9A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>
                <a:latin typeface="Book Antiqua" panose="02040602050305030304" pitchFamily="18" charset="0"/>
                <a:cs typeface="Times New Roman" panose="02020603050405020304" pitchFamily="18" charset="0"/>
              </a:rPr>
              <a:t>Mendefinisikan Kebutuhan Perangkat Lunak</a:t>
            </a:r>
            <a:r>
              <a:rPr lang="en-GB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.. </a:t>
            </a:r>
            <a:r>
              <a:rPr lang="en-GB" altLang="en-US" sz="3600">
                <a:latin typeface="Book Antiqua" panose="0204060205030503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1039" name="Rectangle 3">
            <a:extLst>
              <a:ext uri="{FF2B5EF4-FFF2-40B4-BE49-F238E27FC236}">
                <a16:creationId xmlns:a16="http://schemas.microsoft.com/office/drawing/2014/main" id="{EF57E3DD-9405-FA41-BCE5-19723BDE91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Pada tahap ini, kebutuhan pemakai yang belum terstruktur tersebut</a:t>
            </a:r>
            <a:r>
              <a:rPr lang="en-GB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dianalisis, diklasifikasikan, dan diterjemahkan</a:t>
            </a:r>
            <a:r>
              <a:rPr lang="en-GB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menjadi </a:t>
            </a: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 fungsional, antarmuka, </a:t>
            </a:r>
            <a:r>
              <a:rPr lang="en-GB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dan</a:t>
            </a: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unjuk kerja perangkat lunak</a:t>
            </a:r>
            <a:r>
              <a:rPr lang="en-GB" altLang="en-US" sz="20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71E8AD5-6FCD-E749-B4D6-569382BDB0EF}"/>
              </a:ext>
            </a:extLst>
          </p:cNvPr>
          <p:cNvGraphicFramePr/>
          <p:nvPr/>
        </p:nvGraphicFramePr>
        <p:xfrm>
          <a:off x="4716463" y="1989138"/>
          <a:ext cx="4189412" cy="383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35" name="Date Placeholder 4">
            <a:extLst>
              <a:ext uri="{FF2B5EF4-FFF2-40B4-BE49-F238E27FC236}">
                <a16:creationId xmlns:a16="http://schemas.microsoft.com/office/drawing/2014/main" id="{2469CCC3-1B2E-D24E-9247-6921CCB0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4E0A1A-9BFB-C443-AAAA-48150E6364AA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037" name="Slide Number Placeholder 6">
            <a:extLst>
              <a:ext uri="{FF2B5EF4-FFF2-40B4-BE49-F238E27FC236}">
                <a16:creationId xmlns:a16="http://schemas.microsoft.com/office/drawing/2014/main" id="{A43B7D5F-D83B-8543-BC87-71376857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4B553E-821E-A24F-9F1D-AD4B3AC61C20}" type="slidenum">
              <a:rPr lang="en-US" altLang="en-US">
                <a:solidFill>
                  <a:srgbClr val="9900CC"/>
                </a:solidFill>
              </a:rPr>
              <a:pPr eaLnBrk="1" hangingPunct="1"/>
              <a:t>26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>
            <a:extLst>
              <a:ext uri="{FF2B5EF4-FFF2-40B4-BE49-F238E27FC236}">
                <a16:creationId xmlns:a16="http://schemas.microsoft.com/office/drawing/2014/main" id="{48920F75-716F-2D4F-A330-EC31A04FF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Mendefinisikan</a:t>
            </a:r>
            <a:r>
              <a:rPr lang="en-GB" altLang="en-US" sz="36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6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Kebutuhan</a:t>
            </a:r>
            <a:r>
              <a:rPr lang="en-GB" altLang="en-US" sz="36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6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Perangkat</a:t>
            </a:r>
            <a:r>
              <a:rPr lang="en-GB" altLang="en-US" sz="36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6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Lunak</a:t>
            </a:r>
            <a:r>
              <a:rPr lang="en-GB" altLang="en-US" dirty="0">
                <a:latin typeface="Book Antiqua" panose="02040602050305030304" pitchFamily="18" charset="0"/>
                <a:cs typeface="Times New Roman" panose="02020603050405020304" pitchFamily="18" charset="0"/>
              </a:rPr>
              <a:t> .. </a:t>
            </a:r>
            <a:r>
              <a:rPr lang="en-GB" altLang="en-US" sz="3600" dirty="0">
                <a:latin typeface="Book Antiqua" panose="0204060205030503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21A7478B-26C8-B244-BE1B-D7B1142FBDA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 pemakai (di Bagian Akuntansi)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GB" altLang="en-US" sz="12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GB" altLang="en-US" sz="12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GB" altLang="en-US" sz="12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GB" altLang="en-US" sz="12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0" name="Date Placeholder 4">
            <a:extLst>
              <a:ext uri="{FF2B5EF4-FFF2-40B4-BE49-F238E27FC236}">
                <a16:creationId xmlns:a16="http://schemas.microsoft.com/office/drawing/2014/main" id="{5714D12F-ECC6-AD44-8386-0EA270C2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72E352-E7F3-B940-81A7-DECBEC678923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7652" name="Slide Number Placeholder 6">
            <a:extLst>
              <a:ext uri="{FF2B5EF4-FFF2-40B4-BE49-F238E27FC236}">
                <a16:creationId xmlns:a16="http://schemas.microsoft.com/office/drawing/2014/main" id="{DC8BD86E-6DA9-AE4F-BB7B-326DE67A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C064C0-C800-4040-B427-1B875E499752}" type="slidenum">
              <a:rPr lang="en-US" altLang="en-US">
                <a:solidFill>
                  <a:srgbClr val="9900CC"/>
                </a:solidFill>
              </a:rPr>
              <a:pPr eaLnBrk="1" hangingPunct="1"/>
              <a:t>27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1120EB5-275D-2D49-8A2D-AB2F36F1ECC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2636912"/>
            <a:ext cx="4038600" cy="356545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fungsional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entry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dan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rekam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data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transaksi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penjualan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retrieve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nilai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transaksi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penjualan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periode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tertentu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sesuai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periode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diinputkan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melalui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keyboard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rekam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nilai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akumulasi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transaksi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penjualan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periode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tertentu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jurnal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umum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berikut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account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pasangannya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(kas).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7657" name="AutoShape 4">
            <a:extLst>
              <a:ext uri="{FF2B5EF4-FFF2-40B4-BE49-F238E27FC236}">
                <a16:creationId xmlns:a16="http://schemas.microsoft.com/office/drawing/2014/main" id="{C65C0CB8-5915-BB4B-BF25-8FA19086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708275"/>
            <a:ext cx="2714625" cy="1906588"/>
          </a:xfrm>
          <a:prstGeom prst="wedgeRoundRectCallout">
            <a:avLst>
              <a:gd name="adj1" fmla="val -67250"/>
              <a:gd name="adj2" fmla="val 669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“</a:t>
            </a:r>
            <a:r>
              <a:rPr lang="en-GB" alt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saya</a:t>
            </a:r>
            <a:r>
              <a:rPr lang="en-GB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ingin</a:t>
            </a:r>
            <a:r>
              <a:rPr lang="en-GB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data yang </a:t>
            </a:r>
            <a:r>
              <a:rPr lang="en-GB" alt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dimasukkan</a:t>
            </a:r>
            <a:r>
              <a:rPr lang="en-GB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oleh </a:t>
            </a:r>
            <a:r>
              <a:rPr lang="en-GB" alt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Bagian</a:t>
            </a:r>
            <a:r>
              <a:rPr lang="en-GB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Penjualan</a:t>
            </a:r>
            <a:r>
              <a:rPr lang="en-GB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bisa</a:t>
            </a:r>
            <a:r>
              <a:rPr lang="en-GB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langsung</a:t>
            </a:r>
            <a:r>
              <a:rPr lang="en-GB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GB" altLang="en-US" sz="2000" dirty="0" err="1">
                <a:solidFill>
                  <a:schemeClr val="bg1"/>
                </a:solidFill>
                <a:latin typeface="Book Antiqua" panose="02040602050305030304" pitchFamily="18" charset="0"/>
              </a:rPr>
              <a:t>dijurnal</a:t>
            </a:r>
            <a:r>
              <a:rPr lang="en-GB" alt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”.</a:t>
            </a:r>
            <a:endParaRPr lang="en-US" altLang="en-US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>
            <a:extLst>
              <a:ext uri="{FF2B5EF4-FFF2-40B4-BE49-F238E27FC236}">
                <a16:creationId xmlns:a16="http://schemas.microsoft.com/office/drawing/2014/main" id="{5E2A06CA-C610-3846-8B74-346C987EF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>
                <a:latin typeface="Book Antiqua" panose="02040602050305030304" pitchFamily="18" charset="0"/>
                <a:cs typeface="Times New Roman" panose="02020603050405020304" pitchFamily="18" charset="0"/>
              </a:rPr>
              <a:t>Mendefinisikan Kebutuhan Perangkat Lunak</a:t>
            </a:r>
            <a:r>
              <a:rPr lang="en-GB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.. </a:t>
            </a:r>
            <a:r>
              <a:rPr lang="en-GB" altLang="en-US" sz="3600">
                <a:latin typeface="Book Antiqua" panose="0204060205030503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821C7E2E-EE8E-D840-99DF-C470FC36B4E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676400"/>
            <a:ext cx="447516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 antarmuka: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antarmuka pemakai untuk merekam data penjualan.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antarmuka pemakai untuk menyajikan dan menjurnal informasi nilai transaksi penjualan periode tertentu.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jaringan lokal untuk menghubungkan perangkat lunak aplikasi di Bagian Penjualan dengan perangkat lunak aplikasi di Bagian Akuntansi 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37CD6D67-37D4-FE43-A548-B3975BF80D2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76825" y="1676400"/>
            <a:ext cx="360997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 unjuk kerja: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ada otoritas pemakaian perangkat lunak dan akses data.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proses jurnal hanya dapat dilakukan sekali setelah data transaksi penjualan direkam.</a:t>
            </a:r>
            <a:endParaRPr lang="en-US" altLang="en-US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4" name="Date Placeholder 4">
            <a:extLst>
              <a:ext uri="{FF2B5EF4-FFF2-40B4-BE49-F238E27FC236}">
                <a16:creationId xmlns:a16="http://schemas.microsoft.com/office/drawing/2014/main" id="{208A9BC9-9B85-E34A-BCB8-5A621BD4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565A7C-8508-194E-A64D-351D3FED4760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8676" name="Slide Number Placeholder 6">
            <a:extLst>
              <a:ext uri="{FF2B5EF4-FFF2-40B4-BE49-F238E27FC236}">
                <a16:creationId xmlns:a16="http://schemas.microsoft.com/office/drawing/2014/main" id="{0505F982-4739-974B-954F-6C2EF5A0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2589EC-7628-6F4E-BAF7-F38529BFF39E}" type="slidenum">
              <a:rPr lang="en-US" altLang="en-US">
                <a:solidFill>
                  <a:srgbClr val="9900CC"/>
                </a:solidFill>
              </a:rPr>
              <a:pPr eaLnBrk="1" hangingPunct="1"/>
              <a:t>28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66859E9B-0181-3C4B-ADE6-1D8D58A06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>
                <a:latin typeface="Book Antiqua" panose="02040602050305030304" pitchFamily="18" charset="0"/>
                <a:cs typeface="Times New Roman" panose="02020603050405020304" pitchFamily="18" charset="0"/>
              </a:rPr>
              <a:t>Mendefinisikan Kebutuhan Perangkat Lunak</a:t>
            </a:r>
            <a:r>
              <a:rPr lang="en-GB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 .. </a:t>
            </a:r>
            <a:r>
              <a:rPr lang="en-GB" altLang="en-US" sz="3600">
                <a:latin typeface="Book Antiqua" panose="02040602050305030304" pitchFamily="18" charset="0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11D565B0-8CF4-074F-A413-E58B05927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Selanjutnya, kebutuhan tersebut diubah menjadi model atau gambar tertentu dengan memanfaatkan teknik analisis dan alat bantu tertentu.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Sebagai gambaran, kebutuhan fungsional dapat dimodelkan dengan menggunakan: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32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 Flow Diagram</a:t>
            </a: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kamus data, dan spesifikasi proses jika menggunakan teknik terstruktur.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32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Diagram Use Case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dan skenario sistem jika menggunakan pendekatan objek.</a:t>
            </a:r>
            <a:endParaRPr lang="en-GB" altLang="en-US" sz="24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8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 sz="24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34B4CC15-2521-4549-B883-0A795F8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18413A-8BD2-C444-ABDA-70A7237BC30F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EF30CC38-A8AE-174D-A718-23684730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703918-4142-624B-AF23-D3D49036F585}" type="slidenum">
              <a:rPr lang="en-US" altLang="en-US">
                <a:solidFill>
                  <a:srgbClr val="9900CC"/>
                </a:solidFill>
              </a:rPr>
              <a:pPr eaLnBrk="1" hangingPunct="1"/>
              <a:t>29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9E42B230-5AB4-724C-9F0C-0B55C5644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altLang="en-US" b="1">
                <a:solidFill>
                  <a:schemeClr val="accent1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Pokok Bahasan</a:t>
            </a:r>
            <a:endParaRPr lang="en-GB" altLang="en-US" b="1">
              <a:solidFill>
                <a:schemeClr val="accent1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Rectangle 3">
            <a:extLst>
              <a:ext uri="{FF2B5EF4-FFF2-40B4-BE49-F238E27FC236}">
                <a16:creationId xmlns:a16="http://schemas.microsoft.com/office/drawing/2014/main" id="{824078B0-0798-2646-8BE5-414143478A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Pokok bahasan pada bagian ini meliputi:</a:t>
            </a:r>
          </a:p>
          <a:p>
            <a:pPr lvl="1" eaLnBrk="1" hangingPunct="1"/>
            <a:r>
              <a:rPr lang="en-US" altLang="en-US" sz="2100">
                <a:latin typeface="Book Antiqua" panose="02040602050305030304" pitchFamily="18" charset="0"/>
                <a:cs typeface="Times New Roman" panose="02020603050405020304" pitchFamily="18" charset="0"/>
              </a:rPr>
              <a:t>Definisi dan konsep Kebutuhan perangkat lunak</a:t>
            </a:r>
          </a:p>
          <a:p>
            <a:pPr lvl="1" eaLnBrk="1" hangingPunct="1"/>
            <a:r>
              <a:rPr lang="en-US" altLang="en-US" sz="2100">
                <a:latin typeface="Book Antiqua" panose="02040602050305030304" pitchFamily="18" charset="0"/>
                <a:cs typeface="Times New Roman" panose="02020603050405020304" pitchFamily="18" charset="0"/>
              </a:rPr>
              <a:t>Tahap Pelaksanaan Analisis Kebutuhan</a:t>
            </a:r>
            <a:endParaRPr lang="en-GB" altLang="en-US" sz="2100">
              <a:latin typeface="Book Antiqua" panose="02040602050305030304" pitchFamily="18" charset="0"/>
            </a:endParaRPr>
          </a:p>
        </p:txBody>
      </p:sp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7F014449-C3B8-F846-A366-C5FD7DF6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33479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CB59436F-C619-0A4E-A21E-ED24392B575D}" type="datetime1">
              <a:rPr lang="en-GB" altLang="en-US">
                <a:solidFill>
                  <a:schemeClr val="tx1">
                    <a:alpha val="80000"/>
                  </a:schemeClr>
                </a:solidFill>
              </a:rPr>
              <a:pPr eaLnBrk="1" hangingPunct="1">
                <a:spcAft>
                  <a:spcPts val="600"/>
                </a:spcAft>
              </a:pPr>
              <a:t>06/02/2020</a:t>
            </a:fld>
            <a:endParaRPr lang="en-US" alt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A3D4D7E8-B28F-8D49-AFAA-F353221C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2023" y="6033479"/>
            <a:ext cx="394498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Aft>
                <a:spcPts val="600"/>
              </a:spcAft>
            </a:pPr>
            <a:endParaRPr lang="en-US" alt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4D739EBA-1038-CE4C-B7F5-9C7F68D9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8637" y="6033479"/>
            <a:ext cx="58671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A741EA65-D92F-6144-BE80-0DAF6F888662}" type="slidenum">
              <a:rPr lang="en-US" altLang="en-US">
                <a:solidFill>
                  <a:schemeClr val="tx1">
                    <a:alpha val="80000"/>
                  </a:schemeClr>
                </a:solidFill>
              </a:rPr>
              <a:pPr eaLnBrk="1" hangingPunct="1">
                <a:spcAft>
                  <a:spcPts val="600"/>
                </a:spcAft>
              </a:pPr>
              <a:t>3</a:t>
            </a:fld>
            <a:endParaRPr lang="en-US" alt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70F693A9-60A9-E446-A268-049DEAE6F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Book Antiqua" panose="02040602050305030304" pitchFamily="18" charset="0"/>
                <a:cs typeface="Arial" panose="020B0604020202020204" pitchFamily="34" charset="0"/>
              </a:rPr>
              <a:t>Membuat Dokumen Spesifikasi Kebutuhan</a:t>
            </a:r>
            <a:endParaRPr lang="en-GB" altLang="en-US" sz="3600" b="1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C0B5DC91-4AB0-D54F-AC3A-BA38AE5CE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Semua kebutuhan yang telah didefinisikan selanjutnya dibuatkan</a:t>
            </a:r>
            <a:r>
              <a:rPr lang="en-GB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dokumentasi</a:t>
            </a: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nya, yaitu Spesifikasi Kebutuhan Perangkat Lunak (SKPL) atau </a:t>
            </a:r>
            <a:r>
              <a:rPr lang="en-GB" altLang="en-US" sz="2400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Software Requirements Specification</a:t>
            </a: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(SRS).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SKPL yang dibuat harus dapat menyatakan secara lengkap apa yang dapat dilakukan oleh perangkat lunak, termasuk deskripsi lengkap dari semua antarmuka yang digunakan.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SKPL bisa terdiri dari banyak dokumentasi yang saling melengkapi. </a:t>
            </a:r>
            <a:endParaRPr lang="en-GB" altLang="en-US" sz="28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en-US" sz="240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50FB94E1-7F35-794D-9724-5FA4D3EA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062F63-29F5-4C45-9916-5325DE18129B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F3A90772-3E13-2D47-81E2-FBA80C0C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1ADEB8-FE12-B441-B9A6-6613FAFA8178}" type="slidenum">
              <a:rPr lang="en-US" altLang="en-US">
                <a:solidFill>
                  <a:srgbClr val="9900CC"/>
                </a:solidFill>
              </a:rPr>
              <a:pPr eaLnBrk="1" hangingPunct="1"/>
              <a:t>30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3FC10673-F049-DF43-BEAD-C77C9257D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>
                <a:latin typeface="Book Antiqua" panose="02040602050305030304" pitchFamily="18" charset="0"/>
                <a:cs typeface="Arial" panose="020B0604020202020204" pitchFamily="34" charset="0"/>
              </a:rPr>
              <a:t>Mengkaji Ulang (</a:t>
            </a:r>
            <a:r>
              <a:rPr lang="en-US" altLang="en-US" sz="3600" b="1" i="1">
                <a:latin typeface="Book Antiqua" panose="02040602050305030304" pitchFamily="18" charset="0"/>
                <a:cs typeface="Arial" panose="020B0604020202020204" pitchFamily="34" charset="0"/>
              </a:rPr>
              <a:t>Review</a:t>
            </a:r>
            <a:r>
              <a:rPr lang="en-US" altLang="en-US" sz="3600" b="1">
                <a:latin typeface="Book Antiqua" panose="02040602050305030304" pitchFamily="18" charset="0"/>
                <a:cs typeface="Arial" panose="020B0604020202020204" pitchFamily="34" charset="0"/>
              </a:rPr>
              <a:t>) Kebutuhan</a:t>
            </a:r>
            <a:endParaRPr lang="en-GB" altLang="en-US" sz="3600" b="1"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B3E7E769-3DCD-F944-B109-D46E591C5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Proses untuk memeriksa (validasi) SKPL apakah sudah konsisten, lengkap, dan sesuai dengan apa yang diinginkan pemakai.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Proses ini mungkin dilakukan lebih dari satu kali.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Dan sering kali muncul kebutuhan-kebutuhan baru dari pemakai.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Untuk itu, diperlukan negosiasi antara pihak pengembang dengan pemakai sesuai prinsip “</a:t>
            </a:r>
            <a:r>
              <a:rPr lang="en-GB" altLang="en-US" sz="2400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win-win solution</a:t>
            </a:r>
            <a:r>
              <a:rPr lang="en-GB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” sampai kebutuhan tersebut dapat disepakati kedua belah pihak.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4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0A45E623-5D95-4548-B8A0-0A33878C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BF1FDD-EE09-E042-A1B0-093FE413BD0F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445C0151-F52A-1B4C-8328-B4EE2D2E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F1D346-44AC-C14F-B171-63B530B8D3D5}" type="slidenum">
              <a:rPr lang="en-US" altLang="en-US">
                <a:solidFill>
                  <a:srgbClr val="9900CC"/>
                </a:solidFill>
              </a:rPr>
              <a:pPr eaLnBrk="1" hangingPunct="1"/>
              <a:t>31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86754BB2-716F-D242-AB39-E9CA13272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latin typeface="Book Antiqua" panose="02040602050305030304" pitchFamily="18" charset="0"/>
              </a:rPr>
              <a:t>Definisi Kebutuhan</a:t>
            </a:r>
            <a:endParaRPr lang="en-GB" altLang="en-US">
              <a:latin typeface="Book Antiqua" panose="02040602050305030304" pitchFamily="18" charset="0"/>
            </a:endParaRP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AA0C9EBE-88CC-1D44-9F2A-8F2E376D6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GB" altLang="en-US" dirty="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GB" altLang="en-US" dirty="0">
              <a:solidFill>
                <a:schemeClr val="tx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lunak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adalah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FontTx/>
              <a:buNone/>
            </a:pP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kondisi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atau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kemampuan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yang </a:t>
            </a:r>
            <a:r>
              <a:rPr lang="en-GB" altLang="en-US" sz="3200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harus</a:t>
            </a:r>
            <a:r>
              <a:rPr lang="en-GB" altLang="en-US" sz="32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dimiliki</a:t>
            </a:r>
            <a:r>
              <a:rPr lang="en-GB" altLang="en-US" sz="32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oleh </a:t>
            </a:r>
            <a:r>
              <a:rPr lang="en-GB" altLang="en-US" sz="3200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</a:t>
            </a:r>
            <a:r>
              <a:rPr lang="en-GB" altLang="en-US" sz="32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3200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lunak</a:t>
            </a:r>
            <a:r>
              <a:rPr lang="en-GB" altLang="en-US" sz="18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memenuhi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apa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disyaratkan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atau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diinginkan</a:t>
            </a:r>
            <a:r>
              <a:rPr lang="en-GB" altLang="en-US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oleh </a:t>
            </a:r>
            <a:r>
              <a:rPr lang="en-GB" altLang="en-US" i="1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pemakai</a:t>
            </a:r>
            <a:r>
              <a:rPr lang="en-GB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C7CEE078-48B9-9B4B-857D-0714C8CD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2BE266-9F83-FF4D-A337-2E70DE9209E0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E5EA380E-2B3F-8F43-A13C-3ECC78FF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9900CC"/>
              </a:solidFill>
            </a:endParaRP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8B6BB4B4-8B07-3B45-B63D-939D564F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E23106-9546-094D-8657-0B8E3D26BFDC}" type="slidenum">
              <a:rPr lang="en-US" altLang="en-US">
                <a:solidFill>
                  <a:srgbClr val="9900CC"/>
                </a:solidFill>
              </a:rPr>
              <a:pPr eaLnBrk="1" hangingPunct="1"/>
              <a:t>4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C6247DDC-565B-B84D-8C9A-D42DC0AA1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>
                <a:latin typeface="Book Antiqua" panose="02040602050305030304" pitchFamily="18" charset="0"/>
              </a:rPr>
              <a:t>Jenis Kebutuhan</a:t>
            </a:r>
            <a:endParaRPr lang="en-GB" altLang="en-US">
              <a:latin typeface="Book Antiqua" panose="02040602050305030304" pitchFamily="18" charset="0"/>
            </a:endParaRP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D5CDF0AE-6B2C-1A4C-B58F-4A9FB8AAA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Secara kategoris, ada tiga buah jenis kebutuhan perangkat lunak [IEE93]: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 fungsional (</a:t>
            </a:r>
            <a:r>
              <a:rPr lang="en-US" altLang="en-US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functional requirement</a:t>
            </a: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 antarmuka (</a:t>
            </a:r>
            <a:r>
              <a:rPr lang="en-US" altLang="en-US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interface requirement</a:t>
            </a: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 unjuk kerja (</a:t>
            </a:r>
            <a:r>
              <a:rPr lang="en-US" altLang="en-US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performance requirement</a:t>
            </a: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Kebutuhan antarmuka dan unjuk kerja sering disebut </a:t>
            </a:r>
            <a:r>
              <a:rPr lang="en-US" altLang="en-US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itchFamily="2" charset="2"/>
              </a:rPr>
              <a:t>Non-functional Requirement</a:t>
            </a:r>
            <a:r>
              <a:rPr lang="en-US" altLang="en-US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</a:t>
            </a:r>
            <a:endParaRPr lang="en-GB" altLang="en-US" i="1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197E7019-5BED-424B-B102-8EF40C8C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9E4A50-03E5-214D-BC9E-01106F5F6142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22369592-4319-1A4E-87EC-1181250F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solidFill>
                <a:srgbClr val="9900CC"/>
              </a:solidFill>
            </a:endParaRP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63871478-F398-C643-97FC-619469BC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82EA51-EBBE-4941-86A3-CD770797B7C3}" type="slidenum">
              <a:rPr lang="en-US" altLang="en-US">
                <a:solidFill>
                  <a:srgbClr val="9900CC"/>
                </a:solidFill>
              </a:rPr>
              <a:pPr eaLnBrk="1" hangingPunct="1"/>
              <a:t>5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50AEEB0B-1062-6049-80DE-C981E80C3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Kebutuhan fungsional</a:t>
            </a:r>
            <a:endParaRPr lang="en-GB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0D70588F-B866-A541-8B28-0279BD137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Disebut juga </a:t>
            </a:r>
            <a:r>
              <a:rPr lang="en-US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 operasional</a:t>
            </a: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yaitu kebutuhan yang berkaitan dengan </a:t>
            </a:r>
            <a:r>
              <a:rPr lang="en-US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fungsi </a:t>
            </a: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atau </a:t>
            </a:r>
            <a:r>
              <a:rPr lang="en-US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proses transformasi</a:t>
            </a: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harus mampu dikerjakan oleh perangkat lunak.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Contoh: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u="sng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 lunak harus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dapat menyimpan semua rincian data pesanan pelanggan.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u="sng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 lunak harus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mampu mencetak laporan penjualan sesuai periode yang diinputkan.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400" b="1" u="sng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 lunak harus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mampu menyajikan informasi jalur pengiriman terpendek.</a:t>
            </a:r>
          </a:p>
        </p:txBody>
      </p:sp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D2432EBF-F56B-8F41-BF9A-15CC93D6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2BB53D-C583-D64E-B9EB-F6EAD012A388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56989B08-FA0A-8A4C-9CCE-218FDA00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C64949-5463-CC43-9E4D-2089EC887019}" type="slidenum">
              <a:rPr lang="en-US" altLang="en-US">
                <a:solidFill>
                  <a:srgbClr val="9900CC"/>
                </a:solidFill>
              </a:rPr>
              <a:pPr eaLnBrk="1" hangingPunct="1"/>
              <a:t>6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47CCF9DA-E834-344F-8BFC-8B6CE35B8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Kebutuhan antarmuka</a:t>
            </a:r>
            <a:endParaRPr lang="en-GB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746077C3-561B-EB49-92F8-03F35DCD5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 antarmuka yang</a:t>
            </a:r>
            <a:r>
              <a:rPr lang="en-US" altLang="en-US" sz="36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menghubungkan </a:t>
            </a: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 lunak dengan elemen perangkat keras, perangkat lunak, atau basis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Contoh: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Akses ke basis data menggunakan ODBC (</a:t>
            </a:r>
            <a:r>
              <a:rPr lang="en-US" altLang="en-US" sz="2400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Open Data Base Connectivity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 untuk memasukkan data menggunakan </a:t>
            </a:r>
            <a:r>
              <a:rPr lang="en-US" altLang="en-US" sz="2400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keyboard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mouse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dan </a:t>
            </a:r>
            <a:r>
              <a:rPr lang="en-US" altLang="en-US" sz="2400" i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scanner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8E3040B5-C239-6B4C-BF5B-185955FB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298B8D-1EEA-1843-8A9C-91772806E121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DA215C5D-C9B0-E246-9F89-C29A8FB5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7E7E19-E295-1B4D-BE84-3DF72481CCE2}" type="slidenum">
              <a:rPr lang="en-US" altLang="en-US">
                <a:solidFill>
                  <a:srgbClr val="9900CC"/>
                </a:solidFill>
              </a:rPr>
              <a:pPr eaLnBrk="1" hangingPunct="1"/>
              <a:t>7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43312027-8883-204A-9BA8-8F7147B84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Kebutuhan unjuk kerja</a:t>
            </a:r>
            <a:endParaRPr lang="en-GB" altLang="en-US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DB9DD7F6-8732-4647-A0A6-20536C5279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Kebutuhan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menetapkan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altLang="en-US" sz="32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unjuk</a:t>
            </a:r>
            <a:r>
              <a:rPr lang="en-US" altLang="en-US" sz="32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kerja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dimiliki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oleh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kecepatan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ketepatan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frekuensi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Contoh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Waktu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tanggap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penyajian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maksimal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selama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menit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mampu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mengolah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sampai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juta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record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transaksi</a:t>
            </a:r>
            <a:r>
              <a:rPr lang="en-US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Perangkat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lunak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harus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dapat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digunakan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secara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i="1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multi user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sesuai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otoritas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diberikan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kepada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masing-masing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 err="1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pemakai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r>
              <a:rPr lang="en-GB" altLang="en-US" sz="24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42A14622-3471-D14B-9D7C-4F1EEBCB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BEA6FF-B09C-0844-BC9E-7FFA54507053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3B6EA94D-1379-8740-8604-946610E5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187BAB-7BCB-2D49-86C1-8851B1CFD726}" type="slidenum">
              <a:rPr lang="en-US" altLang="en-US">
                <a:solidFill>
                  <a:srgbClr val="9900CC"/>
                </a:solidFill>
              </a:rPr>
              <a:pPr eaLnBrk="1" hangingPunct="1"/>
              <a:t>8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>
            <a:extLst>
              <a:ext uri="{FF2B5EF4-FFF2-40B4-BE49-F238E27FC236}">
                <a16:creationId xmlns:a16="http://schemas.microsoft.com/office/drawing/2014/main" id="{A2E63D81-933E-C943-A3D9-6A4DCB10B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latin typeface="Book Antiqua" panose="02040602050305030304" pitchFamily="18" charset="0"/>
                <a:cs typeface="Times New Roman" panose="02020603050405020304" pitchFamily="18" charset="0"/>
              </a:rPr>
              <a:t>Analisis Kebutuhan</a:t>
            </a:r>
            <a:r>
              <a:rPr lang="en-GB" altLang="en-US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4185A6D4-B077-4643-9F3A-E13DDA941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Analisis kebutuhan perangkat lunak dapat diartikan sebagai: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Proses </a:t>
            </a:r>
            <a:r>
              <a:rPr lang="en-US" altLang="en-US" sz="32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mempelajari kebutuhan pemakai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untuk mendapatkan definisi kebutuhan sistem atau perangkat lunak [IEE93].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Symbol" pitchFamily="2" charset="2"/>
              </a:rPr>
              <a:t>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Proses untuk </a:t>
            </a:r>
            <a:r>
              <a:rPr lang="en-US" altLang="en-US" sz="32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menetapkan fungsi 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32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unjuk kerja perangkat lunak,</a:t>
            </a:r>
            <a:r>
              <a:rPr lang="en-US" altLang="en-US" sz="2400">
                <a:solidFill>
                  <a:schemeClr val="tx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menyatakan antarmuka perangkat lunak dengan elemen-elemen sistem lain, dan menentukan kendala yang harus dihadapi oleh perangkat lunak [PRE01].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25266099-A5E4-C749-81E8-ED377A43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7F8C72-0DD0-4549-8807-11F223D236E9}" type="datetime1">
              <a:rPr lang="en-GB" altLang="en-US">
                <a:solidFill>
                  <a:srgbClr val="9900CC"/>
                </a:solidFill>
              </a:rPr>
              <a:pPr eaLnBrk="1" hangingPunct="1"/>
              <a:t>06/02/2020</a:t>
            </a:fld>
            <a:endParaRPr lang="en-US" altLang="en-US">
              <a:solidFill>
                <a:srgbClr val="9900CC"/>
              </a:solidFill>
            </a:endParaRP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1E51FD1E-CEFD-E34E-A3AC-DA76BC37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25AB51-5459-084D-8D9F-9192AE2E4DC2}" type="slidenum">
              <a:rPr lang="en-US" altLang="en-US">
                <a:solidFill>
                  <a:srgbClr val="9900CC"/>
                </a:solidFill>
              </a:rPr>
              <a:pPr eaLnBrk="1" hangingPunct="1"/>
              <a:t>9</a:t>
            </a:fld>
            <a:endParaRPr lang="en-US" altLang="en-US">
              <a:solidFill>
                <a:srgbClr val="99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1489</Words>
  <Application>Microsoft Macintosh PowerPoint</Application>
  <PresentationFormat>On-screen Show (4:3)</PresentationFormat>
  <Paragraphs>219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Book Antiqua</vt:lpstr>
      <vt:lpstr>Calibri</vt:lpstr>
      <vt:lpstr>Calibri Light</vt:lpstr>
      <vt:lpstr>Georgia</vt:lpstr>
      <vt:lpstr>Times New Roman</vt:lpstr>
      <vt:lpstr>Wingdings</vt:lpstr>
      <vt:lpstr>Office Theme</vt:lpstr>
      <vt:lpstr>Analisis Kebutuhan</vt:lpstr>
      <vt:lpstr>Tujuan Instruksional Umum</vt:lpstr>
      <vt:lpstr>Pokok Bahasan</vt:lpstr>
      <vt:lpstr>Definisi Kebutuhan</vt:lpstr>
      <vt:lpstr>Jenis Kebutuhan</vt:lpstr>
      <vt:lpstr>Kebutuhan fungsional</vt:lpstr>
      <vt:lpstr>Kebutuhan antarmuka</vt:lpstr>
      <vt:lpstr>Kebutuhan unjuk kerja</vt:lpstr>
      <vt:lpstr>Analisis Kebutuhan </vt:lpstr>
      <vt:lpstr>Analisis Kebutuhan </vt:lpstr>
      <vt:lpstr>Pentingnya Analisis Kebutuhan</vt:lpstr>
      <vt:lpstr>Faktor yang mempengaruhi suksesnya proyek perangkat lunak</vt:lpstr>
      <vt:lpstr>Pentingnya Analisis Kebutuhan</vt:lpstr>
      <vt:lpstr>Tahap Analisis Kebutuhan </vt:lpstr>
      <vt:lpstr>Tahap Analisis Kebutuhan</vt:lpstr>
      <vt:lpstr>Tahap Analisis Kebutuhan</vt:lpstr>
      <vt:lpstr>Proses Analisis Kebutuhan</vt:lpstr>
      <vt:lpstr>Mempelajari dan memahami persoalan .. (1)</vt:lpstr>
      <vt:lpstr>Mempelajari dan memahami persoalan .. (2)</vt:lpstr>
      <vt:lpstr>Tahapan wawancara</vt:lpstr>
      <vt:lpstr>Mempelajari dan memahami persoalan .. (3)</vt:lpstr>
      <vt:lpstr>Mengidentifikasi Kebutuhan Pemakai .. (1)</vt:lpstr>
      <vt:lpstr>Mengidentifikasi Kebutuhan Pemakai .. (2)</vt:lpstr>
      <vt:lpstr>Mengidentifikasi Kebutuhan Pemakai .. (3)</vt:lpstr>
      <vt:lpstr>Mendefinisikan Kebutuhan Perangkat Lunak .. (1)</vt:lpstr>
      <vt:lpstr>Mendefinisikan Kebutuhan Perangkat Lunak .. (2)</vt:lpstr>
      <vt:lpstr>Mendefinisikan Kebutuhan Perangkat Lunak .. (3)</vt:lpstr>
      <vt:lpstr>Mendefinisikan Kebutuhan Perangkat Lunak .. (4)</vt:lpstr>
      <vt:lpstr>Mendefinisikan Kebutuhan Perangkat Lunak .. (5)</vt:lpstr>
      <vt:lpstr>Membuat Dokumen Spesifikasi Kebutuhan</vt:lpstr>
      <vt:lpstr>Mengkaji Ulang (Review) Kebutuhan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Kebutuhan</dc:title>
  <dc:creator>a69537</dc:creator>
  <cp:lastModifiedBy>a69537</cp:lastModifiedBy>
  <cp:revision>2</cp:revision>
  <dcterms:created xsi:type="dcterms:W3CDTF">2020-02-05T22:46:31Z</dcterms:created>
  <dcterms:modified xsi:type="dcterms:W3CDTF">2020-02-05T22:57:49Z</dcterms:modified>
</cp:coreProperties>
</file>