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46"/>
  </p:notesMasterIdLst>
  <p:sldIdLst>
    <p:sldId id="301" r:id="rId2"/>
    <p:sldId id="302" r:id="rId3"/>
    <p:sldId id="303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273" r:id="rId13"/>
    <p:sldId id="313" r:id="rId14"/>
    <p:sldId id="276" r:id="rId15"/>
    <p:sldId id="277" r:id="rId16"/>
    <p:sldId id="274" r:id="rId17"/>
    <p:sldId id="304" r:id="rId18"/>
    <p:sldId id="257" r:id="rId19"/>
    <p:sldId id="258" r:id="rId20"/>
    <p:sldId id="259" r:id="rId21"/>
    <p:sldId id="260" r:id="rId22"/>
    <p:sldId id="289" r:id="rId23"/>
    <p:sldId id="290" r:id="rId24"/>
    <p:sldId id="291" r:id="rId25"/>
    <p:sldId id="292" r:id="rId26"/>
    <p:sldId id="261" r:id="rId27"/>
    <p:sldId id="26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268" r:id="rId36"/>
    <p:sldId id="275" r:id="rId37"/>
    <p:sldId id="287" r:id="rId38"/>
    <p:sldId id="269" r:id="rId39"/>
    <p:sldId id="281" r:id="rId40"/>
    <p:sldId id="283" r:id="rId41"/>
    <p:sldId id="284" r:id="rId42"/>
    <p:sldId id="285" r:id="rId43"/>
    <p:sldId id="286" r:id="rId44"/>
    <p:sldId id="300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85"/>
    <p:restoredTop sz="92619"/>
  </p:normalViewPr>
  <p:slideViewPr>
    <p:cSldViewPr>
      <p:cViewPr>
        <p:scale>
          <a:sx n="56" d="100"/>
          <a:sy n="56" d="100"/>
        </p:scale>
        <p:origin x="208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22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00B8C-FC6A-435D-8ABA-20E58C29E58E}" type="datetimeFigureOut">
              <a:rPr lang="en-US" smtClean="0"/>
              <a:pPr/>
              <a:t>2/24/20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809C8-DF81-4A21-81C5-60CDCCC160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78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809C8-DF81-4A21-81C5-60CDCCC1600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5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809C8-DF81-4A21-81C5-60CDCCC1600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809C8-DF81-4A21-81C5-60CDCCC1600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809C8-DF81-4A21-81C5-60CDCCC1600C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809C8-DF81-4A21-81C5-60CDCCC1600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809C8-DF81-4A21-81C5-60CDCCC1600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809C8-DF81-4A21-81C5-60CDCCC1600C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809C8-DF81-4A21-81C5-60CDCCC1600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809C8-DF81-4A21-81C5-60CDCCC1600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809C8-DF81-4A21-81C5-60CDCCC1600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809C8-DF81-4A21-81C5-60CDCCC1600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809C8-DF81-4A21-81C5-60CDCCC1600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809C8-DF81-4A21-81C5-60CDCCC1600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809C8-DF81-4A21-81C5-60CDCCC1600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809C8-DF81-4A21-81C5-60CDCCC1600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809C8-DF81-4A21-81C5-60CDCCC1600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695F-AC84-4F49-A80D-7C3CB33B857E}" type="datetimeFigureOut">
              <a:rPr lang="en-US" smtClean="0"/>
              <a:pPr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5B3D83BE-F338-4BFF-A9C6-C1CC5471A0A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7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695F-AC84-4F49-A80D-7C3CB33B857E}" type="datetimeFigureOut">
              <a:rPr lang="en-US" smtClean="0"/>
              <a:pPr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83BE-F338-4BFF-A9C6-C1CC5471A0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6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695F-AC84-4F49-A80D-7C3CB33B857E}" type="datetimeFigureOut">
              <a:rPr lang="en-US" smtClean="0"/>
              <a:pPr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83BE-F338-4BFF-A9C6-C1CC5471A0A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43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695F-AC84-4F49-A80D-7C3CB33B857E}" type="datetimeFigureOut">
              <a:rPr lang="en-US" smtClean="0"/>
              <a:pPr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83BE-F338-4BFF-A9C6-C1CC5471A0A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09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695F-AC84-4F49-A80D-7C3CB33B857E}" type="datetimeFigureOut">
              <a:rPr lang="en-US" smtClean="0"/>
              <a:pPr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83BE-F338-4BFF-A9C6-C1CC5471A0A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23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695F-AC84-4F49-A80D-7C3CB33B857E}" type="datetimeFigureOut">
              <a:rPr lang="en-US" smtClean="0"/>
              <a:pPr/>
              <a:t>2/24/20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83BE-F338-4BFF-A9C6-C1CC5471A0A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81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695F-AC84-4F49-A80D-7C3CB33B857E}" type="datetimeFigureOut">
              <a:rPr lang="en-US" smtClean="0"/>
              <a:pPr/>
              <a:t>2/24/20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83BE-F338-4BFF-A9C6-C1CC5471A0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7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695F-AC84-4F49-A80D-7C3CB33B857E}" type="datetimeFigureOut">
              <a:rPr lang="en-US" smtClean="0"/>
              <a:pPr/>
              <a:t>2/24/20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83BE-F338-4BFF-A9C6-C1CC5471A0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7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695F-AC84-4F49-A80D-7C3CB33B857E}" type="datetimeFigureOut">
              <a:rPr lang="en-US" smtClean="0"/>
              <a:pPr/>
              <a:t>2/24/20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83BE-F338-4BFF-A9C6-C1CC5471A0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2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695F-AC84-4F49-A80D-7C3CB33B857E}" type="datetimeFigureOut">
              <a:rPr lang="en-US" smtClean="0"/>
              <a:pPr/>
              <a:t>2/24/20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83BE-F338-4BFF-A9C6-C1CC5471A0A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11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06E5695F-AC84-4F49-A80D-7C3CB33B857E}" type="datetimeFigureOut">
              <a:rPr lang="en-US" smtClean="0"/>
              <a:pPr/>
              <a:t>2/24/20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83BE-F338-4BFF-A9C6-C1CC5471A0A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14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5695F-AC84-4F49-A80D-7C3CB33B857E}" type="datetimeFigureOut">
              <a:rPr lang="en-US" smtClean="0"/>
              <a:pPr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B3D83BE-F338-4BFF-A9C6-C1CC5471A0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7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.id/url?sa=t&amp;rct=j&amp;q=&amp;esrc=s&amp;source=web&amp;cd=1&amp;ved=2ahUKEwjT_suA3-nnAhWy4zgGHZLRACUQFjAAegQIBRAB&amp;url=http%3A%2F%2Fbambang_yulianto.staff.gunadarma.ac.id%2FDownloads%2Ffiles%2F60149%2FIMK%2B5%2B-%2BPrototype.pptx&amp;usg=AOvVaw3Tnt6qohj_6-hZpQkSA2O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71C2-7330-264E-8CEB-73F8779944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13340-1180-BD41-9BE7-197648685B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Proyek</a:t>
            </a:r>
            <a:r>
              <a:rPr lang="en-US" sz="2000" dirty="0"/>
              <a:t> </a:t>
            </a:r>
            <a:r>
              <a:rPr lang="en-US" sz="2000" dirty="0" err="1"/>
              <a:t>perangkat</a:t>
            </a:r>
            <a:r>
              <a:rPr lang="en-US" sz="2000" dirty="0"/>
              <a:t> </a:t>
            </a:r>
            <a:r>
              <a:rPr lang="en-US" sz="2000" dirty="0" err="1"/>
              <a:t>Lunak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0897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E2F99-577F-9A42-96EB-1F19CFDB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328" y="3068960"/>
            <a:ext cx="6571343" cy="1049235"/>
          </a:xfrm>
        </p:spPr>
        <p:txBody>
          <a:bodyPr/>
          <a:lstStyle/>
          <a:p>
            <a:pPr algn="ctr"/>
            <a:r>
              <a:rPr lang="en-US" dirty="0"/>
              <a:t>UML – 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2913677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083DD-C6B0-EA47-A468-8AD51831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Activity Diagram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370D0-D78C-664D-9669-61D75DC9A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330" dirty="0" err="1"/>
              <a:t>Digunakan</a:t>
            </a:r>
            <a:r>
              <a:rPr lang="en-US" sz="2330" dirty="0"/>
              <a:t>  </a:t>
            </a:r>
            <a:r>
              <a:rPr lang="en-US" sz="2330" dirty="0" err="1"/>
              <a:t>untuk</a:t>
            </a:r>
            <a:r>
              <a:rPr lang="en-US" sz="2330" dirty="0"/>
              <a:t> </a:t>
            </a:r>
            <a:r>
              <a:rPr lang="en-US" sz="2330" dirty="0" err="1"/>
              <a:t>memodelkan</a:t>
            </a:r>
            <a:r>
              <a:rPr lang="en-US" sz="2330" dirty="0"/>
              <a:t> </a:t>
            </a:r>
            <a:r>
              <a:rPr lang="en-US" sz="2330" dirty="0" err="1"/>
              <a:t>beberapa</a:t>
            </a:r>
            <a:r>
              <a:rPr lang="en-US" sz="2330" dirty="0"/>
              <a:t> </a:t>
            </a:r>
            <a:r>
              <a:rPr lang="en-US" sz="2330" dirty="0" err="1"/>
              <a:t>aspek</a:t>
            </a:r>
            <a:r>
              <a:rPr lang="en-US" sz="2330" dirty="0"/>
              <a:t> </a:t>
            </a:r>
            <a:r>
              <a:rPr lang="en-US" sz="2330" dirty="0" err="1"/>
              <a:t>dari</a:t>
            </a:r>
            <a:r>
              <a:rPr lang="en-US" sz="2330" dirty="0"/>
              <a:t> </a:t>
            </a:r>
            <a:r>
              <a:rPr lang="en-US" sz="2330" dirty="0" err="1"/>
              <a:t>sistem</a:t>
            </a:r>
            <a:r>
              <a:rPr lang="en-US" sz="2330" dirty="0"/>
              <a:t>. </a:t>
            </a:r>
          </a:p>
          <a:p>
            <a:r>
              <a:rPr lang="en-US" sz="2330" dirty="0"/>
              <a:t>Pada level yang </a:t>
            </a:r>
            <a:r>
              <a:rPr lang="en-US" sz="2330" dirty="0" err="1"/>
              <a:t>lebih</a:t>
            </a:r>
            <a:r>
              <a:rPr lang="en-US" sz="2330" dirty="0"/>
              <a:t> </a:t>
            </a:r>
            <a:r>
              <a:rPr lang="en-US" sz="2330" dirty="0" err="1"/>
              <a:t>tinggi</a:t>
            </a:r>
            <a:r>
              <a:rPr lang="en-US" sz="2330" dirty="0"/>
              <a:t> </a:t>
            </a:r>
            <a:r>
              <a:rPr lang="en-US" sz="2330" dirty="0" err="1"/>
              <a:t>digunakan</a:t>
            </a:r>
            <a:r>
              <a:rPr lang="en-US" sz="2330" dirty="0"/>
              <a:t> </a:t>
            </a:r>
            <a:r>
              <a:rPr lang="en-US" sz="2330" dirty="0" err="1"/>
              <a:t>untuk</a:t>
            </a:r>
            <a:r>
              <a:rPr lang="en-US" sz="2330" dirty="0"/>
              <a:t> </a:t>
            </a:r>
            <a:r>
              <a:rPr lang="en-US" sz="2330" dirty="0" err="1"/>
              <a:t>memodelkan</a:t>
            </a:r>
            <a:r>
              <a:rPr lang="en-US" sz="2330" dirty="0"/>
              <a:t> </a:t>
            </a:r>
            <a:r>
              <a:rPr lang="en-US" sz="2330" dirty="0" err="1"/>
              <a:t>aktivitas</a:t>
            </a:r>
            <a:r>
              <a:rPr lang="en-US" sz="2330" dirty="0"/>
              <a:t> </a:t>
            </a:r>
            <a:r>
              <a:rPr lang="en-US" sz="2330" dirty="0" err="1"/>
              <a:t>bisnis</a:t>
            </a:r>
            <a:r>
              <a:rPr lang="en-US" sz="2330" dirty="0"/>
              <a:t> yang </a:t>
            </a:r>
            <a:r>
              <a:rPr lang="en-US" sz="2330" dirty="0" err="1"/>
              <a:t>ada</a:t>
            </a:r>
            <a:r>
              <a:rPr lang="en-US" sz="2330" dirty="0"/>
              <a:t> </a:t>
            </a:r>
            <a:r>
              <a:rPr lang="en-US" sz="2330" dirty="0" err="1"/>
              <a:t>atau</a:t>
            </a:r>
            <a:r>
              <a:rPr lang="en-US" sz="2330" dirty="0"/>
              <a:t> </a:t>
            </a:r>
            <a:r>
              <a:rPr lang="en-US" sz="2330" dirty="0" err="1"/>
              <a:t>potensial</a:t>
            </a:r>
            <a:r>
              <a:rPr lang="en-US" sz="2330" dirty="0"/>
              <a:t> pada </a:t>
            </a:r>
            <a:r>
              <a:rPr lang="en-US" sz="2330" dirty="0" err="1"/>
              <a:t>sistem</a:t>
            </a:r>
            <a:r>
              <a:rPr lang="en-US" sz="2330" dirty="0"/>
              <a:t>.  </a:t>
            </a:r>
          </a:p>
          <a:p>
            <a:r>
              <a:rPr lang="en-US" sz="2330" dirty="0" err="1"/>
              <a:t>Umumnya</a:t>
            </a:r>
            <a:r>
              <a:rPr lang="en-US" sz="2330" dirty="0"/>
              <a:t> activity diagram </a:t>
            </a:r>
            <a:r>
              <a:rPr lang="en-US" sz="2330" dirty="0" err="1"/>
              <a:t>digunakan</a:t>
            </a:r>
            <a:r>
              <a:rPr lang="en-US" sz="2330" dirty="0"/>
              <a:t> </a:t>
            </a:r>
            <a:r>
              <a:rPr lang="en-US" sz="2330" dirty="0" err="1"/>
              <a:t>untuk</a:t>
            </a:r>
            <a:r>
              <a:rPr lang="en-US" sz="2330" dirty="0"/>
              <a:t> </a:t>
            </a:r>
            <a:r>
              <a:rPr lang="en-US" sz="2330" dirty="0" err="1"/>
              <a:t>beberapa</a:t>
            </a:r>
            <a:r>
              <a:rPr lang="en-US" sz="2330" dirty="0"/>
              <a:t> </a:t>
            </a:r>
            <a:r>
              <a:rPr lang="en-US" sz="2330" dirty="0" err="1"/>
              <a:t>tujuan</a:t>
            </a:r>
            <a:r>
              <a:rPr lang="en-US" sz="2330" dirty="0"/>
              <a:t>, </a:t>
            </a:r>
            <a:r>
              <a:rPr lang="en-US" sz="2330" dirty="0" err="1"/>
              <a:t>antara</a:t>
            </a:r>
            <a:r>
              <a:rPr lang="en-US" sz="2330" dirty="0"/>
              <a:t> lain :</a:t>
            </a:r>
          </a:p>
          <a:p>
            <a:pPr lvl="1"/>
            <a:r>
              <a:rPr lang="en-US" sz="1942" dirty="0" err="1"/>
              <a:t>Memodelkan</a:t>
            </a:r>
            <a:r>
              <a:rPr lang="en-US" sz="1942" dirty="0"/>
              <a:t> proses </a:t>
            </a:r>
            <a:r>
              <a:rPr lang="en-US" sz="1942" dirty="0" err="1"/>
              <a:t>atau</a:t>
            </a:r>
            <a:r>
              <a:rPr lang="en-US" sz="1942" dirty="0"/>
              <a:t> task</a:t>
            </a:r>
          </a:p>
          <a:p>
            <a:pPr lvl="1"/>
            <a:r>
              <a:rPr lang="en-US" sz="1942" dirty="0" err="1"/>
              <a:t>Mengambarkan</a:t>
            </a:r>
            <a:r>
              <a:rPr lang="en-US" sz="1942" dirty="0"/>
              <a:t> </a:t>
            </a:r>
            <a:r>
              <a:rPr lang="en-US" sz="1942" dirty="0" err="1"/>
              <a:t>fungsi</a:t>
            </a:r>
            <a:r>
              <a:rPr lang="en-US" sz="1942" dirty="0"/>
              <a:t> </a:t>
            </a:r>
            <a:r>
              <a:rPr lang="en-US" sz="1942" dirty="0" err="1"/>
              <a:t>sistem</a:t>
            </a:r>
            <a:r>
              <a:rPr lang="en-US" sz="1942" dirty="0"/>
              <a:t> yang </a:t>
            </a:r>
            <a:r>
              <a:rPr lang="en-US" sz="1942" dirty="0" err="1"/>
              <a:t>direpresentasikan</a:t>
            </a:r>
            <a:r>
              <a:rPr lang="en-US" sz="1942" dirty="0"/>
              <a:t> oleh use case</a:t>
            </a:r>
          </a:p>
          <a:p>
            <a:pPr lvl="1"/>
            <a:r>
              <a:rPr lang="en-US" sz="1942" dirty="0"/>
              <a:t>Pada </a:t>
            </a:r>
            <a:r>
              <a:rPr lang="en-US" sz="1942" dirty="0" err="1"/>
              <a:t>spesifikasi</a:t>
            </a:r>
            <a:r>
              <a:rPr lang="en-US" sz="1942" dirty="0"/>
              <a:t> </a:t>
            </a:r>
            <a:r>
              <a:rPr lang="en-US" sz="1942" dirty="0" err="1"/>
              <a:t>operasional</a:t>
            </a:r>
            <a:r>
              <a:rPr lang="en-US" sz="1942" dirty="0"/>
              <a:t> </a:t>
            </a:r>
            <a:r>
              <a:rPr lang="en-US" sz="1942" dirty="0" err="1"/>
              <a:t>digunakan</a:t>
            </a:r>
            <a:r>
              <a:rPr lang="en-US" sz="1942" dirty="0"/>
              <a:t> </a:t>
            </a:r>
            <a:r>
              <a:rPr lang="en-US" sz="1942" dirty="0" err="1"/>
              <a:t>untuk</a:t>
            </a:r>
            <a:r>
              <a:rPr lang="en-US" sz="1942" dirty="0"/>
              <a:t> </a:t>
            </a:r>
            <a:r>
              <a:rPr lang="en-US" sz="1942" dirty="0" err="1"/>
              <a:t>menggambarkan</a:t>
            </a:r>
            <a:r>
              <a:rPr lang="en-US" sz="1942" dirty="0"/>
              <a:t> </a:t>
            </a:r>
            <a:r>
              <a:rPr lang="en-US" sz="1942" dirty="0" err="1"/>
              <a:t>logika</a:t>
            </a:r>
            <a:r>
              <a:rPr lang="en-US" sz="1942" dirty="0"/>
              <a:t> </a:t>
            </a:r>
            <a:r>
              <a:rPr lang="en-US" sz="1942" dirty="0" err="1"/>
              <a:t>operasi</a:t>
            </a:r>
            <a:endParaRPr lang="en-US" sz="1942" dirty="0"/>
          </a:p>
          <a:p>
            <a:pPr lvl="1"/>
            <a:r>
              <a:rPr lang="en-US" sz="1942" dirty="0"/>
              <a:t>Pada USDP (Unified Software Development Process) </a:t>
            </a:r>
            <a:r>
              <a:rPr lang="en-US" sz="1942" dirty="0" err="1"/>
              <a:t>untuk</a:t>
            </a:r>
            <a:r>
              <a:rPr lang="en-US" sz="1942" dirty="0"/>
              <a:t> </a:t>
            </a:r>
            <a:r>
              <a:rPr lang="en-US" sz="1942" dirty="0" err="1"/>
              <a:t>memodelkan</a:t>
            </a:r>
            <a:r>
              <a:rPr lang="en-US" sz="1942" dirty="0"/>
              <a:t> </a:t>
            </a:r>
            <a:r>
              <a:rPr lang="en-US" sz="1942" dirty="0" err="1"/>
              <a:t>aktifitas</a:t>
            </a:r>
            <a:r>
              <a:rPr lang="en-US" sz="1942" dirty="0"/>
              <a:t> yang </a:t>
            </a:r>
            <a:r>
              <a:rPr lang="en-US" sz="1942" dirty="0" err="1"/>
              <a:t>membentuk</a:t>
            </a:r>
            <a:r>
              <a:rPr lang="en-US" sz="1942" dirty="0"/>
              <a:t> </a:t>
            </a:r>
            <a:r>
              <a:rPr lang="en-US" sz="1942" dirty="0" err="1"/>
              <a:t>siklus</a:t>
            </a:r>
            <a:r>
              <a:rPr lang="en-US" sz="1942" dirty="0"/>
              <a:t> </a:t>
            </a:r>
            <a:r>
              <a:rPr lang="en-US" sz="1942" dirty="0" err="1"/>
              <a:t>hidup</a:t>
            </a:r>
            <a:r>
              <a:rPr lang="en-US" sz="1942" dirty="0"/>
              <a:t> (lifecycle)</a:t>
            </a:r>
          </a:p>
          <a:p>
            <a:pPr lvl="1"/>
            <a:endParaRPr lang="en-US" sz="1942" dirty="0"/>
          </a:p>
          <a:p>
            <a:endParaRPr lang="en-US" sz="233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09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6616"/>
            <a:ext cx="8153401" cy="1109671"/>
          </a:xfrm>
        </p:spPr>
        <p:txBody>
          <a:bodyPr>
            <a:noAutofit/>
          </a:bodyPr>
          <a:lstStyle/>
          <a:p>
            <a:pPr lvl="2"/>
            <a:r>
              <a:rPr lang="en-US" sz="3883" b="1"/>
              <a:t>Notasi pada Activity Diagram</a:t>
            </a:r>
          </a:p>
        </p:txBody>
      </p:sp>
      <p:sp>
        <p:nvSpPr>
          <p:cNvPr id="11" name="Rectangle 10"/>
          <p:cNvSpPr>
            <a:spLocks noGrp="1" noChangeArrowheads="1"/>
          </p:cNvSpPr>
          <p:nvPr/>
        </p:nvSpPr>
        <p:spPr bwMode="auto">
          <a:xfrm>
            <a:off x="577183" y="2023416"/>
            <a:ext cx="7545765" cy="399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774" tIns="44387" rIns="88774" bIns="4438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kumimoji="1" sz="2800">
                <a:solidFill>
                  <a:srgbClr val="0033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400">
                <a:solidFill>
                  <a:srgbClr val="00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0033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rgbClr val="0033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rgbClr val="0033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rgbClr val="0033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rgbClr val="0033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rgbClr val="003300"/>
                </a:solidFill>
                <a:latin typeface="+mn-lt"/>
              </a:defRPr>
            </a:lvl9pPr>
          </a:lstStyle>
          <a:p>
            <a:r>
              <a:rPr lang="en-GB" sz="3107" dirty="0"/>
              <a:t>Actions</a:t>
            </a:r>
          </a:p>
          <a:p>
            <a:pPr lvl="1"/>
            <a:r>
              <a:rPr lang="en-GB" sz="2718" dirty="0"/>
              <a:t>rectangle with rounded corners</a:t>
            </a:r>
          </a:p>
          <a:p>
            <a:pPr lvl="1"/>
            <a:r>
              <a:rPr lang="en-GB" sz="2718" dirty="0"/>
              <a:t>meaningful name</a:t>
            </a:r>
          </a:p>
          <a:p>
            <a:r>
              <a:rPr lang="en-GB" sz="3107" dirty="0"/>
              <a:t>Control flows</a:t>
            </a:r>
          </a:p>
          <a:p>
            <a:pPr lvl="1"/>
            <a:r>
              <a:rPr lang="en-GB" sz="2718" dirty="0"/>
              <a:t>arrows with open</a:t>
            </a:r>
            <a:br>
              <a:rPr lang="en-GB" sz="2718" dirty="0"/>
            </a:br>
            <a:r>
              <a:rPr lang="en-GB" sz="2718" dirty="0"/>
              <a:t>arrowheads</a:t>
            </a:r>
          </a:p>
        </p:txBody>
      </p:sp>
      <p:sp>
        <p:nvSpPr>
          <p:cNvPr id="12" name="AutoShape 5"/>
          <p:cNvSpPr>
            <a:spLocks noChangeAspect="1" noChangeArrowheads="1"/>
          </p:cNvSpPr>
          <p:nvPr/>
        </p:nvSpPr>
        <p:spPr bwMode="auto">
          <a:xfrm>
            <a:off x="6578656" y="2234563"/>
            <a:ext cx="1921890" cy="739781"/>
          </a:xfrm>
          <a:prstGeom prst="roundRect">
            <a:avLst>
              <a:gd name="adj" fmla="val 17708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r>
              <a:rPr lang="en-GB" sz="1553">
                <a:solidFill>
                  <a:schemeClr val="tx1"/>
                </a:solidFill>
                <a:latin typeface="Arial" charset="0"/>
              </a:rPr>
              <a:t>Add a New </a:t>
            </a:r>
            <a:br>
              <a:rPr lang="en-GB" sz="1553">
                <a:solidFill>
                  <a:schemeClr val="tx1"/>
                </a:solidFill>
                <a:latin typeface="Arial" charset="0"/>
              </a:rPr>
            </a:br>
            <a:r>
              <a:rPr lang="en-GB" sz="1553">
                <a:solidFill>
                  <a:schemeClr val="tx1"/>
                </a:solidFill>
                <a:latin typeface="Arial" charset="0"/>
              </a:rPr>
              <a:t>Client</a:t>
            </a:r>
          </a:p>
        </p:txBody>
      </p:sp>
      <p:sp>
        <p:nvSpPr>
          <p:cNvPr id="13" name="AutoShape 6"/>
          <p:cNvSpPr>
            <a:spLocks noChangeAspect="1" noChangeArrowheads="1"/>
          </p:cNvSpPr>
          <p:nvPr/>
        </p:nvSpPr>
        <p:spPr bwMode="auto">
          <a:xfrm>
            <a:off x="6578656" y="3416670"/>
            <a:ext cx="1921890" cy="739781"/>
          </a:xfrm>
          <a:prstGeom prst="roundRect">
            <a:avLst>
              <a:gd name="adj" fmla="val 19583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r>
              <a:rPr lang="en-GB" sz="1553">
                <a:solidFill>
                  <a:schemeClr val="tx1"/>
                </a:solidFill>
                <a:latin typeface="Arial" charset="0"/>
              </a:rPr>
              <a:t>Assign Staff</a:t>
            </a:r>
            <a:br>
              <a:rPr lang="en-GB" sz="1553">
                <a:solidFill>
                  <a:schemeClr val="tx1"/>
                </a:solidFill>
                <a:latin typeface="Arial" charset="0"/>
              </a:rPr>
            </a:br>
            <a:r>
              <a:rPr lang="en-GB" sz="1553">
                <a:solidFill>
                  <a:schemeClr val="tx1"/>
                </a:solidFill>
                <a:latin typeface="Arial" charset="0"/>
              </a:rPr>
              <a:t>Contact</a:t>
            </a:r>
          </a:p>
        </p:txBody>
      </p:sp>
      <p:sp>
        <p:nvSpPr>
          <p:cNvPr id="14" name="Line 7"/>
          <p:cNvSpPr>
            <a:spLocks noChangeAspect="1" noChangeShapeType="1"/>
          </p:cNvSpPr>
          <p:nvPr/>
        </p:nvSpPr>
        <p:spPr bwMode="auto">
          <a:xfrm>
            <a:off x="7540371" y="2974343"/>
            <a:ext cx="0" cy="44232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sz="4272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2320292" y="2340906"/>
            <a:ext cx="4270693" cy="197275"/>
          </a:xfrm>
          <a:prstGeom prst="line">
            <a:avLst/>
          </a:prstGeom>
          <a:noFill/>
          <a:ln w="22225">
            <a:solidFill>
              <a:srgbClr val="000000"/>
            </a:solidFill>
            <a:prstDash val="dash"/>
            <a:round/>
            <a:headEnd/>
            <a:tailEnd type="stealth" w="med" len="med"/>
          </a:ln>
          <a:effectLst/>
        </p:spPr>
        <p:txBody>
          <a:bodyPr wrap="none" anchor="ctr"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sz="4272"/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 flipV="1">
            <a:off x="3351362" y="3157747"/>
            <a:ext cx="4168974" cy="702792"/>
          </a:xfrm>
          <a:prstGeom prst="line">
            <a:avLst/>
          </a:prstGeom>
          <a:noFill/>
          <a:ln w="22225">
            <a:solidFill>
              <a:srgbClr val="000000"/>
            </a:solidFill>
            <a:prstDash val="dash"/>
            <a:round/>
            <a:headEnd/>
            <a:tailEnd type="stealth" w="med" len="med"/>
          </a:ln>
          <a:effectLst/>
        </p:spPr>
        <p:txBody>
          <a:bodyPr wrap="none" anchor="ctr"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sz="4272"/>
          </a:p>
        </p:txBody>
      </p:sp>
    </p:spTree>
    <p:extLst>
      <p:ext uri="{BB962C8B-B14F-4D97-AF65-F5344CB8AC3E}">
        <p14:creationId xmlns:p14="http://schemas.microsoft.com/office/powerpoint/2010/main" val="308271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6616"/>
            <a:ext cx="8153401" cy="1109671"/>
          </a:xfrm>
        </p:spPr>
        <p:txBody>
          <a:bodyPr>
            <a:noAutofit/>
          </a:bodyPr>
          <a:lstStyle/>
          <a:p>
            <a:pPr lvl="2"/>
            <a:r>
              <a:rPr lang="en-US" sz="3883" b="1"/>
              <a:t>Notasi pada Activity Diagram</a:t>
            </a:r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 bwMode="auto">
          <a:xfrm>
            <a:off x="577183" y="1875460"/>
            <a:ext cx="7545765" cy="399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774" tIns="44387" rIns="88774" bIns="4438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kumimoji="1" sz="2800">
                <a:solidFill>
                  <a:srgbClr val="0033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400">
                <a:solidFill>
                  <a:srgbClr val="00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0033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rgbClr val="0033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rgbClr val="0033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rgbClr val="0033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rgbClr val="0033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rgbClr val="003300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2718"/>
              <a:t>Initial node</a:t>
            </a:r>
          </a:p>
          <a:p>
            <a:pPr lvl="1">
              <a:lnSpc>
                <a:spcPct val="90000"/>
              </a:lnSpc>
            </a:pPr>
            <a:r>
              <a:rPr lang="en-GB" sz="2330"/>
              <a:t>black circle</a:t>
            </a:r>
          </a:p>
          <a:p>
            <a:pPr>
              <a:lnSpc>
                <a:spcPct val="90000"/>
              </a:lnSpc>
            </a:pPr>
            <a:r>
              <a:rPr lang="en-GB" sz="2718"/>
              <a:t>Decision nodes</a:t>
            </a:r>
            <a:br>
              <a:rPr lang="en-GB" sz="2718"/>
            </a:br>
            <a:r>
              <a:rPr lang="en-GB" sz="2718"/>
              <a:t>(and merge nodes)</a:t>
            </a:r>
          </a:p>
          <a:p>
            <a:pPr lvl="1">
              <a:lnSpc>
                <a:spcPct val="90000"/>
              </a:lnSpc>
            </a:pPr>
            <a:r>
              <a:rPr lang="en-GB" sz="2330"/>
              <a:t>diamond</a:t>
            </a:r>
          </a:p>
          <a:p>
            <a:pPr>
              <a:lnSpc>
                <a:spcPct val="90000"/>
              </a:lnSpc>
            </a:pPr>
            <a:r>
              <a:rPr lang="en-GB" sz="2718"/>
              <a:t>Guard conditions</a:t>
            </a:r>
          </a:p>
          <a:p>
            <a:pPr lvl="1">
              <a:lnSpc>
                <a:spcPct val="90000"/>
              </a:lnSpc>
            </a:pPr>
            <a:r>
              <a:rPr lang="en-GB" sz="2330"/>
              <a:t>in square brackets</a:t>
            </a:r>
          </a:p>
          <a:p>
            <a:pPr>
              <a:lnSpc>
                <a:spcPct val="90000"/>
              </a:lnSpc>
            </a:pPr>
            <a:r>
              <a:rPr lang="en-GB" sz="2718"/>
              <a:t>Final node</a:t>
            </a:r>
          </a:p>
          <a:p>
            <a:pPr lvl="1">
              <a:lnSpc>
                <a:spcPct val="90000"/>
              </a:lnSpc>
            </a:pPr>
            <a:r>
              <a:rPr lang="en-GB" sz="2330"/>
              <a:t>black circle in white circle</a:t>
            </a:r>
          </a:p>
        </p:txBody>
      </p:sp>
      <p:sp>
        <p:nvSpPr>
          <p:cNvPr id="10" name="Text Box 5"/>
          <p:cNvSpPr txBox="1">
            <a:spLocks noChangeAspect="1" noChangeArrowheads="1"/>
          </p:cNvSpPr>
          <p:nvPr/>
        </p:nvSpPr>
        <p:spPr bwMode="auto">
          <a:xfrm>
            <a:off x="6618728" y="4082473"/>
            <a:ext cx="1847911" cy="3014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l"/>
            <a:r>
              <a:rPr lang="en-GB" sz="1359">
                <a:solidFill>
                  <a:schemeClr val="tx1"/>
                </a:solidFill>
                <a:latin typeface="Arial" charset="0"/>
              </a:rPr>
              <a:t>[campaign to add]</a:t>
            </a:r>
          </a:p>
        </p:txBody>
      </p:sp>
      <p:sp>
        <p:nvSpPr>
          <p:cNvPr id="17" name="AutoShape 7"/>
          <p:cNvSpPr>
            <a:spLocks noChangeAspect="1" noChangeArrowheads="1"/>
          </p:cNvSpPr>
          <p:nvPr/>
        </p:nvSpPr>
        <p:spPr bwMode="auto">
          <a:xfrm>
            <a:off x="5897441" y="2028040"/>
            <a:ext cx="1501139" cy="505517"/>
          </a:xfrm>
          <a:prstGeom prst="roundRect">
            <a:avLst>
              <a:gd name="adj" fmla="val 20588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r>
              <a:rPr lang="en-GB" sz="1359">
                <a:solidFill>
                  <a:schemeClr val="tx1"/>
                </a:solidFill>
                <a:latin typeface="Arial" charset="0"/>
              </a:rPr>
              <a:t>Add a New </a:t>
            </a:r>
            <a:br>
              <a:rPr lang="en-GB" sz="1359">
                <a:solidFill>
                  <a:schemeClr val="tx1"/>
                </a:solidFill>
                <a:latin typeface="Arial" charset="0"/>
              </a:rPr>
            </a:br>
            <a:r>
              <a:rPr lang="en-GB" sz="1359">
                <a:solidFill>
                  <a:schemeClr val="tx1"/>
                </a:solidFill>
                <a:latin typeface="Arial" charset="0"/>
              </a:rPr>
              <a:t>Client</a:t>
            </a:r>
          </a:p>
        </p:txBody>
      </p:sp>
      <p:sp>
        <p:nvSpPr>
          <p:cNvPr id="18" name="AutoShape 8"/>
          <p:cNvSpPr>
            <a:spLocks noChangeAspect="1" noChangeArrowheads="1"/>
          </p:cNvSpPr>
          <p:nvPr/>
        </p:nvSpPr>
        <p:spPr bwMode="auto">
          <a:xfrm>
            <a:off x="5897441" y="2854130"/>
            <a:ext cx="1501139" cy="520929"/>
          </a:xfrm>
          <a:prstGeom prst="roundRect">
            <a:avLst>
              <a:gd name="adj" fmla="val 23468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r>
              <a:rPr lang="en-GB" sz="1359">
                <a:solidFill>
                  <a:schemeClr val="tx1"/>
                </a:solidFill>
                <a:latin typeface="Arial" charset="0"/>
              </a:rPr>
              <a:t>Assign Staff</a:t>
            </a:r>
            <a:br>
              <a:rPr lang="en-GB" sz="1359">
                <a:solidFill>
                  <a:schemeClr val="tx1"/>
                </a:solidFill>
                <a:latin typeface="Arial" charset="0"/>
              </a:rPr>
            </a:br>
            <a:r>
              <a:rPr lang="en-GB" sz="1359">
                <a:solidFill>
                  <a:schemeClr val="tx1"/>
                </a:solidFill>
                <a:latin typeface="Arial" charset="0"/>
              </a:rPr>
              <a:t>Contact</a:t>
            </a:r>
          </a:p>
        </p:txBody>
      </p:sp>
      <p:sp>
        <p:nvSpPr>
          <p:cNvPr id="19" name="Line 9"/>
          <p:cNvSpPr>
            <a:spLocks noChangeAspect="1" noChangeShapeType="1"/>
          </p:cNvSpPr>
          <p:nvPr/>
        </p:nvSpPr>
        <p:spPr bwMode="auto">
          <a:xfrm>
            <a:off x="6649551" y="2548970"/>
            <a:ext cx="0" cy="305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sz="4272"/>
          </a:p>
        </p:txBody>
      </p:sp>
      <p:sp>
        <p:nvSpPr>
          <p:cNvPr id="20" name="AutoShape 10"/>
          <p:cNvSpPr>
            <a:spLocks noChangeAspect="1" noChangeArrowheads="1"/>
          </p:cNvSpPr>
          <p:nvPr/>
        </p:nvSpPr>
        <p:spPr bwMode="auto">
          <a:xfrm>
            <a:off x="6302780" y="3723372"/>
            <a:ext cx="693545" cy="346772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sz="4272"/>
          </a:p>
        </p:txBody>
      </p:sp>
      <p:sp>
        <p:nvSpPr>
          <p:cNvPr id="21" name="Line 11"/>
          <p:cNvSpPr>
            <a:spLocks noChangeAspect="1" noChangeShapeType="1"/>
          </p:cNvSpPr>
          <p:nvPr/>
        </p:nvSpPr>
        <p:spPr bwMode="auto">
          <a:xfrm>
            <a:off x="6649551" y="3376599"/>
            <a:ext cx="0" cy="34677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sz="4272"/>
          </a:p>
        </p:txBody>
      </p:sp>
      <p:sp>
        <p:nvSpPr>
          <p:cNvPr id="22" name="AutoShape 12"/>
          <p:cNvSpPr>
            <a:spLocks noChangeAspect="1" noChangeArrowheads="1"/>
          </p:cNvSpPr>
          <p:nvPr/>
        </p:nvSpPr>
        <p:spPr bwMode="auto">
          <a:xfrm>
            <a:off x="5897441" y="4493977"/>
            <a:ext cx="1501139" cy="508599"/>
          </a:xfrm>
          <a:prstGeom prst="roundRect">
            <a:avLst>
              <a:gd name="adj" fmla="val 20801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r>
              <a:rPr lang="en-GB" sz="1359">
                <a:solidFill>
                  <a:schemeClr val="tx1"/>
                </a:solidFill>
                <a:latin typeface="Arial" charset="0"/>
              </a:rPr>
              <a:t>Add New </a:t>
            </a:r>
          </a:p>
          <a:p>
            <a:r>
              <a:rPr lang="en-GB" sz="1359">
                <a:solidFill>
                  <a:schemeClr val="tx1"/>
                </a:solidFill>
                <a:latin typeface="Arial" charset="0"/>
              </a:rPr>
              <a:t>Campaign</a:t>
            </a:r>
          </a:p>
        </p:txBody>
      </p:sp>
      <p:sp>
        <p:nvSpPr>
          <p:cNvPr id="23" name="Line 13"/>
          <p:cNvSpPr>
            <a:spLocks noChangeAspect="1" noChangeShapeType="1"/>
          </p:cNvSpPr>
          <p:nvPr/>
        </p:nvSpPr>
        <p:spPr bwMode="auto">
          <a:xfrm>
            <a:off x="6649551" y="4070144"/>
            <a:ext cx="0" cy="40687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sz="4272"/>
          </a:p>
        </p:txBody>
      </p:sp>
      <p:sp>
        <p:nvSpPr>
          <p:cNvPr id="24" name="Line 14"/>
          <p:cNvSpPr>
            <a:spLocks noChangeAspect="1" noChangeShapeType="1"/>
          </p:cNvSpPr>
          <p:nvPr/>
        </p:nvSpPr>
        <p:spPr bwMode="auto">
          <a:xfrm>
            <a:off x="6970123" y="3900611"/>
            <a:ext cx="1590529" cy="46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sz="4272"/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 bwMode="auto">
          <a:xfrm>
            <a:off x="6552456" y="5953503"/>
            <a:ext cx="231182" cy="231182"/>
            <a:chOff x="3696" y="4032"/>
            <a:chExt cx="96" cy="96"/>
          </a:xfrm>
        </p:grpSpPr>
        <p:sp>
          <p:nvSpPr>
            <p:cNvPr id="38" name="Oval 37"/>
            <p:cNvSpPr>
              <a:spLocks noChangeAspect="1" noChangeArrowheads="1"/>
            </p:cNvSpPr>
            <p:nvPr/>
          </p:nvSpPr>
          <p:spPr bwMode="auto">
            <a:xfrm>
              <a:off x="3696" y="4032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 sz="4272"/>
            </a:p>
          </p:txBody>
        </p:sp>
        <p:sp>
          <p:nvSpPr>
            <p:cNvPr id="39" name="Oval 38"/>
            <p:cNvSpPr>
              <a:spLocks noChangeAspect="1" noChangeArrowheads="1"/>
            </p:cNvSpPr>
            <p:nvPr/>
          </p:nvSpPr>
          <p:spPr bwMode="auto">
            <a:xfrm>
              <a:off x="3720" y="4056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 sz="4272"/>
            </a:p>
          </p:txBody>
        </p:sp>
      </p:grpSp>
      <p:sp>
        <p:nvSpPr>
          <p:cNvPr id="26" name="Line 18"/>
          <p:cNvSpPr>
            <a:spLocks noChangeAspect="1" noChangeShapeType="1"/>
          </p:cNvSpPr>
          <p:nvPr/>
        </p:nvSpPr>
        <p:spPr bwMode="auto">
          <a:xfrm>
            <a:off x="6666505" y="5685332"/>
            <a:ext cx="0" cy="2681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sz="4272"/>
          </a:p>
        </p:txBody>
      </p:sp>
      <p:sp>
        <p:nvSpPr>
          <p:cNvPr id="27" name="Line 19"/>
          <p:cNvSpPr>
            <a:spLocks noChangeAspect="1" noChangeShapeType="1"/>
          </p:cNvSpPr>
          <p:nvPr/>
        </p:nvSpPr>
        <p:spPr bwMode="auto">
          <a:xfrm>
            <a:off x="8545240" y="3923730"/>
            <a:ext cx="0" cy="1598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sz="4272"/>
          </a:p>
        </p:txBody>
      </p:sp>
      <p:sp>
        <p:nvSpPr>
          <p:cNvPr id="28" name="Line 20"/>
          <p:cNvSpPr>
            <a:spLocks noChangeAspect="1" noChangeShapeType="1"/>
          </p:cNvSpPr>
          <p:nvPr/>
        </p:nvSpPr>
        <p:spPr bwMode="auto">
          <a:xfrm flipH="1" flipV="1">
            <a:off x="7031772" y="5512716"/>
            <a:ext cx="1513468" cy="770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sz="4272"/>
          </a:p>
        </p:txBody>
      </p:sp>
      <p:sp>
        <p:nvSpPr>
          <p:cNvPr id="29" name="Oval 28"/>
          <p:cNvSpPr>
            <a:spLocks noChangeAspect="1" noChangeArrowheads="1"/>
          </p:cNvSpPr>
          <p:nvPr/>
        </p:nvSpPr>
        <p:spPr bwMode="auto">
          <a:xfrm>
            <a:off x="6532420" y="1450086"/>
            <a:ext cx="231182" cy="23118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sz="4272"/>
          </a:p>
        </p:txBody>
      </p:sp>
      <p:sp>
        <p:nvSpPr>
          <p:cNvPr id="30" name="Line 22"/>
          <p:cNvSpPr>
            <a:spLocks noChangeAspect="1" noChangeShapeType="1"/>
          </p:cNvSpPr>
          <p:nvPr/>
        </p:nvSpPr>
        <p:spPr bwMode="auto">
          <a:xfrm>
            <a:off x="6649551" y="1681268"/>
            <a:ext cx="0" cy="34677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sz="4272"/>
          </a:p>
        </p:txBody>
      </p:sp>
      <p:sp>
        <p:nvSpPr>
          <p:cNvPr id="31" name="Line 23"/>
          <p:cNvSpPr>
            <a:spLocks noChangeShapeType="1"/>
          </p:cNvSpPr>
          <p:nvPr/>
        </p:nvSpPr>
        <p:spPr bwMode="auto">
          <a:xfrm flipV="1">
            <a:off x="2813480" y="1587255"/>
            <a:ext cx="3649586" cy="534799"/>
          </a:xfrm>
          <a:prstGeom prst="line">
            <a:avLst/>
          </a:prstGeom>
          <a:noFill/>
          <a:ln w="22225">
            <a:solidFill>
              <a:srgbClr val="000000"/>
            </a:solidFill>
            <a:prstDash val="dash"/>
            <a:round/>
            <a:headEnd/>
            <a:tailEnd type="stealth" w="med" len="med"/>
          </a:ln>
          <a:effectLst/>
        </p:spPr>
        <p:txBody>
          <a:bodyPr wrap="none" anchor="ctr"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sz="4272"/>
          </a:p>
        </p:txBody>
      </p:sp>
      <p:sp>
        <p:nvSpPr>
          <p:cNvPr id="32" name="Line 24"/>
          <p:cNvSpPr>
            <a:spLocks noChangeShapeType="1"/>
          </p:cNvSpPr>
          <p:nvPr/>
        </p:nvSpPr>
        <p:spPr bwMode="auto">
          <a:xfrm>
            <a:off x="3562508" y="2995920"/>
            <a:ext cx="2760307" cy="830712"/>
          </a:xfrm>
          <a:prstGeom prst="line">
            <a:avLst/>
          </a:prstGeom>
          <a:noFill/>
          <a:ln w="22225">
            <a:solidFill>
              <a:srgbClr val="000000"/>
            </a:solidFill>
            <a:prstDash val="dash"/>
            <a:round/>
            <a:headEnd/>
            <a:tailEnd type="stealth" w="med" len="med"/>
          </a:ln>
          <a:effectLst/>
        </p:spPr>
        <p:txBody>
          <a:bodyPr wrap="none" anchor="ctr"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sz="4272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>
            <a:off x="3702758" y="4207311"/>
            <a:ext cx="2888228" cy="29283"/>
          </a:xfrm>
          <a:prstGeom prst="line">
            <a:avLst/>
          </a:prstGeom>
          <a:noFill/>
          <a:ln w="22225">
            <a:solidFill>
              <a:srgbClr val="000000"/>
            </a:solidFill>
            <a:prstDash val="dash"/>
            <a:round/>
            <a:headEnd/>
            <a:tailEnd type="stealth" w="med" len="med"/>
          </a:ln>
          <a:effectLst/>
        </p:spPr>
        <p:txBody>
          <a:bodyPr wrap="none" anchor="ctr"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sz="4272"/>
          </a:p>
        </p:txBody>
      </p:sp>
      <p:sp>
        <p:nvSpPr>
          <p:cNvPr id="34" name="Line 26"/>
          <p:cNvSpPr>
            <a:spLocks noChangeShapeType="1"/>
          </p:cNvSpPr>
          <p:nvPr/>
        </p:nvSpPr>
        <p:spPr bwMode="auto">
          <a:xfrm>
            <a:off x="5293286" y="5193687"/>
            <a:ext cx="1240675" cy="802970"/>
          </a:xfrm>
          <a:prstGeom prst="line">
            <a:avLst/>
          </a:prstGeom>
          <a:noFill/>
          <a:ln w="22225">
            <a:solidFill>
              <a:srgbClr val="000000"/>
            </a:solidFill>
            <a:prstDash val="dash"/>
            <a:round/>
            <a:headEnd/>
            <a:tailEnd type="stealth" w="med" len="med"/>
          </a:ln>
          <a:effectLst/>
        </p:spPr>
        <p:txBody>
          <a:bodyPr wrap="none" anchor="ctr"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sz="4272"/>
          </a:p>
        </p:txBody>
      </p:sp>
      <p:sp>
        <p:nvSpPr>
          <p:cNvPr id="35" name="Line 28"/>
          <p:cNvSpPr>
            <a:spLocks noChangeShapeType="1"/>
          </p:cNvSpPr>
          <p:nvPr/>
        </p:nvSpPr>
        <p:spPr bwMode="auto">
          <a:xfrm>
            <a:off x="2730254" y="5079637"/>
            <a:ext cx="2563032" cy="100178"/>
          </a:xfrm>
          <a:prstGeom prst="line">
            <a:avLst/>
          </a:prstGeom>
          <a:noFill/>
          <a:ln w="22225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sz="4272"/>
          </a:p>
        </p:txBody>
      </p:sp>
      <p:sp>
        <p:nvSpPr>
          <p:cNvPr id="36" name="AutoShape 30"/>
          <p:cNvSpPr>
            <a:spLocks noChangeAspect="1" noChangeArrowheads="1"/>
          </p:cNvSpPr>
          <p:nvPr/>
        </p:nvSpPr>
        <p:spPr bwMode="auto">
          <a:xfrm>
            <a:off x="6302780" y="5343183"/>
            <a:ext cx="693545" cy="346773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sz="4272"/>
          </a:p>
        </p:txBody>
      </p:sp>
      <p:sp>
        <p:nvSpPr>
          <p:cNvPr id="37" name="Line 31"/>
          <p:cNvSpPr>
            <a:spLocks noChangeAspect="1" noChangeShapeType="1"/>
          </p:cNvSpPr>
          <p:nvPr/>
        </p:nvSpPr>
        <p:spPr bwMode="auto">
          <a:xfrm>
            <a:off x="6649551" y="4996412"/>
            <a:ext cx="0" cy="34677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sz="4272"/>
          </a:p>
        </p:txBody>
      </p:sp>
    </p:spTree>
    <p:extLst>
      <p:ext uri="{BB962C8B-B14F-4D97-AF65-F5344CB8AC3E}">
        <p14:creationId xmlns:p14="http://schemas.microsoft.com/office/powerpoint/2010/main" val="375395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6616"/>
            <a:ext cx="8153401" cy="1109671"/>
          </a:xfrm>
        </p:spPr>
        <p:txBody>
          <a:bodyPr>
            <a:noAutofit/>
          </a:bodyPr>
          <a:lstStyle/>
          <a:p>
            <a:pPr lvl="2"/>
            <a:r>
              <a:rPr lang="en-US" sz="3883" b="1"/>
              <a:t>Notasi pada Activity Diagram</a:t>
            </a:r>
          </a:p>
        </p:txBody>
      </p:sp>
      <p:sp>
        <p:nvSpPr>
          <p:cNvPr id="40" name="Rectangle 39"/>
          <p:cNvSpPr>
            <a:spLocks noGrp="1" noChangeArrowheads="1"/>
          </p:cNvSpPr>
          <p:nvPr/>
        </p:nvSpPr>
        <p:spPr bwMode="auto">
          <a:xfrm>
            <a:off x="651161" y="2023416"/>
            <a:ext cx="7545765" cy="399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774" tIns="44387" rIns="88774" bIns="4438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kumimoji="1" sz="2800">
                <a:solidFill>
                  <a:srgbClr val="0033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400">
                <a:solidFill>
                  <a:srgbClr val="00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0033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rgbClr val="0033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rgbClr val="0033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rgbClr val="0033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rgbClr val="0033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rgbClr val="003300"/>
                </a:solidFill>
                <a:latin typeface="+mn-lt"/>
              </a:defRPr>
            </a:lvl9pPr>
          </a:lstStyle>
          <a:p>
            <a:r>
              <a:rPr lang="en-GB" sz="3107"/>
              <a:t>Fork nodes </a:t>
            </a:r>
            <a:br>
              <a:rPr lang="en-GB" sz="3107"/>
            </a:br>
            <a:r>
              <a:rPr lang="en-GB" sz="3107"/>
              <a:t>and join nodes</a:t>
            </a:r>
          </a:p>
          <a:p>
            <a:pPr lvl="1"/>
            <a:r>
              <a:rPr lang="en-GB" sz="2718"/>
              <a:t>thick bar</a:t>
            </a:r>
          </a:p>
          <a:p>
            <a:r>
              <a:rPr lang="en-GB" sz="3107"/>
              <a:t>Actions carried </a:t>
            </a:r>
            <a:br>
              <a:rPr lang="en-GB" sz="3107"/>
            </a:br>
            <a:r>
              <a:rPr lang="en-GB" sz="3107"/>
              <a:t>out in parallel</a:t>
            </a:r>
          </a:p>
          <a:p>
            <a:endParaRPr lang="en-GB" sz="3107"/>
          </a:p>
        </p:txBody>
      </p:sp>
      <p:sp>
        <p:nvSpPr>
          <p:cNvPr id="41" name="AutoShape 6"/>
          <p:cNvSpPr>
            <a:spLocks noChangeAspect="1" noChangeArrowheads="1"/>
          </p:cNvSpPr>
          <p:nvPr/>
        </p:nvSpPr>
        <p:spPr bwMode="auto">
          <a:xfrm>
            <a:off x="5971419" y="2175997"/>
            <a:ext cx="1501139" cy="505517"/>
          </a:xfrm>
          <a:prstGeom prst="roundRect">
            <a:avLst>
              <a:gd name="adj" fmla="val 20588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r>
              <a:rPr lang="en-GB" sz="1359">
                <a:solidFill>
                  <a:schemeClr val="tx1"/>
                </a:solidFill>
                <a:latin typeface="Arial" charset="0"/>
              </a:rPr>
              <a:t>Add a New </a:t>
            </a:r>
            <a:br>
              <a:rPr lang="en-GB" sz="1359">
                <a:solidFill>
                  <a:schemeClr val="tx1"/>
                </a:solidFill>
                <a:latin typeface="Arial" charset="0"/>
              </a:rPr>
            </a:br>
            <a:r>
              <a:rPr lang="en-GB" sz="1359">
                <a:solidFill>
                  <a:schemeClr val="tx1"/>
                </a:solidFill>
                <a:latin typeface="Arial" charset="0"/>
              </a:rPr>
              <a:t>Client</a:t>
            </a:r>
          </a:p>
        </p:txBody>
      </p:sp>
      <p:sp>
        <p:nvSpPr>
          <p:cNvPr id="42" name="AutoShape 7"/>
          <p:cNvSpPr>
            <a:spLocks noChangeAspect="1" noChangeArrowheads="1"/>
          </p:cNvSpPr>
          <p:nvPr/>
        </p:nvSpPr>
        <p:spPr bwMode="auto">
          <a:xfrm>
            <a:off x="7056431" y="3553839"/>
            <a:ext cx="1501139" cy="520929"/>
          </a:xfrm>
          <a:prstGeom prst="roundRect">
            <a:avLst>
              <a:gd name="adj" fmla="val 23468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r>
              <a:rPr lang="en-GB" sz="1359">
                <a:solidFill>
                  <a:schemeClr val="tx1"/>
                </a:solidFill>
                <a:latin typeface="Arial" charset="0"/>
              </a:rPr>
              <a:t>Assign Staff</a:t>
            </a:r>
            <a:br>
              <a:rPr lang="en-GB" sz="1359">
                <a:solidFill>
                  <a:schemeClr val="tx1"/>
                </a:solidFill>
                <a:latin typeface="Arial" charset="0"/>
              </a:rPr>
            </a:br>
            <a:r>
              <a:rPr lang="en-GB" sz="1359">
                <a:solidFill>
                  <a:schemeClr val="tx1"/>
                </a:solidFill>
                <a:latin typeface="Arial" charset="0"/>
              </a:rPr>
              <a:t>Contact</a:t>
            </a:r>
          </a:p>
        </p:txBody>
      </p:sp>
      <p:sp>
        <p:nvSpPr>
          <p:cNvPr id="43" name="Line 8"/>
          <p:cNvSpPr>
            <a:spLocks noChangeAspect="1" noChangeShapeType="1"/>
          </p:cNvSpPr>
          <p:nvPr/>
        </p:nvSpPr>
        <p:spPr bwMode="auto">
          <a:xfrm>
            <a:off x="6720447" y="2696926"/>
            <a:ext cx="0" cy="305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sz="4272"/>
          </a:p>
        </p:txBody>
      </p:sp>
      <p:sp>
        <p:nvSpPr>
          <p:cNvPr id="44" name="AutoShape 11"/>
          <p:cNvSpPr>
            <a:spLocks noChangeAspect="1" noChangeArrowheads="1"/>
          </p:cNvSpPr>
          <p:nvPr/>
        </p:nvSpPr>
        <p:spPr bwMode="auto">
          <a:xfrm>
            <a:off x="4900279" y="3530721"/>
            <a:ext cx="1501139" cy="508599"/>
          </a:xfrm>
          <a:prstGeom prst="roundRect">
            <a:avLst>
              <a:gd name="adj" fmla="val 20801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r>
              <a:rPr lang="en-GB" sz="1359">
                <a:solidFill>
                  <a:schemeClr val="tx1"/>
                </a:solidFill>
                <a:latin typeface="Arial" charset="0"/>
              </a:rPr>
              <a:t>Add New </a:t>
            </a:r>
          </a:p>
          <a:p>
            <a:r>
              <a:rPr lang="en-GB" sz="1359">
                <a:solidFill>
                  <a:schemeClr val="tx1"/>
                </a:solidFill>
                <a:latin typeface="Arial" charset="0"/>
              </a:rPr>
              <a:t>Campaign</a:t>
            </a:r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 bwMode="auto">
          <a:xfrm>
            <a:off x="6626434" y="4853078"/>
            <a:ext cx="231182" cy="231182"/>
            <a:chOff x="3696" y="4032"/>
            <a:chExt cx="96" cy="96"/>
          </a:xfrm>
        </p:grpSpPr>
        <p:sp>
          <p:nvSpPr>
            <p:cNvPr id="57" name="Oval 56"/>
            <p:cNvSpPr>
              <a:spLocks noChangeAspect="1" noChangeArrowheads="1"/>
            </p:cNvSpPr>
            <p:nvPr/>
          </p:nvSpPr>
          <p:spPr bwMode="auto">
            <a:xfrm>
              <a:off x="3696" y="4032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 sz="4272"/>
            </a:p>
          </p:txBody>
        </p:sp>
        <p:sp>
          <p:nvSpPr>
            <p:cNvPr id="58" name="Oval 57"/>
            <p:cNvSpPr>
              <a:spLocks noChangeAspect="1" noChangeArrowheads="1"/>
            </p:cNvSpPr>
            <p:nvPr/>
          </p:nvSpPr>
          <p:spPr bwMode="auto">
            <a:xfrm>
              <a:off x="3720" y="4056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 sz="4272"/>
            </a:p>
          </p:txBody>
        </p:sp>
      </p:grpSp>
      <p:sp>
        <p:nvSpPr>
          <p:cNvPr id="46" name="Line 17"/>
          <p:cNvSpPr>
            <a:spLocks noChangeAspect="1" noChangeShapeType="1"/>
          </p:cNvSpPr>
          <p:nvPr/>
        </p:nvSpPr>
        <p:spPr bwMode="auto">
          <a:xfrm>
            <a:off x="6740483" y="4584908"/>
            <a:ext cx="0" cy="2681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sz="4272"/>
          </a:p>
        </p:txBody>
      </p:sp>
      <p:sp>
        <p:nvSpPr>
          <p:cNvPr id="47" name="Oval 46"/>
          <p:cNvSpPr>
            <a:spLocks noChangeAspect="1" noChangeArrowheads="1"/>
          </p:cNvSpPr>
          <p:nvPr/>
        </p:nvSpPr>
        <p:spPr bwMode="auto">
          <a:xfrm>
            <a:off x="6606398" y="1598043"/>
            <a:ext cx="231182" cy="23118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sz="4272"/>
          </a:p>
        </p:txBody>
      </p:sp>
      <p:sp>
        <p:nvSpPr>
          <p:cNvPr id="48" name="Line 21"/>
          <p:cNvSpPr>
            <a:spLocks noChangeAspect="1" noChangeShapeType="1"/>
          </p:cNvSpPr>
          <p:nvPr/>
        </p:nvSpPr>
        <p:spPr bwMode="auto">
          <a:xfrm>
            <a:off x="6723529" y="1829224"/>
            <a:ext cx="0" cy="34677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sz="4272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2466707" y="2974344"/>
            <a:ext cx="3493924" cy="1621353"/>
          </a:xfrm>
          <a:prstGeom prst="line">
            <a:avLst/>
          </a:prstGeom>
          <a:noFill/>
          <a:ln w="22225">
            <a:solidFill>
              <a:srgbClr val="000000"/>
            </a:solidFill>
            <a:prstDash val="dash"/>
            <a:round/>
            <a:headEnd/>
            <a:tailEnd type="stealth" w="med" len="med"/>
          </a:ln>
          <a:effectLst/>
        </p:spPr>
        <p:txBody>
          <a:bodyPr wrap="none" anchor="ctr"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sz="4272"/>
          </a:p>
        </p:txBody>
      </p:sp>
      <p:sp>
        <p:nvSpPr>
          <p:cNvPr id="50" name="Line 29"/>
          <p:cNvSpPr>
            <a:spLocks noChangeShapeType="1"/>
          </p:cNvSpPr>
          <p:nvPr/>
        </p:nvSpPr>
        <p:spPr bwMode="auto">
          <a:xfrm>
            <a:off x="6043856" y="3043697"/>
            <a:ext cx="1353183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sz="4272"/>
          </a:p>
        </p:txBody>
      </p:sp>
      <p:sp>
        <p:nvSpPr>
          <p:cNvPr id="51" name="Line 30"/>
          <p:cNvSpPr>
            <a:spLocks noChangeShapeType="1"/>
          </p:cNvSpPr>
          <p:nvPr/>
        </p:nvSpPr>
        <p:spPr bwMode="auto">
          <a:xfrm>
            <a:off x="6043856" y="4578743"/>
            <a:ext cx="1353183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sz="4272"/>
          </a:p>
        </p:txBody>
      </p:sp>
      <p:sp>
        <p:nvSpPr>
          <p:cNvPr id="52" name="Line 31"/>
          <p:cNvSpPr>
            <a:spLocks noChangeShapeType="1"/>
          </p:cNvSpPr>
          <p:nvPr/>
        </p:nvSpPr>
        <p:spPr bwMode="auto">
          <a:xfrm flipH="1">
            <a:off x="6355181" y="3045239"/>
            <a:ext cx="252758" cy="4931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sz="4272"/>
          </a:p>
        </p:txBody>
      </p:sp>
      <p:sp>
        <p:nvSpPr>
          <p:cNvPr id="53" name="Line 32"/>
          <p:cNvSpPr>
            <a:spLocks noChangeShapeType="1"/>
          </p:cNvSpPr>
          <p:nvPr/>
        </p:nvSpPr>
        <p:spPr bwMode="auto">
          <a:xfrm>
            <a:off x="6862239" y="3045239"/>
            <a:ext cx="268171" cy="50705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sz="4272"/>
          </a:p>
        </p:txBody>
      </p:sp>
      <p:sp>
        <p:nvSpPr>
          <p:cNvPr id="54" name="Line 33"/>
          <p:cNvSpPr>
            <a:spLocks noChangeShapeType="1"/>
          </p:cNvSpPr>
          <p:nvPr/>
        </p:nvSpPr>
        <p:spPr bwMode="auto">
          <a:xfrm flipH="1">
            <a:off x="6876110" y="4073226"/>
            <a:ext cx="252758" cy="4931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sz="4272"/>
          </a:p>
        </p:txBody>
      </p:sp>
      <p:sp>
        <p:nvSpPr>
          <p:cNvPr id="55" name="Line 34"/>
          <p:cNvSpPr>
            <a:spLocks noChangeShapeType="1"/>
          </p:cNvSpPr>
          <p:nvPr/>
        </p:nvSpPr>
        <p:spPr bwMode="auto">
          <a:xfrm>
            <a:off x="6341310" y="4059356"/>
            <a:ext cx="268171" cy="50705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sz="4272"/>
          </a:p>
        </p:txBody>
      </p:sp>
      <p:sp>
        <p:nvSpPr>
          <p:cNvPr id="56" name="Line 35"/>
          <p:cNvSpPr>
            <a:spLocks noChangeShapeType="1"/>
          </p:cNvSpPr>
          <p:nvPr/>
        </p:nvSpPr>
        <p:spPr bwMode="auto">
          <a:xfrm>
            <a:off x="3129427" y="2354777"/>
            <a:ext cx="2817332" cy="648849"/>
          </a:xfrm>
          <a:prstGeom prst="line">
            <a:avLst/>
          </a:prstGeom>
          <a:noFill/>
          <a:ln w="22225">
            <a:solidFill>
              <a:srgbClr val="000000"/>
            </a:solidFill>
            <a:prstDash val="dash"/>
            <a:round/>
            <a:headEnd/>
            <a:tailEnd type="stealth" w="med" len="med"/>
          </a:ln>
          <a:effectLst/>
        </p:spPr>
        <p:txBody>
          <a:bodyPr wrap="none" anchor="ctr"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sz="4272"/>
          </a:p>
        </p:txBody>
      </p:sp>
    </p:spTree>
    <p:extLst>
      <p:ext uri="{BB962C8B-B14F-4D97-AF65-F5344CB8AC3E}">
        <p14:creationId xmlns:p14="http://schemas.microsoft.com/office/powerpoint/2010/main" val="3329254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6616"/>
            <a:ext cx="8153401" cy="1109671"/>
          </a:xfrm>
        </p:spPr>
        <p:txBody>
          <a:bodyPr>
            <a:noAutofit/>
          </a:bodyPr>
          <a:lstStyle/>
          <a:p>
            <a:pPr lvl="2"/>
            <a:r>
              <a:rPr lang="en-US" sz="3883" b="1"/>
              <a:t>Notasi pada Activity Diagram</a:t>
            </a:r>
          </a:p>
        </p:txBody>
      </p:sp>
      <p:sp>
        <p:nvSpPr>
          <p:cNvPr id="40" name="Rectangle 39"/>
          <p:cNvSpPr>
            <a:spLocks noGrp="1" noChangeArrowheads="1"/>
          </p:cNvSpPr>
          <p:nvPr/>
        </p:nvSpPr>
        <p:spPr bwMode="auto">
          <a:xfrm>
            <a:off x="725140" y="2097394"/>
            <a:ext cx="4178221" cy="399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774" tIns="44387" rIns="88774" bIns="4438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kumimoji="1" sz="2800">
                <a:solidFill>
                  <a:srgbClr val="0033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400">
                <a:solidFill>
                  <a:srgbClr val="00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0033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rgbClr val="0033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rgbClr val="0033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rgbClr val="0033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rgbClr val="0033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rgbClr val="003300"/>
                </a:solidFill>
                <a:latin typeface="+mn-lt"/>
              </a:defRPr>
            </a:lvl9pPr>
          </a:lstStyle>
          <a:p>
            <a:r>
              <a:rPr lang="en-GB" sz="3107"/>
              <a:t>Object flows</a:t>
            </a:r>
          </a:p>
          <a:p>
            <a:pPr lvl="1"/>
            <a:r>
              <a:rPr lang="en-GB" sz="2718"/>
              <a:t>open arrow</a:t>
            </a:r>
          </a:p>
          <a:p>
            <a:r>
              <a:rPr lang="en-GB" sz="3107"/>
              <a:t>Objects</a:t>
            </a:r>
          </a:p>
          <a:p>
            <a:pPr lvl="1"/>
            <a:r>
              <a:rPr lang="en-GB" sz="2718"/>
              <a:t>rectangle</a:t>
            </a:r>
          </a:p>
          <a:p>
            <a:pPr lvl="1"/>
            <a:r>
              <a:rPr lang="en-GB" sz="2718"/>
              <a:t>optionally shows the state of the object in square brackets</a:t>
            </a:r>
          </a:p>
        </p:txBody>
      </p:sp>
      <p:sp>
        <p:nvSpPr>
          <p:cNvPr id="41" name="AutoShape 5"/>
          <p:cNvSpPr>
            <a:spLocks noChangeAspect="1" noChangeArrowheads="1"/>
          </p:cNvSpPr>
          <p:nvPr/>
        </p:nvSpPr>
        <p:spPr bwMode="auto">
          <a:xfrm>
            <a:off x="6070056" y="2988214"/>
            <a:ext cx="2170024" cy="542506"/>
          </a:xfrm>
          <a:prstGeom prst="roundRect">
            <a:avLst>
              <a:gd name="adj" fmla="val 21306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r>
              <a:rPr lang="en-GB" sz="1359">
                <a:solidFill>
                  <a:schemeClr val="tx1"/>
                </a:solidFill>
                <a:latin typeface="Arial" charset="0"/>
              </a:rPr>
              <a:t>Record completion</a:t>
            </a:r>
          </a:p>
          <a:p>
            <a:r>
              <a:rPr lang="en-GB" sz="1359">
                <a:solidFill>
                  <a:schemeClr val="tx1"/>
                </a:solidFill>
                <a:latin typeface="Arial" charset="0"/>
              </a:rPr>
              <a:t>of a campaign</a:t>
            </a:r>
          </a:p>
        </p:txBody>
      </p:sp>
      <p:sp>
        <p:nvSpPr>
          <p:cNvPr id="42" name="Line 6"/>
          <p:cNvSpPr>
            <a:spLocks noChangeAspect="1" noChangeShapeType="1"/>
          </p:cNvSpPr>
          <p:nvPr/>
        </p:nvSpPr>
        <p:spPr bwMode="auto">
          <a:xfrm>
            <a:off x="7155068" y="3530720"/>
            <a:ext cx="0" cy="3251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sz="4272"/>
          </a:p>
        </p:txBody>
      </p:sp>
      <p:sp>
        <p:nvSpPr>
          <p:cNvPr id="43" name="Oval 42"/>
          <p:cNvSpPr>
            <a:spLocks noChangeAspect="1" noChangeArrowheads="1"/>
          </p:cNvSpPr>
          <p:nvPr/>
        </p:nvSpPr>
        <p:spPr bwMode="auto">
          <a:xfrm>
            <a:off x="7047184" y="2447250"/>
            <a:ext cx="215769" cy="21576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sz="4272"/>
          </a:p>
        </p:txBody>
      </p:sp>
      <p:sp>
        <p:nvSpPr>
          <p:cNvPr id="44" name="Line 8"/>
          <p:cNvSpPr>
            <a:spLocks noChangeAspect="1" noChangeShapeType="1"/>
          </p:cNvSpPr>
          <p:nvPr/>
        </p:nvSpPr>
        <p:spPr bwMode="auto">
          <a:xfrm>
            <a:off x="7155068" y="2663019"/>
            <a:ext cx="0" cy="3251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sz="4272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 bwMode="auto">
          <a:xfrm>
            <a:off x="7047184" y="3880576"/>
            <a:ext cx="215769" cy="217310"/>
            <a:chOff x="3696" y="4032"/>
            <a:chExt cx="96" cy="96"/>
          </a:xfrm>
        </p:grpSpPr>
        <p:sp>
          <p:nvSpPr>
            <p:cNvPr id="54" name="Oval 53"/>
            <p:cNvSpPr>
              <a:spLocks noChangeAspect="1" noChangeArrowheads="1"/>
            </p:cNvSpPr>
            <p:nvPr/>
          </p:nvSpPr>
          <p:spPr bwMode="auto">
            <a:xfrm>
              <a:off x="3696" y="4032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 sz="4272"/>
            </a:p>
          </p:txBody>
        </p:sp>
        <p:sp>
          <p:nvSpPr>
            <p:cNvPr id="55" name="Oval 54"/>
            <p:cNvSpPr>
              <a:spLocks noChangeAspect="1" noChangeArrowheads="1"/>
            </p:cNvSpPr>
            <p:nvPr/>
          </p:nvSpPr>
          <p:spPr bwMode="auto">
            <a:xfrm>
              <a:off x="3720" y="4056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 sz="4272"/>
            </a:p>
          </p:txBody>
        </p:sp>
      </p:grpSp>
      <p:sp>
        <p:nvSpPr>
          <p:cNvPr id="46" name="Rectangle 45"/>
          <p:cNvSpPr>
            <a:spLocks noChangeAspect="1" noChangeArrowheads="1"/>
          </p:cNvSpPr>
          <p:nvPr/>
        </p:nvSpPr>
        <p:spPr bwMode="auto">
          <a:xfrm>
            <a:off x="4797017" y="1767576"/>
            <a:ext cx="1536587" cy="8307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r>
              <a:rPr lang="en-GB" sz="1359" u="sng">
                <a:solidFill>
                  <a:schemeClr val="tx1"/>
                </a:solidFill>
                <a:latin typeface="Arial" charset="0"/>
              </a:rPr>
              <a:t>:</a:t>
            </a:r>
            <a:r>
              <a:rPr lang="en-GB" sz="1359">
                <a:solidFill>
                  <a:schemeClr val="tx1"/>
                </a:solidFill>
                <a:latin typeface="Arial" charset="0"/>
              </a:rPr>
              <a:t>Campaign</a:t>
            </a:r>
          </a:p>
          <a:p>
            <a:endParaRPr lang="en-GB" sz="1359" u="sng">
              <a:solidFill>
                <a:schemeClr val="tx1"/>
              </a:solidFill>
              <a:latin typeface="Arial" charset="0"/>
            </a:endParaRPr>
          </a:p>
          <a:p>
            <a:endParaRPr lang="en-GB" sz="1359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7" name="Rectangle 46"/>
          <p:cNvSpPr>
            <a:spLocks noChangeAspect="1" noChangeArrowheads="1"/>
          </p:cNvSpPr>
          <p:nvPr/>
        </p:nvSpPr>
        <p:spPr bwMode="auto">
          <a:xfrm>
            <a:off x="5186944" y="2122054"/>
            <a:ext cx="753732" cy="3014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l"/>
            <a:r>
              <a:rPr lang="en-GB" sz="1359">
                <a:solidFill>
                  <a:schemeClr val="tx1"/>
                </a:solidFill>
                <a:latin typeface="Arial" charset="0"/>
              </a:rPr>
              <a:t>[Active]</a:t>
            </a:r>
          </a:p>
        </p:txBody>
      </p:sp>
      <p:sp>
        <p:nvSpPr>
          <p:cNvPr id="48" name="Rectangle 47"/>
          <p:cNvSpPr>
            <a:spLocks noChangeAspect="1" noChangeArrowheads="1"/>
          </p:cNvSpPr>
          <p:nvPr/>
        </p:nvSpPr>
        <p:spPr bwMode="auto">
          <a:xfrm>
            <a:off x="4852500" y="4054732"/>
            <a:ext cx="1536587" cy="8307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r>
              <a:rPr lang="en-GB" sz="1359" u="sng">
                <a:solidFill>
                  <a:schemeClr val="tx1"/>
                </a:solidFill>
                <a:latin typeface="Arial" charset="0"/>
              </a:rPr>
              <a:t>:</a:t>
            </a:r>
            <a:r>
              <a:rPr lang="en-GB" sz="1359">
                <a:solidFill>
                  <a:schemeClr val="tx1"/>
                </a:solidFill>
                <a:latin typeface="Arial" charset="0"/>
              </a:rPr>
              <a:t>Campaign</a:t>
            </a:r>
          </a:p>
          <a:p>
            <a:endParaRPr lang="en-GB" sz="1359" u="sng">
              <a:solidFill>
                <a:schemeClr val="tx1"/>
              </a:solidFill>
              <a:latin typeface="Arial" charset="0"/>
            </a:endParaRPr>
          </a:p>
          <a:p>
            <a:endParaRPr lang="en-GB" sz="1359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9" name="Rectangle 48"/>
          <p:cNvSpPr>
            <a:spLocks noChangeAspect="1" noChangeArrowheads="1"/>
          </p:cNvSpPr>
          <p:nvPr/>
        </p:nvSpPr>
        <p:spPr bwMode="auto">
          <a:xfrm>
            <a:off x="5075977" y="4423081"/>
            <a:ext cx="1120820" cy="3014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l"/>
            <a:r>
              <a:rPr lang="en-GB" sz="1359">
                <a:solidFill>
                  <a:schemeClr val="tx1"/>
                </a:solidFill>
                <a:latin typeface="Arial" charset="0"/>
              </a:rPr>
              <a:t>[Completed]</a:t>
            </a:r>
          </a:p>
        </p:txBody>
      </p:sp>
      <p:sp>
        <p:nvSpPr>
          <p:cNvPr id="50" name="Line 18"/>
          <p:cNvSpPr>
            <a:spLocks noChangeShapeType="1"/>
          </p:cNvSpPr>
          <p:nvPr/>
        </p:nvSpPr>
        <p:spPr bwMode="auto">
          <a:xfrm>
            <a:off x="3187993" y="2541263"/>
            <a:ext cx="2891310" cy="322113"/>
          </a:xfrm>
          <a:prstGeom prst="line">
            <a:avLst/>
          </a:prstGeom>
          <a:noFill/>
          <a:ln w="22225">
            <a:solidFill>
              <a:srgbClr val="000000"/>
            </a:solidFill>
            <a:prstDash val="dash"/>
            <a:round/>
            <a:headEnd/>
            <a:tailEnd type="stealth" w="med" len="med"/>
          </a:ln>
          <a:effectLst/>
        </p:spPr>
        <p:txBody>
          <a:bodyPr wrap="none" anchor="ctr"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sz="4272"/>
          </a:p>
        </p:txBody>
      </p:sp>
      <p:sp>
        <p:nvSpPr>
          <p:cNvPr id="51" name="Line 19"/>
          <p:cNvSpPr>
            <a:spLocks noChangeShapeType="1"/>
          </p:cNvSpPr>
          <p:nvPr/>
        </p:nvSpPr>
        <p:spPr bwMode="auto">
          <a:xfrm>
            <a:off x="2539144" y="3555379"/>
            <a:ext cx="2254790" cy="494729"/>
          </a:xfrm>
          <a:prstGeom prst="line">
            <a:avLst/>
          </a:prstGeom>
          <a:noFill/>
          <a:ln w="22225">
            <a:solidFill>
              <a:srgbClr val="000000"/>
            </a:solidFill>
            <a:prstDash val="dash"/>
            <a:round/>
            <a:headEnd/>
            <a:tailEnd type="stealth" w="med" len="med"/>
          </a:ln>
          <a:effectLst/>
        </p:spPr>
        <p:txBody>
          <a:bodyPr wrap="none" anchor="ctr"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sz="4272"/>
          </a:p>
        </p:txBody>
      </p:sp>
      <p:sp>
        <p:nvSpPr>
          <p:cNvPr id="52" name="Line 21"/>
          <p:cNvSpPr>
            <a:spLocks noChangeShapeType="1"/>
          </p:cNvSpPr>
          <p:nvPr/>
        </p:nvSpPr>
        <p:spPr bwMode="auto">
          <a:xfrm>
            <a:off x="5920560" y="2598288"/>
            <a:ext cx="295912" cy="394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sz="4272"/>
          </a:p>
        </p:txBody>
      </p:sp>
      <p:sp>
        <p:nvSpPr>
          <p:cNvPr id="53" name="Line 22"/>
          <p:cNvSpPr>
            <a:spLocks noChangeShapeType="1"/>
          </p:cNvSpPr>
          <p:nvPr/>
        </p:nvSpPr>
        <p:spPr bwMode="auto">
          <a:xfrm flipH="1">
            <a:off x="6019197" y="3527638"/>
            <a:ext cx="212687" cy="52092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sz="4272"/>
          </a:p>
        </p:txBody>
      </p:sp>
    </p:spTree>
    <p:extLst>
      <p:ext uri="{BB962C8B-B14F-4D97-AF65-F5344CB8AC3E}">
        <p14:creationId xmlns:p14="http://schemas.microsoft.com/office/powerpoint/2010/main" val="1651973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6616"/>
            <a:ext cx="8153401" cy="1109671"/>
          </a:xfrm>
        </p:spPr>
        <p:txBody>
          <a:bodyPr>
            <a:noAutofit/>
          </a:bodyPr>
          <a:lstStyle/>
          <a:p>
            <a:r>
              <a:rPr lang="en-US" sz="3495" b="1"/>
              <a:t>Notasi pada Activity Diagram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503205" y="1801482"/>
            <a:ext cx="7545765" cy="399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774" tIns="44387" rIns="88774" bIns="4438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kumimoji="1" sz="2800">
                <a:solidFill>
                  <a:srgbClr val="0033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400">
                <a:solidFill>
                  <a:srgbClr val="00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0033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rgbClr val="0033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rgbClr val="0033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rgbClr val="0033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rgbClr val="0033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rgbClr val="003300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3107"/>
              <a:t>Activity Partitions</a:t>
            </a:r>
            <a:br>
              <a:rPr lang="en-GB" sz="3107"/>
            </a:br>
            <a:r>
              <a:rPr lang="en-GB" sz="3107"/>
              <a:t>(Swimlanes)</a:t>
            </a:r>
          </a:p>
          <a:p>
            <a:pPr lvl="1">
              <a:lnSpc>
                <a:spcPct val="90000"/>
              </a:lnSpc>
            </a:pPr>
            <a:r>
              <a:rPr lang="en-GB" sz="2718"/>
              <a:t>vertical columns </a:t>
            </a:r>
          </a:p>
          <a:p>
            <a:pPr lvl="1">
              <a:lnSpc>
                <a:spcPct val="90000"/>
              </a:lnSpc>
            </a:pPr>
            <a:r>
              <a:rPr lang="en-GB" sz="2718"/>
              <a:t>labelled with the</a:t>
            </a:r>
            <a:br>
              <a:rPr lang="en-GB" sz="2718"/>
            </a:br>
            <a:r>
              <a:rPr lang="en-GB" sz="2718"/>
              <a:t>person, organisation,</a:t>
            </a:r>
            <a:br>
              <a:rPr lang="en-GB" sz="2718"/>
            </a:br>
            <a:r>
              <a:rPr lang="en-GB" sz="2718"/>
              <a:t>department or </a:t>
            </a:r>
            <a:br>
              <a:rPr lang="en-GB" sz="2718"/>
            </a:br>
            <a:r>
              <a:rPr lang="en-GB" sz="2718"/>
              <a:t>system responsible </a:t>
            </a:r>
            <a:br>
              <a:rPr lang="en-GB" sz="2718"/>
            </a:br>
            <a:r>
              <a:rPr lang="en-GB" sz="2718"/>
              <a:t>for the activities in </a:t>
            </a:r>
            <a:br>
              <a:rPr lang="en-GB" sz="2718"/>
            </a:br>
            <a:r>
              <a:rPr lang="en-GB" sz="2718"/>
              <a:t>that column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667555" y="2356318"/>
            <a:ext cx="1269957" cy="369890"/>
          </a:xfrm>
          <a:prstGeom prst="roundRect">
            <a:avLst>
              <a:gd name="adj" fmla="val 23333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r>
              <a:rPr lang="en-GB" sz="971">
                <a:solidFill>
                  <a:schemeClr val="tx1"/>
                </a:solidFill>
                <a:latin typeface="Arial" charset="0"/>
              </a:rPr>
              <a:t>Record Completion</a:t>
            </a:r>
          </a:p>
          <a:p>
            <a:r>
              <a:rPr lang="en-GB" sz="971">
                <a:solidFill>
                  <a:schemeClr val="tx1"/>
                </a:solidFill>
                <a:latin typeface="Arial" charset="0"/>
              </a:rPr>
              <a:t>of a campaign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581247" y="1517899"/>
            <a:ext cx="0" cy="392083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sz="4272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7318437" y="1517899"/>
            <a:ext cx="0" cy="392083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sz="4272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6060809" y="1517899"/>
            <a:ext cx="0" cy="392083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sz="4272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6208765" y="3096099"/>
            <a:ext cx="961715" cy="369890"/>
          </a:xfrm>
          <a:prstGeom prst="roundRect">
            <a:avLst>
              <a:gd name="adj" fmla="val 19583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r>
              <a:rPr lang="en-GB" sz="971">
                <a:solidFill>
                  <a:schemeClr val="tx1"/>
                </a:solidFill>
                <a:latin typeface="Arial" charset="0"/>
              </a:rPr>
              <a:t>Issue invoice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8576064" y="1517899"/>
            <a:ext cx="0" cy="392083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sz="4272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880321" y="1517899"/>
            <a:ext cx="867546" cy="4508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r>
              <a:rPr lang="en-GB" sz="1165">
                <a:solidFill>
                  <a:schemeClr val="tx1"/>
                </a:solidFill>
                <a:latin typeface="Arial" charset="0"/>
              </a:rPr>
              <a:t>Campaign</a:t>
            </a:r>
            <a:br>
              <a:rPr lang="en-GB" sz="1165">
                <a:solidFill>
                  <a:schemeClr val="tx1"/>
                </a:solidFill>
                <a:latin typeface="Arial" charset="0"/>
              </a:rPr>
            </a:br>
            <a:r>
              <a:rPr lang="en-GB" sz="1165">
                <a:solidFill>
                  <a:schemeClr val="tx1"/>
                </a:solidFill>
                <a:latin typeface="Arial" charset="0"/>
              </a:rPr>
              <a:t>Manager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663667" y="1517899"/>
            <a:ext cx="567784" cy="271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l"/>
            <a:r>
              <a:rPr lang="en-GB" sz="1165">
                <a:solidFill>
                  <a:schemeClr val="tx1"/>
                </a:solidFill>
                <a:latin typeface="Arial" charset="0"/>
              </a:rPr>
              <a:t>Client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6282744" y="1517899"/>
            <a:ext cx="934871" cy="271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l"/>
            <a:r>
              <a:rPr lang="en-GB" sz="1165">
                <a:solidFill>
                  <a:schemeClr val="tx1"/>
                </a:solidFill>
                <a:latin typeface="Arial" charset="0"/>
              </a:rPr>
              <a:t>Accountant</a:t>
            </a: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7466393" y="3848209"/>
            <a:ext cx="961715" cy="369890"/>
          </a:xfrm>
          <a:prstGeom prst="roundRect">
            <a:avLst>
              <a:gd name="adj" fmla="val 19583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r>
              <a:rPr lang="en-GB" sz="971">
                <a:solidFill>
                  <a:schemeClr val="tx1"/>
                </a:solidFill>
                <a:latin typeface="Arial" charset="0"/>
              </a:rPr>
              <a:t>Pay invoice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5222391" y="1986427"/>
            <a:ext cx="147956" cy="14795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sz="4272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5296369" y="2134384"/>
            <a:ext cx="0" cy="22193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sz="4272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6652634" y="2874164"/>
            <a:ext cx="0" cy="22193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sz="4272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>
            <a:off x="5271710" y="2874164"/>
            <a:ext cx="13809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sz="4272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V="1">
            <a:off x="5284039" y="2726208"/>
            <a:ext cx="0" cy="1479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sz="4272"/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auto">
          <a:xfrm>
            <a:off x="4753863" y="4600320"/>
            <a:ext cx="1122001" cy="369890"/>
          </a:xfrm>
          <a:prstGeom prst="roundRect">
            <a:avLst>
              <a:gd name="adj" fmla="val 15833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r>
              <a:rPr lang="en-GB" sz="971">
                <a:solidFill>
                  <a:schemeClr val="tx1"/>
                </a:solidFill>
                <a:latin typeface="Arial" charset="0"/>
              </a:rPr>
              <a:t>Record client</a:t>
            </a:r>
          </a:p>
          <a:p>
            <a:r>
              <a:rPr lang="en-GB" sz="971">
                <a:solidFill>
                  <a:schemeClr val="tx1"/>
                </a:solidFill>
                <a:latin typeface="Arial" charset="0"/>
              </a:rPr>
              <a:t>payment</a:t>
            </a:r>
          </a:p>
        </p:txBody>
      </p:sp>
      <p:grpSp>
        <p:nvGrpSpPr>
          <p:cNvPr id="22" name="Group 21"/>
          <p:cNvGrpSpPr>
            <a:grpSpLocks/>
          </p:cNvGrpSpPr>
          <p:nvPr/>
        </p:nvGrpSpPr>
        <p:grpSpPr bwMode="auto">
          <a:xfrm flipH="1">
            <a:off x="9830849" y="4218100"/>
            <a:ext cx="1631" cy="369890"/>
            <a:chOff x="1248" y="2256"/>
            <a:chExt cx="1680" cy="240"/>
          </a:xfrm>
        </p:grpSpPr>
        <p:sp>
          <p:nvSpPr>
            <p:cNvPr id="31" name="Line 22"/>
            <p:cNvSpPr>
              <a:spLocks noChangeShapeType="1"/>
            </p:cNvSpPr>
            <p:nvPr/>
          </p:nvSpPr>
          <p:spPr bwMode="auto">
            <a:xfrm>
              <a:off x="1248" y="225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 sz="4272"/>
            </a:p>
          </p:txBody>
        </p:sp>
        <p:sp>
          <p:nvSpPr>
            <p:cNvPr id="32" name="Line 23"/>
            <p:cNvSpPr>
              <a:spLocks noChangeShapeType="1"/>
            </p:cNvSpPr>
            <p:nvPr/>
          </p:nvSpPr>
          <p:spPr bwMode="auto">
            <a:xfrm>
              <a:off x="1248" y="2352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 sz="4272"/>
            </a:p>
          </p:txBody>
        </p:sp>
        <p:sp>
          <p:nvSpPr>
            <p:cNvPr id="33" name="Line 24"/>
            <p:cNvSpPr>
              <a:spLocks noChangeShapeType="1"/>
            </p:cNvSpPr>
            <p:nvPr/>
          </p:nvSpPr>
          <p:spPr bwMode="auto">
            <a:xfrm>
              <a:off x="2928" y="235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 sz="4272"/>
            </a:p>
          </p:txBody>
        </p:sp>
      </p:grpSp>
      <p:sp>
        <p:nvSpPr>
          <p:cNvPr id="23" name="Line 25"/>
          <p:cNvSpPr>
            <a:spLocks noChangeShapeType="1"/>
          </p:cNvSpPr>
          <p:nvPr/>
        </p:nvSpPr>
        <p:spPr bwMode="auto">
          <a:xfrm>
            <a:off x="7959580" y="3613945"/>
            <a:ext cx="0" cy="22193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sz="4272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 flipH="1">
            <a:off x="6664963" y="3613945"/>
            <a:ext cx="1282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sz="4272"/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 flipV="1">
            <a:off x="6664963" y="3465989"/>
            <a:ext cx="0" cy="1479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sz="4272"/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5234720" y="5204474"/>
            <a:ext cx="147956" cy="147956"/>
            <a:chOff x="3696" y="4032"/>
            <a:chExt cx="96" cy="96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3696" y="4032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 sz="4272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3720" y="4056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400" kern="1200">
                  <a:solidFill>
                    <a:srgbClr val="66FFFF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 sz="4272"/>
            </a:p>
          </p:txBody>
        </p:sp>
      </p:grpSp>
      <p:sp>
        <p:nvSpPr>
          <p:cNvPr id="27" name="Line 31"/>
          <p:cNvSpPr>
            <a:spLocks noChangeShapeType="1"/>
          </p:cNvSpPr>
          <p:nvPr/>
        </p:nvSpPr>
        <p:spPr bwMode="auto">
          <a:xfrm>
            <a:off x="5308698" y="4982540"/>
            <a:ext cx="0" cy="22193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sz="4272"/>
          </a:p>
        </p:txBody>
      </p:sp>
      <p:sp>
        <p:nvSpPr>
          <p:cNvPr id="28" name="Line 32"/>
          <p:cNvSpPr>
            <a:spLocks noChangeShapeType="1"/>
          </p:cNvSpPr>
          <p:nvPr/>
        </p:nvSpPr>
        <p:spPr bwMode="auto">
          <a:xfrm>
            <a:off x="4021788" y="2118971"/>
            <a:ext cx="830712" cy="55484"/>
          </a:xfrm>
          <a:prstGeom prst="line">
            <a:avLst/>
          </a:prstGeom>
          <a:noFill/>
          <a:ln w="22225">
            <a:solidFill>
              <a:srgbClr val="000000"/>
            </a:solidFill>
            <a:prstDash val="dash"/>
            <a:round/>
            <a:headEnd/>
            <a:tailEnd type="stealth" w="med" len="med"/>
          </a:ln>
          <a:effectLst/>
        </p:spPr>
        <p:txBody>
          <a:bodyPr wrap="none" anchor="ctr"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rgbClr val="66FFFF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sz="4272"/>
          </a:p>
        </p:txBody>
      </p:sp>
    </p:spTree>
    <p:extLst>
      <p:ext uri="{BB962C8B-B14F-4D97-AF65-F5344CB8AC3E}">
        <p14:creationId xmlns:p14="http://schemas.microsoft.com/office/powerpoint/2010/main" val="2868987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E2F99-577F-9A42-96EB-1F19CFDB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328" y="3068960"/>
            <a:ext cx="6571343" cy="1049235"/>
          </a:xfrm>
        </p:spPr>
        <p:txBody>
          <a:bodyPr/>
          <a:lstStyle/>
          <a:p>
            <a:pPr algn="ctr"/>
            <a:r>
              <a:rPr lang="en-US" dirty="0"/>
              <a:t>Prototyping</a:t>
            </a:r>
          </a:p>
        </p:txBody>
      </p:sp>
    </p:spTree>
    <p:extLst>
      <p:ext uri="{BB962C8B-B14F-4D97-AF65-F5344CB8AC3E}">
        <p14:creationId xmlns:p14="http://schemas.microsoft.com/office/powerpoint/2010/main" val="1633659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4653627"/>
          </a:xfrm>
        </p:spPr>
        <p:txBody>
          <a:bodyPr>
            <a:noAutofit/>
          </a:bodyPr>
          <a:lstStyle/>
          <a:p>
            <a:pPr lvl="0"/>
            <a:r>
              <a:rPr lang="en-US" sz="1600" dirty="0"/>
              <a:t>Rapid Prototyping</a:t>
            </a:r>
          </a:p>
          <a:p>
            <a:pPr lvl="0"/>
            <a:r>
              <a:rPr lang="en-US" sz="1600" dirty="0" err="1"/>
              <a:t>Dimensi</a:t>
            </a:r>
            <a:r>
              <a:rPr lang="en-US" sz="1600" dirty="0"/>
              <a:t> Prototyping (</a:t>
            </a:r>
            <a:r>
              <a:rPr lang="en-US" sz="1600" dirty="0" err="1"/>
              <a:t>Representasi</a:t>
            </a:r>
            <a:r>
              <a:rPr lang="en-US" sz="1600" dirty="0"/>
              <a:t>, </a:t>
            </a:r>
            <a:r>
              <a:rPr lang="en-US" sz="1600" dirty="0" err="1"/>
              <a:t>Ruang</a:t>
            </a:r>
            <a:r>
              <a:rPr lang="en-US" sz="1600" dirty="0"/>
              <a:t> </a:t>
            </a:r>
            <a:r>
              <a:rPr lang="en-US" sz="1600" dirty="0" err="1"/>
              <a:t>Lingkup</a:t>
            </a:r>
            <a:r>
              <a:rPr lang="en-US" sz="1600" dirty="0"/>
              <a:t>, </a:t>
            </a:r>
            <a:r>
              <a:rPr lang="en-US" sz="1600" dirty="0" err="1"/>
              <a:t>Executability</a:t>
            </a:r>
            <a:r>
              <a:rPr lang="en-US" sz="1600" dirty="0"/>
              <a:t>, </a:t>
            </a:r>
            <a:r>
              <a:rPr lang="en-US" sz="1600" dirty="0" err="1"/>
              <a:t>Tahapan</a:t>
            </a:r>
            <a:r>
              <a:rPr lang="en-US" sz="1600" dirty="0"/>
              <a:t>)</a:t>
            </a:r>
          </a:p>
          <a:p>
            <a:pPr lvl="0"/>
            <a:r>
              <a:rPr lang="en-US" sz="1600" dirty="0" err="1"/>
              <a:t>Terminologi</a:t>
            </a:r>
            <a:r>
              <a:rPr lang="en-US" sz="1600" dirty="0"/>
              <a:t> Prototyping</a:t>
            </a:r>
          </a:p>
          <a:p>
            <a:pPr lvl="0"/>
            <a:r>
              <a:rPr lang="en-US" sz="1600" dirty="0" err="1"/>
              <a:t>Metode</a:t>
            </a:r>
            <a:r>
              <a:rPr lang="en-US" sz="1600" dirty="0"/>
              <a:t> Rapid Prototyping</a:t>
            </a:r>
          </a:p>
          <a:p>
            <a:pPr lvl="0"/>
            <a:r>
              <a:rPr lang="en-US" sz="1600" dirty="0" err="1"/>
              <a:t>Deskripsi</a:t>
            </a:r>
            <a:r>
              <a:rPr lang="en-US" sz="1600" dirty="0"/>
              <a:t> </a:t>
            </a:r>
            <a:r>
              <a:rPr lang="en-US" sz="1600" dirty="0" err="1"/>
              <a:t>Desain</a:t>
            </a:r>
            <a:endParaRPr lang="en-US" sz="1600" dirty="0"/>
          </a:p>
          <a:p>
            <a:pPr lvl="0"/>
            <a:r>
              <a:rPr lang="en-US" sz="1600" dirty="0" err="1"/>
              <a:t>Sketsa</a:t>
            </a:r>
            <a:endParaRPr lang="en-US" sz="1600" dirty="0"/>
          </a:p>
          <a:p>
            <a:pPr lvl="0"/>
            <a:r>
              <a:rPr lang="en-US" sz="1600" dirty="0"/>
              <a:t>Storyboard</a:t>
            </a:r>
          </a:p>
          <a:p>
            <a:pPr lvl="0"/>
            <a:r>
              <a:rPr lang="en-US" sz="1600" dirty="0" err="1"/>
              <a:t>Skenario</a:t>
            </a:r>
            <a:endParaRPr lang="en-US" sz="1600" dirty="0"/>
          </a:p>
          <a:p>
            <a:pPr lvl="0"/>
            <a:r>
              <a:rPr lang="en-US" sz="1600" dirty="0"/>
              <a:t>Prototyping Tools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 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800" dirty="0"/>
              <a:t>Dimensi dan terminologi</a:t>
            </a:r>
            <a:endParaRPr lang="en-US" sz="2800" dirty="0"/>
          </a:p>
          <a:p>
            <a:r>
              <a:rPr lang="en-US" sz="2800" dirty="0"/>
              <a:t>M</a:t>
            </a:r>
            <a:r>
              <a:rPr lang="id-ID" sz="2800" dirty="0"/>
              <a:t>etode Non-komputer</a:t>
            </a:r>
            <a:endParaRPr lang="en-US" sz="2800" dirty="0"/>
          </a:p>
          <a:p>
            <a:r>
              <a:rPr lang="en-US" sz="2800" dirty="0"/>
              <a:t>M</a:t>
            </a:r>
            <a:r>
              <a:rPr lang="id-ID" sz="2800" dirty="0"/>
              <a:t>etode komputer</a:t>
            </a:r>
            <a:endParaRPr lang="en-US" sz="2800" dirty="0"/>
          </a:p>
          <a:p>
            <a:r>
              <a:rPr lang="en-US" sz="2800" dirty="0"/>
              <a:t>Poster session preview</a:t>
            </a:r>
          </a:p>
          <a:p>
            <a:r>
              <a:rPr lang="en-US" sz="2800" dirty="0" err="1"/>
              <a:t>Perekapan</a:t>
            </a:r>
            <a:r>
              <a:rPr lang="en-US" sz="2800" dirty="0"/>
              <a:t> </a:t>
            </a:r>
            <a:r>
              <a:rPr lang="en-US" sz="2800" dirty="0" err="1"/>
              <a:t>Ujian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2E8E-2740-614A-80DC-88A82502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Materi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5A3A3-3B02-E842-A637-2D5CE9C60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UML (Use case dan activity </a:t>
            </a:r>
            <a:r>
              <a:rPr lang="en-US"/>
              <a:t>diagram)</a:t>
            </a:r>
          </a:p>
          <a:p>
            <a:r>
              <a:rPr lang="en-US"/>
              <a:t>Prototyping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61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Desain Artefak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id-ID" dirty="0"/>
              <a:t>Bagaimana cara mengekspresikan ide-ide perancangan? </a:t>
            </a:r>
          </a:p>
          <a:p>
            <a:pPr lvl="1"/>
            <a:r>
              <a:rPr lang="id-ID" dirty="0"/>
              <a:t>Pada tahapan ini belum perlu menggunakan aplikasi untuk merancang.</a:t>
            </a:r>
            <a:endParaRPr lang="en-US" dirty="0"/>
          </a:p>
          <a:p>
            <a:pPr lvl="0"/>
            <a:endParaRPr lang="id-ID" dirty="0"/>
          </a:p>
          <a:p>
            <a:pPr lvl="0"/>
            <a:r>
              <a:rPr lang="en-US" dirty="0" err="1"/>
              <a:t>Catatan</a:t>
            </a:r>
            <a:r>
              <a:rPr lang="en-US" dirty="0"/>
              <a:t>:</a:t>
            </a:r>
            <a:endParaRPr lang="id-ID" dirty="0"/>
          </a:p>
          <a:p>
            <a:pPr lvl="1"/>
            <a:r>
              <a:rPr lang="id-ID" dirty="0"/>
              <a:t>Buatlah dengan cepat</a:t>
            </a:r>
            <a:r>
              <a:rPr lang="en-US" dirty="0"/>
              <a:t>.</a:t>
            </a:r>
            <a:endParaRPr lang="id-ID" sz="2400" dirty="0"/>
          </a:p>
          <a:p>
            <a:pPr lvl="1"/>
            <a:r>
              <a:rPr lang="id-ID" dirty="0"/>
              <a:t>Perkenankan banyak fleksibilitas untuk desain yang berbeda.</a:t>
            </a:r>
            <a:endParaRPr lang="id-ID" sz="2400" dirty="0"/>
          </a:p>
          <a:p>
            <a:pPr lvl="1"/>
            <a:r>
              <a:rPr lang="id-ID" dirty="0"/>
              <a:t>Buatlah dengan ringkas</a:t>
            </a:r>
            <a:r>
              <a:rPr lang="en-US" dirty="0"/>
              <a:t>.</a:t>
            </a:r>
            <a:endParaRPr lang="id-ID" sz="2400" dirty="0"/>
          </a:p>
          <a:p>
            <a:pPr lvl="1"/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umpan</a:t>
            </a:r>
            <a:r>
              <a:rPr lang="en-US" dirty="0"/>
              <a:t> </a:t>
            </a:r>
            <a:r>
              <a:rPr lang="en-US" dirty="0" err="1"/>
              <a:t>balik</a:t>
            </a:r>
            <a:endParaRPr lang="id-ID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Permasalahan</a:t>
            </a:r>
            <a:r>
              <a:rPr lang="en-US" b="1" dirty="0"/>
              <a:t> yang </a:t>
            </a:r>
            <a:r>
              <a:rPr lang="en-US" b="1" dirty="0" err="1"/>
              <a:t>timbul</a:t>
            </a:r>
            <a:r>
              <a:rPr lang="en-US" b="1" dirty="0"/>
              <a:t>:</a:t>
            </a:r>
            <a:endParaRPr lang="id-ID" dirty="0"/>
          </a:p>
          <a:p>
            <a:pPr lvl="1"/>
            <a:r>
              <a:rPr lang="id-ID" dirty="0"/>
              <a:t>Anda tidak dapat mengevaluasi rancangan tersebut sampai rancangan tersebut dibangun.</a:t>
            </a:r>
          </a:p>
          <a:p>
            <a:pPr lvl="1"/>
            <a:r>
              <a:rPr lang="id-ID" dirty="0"/>
              <a:t>Namun, setelah pembuatan, jika ingin melakukan perubahan maka akan sangat sulit.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/>
              <a:t>Solusinya:</a:t>
            </a:r>
            <a:endParaRPr lang="id-ID" dirty="0"/>
          </a:p>
          <a:p>
            <a:pPr lvl="1"/>
            <a:r>
              <a:rPr lang="id-ID" dirty="0"/>
              <a:t>Simulasikan perancangan dengan biaya yang kecil, salah satunya dengan membuat model (prototype).</a:t>
            </a:r>
          </a:p>
          <a:p>
            <a:pPr lvl="1"/>
            <a:r>
              <a:rPr lang="id-ID" dirty="0"/>
              <a:t>Untuk itu kita dapat menerapkan UCD (</a:t>
            </a:r>
            <a:r>
              <a:rPr lang="id-ID" i="1" dirty="0"/>
              <a:t>User Centered Design</a:t>
            </a:r>
            <a:r>
              <a:rPr lang="id-ID" dirty="0"/>
              <a:t>) dalam pembuatan prototype tersebut.</a:t>
            </a:r>
          </a:p>
          <a:p>
            <a:pPr lvl="1"/>
            <a:r>
              <a:rPr lang="id-ID" dirty="0"/>
              <a:t>UCD adalah mengenai perancangan teknologi yang interaktif untuk memenuhi kebutuhan user</a:t>
            </a:r>
          </a:p>
        </p:txBody>
      </p:sp>
    </p:spTree>
    <p:extLst>
      <p:ext uri="{BB962C8B-B14F-4D97-AF65-F5344CB8AC3E}">
        <p14:creationId xmlns:p14="http://schemas.microsoft.com/office/powerpoint/2010/main" val="2559136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/>
              <a:t>Tahapan dalam UCD antara lain:</a:t>
            </a:r>
            <a:endParaRPr lang="id-ID" dirty="0"/>
          </a:p>
          <a:p>
            <a:pPr lvl="1"/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user.</a:t>
            </a:r>
            <a:endParaRPr lang="id-ID" dirty="0"/>
          </a:p>
          <a:p>
            <a:pPr lvl="1"/>
            <a:r>
              <a:rPr lang="en-US" dirty="0" err="1"/>
              <a:t>Mendeskripsikan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user.</a:t>
            </a:r>
            <a:endParaRPr lang="id-ID" dirty="0"/>
          </a:p>
          <a:p>
            <a:pPr lvl="1"/>
            <a:r>
              <a:rPr lang="en-US" dirty="0" err="1"/>
              <a:t>Merancang</a:t>
            </a:r>
            <a:r>
              <a:rPr lang="en-US" dirty="0"/>
              <a:t> prototype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.</a:t>
            </a:r>
            <a:endParaRPr lang="id-ID" dirty="0"/>
          </a:p>
          <a:p>
            <a:pPr lvl="1"/>
            <a:r>
              <a:rPr lang="en-US" dirty="0" err="1"/>
              <a:t>Mengevaluasi</a:t>
            </a:r>
            <a:r>
              <a:rPr lang="en-US" dirty="0"/>
              <a:t> </a:t>
            </a:r>
            <a:r>
              <a:rPr lang="en-US" dirty="0" err="1"/>
              <a:t>perancangan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7378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800" b="1" dirty="0" err="1"/>
              <a:t>Karakteristik</a:t>
            </a:r>
            <a:r>
              <a:rPr lang="en-US" sz="2800" b="1" dirty="0"/>
              <a:t> </a:t>
            </a:r>
            <a:r>
              <a:rPr lang="en-US" sz="2800" b="1" dirty="0" err="1"/>
              <a:t>dalam</a:t>
            </a:r>
            <a:r>
              <a:rPr lang="en-US" sz="2800" b="1" dirty="0"/>
              <a:t> proses UCD:</a:t>
            </a:r>
            <a:endParaRPr lang="id-ID" sz="2800" dirty="0"/>
          </a:p>
          <a:p>
            <a:pPr lvl="1"/>
            <a:r>
              <a:rPr lang="en-US" sz="2400" dirty="0" err="1"/>
              <a:t>Memahami</a:t>
            </a:r>
            <a:r>
              <a:rPr lang="en-US" sz="2400" dirty="0"/>
              <a:t> user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kebutuhannya</a:t>
            </a:r>
            <a:r>
              <a:rPr lang="en-US" sz="2400" dirty="0"/>
              <a:t>.</a:t>
            </a:r>
            <a:endParaRPr lang="id-ID" sz="2400" dirty="0"/>
          </a:p>
          <a:p>
            <a:pPr lvl="1"/>
            <a:r>
              <a:rPr lang="en-US" sz="2400" dirty="0" err="1"/>
              <a:t>Fokus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user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tahap</a:t>
            </a:r>
            <a:r>
              <a:rPr lang="en-US" sz="2400" dirty="0"/>
              <a:t> </a:t>
            </a:r>
            <a:r>
              <a:rPr lang="en-US" sz="2400" dirty="0" err="1"/>
              <a:t>awal</a:t>
            </a:r>
            <a:r>
              <a:rPr lang="en-US" sz="2400" dirty="0"/>
              <a:t> </a:t>
            </a:r>
            <a:r>
              <a:rPr lang="en-US" sz="2400" dirty="0" err="1"/>
              <a:t>desain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mengevaluasi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desain</a:t>
            </a:r>
            <a:r>
              <a:rPr lang="en-US" sz="2400" dirty="0"/>
              <a:t>.</a:t>
            </a:r>
            <a:endParaRPr lang="id-ID" sz="2400" dirty="0"/>
          </a:p>
          <a:p>
            <a:pPr lvl="1"/>
            <a:r>
              <a:rPr lang="id-ID" sz="2400" dirty="0"/>
              <a:t>Mengidentifikasi, membuat dokumentasi dan menyetujui kegunaan dan tujuan pengalaman user.</a:t>
            </a:r>
          </a:p>
          <a:p>
            <a:pPr lvl="1"/>
            <a:r>
              <a:rPr lang="id-ID" sz="2400" dirty="0"/>
              <a:t>Perulangan hampir dapat dipastikan. Para perancang tidak pernah berhasil hanya dalam satu kali proses.</a:t>
            </a:r>
          </a:p>
          <a:p>
            <a:r>
              <a:rPr lang="id-ID" sz="2800" dirty="0"/>
              <a:t>Dalam bidang yang lain perancangan sebuah prototype biasanya berupa model dalam skala kecil. </a:t>
            </a:r>
          </a:p>
          <a:p>
            <a:pPr lvl="1"/>
            <a:r>
              <a:rPr lang="id-ID" sz="2400" dirty="0"/>
              <a:t>Contoh: Maket Bangunan</a:t>
            </a:r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74718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sz="2800" b="1" dirty="0"/>
              <a:t>Mengapa menggunakan Prototype?</a:t>
            </a:r>
            <a:endParaRPr lang="id-ID" sz="2400" dirty="0"/>
          </a:p>
          <a:p>
            <a:pPr lvl="1"/>
            <a:r>
              <a:rPr lang="id-ID" sz="2400" dirty="0"/>
              <a:t>Evaluasi dan feedback pada rancangan interaktif.</a:t>
            </a:r>
            <a:endParaRPr lang="id-ID" sz="1800" dirty="0"/>
          </a:p>
          <a:p>
            <a:pPr lvl="1"/>
            <a:r>
              <a:rPr lang="id-ID" sz="2400" dirty="0"/>
              <a:t>Stakeholder (dalam hal ini user) dapat melihat, menyentuh, berinteraksi dengan prototype.</a:t>
            </a:r>
            <a:endParaRPr lang="id-ID" sz="2000" dirty="0"/>
          </a:p>
          <a:p>
            <a:pPr lvl="1"/>
            <a:r>
              <a:rPr lang="id-ID" sz="2400" dirty="0"/>
              <a:t>Anggota tim dapat berkomunikasi secara efektif.</a:t>
            </a:r>
            <a:endParaRPr lang="id-ID" sz="2000" dirty="0"/>
          </a:p>
          <a:p>
            <a:pPr lvl="1"/>
            <a:r>
              <a:rPr lang="id-ID" sz="2400" dirty="0"/>
              <a:t>Para perancang dapat mengeluarkan ide-idenya.</a:t>
            </a:r>
            <a:endParaRPr lang="id-ID" sz="2000" dirty="0"/>
          </a:p>
          <a:p>
            <a:pPr lvl="1"/>
            <a:r>
              <a:rPr lang="id-ID" sz="2400" dirty="0"/>
              <a:t>Memunculkan ide-ide secara visual dan mengembangkannya.</a:t>
            </a:r>
            <a:endParaRPr lang="id-ID" sz="2000" dirty="0"/>
          </a:p>
          <a:p>
            <a:pPr lvl="1"/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menjawab</a:t>
            </a:r>
            <a:r>
              <a:rPr lang="en-US" sz="2400" dirty="0"/>
              <a:t> </a:t>
            </a:r>
            <a:r>
              <a:rPr lang="en-US" sz="2400" dirty="0" err="1"/>
              <a:t>pertanyaan</a:t>
            </a:r>
            <a:r>
              <a:rPr lang="en-US" sz="2400" dirty="0"/>
              <a:t> 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/>
              <a:t> </a:t>
            </a:r>
            <a:r>
              <a:rPr lang="en-US" sz="2400" dirty="0" err="1"/>
              <a:t>membantu</a:t>
            </a:r>
            <a:r>
              <a:rPr lang="en-US" sz="2400" dirty="0"/>
              <a:t> </a:t>
            </a:r>
            <a:r>
              <a:rPr lang="en-US" sz="2400" dirty="0" err="1"/>
              <a:t>pemilihan</a:t>
            </a:r>
            <a:r>
              <a:rPr lang="en-US" sz="2400" dirty="0"/>
              <a:t> di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alternatif-alternatif</a:t>
            </a:r>
            <a:r>
              <a:rPr lang="en-US" sz="2400" dirty="0"/>
              <a:t>.</a:t>
            </a:r>
            <a:endParaRPr lang="id-ID" sz="2000" dirty="0"/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922764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Dimensi Protot</a:t>
            </a:r>
            <a:r>
              <a:rPr lang="en-US" dirty="0" err="1"/>
              <a:t>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1. </a:t>
            </a:r>
            <a:r>
              <a:rPr lang="en-US" b="1" dirty="0"/>
              <a:t>Representation</a:t>
            </a:r>
            <a:endParaRPr lang="en-US" dirty="0"/>
          </a:p>
          <a:p>
            <a:pPr lvl="1"/>
            <a:r>
              <a:rPr lang="id-ID" dirty="0"/>
              <a:t>Bagaimana desain digambarkan atau di</a:t>
            </a:r>
            <a:r>
              <a:rPr lang="en-US" dirty="0" err="1"/>
              <a:t>contohkan</a:t>
            </a:r>
            <a:r>
              <a:rPr lang="id-ID" dirty="0"/>
              <a:t>?</a:t>
            </a:r>
            <a:endParaRPr lang="en-US" dirty="0"/>
          </a:p>
          <a:p>
            <a:pPr lvl="1"/>
            <a:r>
              <a:rPr lang="id-ID" dirty="0"/>
              <a:t>Bisa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id-ID" dirty="0"/>
              <a:t>deskripsi tekstual atau visual da</a:t>
            </a:r>
            <a:r>
              <a:rPr lang="en-US" dirty="0"/>
              <a:t>n </a:t>
            </a:r>
            <a:r>
              <a:rPr lang="en-US" dirty="0" err="1"/>
              <a:t>juga</a:t>
            </a:r>
            <a:r>
              <a:rPr lang="id-ID" dirty="0"/>
              <a:t> diagram</a:t>
            </a:r>
          </a:p>
          <a:p>
            <a:pPr>
              <a:buNone/>
            </a:pPr>
            <a:r>
              <a:rPr lang="en-US" dirty="0"/>
              <a:t>2. </a:t>
            </a:r>
            <a:r>
              <a:rPr lang="en-US" b="1" dirty="0"/>
              <a:t>Scope (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)</a:t>
            </a:r>
          </a:p>
          <a:p>
            <a:pPr lvl="1"/>
            <a:r>
              <a:rPr lang="id-ID" dirty="0"/>
              <a:t>Apakah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id-ID" dirty="0"/>
              <a:t>hanya antarmuka (</a:t>
            </a:r>
            <a:r>
              <a:rPr lang="en-US" dirty="0" err="1"/>
              <a:t>maket</a:t>
            </a:r>
            <a:r>
              <a:rPr lang="id-ID" dirty="0"/>
              <a:t>) atau  mencakup beberapa komponen komputasi?</a:t>
            </a:r>
            <a:endParaRPr lang="en-US" dirty="0"/>
          </a:p>
          <a:p>
            <a:pPr>
              <a:buNone/>
            </a:pPr>
            <a:r>
              <a:rPr lang="en-US" dirty="0"/>
              <a:t>3. </a:t>
            </a:r>
            <a:r>
              <a:rPr lang="en-US" b="1" dirty="0" err="1"/>
              <a:t>Executability</a:t>
            </a:r>
            <a:r>
              <a:rPr lang="en-US" b="1" dirty="0"/>
              <a:t> (</a:t>
            </a:r>
            <a:r>
              <a:rPr lang="en-US" dirty="0" err="1"/>
              <a:t>Pelaksanaan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id-ID" dirty="0"/>
              <a:t>Prototipe bisa “</a:t>
            </a:r>
            <a:r>
              <a:rPr lang="en-US" dirty="0" err="1"/>
              <a:t>Berjalan</a:t>
            </a:r>
            <a:r>
              <a:rPr lang="id-ID" dirty="0"/>
              <a:t>"?</a:t>
            </a:r>
            <a:endParaRPr lang="en-US" dirty="0"/>
          </a:p>
          <a:p>
            <a:pPr lvl="1"/>
            <a:r>
              <a:rPr lang="id-ID" dirty="0"/>
              <a:t>Jika </a:t>
            </a:r>
            <a:r>
              <a:rPr lang="en-US" dirty="0" err="1"/>
              <a:t>menggunakan</a:t>
            </a:r>
            <a:r>
              <a:rPr lang="en-US" dirty="0"/>
              <a:t>  </a:t>
            </a:r>
            <a:r>
              <a:rPr lang="en-US" dirty="0" err="1"/>
              <a:t>pengkodean</a:t>
            </a:r>
            <a:r>
              <a:rPr lang="id-ID" dirty="0"/>
              <a:t>, akan ada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dibisa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4. </a:t>
            </a:r>
            <a:r>
              <a:rPr lang="en-US" b="1" dirty="0"/>
              <a:t>Maturation </a:t>
            </a:r>
            <a:r>
              <a:rPr lang="en-US" dirty="0"/>
              <a:t>(</a:t>
            </a:r>
            <a:r>
              <a:rPr lang="en-US" dirty="0" err="1"/>
              <a:t>Tahapan</a:t>
            </a:r>
            <a:r>
              <a:rPr lang="en-US" dirty="0"/>
              <a:t>)</a:t>
            </a:r>
          </a:p>
          <a:p>
            <a:pPr lvl="1"/>
            <a:r>
              <a:rPr lang="id-ID" dirty="0"/>
              <a:t>Apa saja tahapan produk </a:t>
            </a:r>
            <a:r>
              <a:rPr lang="en-US" dirty="0"/>
              <a:t> </a:t>
            </a:r>
            <a:r>
              <a:rPr lang="id-ID" dirty="0"/>
              <a:t>yang datang?</a:t>
            </a:r>
            <a:endParaRPr lang="en-US" dirty="0"/>
          </a:p>
          <a:p>
            <a:pPr lvl="2"/>
            <a:r>
              <a:rPr lang="id-ID" dirty="0"/>
              <a:t>Revolusioner - Buang </a:t>
            </a:r>
            <a:r>
              <a:rPr lang="en-US" dirty="0"/>
              <a:t>yang </a:t>
            </a:r>
            <a:r>
              <a:rPr lang="id-ID" dirty="0"/>
              <a:t>lama</a:t>
            </a:r>
            <a:endParaRPr lang="en-US" dirty="0"/>
          </a:p>
          <a:p>
            <a:pPr lvl="2"/>
            <a:r>
              <a:rPr lang="id-ID" dirty="0"/>
              <a:t>Evolusi</a:t>
            </a:r>
            <a:r>
              <a:rPr lang="en-US" dirty="0" err="1"/>
              <a:t>oner</a:t>
            </a:r>
            <a:r>
              <a:rPr lang="id-ID" dirty="0"/>
              <a:t>- </a:t>
            </a:r>
            <a:r>
              <a:rPr lang="en-US" dirty="0" err="1"/>
              <a:t>Hindari</a:t>
            </a:r>
            <a:r>
              <a:rPr lang="en-US" dirty="0"/>
              <a:t> </a:t>
            </a:r>
            <a:r>
              <a:rPr lang="id-ID" dirty="0"/>
              <a:t>mengubah desain sebelumnya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Metode</a:t>
            </a:r>
            <a:r>
              <a:rPr lang="en-US" dirty="0"/>
              <a:t> Rapid Prototyping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979303" y="2143116"/>
            <a:ext cx="2307341" cy="262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71472" y="2000240"/>
            <a:ext cx="445051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Non-</a:t>
            </a:r>
            <a:r>
              <a:rPr lang="en-US" sz="3600" dirty="0" err="1"/>
              <a:t>Komputer</a:t>
            </a:r>
            <a:endParaRPr lang="en-US" sz="3600" dirty="0"/>
          </a:p>
          <a:p>
            <a:r>
              <a:rPr lang="en-US" b="1" dirty="0"/>
              <a:t>(</a:t>
            </a:r>
            <a:r>
              <a:rPr lang="id-ID" b="1" dirty="0"/>
              <a:t>Biasanya </a:t>
            </a:r>
            <a:r>
              <a:rPr lang="en-US" b="1" dirty="0" err="1"/>
              <a:t>dilakukan</a:t>
            </a:r>
            <a:r>
              <a:rPr lang="en-US" b="1" dirty="0"/>
              <a:t> </a:t>
            </a:r>
            <a:r>
              <a:rPr lang="id-ID" b="1" dirty="0"/>
              <a:t>sebelum</a:t>
            </a:r>
            <a:r>
              <a:rPr lang="en-US" b="1" dirty="0"/>
              <a:t> </a:t>
            </a:r>
            <a:r>
              <a:rPr lang="id-ID" b="1" dirty="0"/>
              <a:t>proses</a:t>
            </a:r>
            <a:r>
              <a:rPr lang="en-US" b="1" dirty="0"/>
              <a:t>)</a:t>
            </a:r>
          </a:p>
          <a:p>
            <a:endParaRPr lang="en-US" b="1" dirty="0"/>
          </a:p>
          <a:p>
            <a:pPr algn="ctr"/>
            <a:r>
              <a:rPr lang="en-US" sz="2400" dirty="0"/>
              <a:t>Vs</a:t>
            </a:r>
          </a:p>
          <a:p>
            <a:pPr algn="ctr"/>
            <a:endParaRPr lang="en-US" sz="2400" dirty="0"/>
          </a:p>
          <a:p>
            <a:r>
              <a:rPr lang="en-US" sz="4000" dirty="0" err="1"/>
              <a:t>Berbasis-Komputer</a:t>
            </a:r>
            <a:endParaRPr lang="en-US" sz="4000" dirty="0"/>
          </a:p>
          <a:p>
            <a:r>
              <a:rPr lang="en-US" b="1" dirty="0"/>
              <a:t>(</a:t>
            </a:r>
            <a:r>
              <a:rPr lang="id-ID" b="1" dirty="0"/>
              <a:t>Biasanya </a:t>
            </a:r>
            <a:r>
              <a:rPr lang="en-US" b="1" dirty="0" err="1"/>
              <a:t>dilakukan</a:t>
            </a:r>
            <a:r>
              <a:rPr lang="en-US" b="1" dirty="0"/>
              <a:t> d</a:t>
            </a:r>
            <a:r>
              <a:rPr lang="id-ID" b="1" dirty="0"/>
              <a:t>alam proses</a:t>
            </a:r>
            <a:r>
              <a:rPr lang="en-US" b="1" dirty="0"/>
              <a:t>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74" y="3357562"/>
            <a:ext cx="18002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388" y="1500174"/>
            <a:ext cx="18097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z="3600" dirty="0"/>
              <a:t>Metode Non-Computer (Manual)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/>
              <a:t>Tujuan</a:t>
            </a:r>
            <a:endParaRPr lang="id-ID" dirty="0"/>
          </a:p>
          <a:p>
            <a:pPr lvl="1"/>
            <a:r>
              <a:rPr lang="id-ID" dirty="0"/>
              <a:t>Ingin menyatakan gagasan desain dan mendapatkan dengan mudah dan cepat pendapat atas sistem.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50697">
            <a:off x="3120571" y="2800509"/>
            <a:ext cx="3217179" cy="327675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87104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/>
              <a:t>Deskripsi Desain</a:t>
            </a:r>
            <a:endParaRPr lang="id-ID" dirty="0"/>
          </a:p>
          <a:p>
            <a:pPr marL="354013" indent="0">
              <a:buNone/>
            </a:pPr>
            <a:r>
              <a:rPr lang="id-ID" dirty="0"/>
              <a:t>Dapat berupa deskripsi tekstual dari suatu desain sistem.</a:t>
            </a:r>
            <a:endParaRPr lang="id-ID" sz="2800" dirty="0"/>
          </a:p>
          <a:p>
            <a:pPr lvl="1"/>
            <a:r>
              <a:rPr lang="id-ID" dirty="0"/>
              <a:t>Kelemahan yang nyata adalah seberapa jauh dari sistem yang sebenarnya.</a:t>
            </a:r>
            <a:endParaRPr lang="id-ID" sz="2400" dirty="0"/>
          </a:p>
          <a:p>
            <a:pPr lvl="1"/>
            <a:r>
              <a:rPr lang="id-ID" dirty="0"/>
              <a:t>Tidak dapat melakukan suatu pekerjaan yang mewakili aspek dari interface.</a:t>
            </a:r>
            <a:endParaRPr lang="id-ID" sz="2400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7198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E2F99-577F-9A42-96EB-1F19CFDB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328" y="3068960"/>
            <a:ext cx="6571343" cy="1049235"/>
          </a:xfrm>
        </p:spPr>
        <p:txBody>
          <a:bodyPr/>
          <a:lstStyle/>
          <a:p>
            <a:pPr algn="ctr"/>
            <a:r>
              <a:rPr lang="en-US" dirty="0"/>
              <a:t>UML - 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3405172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Sketsa</a:t>
            </a:r>
            <a:r>
              <a:rPr lang="en-US" b="1" dirty="0"/>
              <a:t>, Mock-ups</a:t>
            </a:r>
            <a:endParaRPr lang="id-ID" sz="2800" dirty="0"/>
          </a:p>
          <a:p>
            <a:pPr lvl="1"/>
            <a:r>
              <a:rPr lang="en-US" dirty="0"/>
              <a:t>Paper-Based “</a:t>
            </a:r>
            <a:r>
              <a:rPr lang="en-US" dirty="0" err="1"/>
              <a:t>menggambarkan</a:t>
            </a:r>
            <a:r>
              <a:rPr lang="en-US" dirty="0"/>
              <a:t>” interface.</a:t>
            </a:r>
            <a:endParaRPr lang="id-ID" sz="2400" dirty="0"/>
          </a:p>
          <a:p>
            <a:pPr lvl="1"/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mengungkapkan</a:t>
            </a:r>
            <a:r>
              <a:rPr lang="en-US" dirty="0"/>
              <a:t> </a:t>
            </a:r>
            <a:r>
              <a:rPr lang="en-US" dirty="0" err="1"/>
              <a:t>pendapat</a:t>
            </a:r>
            <a:r>
              <a:rPr lang="en-US" dirty="0"/>
              <a:t>.</a:t>
            </a:r>
            <a:endParaRPr lang="id-ID" sz="2400" dirty="0"/>
          </a:p>
          <a:p>
            <a:pPr lvl="1"/>
            <a:r>
              <a:rPr lang="id-ID" dirty="0"/>
              <a:t>Difokuskan pada orang dengan desain tingkat tinggi.</a:t>
            </a:r>
            <a:endParaRPr lang="id-ID" sz="2400" dirty="0"/>
          </a:p>
          <a:p>
            <a:pPr lvl="1"/>
            <a:r>
              <a:rPr lang="id-ID" dirty="0"/>
              <a:t>Tidak terlalu baik untuk menggambarkan alur dan rinciannya.</a:t>
            </a:r>
            <a:endParaRPr lang="id-ID" sz="2400" dirty="0"/>
          </a:p>
          <a:p>
            <a:pPr lvl="1"/>
            <a:r>
              <a:rPr lang="id-ID" dirty="0"/>
              <a:t>Murah dan cepat </a:t>
            </a:r>
            <a:r>
              <a:rPr lang="en-US" dirty="0">
                <a:sym typeface="Wingdings"/>
              </a:rPr>
              <a:t></a:t>
            </a:r>
            <a:r>
              <a:rPr lang="id-ID" dirty="0"/>
              <a:t> umpan balik sangat menolong.</a:t>
            </a:r>
            <a:endParaRPr lang="id-ID" sz="2400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33807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474840" cy="5026025"/>
          </a:xfrm>
        </p:spPr>
        <p:txBody>
          <a:bodyPr/>
          <a:lstStyle/>
          <a:p>
            <a:r>
              <a:rPr lang="en-US" b="1" dirty="0"/>
              <a:t>Storyboarding</a:t>
            </a:r>
            <a:endParaRPr lang="id-ID" sz="2800" dirty="0"/>
          </a:p>
          <a:p>
            <a:pPr marL="354013" indent="0">
              <a:buNone/>
            </a:pPr>
            <a:r>
              <a:rPr lang="en-US" sz="2400" dirty="0" err="1"/>
              <a:t>Pensil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simulasi</a:t>
            </a:r>
            <a:r>
              <a:rPr lang="en-US" sz="2400" dirty="0"/>
              <a:t> </a:t>
            </a:r>
            <a:r>
              <a:rPr lang="en-US" sz="2400" dirty="0" err="1"/>
              <a:t>catatan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walkthrough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kemampuan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tampilan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.</a:t>
            </a:r>
            <a:endParaRPr lang="id-ID" sz="2000" dirty="0"/>
          </a:p>
          <a:p>
            <a:pPr lvl="1"/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urutan</a:t>
            </a:r>
            <a:r>
              <a:rPr lang="en-US" sz="2400" dirty="0"/>
              <a:t> diagram/</a:t>
            </a:r>
            <a:r>
              <a:rPr lang="en-US" sz="2400" dirty="0" err="1"/>
              <a:t>gambar</a:t>
            </a:r>
            <a:r>
              <a:rPr lang="en-US" sz="2400" dirty="0"/>
              <a:t>.</a:t>
            </a:r>
            <a:endParaRPr lang="id-ID" sz="2000" dirty="0"/>
          </a:p>
          <a:p>
            <a:pPr lvl="1"/>
            <a:r>
              <a:rPr lang="en-US" sz="2400" dirty="0" err="1"/>
              <a:t>Menunjukkan</a:t>
            </a:r>
            <a:r>
              <a:rPr lang="en-US" sz="2400" dirty="0"/>
              <a:t> </a:t>
            </a:r>
            <a:r>
              <a:rPr lang="en-US" sz="2400" dirty="0" err="1"/>
              <a:t>kunci</a:t>
            </a:r>
            <a:r>
              <a:rPr lang="en-US" sz="2400" dirty="0"/>
              <a:t> snap shots.</a:t>
            </a:r>
            <a:endParaRPr lang="id-ID" sz="2000" dirty="0"/>
          </a:p>
          <a:p>
            <a:pPr lvl="1"/>
            <a:r>
              <a:rPr lang="en-US" sz="2400" dirty="0" err="1"/>
              <a:t>Cepat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mudah</a:t>
            </a:r>
            <a:r>
              <a:rPr lang="en-US" sz="2400" dirty="0"/>
              <a:t>.</a:t>
            </a:r>
            <a:endParaRPr lang="id-ID" sz="2000" dirty="0"/>
          </a:p>
          <a:p>
            <a:pPr marL="0" indent="0">
              <a:buNone/>
            </a:pPr>
            <a:endParaRPr lang="id-ID" sz="2800" dirty="0"/>
          </a:p>
          <a:p>
            <a:endParaRPr lang="id-ID" dirty="0"/>
          </a:p>
        </p:txBody>
      </p:sp>
      <p:pic>
        <p:nvPicPr>
          <p:cNvPr id="5" name="Content Placeholder 4" descr="storyboard of company profile - bikinprofil dot co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982" y="2060848"/>
            <a:ext cx="3246512" cy="36079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73470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Skenario</a:t>
            </a:r>
            <a:endParaRPr lang="id-ID" sz="2800" dirty="0"/>
          </a:p>
          <a:p>
            <a:pPr marL="354013" indent="0">
              <a:buNone/>
            </a:pPr>
            <a:r>
              <a:rPr lang="en-US" sz="2800" dirty="0" err="1"/>
              <a:t>Hipotesis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imajinasi</a:t>
            </a:r>
            <a:r>
              <a:rPr lang="en-US" sz="2800" dirty="0"/>
              <a:t> </a:t>
            </a:r>
            <a:r>
              <a:rPr lang="en-US" sz="2800" dirty="0" err="1"/>
              <a:t>penggunaan</a:t>
            </a:r>
            <a:r>
              <a:rPr lang="en-US" sz="2800" dirty="0"/>
              <a:t>.</a:t>
            </a:r>
            <a:endParaRPr lang="id-ID" sz="2400" dirty="0"/>
          </a:p>
          <a:p>
            <a:pPr lvl="1"/>
            <a:r>
              <a:rPr lang="id-ID" dirty="0"/>
              <a:t>Biasanya menyertakan beberapa orang, peristiwa, lingkungan dan situasi.</a:t>
            </a:r>
            <a:endParaRPr lang="id-ID" sz="2400" dirty="0"/>
          </a:p>
          <a:p>
            <a:pPr lvl="1"/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.</a:t>
            </a:r>
            <a:endParaRPr lang="id-ID" sz="2400" dirty="0"/>
          </a:p>
          <a:p>
            <a:pPr lvl="1"/>
            <a:r>
              <a:rPr lang="id-ID" dirty="0"/>
              <a:t>Terkadang dalam format naratif, tetapi juga dapat berupa sketsa atau bahkan video.</a:t>
            </a:r>
            <a:endParaRPr lang="id-ID" sz="2400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5640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Utilitas</a:t>
            </a:r>
            <a:r>
              <a:rPr lang="en-US" b="1" dirty="0"/>
              <a:t> </a:t>
            </a:r>
            <a:r>
              <a:rPr lang="en-US" b="1" dirty="0" err="1"/>
              <a:t>Skenario</a:t>
            </a:r>
            <a:endParaRPr lang="id-ID" sz="2800" dirty="0"/>
          </a:p>
          <a:p>
            <a:pPr lvl="1"/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menarik</a:t>
            </a:r>
            <a:r>
              <a:rPr lang="en-US" dirty="0"/>
              <a:t>.</a:t>
            </a:r>
            <a:endParaRPr lang="id-ID" sz="2400" dirty="0"/>
          </a:p>
          <a:p>
            <a:pPr lvl="1"/>
            <a:r>
              <a:rPr lang="id-ID" dirty="0"/>
              <a:t>Mengijinkan perancang untuk melihat masalah dari pandangan orang lain.</a:t>
            </a:r>
            <a:endParaRPr lang="id-ID" sz="2400" dirty="0"/>
          </a:p>
          <a:p>
            <a:pPr lvl="1"/>
            <a:r>
              <a:rPr lang="id-ID" dirty="0"/>
              <a:t>Memudahkan umpan balik dan pendapat.</a:t>
            </a:r>
            <a:endParaRPr lang="id-ID" sz="2400" dirty="0"/>
          </a:p>
          <a:p>
            <a:pPr lvl="1"/>
            <a:r>
              <a:rPr lang="id-ID" dirty="0"/>
              <a:t>Dapat sangat kreatif dan futuristik.</a:t>
            </a:r>
            <a:endParaRPr lang="id-ID" sz="2400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27275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Teknik</a:t>
            </a:r>
            <a:r>
              <a:rPr lang="en-US" b="1" dirty="0"/>
              <a:t> Lain </a:t>
            </a:r>
            <a:endParaRPr lang="id-ID" sz="2800" dirty="0"/>
          </a:p>
          <a:p>
            <a:r>
              <a:rPr lang="en-US" dirty="0"/>
              <a:t>Tutorial </a:t>
            </a:r>
            <a:r>
              <a:rPr lang="en-US" dirty="0" err="1"/>
              <a:t>dan</a:t>
            </a:r>
            <a:r>
              <a:rPr lang="en-US" dirty="0"/>
              <a:t> Manual</a:t>
            </a:r>
            <a:endParaRPr lang="id-ID" sz="2800" dirty="0"/>
          </a:p>
          <a:p>
            <a:pPr lvl="1"/>
            <a:r>
              <a:rPr lang="id-ID" dirty="0"/>
              <a:t>Mungkin menuliskannya lebih berguna daripada disimpan dalam kepala.</a:t>
            </a:r>
            <a:endParaRPr lang="id-ID" sz="2400" dirty="0"/>
          </a:p>
          <a:p>
            <a:pPr lvl="1"/>
            <a:r>
              <a:rPr lang="en-US" dirty="0" err="1"/>
              <a:t>Memaksa</a:t>
            </a:r>
            <a:r>
              <a:rPr lang="en-US" dirty="0"/>
              <a:t> </a:t>
            </a:r>
            <a:r>
              <a:rPr lang="en-US" dirty="0" err="1"/>
              <a:t>perancang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tegas</a:t>
            </a:r>
            <a:r>
              <a:rPr lang="en-US" dirty="0"/>
              <a:t>.</a:t>
            </a:r>
            <a:endParaRPr lang="id-ID" sz="2400" dirty="0"/>
          </a:p>
          <a:p>
            <a:pPr lvl="1"/>
            <a:r>
              <a:rPr lang="id-ID" dirty="0"/>
              <a:t>Menulis/meletakkannya di atas kertas jauh lebih berharga.</a:t>
            </a:r>
            <a:endParaRPr lang="id-ID" sz="2400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1666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Menyimulasikan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id-ID" dirty="0"/>
              <a:t>lebih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id-ID" dirty="0"/>
              <a:t>dari sistem</a:t>
            </a:r>
            <a:endParaRPr lang="en-US" dirty="0"/>
          </a:p>
          <a:p>
            <a:pPr lvl="1"/>
            <a:r>
              <a:rPr lang="id-ID" dirty="0"/>
              <a:t>Biasanya hanya beberapa fitur atau aspek</a:t>
            </a:r>
            <a:endParaRPr lang="en-US" dirty="0"/>
          </a:p>
          <a:p>
            <a:pPr lvl="1"/>
            <a:r>
              <a:rPr lang="id-ID" dirty="0"/>
              <a:t>Dapat </a:t>
            </a:r>
            <a:r>
              <a:rPr lang="en-US" dirty="0" err="1"/>
              <a:t>mem</a:t>
            </a:r>
            <a:r>
              <a:rPr lang="id-ID" dirty="0"/>
              <a:t>fokus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id-ID" dirty="0"/>
              <a:t>pada </a:t>
            </a:r>
            <a:r>
              <a:rPr lang="en-US" dirty="0" err="1"/>
              <a:t>rincian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id-ID" dirty="0"/>
              <a:t>lebih </a:t>
            </a:r>
            <a:r>
              <a:rPr lang="en-US" dirty="0" err="1"/>
              <a:t>baik</a:t>
            </a:r>
            <a:endParaRPr lang="en-US" dirty="0"/>
          </a:p>
          <a:p>
            <a:pPr lvl="1"/>
            <a:r>
              <a:rPr lang="id-ID" dirty="0"/>
              <a:t>Biasanya me</a:t>
            </a:r>
            <a:r>
              <a:rPr lang="en-US" dirty="0" err="1"/>
              <a:t>narik</a:t>
            </a:r>
            <a:r>
              <a:rPr lang="en-US" dirty="0"/>
              <a:t> </a:t>
            </a:r>
            <a:r>
              <a:rPr lang="en-US" dirty="0" err="1"/>
              <a:t>hati</a:t>
            </a:r>
            <a:endParaRPr lang="en-US" dirty="0"/>
          </a:p>
          <a:p>
            <a:pPr lvl="1"/>
            <a:r>
              <a:rPr lang="id-ID" dirty="0"/>
              <a:t>Bahaya:</a:t>
            </a:r>
            <a:br>
              <a:rPr lang="id-ID" dirty="0"/>
            </a:br>
            <a:r>
              <a:rPr lang="id-ID" dirty="0"/>
              <a:t>Pengguna lebih enggan untuk menyarankan perubahan setelah mereka melihat prototipe lebih realistis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Prototipe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05074" y="1900580"/>
            <a:ext cx="444817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Horizontal prototype</a:t>
            </a:r>
          </a:p>
          <a:p>
            <a:r>
              <a:rPr lang="en-US" dirty="0"/>
              <a:t>Vertical prototype</a:t>
            </a:r>
          </a:p>
          <a:p>
            <a:r>
              <a:rPr lang="en-US" dirty="0"/>
              <a:t>Early prototyping</a:t>
            </a:r>
          </a:p>
          <a:p>
            <a:r>
              <a:rPr lang="en-US" dirty="0"/>
              <a:t>Late prototyping</a:t>
            </a:r>
          </a:p>
          <a:p>
            <a:r>
              <a:rPr lang="en-US" dirty="0"/>
              <a:t>Low-fidelity prototype</a:t>
            </a:r>
          </a:p>
          <a:p>
            <a:r>
              <a:rPr lang="en-US" dirty="0"/>
              <a:t>High-fidelity prototype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Horizontal prototype</a:t>
            </a:r>
          </a:p>
          <a:p>
            <a:pPr lvl="1"/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,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interface,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dangkal</a:t>
            </a:r>
            <a:r>
              <a:rPr lang="en-US" dirty="0"/>
              <a:t>.</a:t>
            </a:r>
            <a:endParaRPr lang="en-US" sz="3800" dirty="0"/>
          </a:p>
          <a:p>
            <a:r>
              <a:rPr lang="en-US" b="1" dirty="0"/>
              <a:t>Vertical prototype</a:t>
            </a:r>
          </a:p>
          <a:p>
            <a:pPr lvl="1"/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interface yang </a:t>
            </a:r>
            <a:r>
              <a:rPr lang="en-US" dirty="0" err="1"/>
              <a:t>disimulasikan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rincian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baik</a:t>
            </a:r>
            <a:endParaRPr lang="en-US" b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08230"/>
          </a:xfrm>
        </p:spPr>
        <p:txBody>
          <a:bodyPr>
            <a:normAutofit/>
          </a:bodyPr>
          <a:lstStyle/>
          <a:p>
            <a:r>
              <a:rPr lang="en-US" b="1" dirty="0"/>
              <a:t>Low-fidelity Prototyping </a:t>
            </a:r>
          </a:p>
          <a:p>
            <a:pPr lvl="1"/>
            <a:r>
              <a:rPr lang="en-US" sz="1400" dirty="0"/>
              <a:t>(prototype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tingkat</a:t>
            </a:r>
            <a:r>
              <a:rPr lang="en-US" sz="1400" dirty="0"/>
              <a:t> </a:t>
            </a:r>
            <a:r>
              <a:rPr lang="en-US" sz="1400" dirty="0" err="1"/>
              <a:t>ketepatan</a:t>
            </a:r>
            <a:r>
              <a:rPr lang="en-US" sz="1400" dirty="0"/>
              <a:t> yang </a:t>
            </a:r>
            <a:r>
              <a:rPr lang="en-US" sz="1400" dirty="0" err="1"/>
              <a:t>rendah</a:t>
            </a:r>
            <a:r>
              <a:rPr lang="en-US" sz="1400" dirty="0"/>
              <a:t>)</a:t>
            </a:r>
          </a:p>
          <a:p>
            <a:r>
              <a:rPr lang="en-US" b="1" dirty="0"/>
              <a:t>Mid-fidelity prototyping </a:t>
            </a:r>
          </a:p>
          <a:p>
            <a:pPr lvl="1"/>
            <a:r>
              <a:rPr lang="en-US" sz="1400" dirty="0"/>
              <a:t>(prototype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tingkat</a:t>
            </a:r>
            <a:r>
              <a:rPr lang="en-US" sz="1400" dirty="0"/>
              <a:t> </a:t>
            </a:r>
            <a:r>
              <a:rPr lang="en-US" sz="1400" dirty="0" err="1"/>
              <a:t>ketepatan</a:t>
            </a:r>
            <a:r>
              <a:rPr lang="en-US" sz="1400" dirty="0"/>
              <a:t> </a:t>
            </a:r>
            <a:r>
              <a:rPr lang="en-US" sz="1400" dirty="0" err="1"/>
              <a:t>sedang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Form </a:t>
            </a:r>
            <a:r>
              <a:rPr lang="en-US" sz="1400" dirty="0" err="1"/>
              <a:t>skematik</a:t>
            </a:r>
            <a:r>
              <a:rPr lang="en-US" sz="1400" dirty="0"/>
              <a:t>.</a:t>
            </a:r>
          </a:p>
          <a:p>
            <a:pPr lvl="1"/>
            <a:r>
              <a:rPr lang="en-US" sz="1400" dirty="0" err="1"/>
              <a:t>Navigasi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fungsi</a:t>
            </a:r>
            <a:r>
              <a:rPr lang="en-US" sz="1400" dirty="0"/>
              <a:t> yang </a:t>
            </a:r>
            <a:r>
              <a:rPr lang="en-US" sz="1400" dirty="0" err="1"/>
              <a:t>disimulasikan</a:t>
            </a:r>
            <a:r>
              <a:rPr lang="en-US" sz="1400" dirty="0"/>
              <a:t> → </a:t>
            </a:r>
            <a:r>
              <a:rPr lang="en-US" sz="1400" dirty="0" err="1"/>
              <a:t>biasanya</a:t>
            </a:r>
            <a:r>
              <a:rPr lang="en-US" sz="1400" dirty="0"/>
              <a:t> </a:t>
            </a:r>
            <a:r>
              <a:rPr lang="en-US" sz="1400" dirty="0" err="1"/>
              <a:t>berbasis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apa</a:t>
            </a:r>
            <a:r>
              <a:rPr lang="en-US" sz="1400" dirty="0"/>
              <a:t> yang </a:t>
            </a:r>
            <a:r>
              <a:rPr lang="en-US" sz="1400" dirty="0" err="1"/>
              <a:t>tampil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layar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simulasi</a:t>
            </a:r>
            <a:r>
              <a:rPr lang="en-US" sz="1400" dirty="0"/>
              <a:t> </a:t>
            </a:r>
            <a:r>
              <a:rPr lang="en-US" sz="1400" dirty="0" err="1"/>
              <a:t>layar</a:t>
            </a:r>
            <a:r>
              <a:rPr lang="en-US" sz="1400" dirty="0"/>
              <a:t>.</a:t>
            </a:r>
          </a:p>
          <a:p>
            <a:pPr lvl="1"/>
            <a:r>
              <a:rPr lang="en-US" sz="1400" dirty="0" err="1"/>
              <a:t>Contoh</a:t>
            </a:r>
            <a:r>
              <a:rPr lang="en-US" sz="1400" dirty="0"/>
              <a:t> tools yang </a:t>
            </a:r>
            <a:r>
              <a:rPr lang="en-US" sz="1400" dirty="0" err="1"/>
              <a:t>digunakan</a:t>
            </a:r>
            <a:r>
              <a:rPr lang="en-US" sz="1400" dirty="0"/>
              <a:t>: </a:t>
            </a:r>
            <a:r>
              <a:rPr lang="en-US" sz="1400" dirty="0" err="1"/>
              <a:t>powerpoint</a:t>
            </a:r>
            <a:r>
              <a:rPr lang="en-US" sz="1400" dirty="0"/>
              <a:t>, illustrator, </a:t>
            </a:r>
            <a:r>
              <a:rPr lang="en-US" sz="1400" dirty="0" err="1"/>
              <a:t>dll</a:t>
            </a:r>
            <a:r>
              <a:rPr lang="en-US" sz="1400" dirty="0"/>
              <a:t>.</a:t>
            </a:r>
          </a:p>
          <a:p>
            <a:r>
              <a:rPr lang="en-US" b="1" dirty="0"/>
              <a:t>High-fidelity prototyping </a:t>
            </a:r>
          </a:p>
          <a:p>
            <a:pPr lvl="1"/>
            <a:r>
              <a:rPr lang="en-US" sz="1400" dirty="0"/>
              <a:t>(prototype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tingkat</a:t>
            </a:r>
            <a:r>
              <a:rPr lang="en-US" sz="1400" dirty="0"/>
              <a:t> </a:t>
            </a:r>
            <a:r>
              <a:rPr lang="en-US" sz="1400" dirty="0" err="1"/>
              <a:t>ketepatan</a:t>
            </a:r>
            <a:r>
              <a:rPr lang="en-US" sz="1400" dirty="0"/>
              <a:t> yang </a:t>
            </a:r>
            <a:r>
              <a:rPr lang="en-US" sz="1400" dirty="0" err="1"/>
              <a:t>tinggi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Hi-fi prototype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akhir</a:t>
            </a:r>
            <a:r>
              <a:rPr lang="en-US" sz="1400" dirty="0"/>
              <a:t>.</a:t>
            </a:r>
          </a:p>
          <a:p>
            <a:pPr lvl="1"/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bahan</a:t>
            </a:r>
            <a:r>
              <a:rPr lang="en-US" sz="1400" dirty="0"/>
              <a:t> </a:t>
            </a:r>
            <a:r>
              <a:rPr lang="en-US" sz="1400" dirty="0" err="1"/>
              <a:t>baku</a:t>
            </a:r>
            <a:r>
              <a:rPr lang="en-US" sz="1400" dirty="0"/>
              <a:t> yang </a:t>
            </a:r>
            <a:r>
              <a:rPr lang="en-US" sz="1400" dirty="0" err="1"/>
              <a:t>sama</a:t>
            </a:r>
            <a:r>
              <a:rPr lang="en-US" sz="1400" dirty="0"/>
              <a:t>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produk</a:t>
            </a:r>
            <a:r>
              <a:rPr lang="en-US" sz="1400" dirty="0"/>
              <a:t> </a:t>
            </a:r>
            <a:r>
              <a:rPr lang="en-US" sz="1400" dirty="0" err="1"/>
              <a:t>akhir</a:t>
            </a:r>
            <a:r>
              <a:rPr lang="en-US" sz="1400" dirty="0"/>
              <a:t>. Tools </a:t>
            </a:r>
            <a:r>
              <a:rPr lang="en-US" sz="1400" dirty="0" err="1"/>
              <a:t>umum</a:t>
            </a:r>
            <a:r>
              <a:rPr lang="en-US" sz="1400" dirty="0"/>
              <a:t> yang </a:t>
            </a:r>
            <a:r>
              <a:rPr lang="en-US" sz="1400" dirty="0" err="1"/>
              <a:t>digunakan</a:t>
            </a:r>
            <a:r>
              <a:rPr lang="en-US" sz="1400" dirty="0"/>
              <a:t>: Sketch, </a:t>
            </a:r>
            <a:r>
              <a:rPr lang="en-US" sz="1400" dirty="0" err="1"/>
              <a:t>balsamiq</a:t>
            </a:r>
            <a:r>
              <a:rPr lang="en-US" sz="1400" dirty="0"/>
              <a:t>, </a:t>
            </a:r>
            <a:r>
              <a:rPr lang="en-US" sz="1400" dirty="0" err="1"/>
              <a:t>figma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A039D-D92B-AF47-914D-0A8BE207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C00000"/>
                </a:solidFill>
              </a:rPr>
              <a:t>Mengenal</a:t>
            </a:r>
            <a:r>
              <a:rPr lang="en-US" b="1" dirty="0">
                <a:solidFill>
                  <a:srgbClr val="C00000"/>
                </a:solidFill>
              </a:rPr>
              <a:t> Use Case Diagram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BCE5C-E201-C640-AB56-DFC130C42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Use case diagram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mengidentifikasi</a:t>
            </a:r>
            <a:r>
              <a:rPr lang="en-US" dirty="0">
                <a:solidFill>
                  <a:srgbClr val="C00000"/>
                </a:solidFill>
              </a:rPr>
              <a:t> proses dan </a:t>
            </a:r>
            <a:r>
              <a:rPr lang="en-US" dirty="0" err="1">
                <a:solidFill>
                  <a:srgbClr val="C00000"/>
                </a:solidFill>
              </a:rPr>
              <a:t>elemen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utama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dari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sistem</a:t>
            </a:r>
            <a:r>
              <a:rPr lang="en-US" dirty="0">
                <a:solidFill>
                  <a:srgbClr val="C00000"/>
                </a:solidFill>
              </a:rPr>
              <a:t>. </a:t>
            </a:r>
          </a:p>
          <a:p>
            <a:r>
              <a:rPr lang="en-US" dirty="0" err="1">
                <a:solidFill>
                  <a:srgbClr val="C00000"/>
                </a:solidFill>
              </a:rPr>
              <a:t>Elemen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utama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”</a:t>
            </a:r>
            <a:r>
              <a:rPr lang="en-US" dirty="0" err="1">
                <a:solidFill>
                  <a:srgbClr val="C00000"/>
                </a:solidFill>
              </a:rPr>
              <a:t>aktor</a:t>
            </a:r>
            <a:r>
              <a:rPr lang="en-US" dirty="0"/>
              <a:t>" dan the proses </a:t>
            </a:r>
            <a:r>
              <a:rPr lang="en-US" dirty="0" err="1"/>
              <a:t>direpresentasikan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"</a:t>
            </a:r>
            <a:r>
              <a:rPr lang="en-US" dirty="0">
                <a:solidFill>
                  <a:srgbClr val="C00000"/>
                </a:solidFill>
              </a:rPr>
              <a:t>use cases</a:t>
            </a:r>
            <a:r>
              <a:rPr lang="en-US" dirty="0"/>
              <a:t>" </a:t>
            </a:r>
          </a:p>
          <a:p>
            <a:r>
              <a:rPr lang="en-US" dirty="0">
                <a:solidFill>
                  <a:srgbClr val="C00000"/>
                </a:solidFill>
              </a:rPr>
              <a:t>Use case diagram </a:t>
            </a:r>
            <a:r>
              <a:rPr lang="en-US" dirty="0" err="1">
                <a:solidFill>
                  <a:srgbClr val="C00000"/>
                </a:solidFill>
              </a:rPr>
              <a:t>dapat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aktor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dengan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setiap</a:t>
            </a:r>
            <a:r>
              <a:rPr lang="en-US" dirty="0">
                <a:solidFill>
                  <a:srgbClr val="C00000"/>
                </a:solidFill>
              </a:rPr>
              <a:t> use case</a:t>
            </a:r>
            <a:r>
              <a:rPr lang="en-US" dirty="0"/>
              <a:t>.</a:t>
            </a:r>
          </a:p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, </a:t>
            </a:r>
            <a:r>
              <a:rPr lang="en-US" dirty="0" err="1"/>
              <a:t>sebuah</a:t>
            </a:r>
            <a:r>
              <a:rPr lang="en-US" dirty="0"/>
              <a:t> use case diagram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aspek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fungsional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dari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sebuah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sistem</a:t>
            </a:r>
            <a:r>
              <a:rPr lang="en-US" dirty="0"/>
              <a:t>. </a:t>
            </a:r>
          </a:p>
          <a:p>
            <a:r>
              <a:rPr lang="en-US" dirty="0" err="1">
                <a:solidFill>
                  <a:srgbClr val="C00000"/>
                </a:solidFill>
              </a:rPr>
              <a:t>Secara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spesifik</a:t>
            </a:r>
            <a:r>
              <a:rPr lang="en-US" dirty="0"/>
              <a:t>, use case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proses </a:t>
            </a:r>
            <a:r>
              <a:rPr lang="en-US" dirty="0" err="1">
                <a:solidFill>
                  <a:srgbClr val="C00000"/>
                </a:solidFill>
              </a:rPr>
              <a:t>bisnis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dalam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sistem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C00000"/>
                </a:solidFill>
              </a:rPr>
              <a:t>Use case diagram </a:t>
            </a:r>
            <a:r>
              <a:rPr lang="en-US" dirty="0" err="1"/>
              <a:t>mendefinisikan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kebutuhan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sistem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dalam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sebuah</a:t>
            </a:r>
            <a:r>
              <a:rPr lang="en-US" dirty="0">
                <a:solidFill>
                  <a:srgbClr val="C00000"/>
                </a:solidFill>
              </a:rPr>
              <a:t>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714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Vertical </a:t>
            </a:r>
            <a:r>
              <a:rPr lang="en-US" dirty="0" err="1"/>
              <a:t>vs</a:t>
            </a:r>
            <a:r>
              <a:rPr lang="en-US" dirty="0"/>
              <a:t> Horizontal Prototypes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2855380"/>
            <a:ext cx="4040188" cy="659352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dirty="0"/>
              <a:t>Vertical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3514732"/>
            <a:ext cx="4040188" cy="312897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000" dirty="0" err="1"/>
              <a:t>Mengandung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yang detail </a:t>
            </a:r>
            <a:r>
              <a:rPr lang="en-US" sz="2000" dirty="0" err="1"/>
              <a:t>tapi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</a:t>
            </a:r>
            <a:r>
              <a:rPr lang="en-US" sz="2000" dirty="0" err="1"/>
              <a:t>terpilih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keseluruhan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Mempunyai</a:t>
            </a:r>
            <a:r>
              <a:rPr lang="en-US" sz="2000" dirty="0"/>
              <a:t> </a:t>
            </a:r>
            <a:r>
              <a:rPr lang="en-US" sz="2000" dirty="0" err="1"/>
              <a:t>performa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rendah</a:t>
            </a:r>
            <a:r>
              <a:rPr lang="en-US" sz="2000" dirty="0"/>
              <a:t> </a:t>
            </a:r>
            <a:r>
              <a:rPr lang="en-US" sz="2000" dirty="0" err="1"/>
              <a:t>dibanding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final</a:t>
            </a:r>
          </a:p>
          <a:p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jaringan</a:t>
            </a:r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5025" y="2859889"/>
            <a:ext cx="4041775" cy="654843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dirty="0" err="1"/>
              <a:t>Horisontal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3514732"/>
            <a:ext cx="4041775" cy="312897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2000" dirty="0" err="1"/>
              <a:t>Mencakup</a:t>
            </a:r>
            <a:r>
              <a:rPr lang="en-US" sz="2000" dirty="0"/>
              <a:t> </a:t>
            </a:r>
            <a:r>
              <a:rPr lang="en-US" sz="2000" dirty="0" err="1"/>
              <a:t>seluruh</a:t>
            </a:r>
            <a:r>
              <a:rPr lang="en-US" sz="2000" dirty="0"/>
              <a:t> </a:t>
            </a:r>
            <a:r>
              <a:rPr lang="en-US" sz="2000" dirty="0" err="1"/>
              <a:t>antarmuka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 </a:t>
            </a:r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dirty="0" err="1"/>
              <a:t>tanpa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pokok</a:t>
            </a:r>
            <a:r>
              <a:rPr lang="en-US" sz="2000" dirty="0"/>
              <a:t>, </a:t>
            </a:r>
            <a:r>
              <a:rPr lang="en-US" sz="2000" dirty="0" err="1"/>
              <a:t>berupa</a:t>
            </a:r>
            <a:r>
              <a:rPr lang="en-US" sz="2000" dirty="0"/>
              <a:t> </a:t>
            </a:r>
            <a:r>
              <a:rPr lang="en-US" sz="2000" dirty="0" err="1"/>
              <a:t>simulasi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belum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pekerjaan</a:t>
            </a:r>
            <a:r>
              <a:rPr lang="en-US" sz="2000" dirty="0"/>
              <a:t> yang </a:t>
            </a:r>
            <a:r>
              <a:rPr lang="en-US" sz="2000" dirty="0" err="1"/>
              <a:t>sesungguhnya</a:t>
            </a:r>
            <a:endParaRPr lang="en-US" sz="2000" dirty="0"/>
          </a:p>
          <a:p>
            <a:r>
              <a:rPr lang="en-US" sz="2000" dirty="0" err="1"/>
              <a:t>Mengurangi</a:t>
            </a:r>
            <a:r>
              <a:rPr lang="en-US" sz="2000" dirty="0"/>
              <a:t> level </a:t>
            </a:r>
            <a:r>
              <a:rPr lang="en-US" sz="2000" dirty="0" err="1"/>
              <a:t>fungsionalitas</a:t>
            </a:r>
            <a:r>
              <a:rPr lang="en-US" sz="2000" dirty="0"/>
              <a:t>,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428596" y="2078172"/>
            <a:ext cx="8286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teknik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membatasi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yang </a:t>
            </a:r>
            <a:r>
              <a:rPr lang="en-US" sz="2000" dirty="0" err="1"/>
              <a:t>dipertimbangkan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diimplementasikan</a:t>
            </a:r>
            <a:endParaRPr lang="en-US" sz="2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Low  VS high-fidelity prototypes</a:t>
            </a:r>
            <a:br>
              <a:rPr lang="en-US" dirty="0"/>
            </a:br>
            <a:r>
              <a:rPr lang="en-US" dirty="0" err="1"/>
              <a:t>Karakteristik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88749"/>
            <a:ext cx="4040188" cy="659352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dirty="0"/>
              <a:t>Low - fidelity prototype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3469772"/>
            <a:ext cx="4040188" cy="270035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sv-SE" sz="1800" dirty="0"/>
              <a:t>Gambaran cepat dari sistem final</a:t>
            </a:r>
          </a:p>
          <a:p>
            <a:r>
              <a:rPr lang="en-US" sz="1800" dirty="0" err="1"/>
              <a:t>Mempunyai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interaksi</a:t>
            </a:r>
            <a:r>
              <a:rPr lang="en-US" sz="1800" dirty="0"/>
              <a:t> yang </a:t>
            </a:r>
            <a:r>
              <a:rPr lang="en-US" sz="1800" dirty="0" err="1"/>
              <a:t>terbatas</a:t>
            </a:r>
            <a:endParaRPr lang="en-US" sz="1800" dirty="0"/>
          </a:p>
          <a:p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menggambarkan</a:t>
            </a:r>
            <a:r>
              <a:rPr lang="en-US" sz="1800" dirty="0"/>
              <a:t> </a:t>
            </a:r>
            <a:r>
              <a:rPr lang="en-US" sz="1800" dirty="0" err="1"/>
              <a:t>konsep</a:t>
            </a:r>
            <a:r>
              <a:rPr lang="en-US" sz="1800" dirty="0"/>
              <a:t> , </a:t>
            </a:r>
            <a:r>
              <a:rPr lang="en-US" sz="1800" dirty="0" err="1"/>
              <a:t>perancangan</a:t>
            </a:r>
            <a:r>
              <a:rPr lang="en-US" sz="1800" dirty="0"/>
              <a:t>, </a:t>
            </a:r>
            <a:r>
              <a:rPr lang="en-US" sz="1800" dirty="0" err="1"/>
              <a:t>alternatif</a:t>
            </a:r>
            <a:r>
              <a:rPr lang="en-US" sz="1800" dirty="0"/>
              <a:t>, </a:t>
            </a:r>
            <a:r>
              <a:rPr lang="en-US" sz="1800" dirty="0" err="1"/>
              <a:t>dan</a:t>
            </a:r>
            <a:r>
              <a:rPr lang="en-US" sz="1800" dirty="0"/>
              <a:t> layout </a:t>
            </a:r>
            <a:r>
              <a:rPr lang="en-US" sz="1800" dirty="0" err="1"/>
              <a:t>layar</a:t>
            </a:r>
            <a:r>
              <a:rPr lang="en-US" sz="1800" dirty="0"/>
              <a:t> </a:t>
            </a:r>
            <a:r>
              <a:rPr lang="en-US" sz="1800" dirty="0" err="1"/>
              <a:t>dibanding</a:t>
            </a:r>
            <a:r>
              <a:rPr lang="en-US" sz="1800" dirty="0"/>
              <a:t> model </a:t>
            </a:r>
            <a:r>
              <a:rPr lang="en-US" sz="1800" dirty="0" err="1"/>
              <a:t>interaksi</a:t>
            </a:r>
            <a:r>
              <a:rPr lang="en-US" sz="1800" dirty="0"/>
              <a:t> </a:t>
            </a:r>
            <a:r>
              <a:rPr lang="en-US" sz="1800" dirty="0" err="1"/>
              <a:t>pengguna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645025" y="2813556"/>
            <a:ext cx="4041775" cy="65484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dirty="0"/>
              <a:t>High - fidelity prototype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67673"/>
            <a:ext cx="4041775" cy="270035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1800" dirty="0" err="1"/>
              <a:t>Mempunyai</a:t>
            </a:r>
            <a:r>
              <a:rPr lang="en-US" sz="1800" dirty="0"/>
              <a:t> </a:t>
            </a:r>
            <a:r>
              <a:rPr lang="en-US" sz="1800" dirty="0" err="1"/>
              <a:t>interaksi</a:t>
            </a:r>
            <a:r>
              <a:rPr lang="en-US" sz="1800" dirty="0"/>
              <a:t> </a:t>
            </a:r>
            <a:r>
              <a:rPr lang="en-US" sz="1800" dirty="0" err="1"/>
              <a:t>penuh</a:t>
            </a:r>
            <a:endParaRPr lang="en-US" sz="1800" dirty="0"/>
          </a:p>
          <a:p>
            <a:r>
              <a:rPr lang="en-US" sz="1800" dirty="0" err="1"/>
              <a:t>Pengguna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memasukkan</a:t>
            </a:r>
            <a:r>
              <a:rPr lang="en-US" sz="1800" dirty="0"/>
              <a:t> data </a:t>
            </a:r>
            <a:r>
              <a:rPr lang="en-US" sz="1800" dirty="0" err="1"/>
              <a:t>kedalam</a:t>
            </a:r>
            <a:r>
              <a:rPr lang="en-US" sz="1800" dirty="0"/>
              <a:t> </a:t>
            </a:r>
            <a:r>
              <a:rPr lang="en-US" sz="1800" dirty="0" err="1"/>
              <a:t>medan</a:t>
            </a:r>
            <a:r>
              <a:rPr lang="en-US" sz="1800" dirty="0"/>
              <a:t> </a:t>
            </a:r>
            <a:r>
              <a:rPr lang="en-US" sz="1800" dirty="0" err="1"/>
              <a:t>masukan</a:t>
            </a:r>
            <a:r>
              <a:rPr lang="en-US" sz="1800" dirty="0"/>
              <a:t>, </a:t>
            </a:r>
            <a:r>
              <a:rPr lang="en-US" sz="1800" dirty="0" err="1"/>
              <a:t>menanggapi</a:t>
            </a:r>
            <a:r>
              <a:rPr lang="en-US" sz="1800" dirty="0"/>
              <a:t> </a:t>
            </a:r>
            <a:r>
              <a:rPr lang="en-US" sz="1800" dirty="0" err="1"/>
              <a:t>pesan</a:t>
            </a:r>
            <a:r>
              <a:rPr lang="en-US" sz="1800" dirty="0"/>
              <a:t>, </a:t>
            </a:r>
            <a:r>
              <a:rPr lang="en-US" sz="1800" dirty="0" err="1"/>
              <a:t>memilih</a:t>
            </a:r>
            <a:r>
              <a:rPr lang="en-US" sz="1800" dirty="0"/>
              <a:t> icon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membuka</a:t>
            </a:r>
            <a:r>
              <a:rPr lang="en-US" sz="1800" dirty="0"/>
              <a:t> </a:t>
            </a:r>
            <a:r>
              <a:rPr lang="en-US" sz="1800" dirty="0" err="1"/>
              <a:t>window,berinteraksi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UI</a:t>
            </a:r>
          </a:p>
          <a:p>
            <a:r>
              <a:rPr lang="it-IT" sz="1800" dirty="0"/>
              <a:t>Mewakili fungsi-fungsi inti dari antarmuka pengguna produk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963261"/>
            <a:ext cx="82153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Fidelity </a:t>
            </a:r>
            <a:r>
              <a:rPr lang="en-US" sz="2400" dirty="0" err="1"/>
              <a:t>mengacu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tingkat</a:t>
            </a:r>
            <a:r>
              <a:rPr lang="en-US" sz="2400" dirty="0"/>
              <a:t> </a:t>
            </a:r>
            <a:r>
              <a:rPr lang="en-US" sz="2400" dirty="0" err="1"/>
              <a:t>kerincian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endParaRPr lang="en-US" sz="2400" dirty="0"/>
          </a:p>
          <a:p>
            <a:r>
              <a:rPr lang="en-US" sz="2400" dirty="0" err="1"/>
              <a:t>akhir</a:t>
            </a:r>
            <a:endParaRPr lang="en-US" sz="2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Low  VS high-fidelity prototypes</a:t>
            </a:r>
            <a:br>
              <a:rPr lang="en-US" dirty="0"/>
            </a:br>
            <a:r>
              <a:rPr lang="en-US" dirty="0" err="1"/>
              <a:t>Karakteristik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Low - fidelity prototype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326902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1400" dirty="0" err="1"/>
              <a:t>Mendemonstrasikan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umum</a:t>
            </a:r>
            <a:r>
              <a:rPr lang="en-US" sz="1400" dirty="0"/>
              <a:t> ‘feel and look’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antarmukapengguna</a:t>
            </a:r>
            <a:r>
              <a:rPr lang="en-US" sz="1400" dirty="0"/>
              <a:t>.</a:t>
            </a:r>
          </a:p>
          <a:p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memperlihatkan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rinci</a:t>
            </a:r>
            <a:r>
              <a:rPr lang="en-US" sz="1400" dirty="0"/>
              <a:t> </a:t>
            </a:r>
            <a:r>
              <a:rPr lang="en-US" sz="1400" dirty="0" err="1"/>
              <a:t>bagaimana</a:t>
            </a:r>
            <a:r>
              <a:rPr lang="en-US" sz="1400" dirty="0"/>
              <a:t> </a:t>
            </a:r>
            <a:r>
              <a:rPr lang="en-US" sz="1400" dirty="0" err="1"/>
              <a:t>operasi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.</a:t>
            </a:r>
          </a:p>
          <a:p>
            <a:r>
              <a:rPr lang="es-ES" sz="1400" dirty="0" err="1"/>
              <a:t>Digunakan</a:t>
            </a:r>
            <a:r>
              <a:rPr lang="es-ES" sz="1400" dirty="0"/>
              <a:t> pada </a:t>
            </a:r>
            <a:r>
              <a:rPr lang="es-ES" sz="1400" dirty="0" err="1"/>
              <a:t>awal</a:t>
            </a:r>
            <a:r>
              <a:rPr lang="es-ES" sz="1400" dirty="0"/>
              <a:t> </a:t>
            </a:r>
            <a:r>
              <a:rPr lang="es-ES" sz="1400" dirty="0" err="1"/>
              <a:t>siklus</a:t>
            </a:r>
            <a:r>
              <a:rPr lang="es-ES" sz="1400" dirty="0"/>
              <a:t> </a:t>
            </a:r>
            <a:r>
              <a:rPr lang="es-ES" sz="1400" dirty="0" err="1"/>
              <a:t>perancangan</a:t>
            </a:r>
            <a:endParaRPr lang="es-ES" sz="1400" dirty="0"/>
          </a:p>
          <a:p>
            <a:r>
              <a:rPr lang="en-US" sz="1400" dirty="0" err="1"/>
              <a:t>Memperlihatkan</a:t>
            </a:r>
            <a:r>
              <a:rPr lang="en-US" sz="1400" dirty="0"/>
              <a:t> </a:t>
            </a:r>
            <a:r>
              <a:rPr lang="en-US" sz="1400" dirty="0" err="1"/>
              <a:t>konsep</a:t>
            </a:r>
            <a:r>
              <a:rPr lang="en-US" sz="1400" dirty="0"/>
              <a:t> </a:t>
            </a:r>
            <a:r>
              <a:rPr lang="en-US" sz="1400" dirty="0" err="1"/>
              <a:t>pendekatan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umum</a:t>
            </a:r>
            <a:r>
              <a:rPr lang="en-US" sz="1400" dirty="0"/>
              <a:t> </a:t>
            </a:r>
            <a:r>
              <a:rPr lang="en-US" sz="1400" dirty="0" err="1"/>
              <a:t>tanpa</a:t>
            </a:r>
            <a:r>
              <a:rPr lang="en-US" sz="1400" dirty="0"/>
              <a:t> </a:t>
            </a:r>
            <a:r>
              <a:rPr lang="en-US" sz="1400" dirty="0" err="1"/>
              <a:t>harus</a:t>
            </a:r>
            <a:r>
              <a:rPr lang="en-US" sz="1400" dirty="0"/>
              <a:t> </a:t>
            </a:r>
            <a:r>
              <a:rPr lang="en-US" sz="1400" dirty="0" err="1"/>
              <a:t>membuang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r>
              <a:rPr lang="en-US" sz="1400" dirty="0" err="1"/>
              <a:t>tenaga</a:t>
            </a:r>
            <a:r>
              <a:rPr lang="en-US" sz="1400" dirty="0"/>
              <a:t>, </a:t>
            </a:r>
            <a:r>
              <a:rPr lang="en-US" sz="1400" dirty="0" err="1"/>
              <a:t>biaya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waktu</a:t>
            </a:r>
            <a:endParaRPr lang="en-US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High - fidelity prototype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326902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1200" dirty="0" err="1"/>
              <a:t>Umumnya</a:t>
            </a:r>
            <a:r>
              <a:rPr lang="en-US" sz="1200" dirty="0"/>
              <a:t> </a:t>
            </a:r>
            <a:r>
              <a:rPr lang="en-US" sz="1200" dirty="0" err="1"/>
              <a:t>dibuat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4GLs </a:t>
            </a:r>
            <a:r>
              <a:rPr lang="en-US" sz="1200" dirty="0" err="1"/>
              <a:t>seperti</a:t>
            </a:r>
            <a:r>
              <a:rPr lang="en-US" sz="1200" dirty="0"/>
              <a:t> Smalltalk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bahasa</a:t>
            </a:r>
            <a:r>
              <a:rPr lang="en-US" sz="1200" dirty="0"/>
              <a:t> </a:t>
            </a:r>
            <a:r>
              <a:rPr lang="en-US" sz="1200" dirty="0" err="1"/>
              <a:t>pemrograman</a:t>
            </a:r>
            <a:r>
              <a:rPr lang="en-US" sz="1200" dirty="0"/>
              <a:t> </a:t>
            </a:r>
            <a:r>
              <a:rPr lang="en-US" sz="1200" dirty="0" err="1"/>
              <a:t>berbasis</a:t>
            </a:r>
            <a:r>
              <a:rPr lang="en-US" sz="1200" dirty="0"/>
              <a:t> visual</a:t>
            </a:r>
          </a:p>
          <a:p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mensimulasikan</a:t>
            </a:r>
            <a:r>
              <a:rPr lang="en-US" sz="1200" dirty="0"/>
              <a:t> </a:t>
            </a:r>
            <a:r>
              <a:rPr lang="en-US" sz="1200" dirty="0" err="1"/>
              <a:t>sebagaian</a:t>
            </a:r>
            <a:r>
              <a:rPr lang="en-US" sz="1200" dirty="0"/>
              <a:t> </a:t>
            </a:r>
            <a:r>
              <a:rPr lang="en-US" sz="1200" dirty="0" err="1"/>
              <a:t>besar</a:t>
            </a:r>
            <a:r>
              <a:rPr lang="en-US" sz="1200" dirty="0"/>
              <a:t> </a:t>
            </a:r>
            <a:r>
              <a:rPr lang="en-US" sz="1200" dirty="0" err="1"/>
              <a:t>fungsi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akhir</a:t>
            </a:r>
            <a:endParaRPr lang="en-US" sz="1200" dirty="0"/>
          </a:p>
          <a:p>
            <a:r>
              <a:rPr lang="en-US" sz="1200" dirty="0"/>
              <a:t>Trade off </a:t>
            </a:r>
            <a:r>
              <a:rPr lang="en-US" sz="1200" dirty="0" err="1"/>
              <a:t>kecepatan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ketelian</a:t>
            </a:r>
            <a:endParaRPr lang="en-US" sz="1200" dirty="0"/>
          </a:p>
          <a:p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secepat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semudah</a:t>
            </a:r>
            <a:r>
              <a:rPr lang="en-US" sz="1200" dirty="0"/>
              <a:t> </a:t>
            </a:r>
            <a:r>
              <a:rPr lang="en-US" sz="1200" dirty="0" err="1"/>
              <a:t>membuat</a:t>
            </a:r>
            <a:r>
              <a:rPr lang="en-US" sz="1200" dirty="0"/>
              <a:t> </a:t>
            </a:r>
            <a:r>
              <a:rPr lang="en-US" sz="1200" dirty="0" err="1"/>
              <a:t>prototipe</a:t>
            </a:r>
            <a:r>
              <a:rPr lang="en-US" sz="1200" dirty="0"/>
              <a:t> low-fidelity</a:t>
            </a:r>
          </a:p>
          <a:p>
            <a:r>
              <a:rPr lang="en-US" sz="1200" dirty="0" err="1"/>
              <a:t>Mewakili</a:t>
            </a:r>
            <a:r>
              <a:rPr lang="en-US" sz="1200" dirty="0"/>
              <a:t> </a:t>
            </a:r>
            <a:r>
              <a:rPr lang="en-US" sz="1200" dirty="0" err="1"/>
              <a:t>antarmuka</a:t>
            </a:r>
            <a:r>
              <a:rPr lang="en-US" sz="1200" dirty="0"/>
              <a:t> </a:t>
            </a:r>
            <a:r>
              <a:rPr lang="en-US" sz="1200" dirty="0" err="1"/>
              <a:t>pengguna</a:t>
            </a:r>
            <a:r>
              <a:rPr lang="en-US" sz="1200" dirty="0"/>
              <a:t> yang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diimplementasikan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produk</a:t>
            </a:r>
            <a:r>
              <a:rPr lang="en-US" sz="1200" dirty="0"/>
              <a:t> </a:t>
            </a:r>
            <a:r>
              <a:rPr lang="en-US" sz="1200" dirty="0" err="1"/>
              <a:t>akhir</a:t>
            </a:r>
            <a:endParaRPr lang="en-US" sz="1200" dirty="0"/>
          </a:p>
          <a:p>
            <a:r>
              <a:rPr lang="en-US" sz="1200" dirty="0" err="1"/>
              <a:t>Mempunyai</a:t>
            </a:r>
            <a:r>
              <a:rPr lang="en-US" sz="1200" dirty="0"/>
              <a:t> </a:t>
            </a:r>
            <a:r>
              <a:rPr lang="en-US" sz="1200" dirty="0" err="1"/>
              <a:t>penampilan</a:t>
            </a:r>
            <a:r>
              <a:rPr lang="en-US" sz="1200" dirty="0"/>
              <a:t> yang </a:t>
            </a:r>
            <a:r>
              <a:rPr lang="en-US" sz="1200" dirty="0" err="1"/>
              <a:t>sangat</a:t>
            </a:r>
            <a:r>
              <a:rPr lang="en-US" sz="1200" dirty="0"/>
              <a:t> </a:t>
            </a:r>
            <a:r>
              <a:rPr lang="en-US" sz="1200" dirty="0" err="1"/>
              <a:t>mirip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produk</a:t>
            </a:r>
            <a:r>
              <a:rPr lang="en-US" sz="1200" dirty="0"/>
              <a:t> </a:t>
            </a:r>
            <a:r>
              <a:rPr lang="en-US" sz="1200" dirty="0" err="1"/>
              <a:t>aktual</a:t>
            </a:r>
            <a:endParaRPr lang="en-US" sz="18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Low VS high-fidelity prototypes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Low - fidelity prototype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 bwMode="auto">
          <a:xfrm>
            <a:off x="1615281" y="3060700"/>
            <a:ext cx="2781300" cy="21717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High - fidelity prototype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 bwMode="auto">
          <a:xfrm>
            <a:off x="5049044" y="3098800"/>
            <a:ext cx="2806700" cy="2082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20BE-FE32-AD44-A53B-86A0BC0F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A8E6A-19C9-574B-9A95-90341CFD8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>
                <a:hlinkClick r:id="rId2"/>
              </a:rPr>
              <a:t>bambang_yulianto.staff.gunadarma.ac.id › files › IMK+5+-+Prototype</a:t>
            </a:r>
          </a:p>
          <a:p>
            <a:r>
              <a:rPr lang="en-ID" dirty="0">
                <a:hlinkClick r:id="rId2"/>
              </a:rPr>
              <a:t>University of Amsterdam</a:t>
            </a:r>
          </a:p>
          <a:p>
            <a:endParaRPr lang="en-ID" dirty="0">
              <a:hlinkClick r:id="rId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9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847088"/>
            <a:ext cx="416103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9491FA2-C957-8241-BC5B-F929593B3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804519"/>
            <a:ext cx="4162768" cy="1049235"/>
          </a:xfrm>
        </p:spPr>
        <p:txBody>
          <a:bodyPr>
            <a:normAutofit/>
          </a:bodyPr>
          <a:lstStyle/>
          <a:p>
            <a:r>
              <a:rPr lang="en-US" sz="2700" b="1" dirty="0" err="1"/>
              <a:t>Elemen</a:t>
            </a:r>
            <a:r>
              <a:rPr lang="en-US" sz="2700" b="1" dirty="0"/>
              <a:t> </a:t>
            </a:r>
            <a:r>
              <a:rPr lang="en-US" sz="2700" b="1" dirty="0" err="1"/>
              <a:t>dari</a:t>
            </a:r>
            <a:r>
              <a:rPr lang="en-US" sz="2700" b="1" dirty="0"/>
              <a:t> Use Case Diagram</a:t>
            </a:r>
            <a:endParaRPr lang="en-US" sz="27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E25E7-B7C0-3249-B560-88E75C3B3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684" y="2015732"/>
            <a:ext cx="4162768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 </a:t>
            </a:r>
            <a:r>
              <a:rPr lang="en-US" sz="1400" dirty="0" err="1"/>
              <a:t>Lihat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dekat</a:t>
            </a:r>
            <a:r>
              <a:rPr lang="en-US" sz="1400" dirty="0"/>
              <a:t>, </a:t>
            </a:r>
            <a:r>
              <a:rPr lang="en-US" sz="1400" dirty="0" err="1"/>
              <a:t>elemen</a:t>
            </a:r>
            <a:r>
              <a:rPr lang="en-US" sz="1400" dirty="0"/>
              <a:t> </a:t>
            </a:r>
            <a:r>
              <a:rPr lang="en-US" sz="1400" dirty="0" err="1"/>
              <a:t>apa</a:t>
            </a:r>
            <a:r>
              <a:rPr lang="en-US" sz="1400" dirty="0"/>
              <a:t> </a:t>
            </a:r>
            <a:r>
              <a:rPr lang="en-US" sz="1400" dirty="0" err="1"/>
              <a:t>saja</a:t>
            </a:r>
            <a:r>
              <a:rPr lang="en-US" sz="1400" dirty="0"/>
              <a:t> yang </a:t>
            </a:r>
            <a:r>
              <a:rPr lang="en-US" sz="1400" dirty="0" err="1"/>
              <a:t>menyusun</a:t>
            </a:r>
            <a:r>
              <a:rPr lang="en-US" sz="1400" dirty="0"/>
              <a:t> use case diagram</a:t>
            </a:r>
          </a:p>
          <a:p>
            <a:pPr>
              <a:lnSpc>
                <a:spcPct val="110000"/>
              </a:lnSpc>
            </a:pPr>
            <a:r>
              <a:rPr lang="sw-KE" sz="1400" b="1" dirty="0" err="1"/>
              <a:t>Aktor</a:t>
            </a:r>
            <a:r>
              <a:rPr lang="sw-KE" sz="1400" b="1" dirty="0"/>
              <a:t>-</a:t>
            </a:r>
            <a:r>
              <a:rPr lang="en-US" sz="1400" dirty="0" err="1"/>
              <a:t>mencerminkan</a:t>
            </a:r>
            <a:r>
              <a:rPr lang="en-US" sz="1400" dirty="0"/>
              <a:t> </a:t>
            </a:r>
            <a:r>
              <a:rPr lang="en-US" sz="1400" dirty="0" err="1"/>
              <a:t>entitas</a:t>
            </a:r>
            <a:r>
              <a:rPr lang="en-US" sz="1400" dirty="0"/>
              <a:t> </a:t>
            </a:r>
            <a:r>
              <a:rPr lang="en-US" sz="1400" dirty="0" err="1"/>
              <a:t>apa</a:t>
            </a:r>
            <a:r>
              <a:rPr lang="en-US" sz="1400" dirty="0"/>
              <a:t> </a:t>
            </a:r>
            <a:r>
              <a:rPr lang="en-US" sz="1400" dirty="0" err="1"/>
              <a:t>saja</a:t>
            </a:r>
            <a:r>
              <a:rPr lang="en-US" sz="1400" dirty="0"/>
              <a:t> yang </a:t>
            </a:r>
            <a:r>
              <a:rPr lang="en-US" sz="1400" dirty="0" err="1"/>
              <a:t>berperan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1400" dirty="0" err="1"/>
              <a:t>Perbedaan</a:t>
            </a:r>
            <a:r>
              <a:rPr lang="en-US" sz="1400" dirty="0"/>
              <a:t> </a:t>
            </a:r>
            <a:r>
              <a:rPr lang="en-US" sz="1400" dirty="0" err="1"/>
              <a:t>peran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aktor</a:t>
            </a:r>
            <a:r>
              <a:rPr lang="en-US" sz="1400" dirty="0"/>
              <a:t> </a:t>
            </a:r>
            <a:r>
              <a:rPr lang="en-US" sz="1400" dirty="0" err="1"/>
              <a:t>menggambarkan</a:t>
            </a:r>
            <a:r>
              <a:rPr lang="en-US" sz="1400" dirty="0"/>
              <a:t> </a:t>
            </a:r>
            <a:r>
              <a:rPr lang="en-US" sz="1400" dirty="0" err="1"/>
              <a:t>peran</a:t>
            </a:r>
            <a:r>
              <a:rPr lang="en-US" sz="1400" dirty="0"/>
              <a:t> </a:t>
            </a:r>
            <a:r>
              <a:rPr lang="en-US" sz="1400" dirty="0" err="1"/>
              <a:t>bisnis</a:t>
            </a:r>
            <a:r>
              <a:rPr lang="en-US" sz="1400" dirty="0"/>
              <a:t> </a:t>
            </a:r>
            <a:r>
              <a:rPr lang="en-US" sz="1400" dirty="0" err="1"/>
              <a:t>sesungguhnya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</a:p>
          <a:p>
            <a:pPr>
              <a:lnSpc>
                <a:spcPct val="110000"/>
              </a:lnSpc>
            </a:pP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contoh</a:t>
            </a:r>
            <a:r>
              <a:rPr lang="en-US" sz="1400" dirty="0"/>
              <a:t>,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perbankan</a:t>
            </a:r>
            <a:r>
              <a:rPr lang="en-US" sz="1400" dirty="0"/>
              <a:t>, </a:t>
            </a:r>
            <a:r>
              <a:rPr lang="en-US" sz="1400" dirty="0" err="1"/>
              <a:t>entitas</a:t>
            </a:r>
            <a:r>
              <a:rPr lang="en-US" sz="1400" dirty="0"/>
              <a:t> customer </a:t>
            </a:r>
            <a:r>
              <a:rPr lang="en-US" sz="1400" dirty="0" err="1"/>
              <a:t>digambarkan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aktor</a:t>
            </a:r>
            <a:r>
              <a:rPr lang="en-US" sz="1400" dirty="0"/>
              <a:t>. </a:t>
            </a:r>
            <a:r>
              <a:rPr lang="en-US" sz="1400" dirty="0" err="1"/>
              <a:t>Demikian</a:t>
            </a:r>
            <a:r>
              <a:rPr lang="en-US" sz="1400" dirty="0"/>
              <a:t> juga </a:t>
            </a:r>
            <a:r>
              <a:rPr lang="en-US" sz="1400" dirty="0" err="1"/>
              <a:t>entitas</a:t>
            </a:r>
            <a:r>
              <a:rPr lang="en-US" sz="1400" dirty="0"/>
              <a:t> </a:t>
            </a:r>
            <a:r>
              <a:rPr lang="en-US" sz="1400" dirty="0" err="1"/>
              <a:t>pegawai</a:t>
            </a:r>
            <a:r>
              <a:rPr lang="en-US" sz="1400" dirty="0"/>
              <a:t> yang </a:t>
            </a:r>
            <a:r>
              <a:rPr lang="en-US" sz="1400" dirty="0" err="1"/>
              <a:t>menyediakan</a:t>
            </a:r>
            <a:r>
              <a:rPr lang="en-US" sz="1400" dirty="0"/>
              <a:t> </a:t>
            </a:r>
            <a:r>
              <a:rPr lang="en-US" sz="1400" dirty="0" err="1"/>
              <a:t>layanan</a:t>
            </a:r>
            <a:r>
              <a:rPr lang="en-US" sz="1400" dirty="0"/>
              <a:t> </a:t>
            </a:r>
            <a:r>
              <a:rPr lang="en-US" sz="1400" dirty="0" err="1"/>
              <a:t>digambarkan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aktor</a:t>
            </a:r>
            <a:r>
              <a:rPr lang="en-US" sz="1400" dirty="0"/>
              <a:t> </a:t>
            </a:r>
          </a:p>
          <a:p>
            <a:pPr>
              <a:lnSpc>
                <a:spcPct val="110000"/>
              </a:lnSpc>
            </a:pPr>
            <a:r>
              <a:rPr lang="en-US" sz="1400" dirty="0" err="1"/>
              <a:t>Aktor</a:t>
            </a:r>
            <a:r>
              <a:rPr lang="en-US" sz="1400" dirty="0"/>
              <a:t> </a:t>
            </a:r>
            <a:r>
              <a:rPr lang="en-US" sz="1400" dirty="0" err="1"/>
              <a:t>digambarkan</a:t>
            </a:r>
            <a:r>
              <a:rPr lang="en-US" sz="1400" dirty="0"/>
              <a:t> dan </a:t>
            </a:r>
            <a:r>
              <a:rPr lang="en-US" sz="1400" dirty="0" err="1"/>
              <a:t>diletakan</a:t>
            </a:r>
            <a:r>
              <a:rPr lang="en-US" sz="1400" dirty="0"/>
              <a:t> di </a:t>
            </a:r>
            <a:r>
              <a:rPr lang="en-US" sz="1400" dirty="0" err="1"/>
              <a:t>luar</a:t>
            </a:r>
            <a:r>
              <a:rPr lang="en-US" sz="1400" dirty="0"/>
              <a:t> </a:t>
            </a:r>
            <a:r>
              <a:rPr lang="en-US" sz="1400" i="1" dirty="0"/>
              <a:t>system boundary</a:t>
            </a:r>
            <a:endParaRPr lang="sw-KE" sz="1400" i="1" dirty="0"/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867E0-BCD7-424B-BA35-A470D89E33FF}"/>
              </a:ext>
            </a:extLst>
          </p:cNvPr>
          <p:cNvPicPr/>
          <p:nvPr/>
        </p:nvPicPr>
        <p:blipFill>
          <a:blip r:embed="rId2"/>
          <a:srcRect l="13596" t="50120" r="82241" b="37410"/>
          <a:stretch>
            <a:fillRect/>
          </a:stretch>
        </p:blipFill>
        <p:spPr bwMode="auto">
          <a:xfrm>
            <a:off x="6467740" y="481109"/>
            <a:ext cx="1331036" cy="2491906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6F60C-A682-C548-8E21-E4165E99D2B7}"/>
              </a:ext>
            </a:extLst>
          </p:cNvPr>
          <p:cNvPicPr/>
          <p:nvPr/>
        </p:nvPicPr>
        <p:blipFill>
          <a:blip r:embed="rId2"/>
          <a:srcRect l="22553" t="50120" r="73702" b="37410"/>
          <a:stretch>
            <a:fillRect/>
          </a:stretch>
        </p:blipFill>
        <p:spPr bwMode="auto">
          <a:xfrm>
            <a:off x="6534559" y="3138486"/>
            <a:ext cx="1197398" cy="2491907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799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87C9-3803-A646-BBCC-6E18685B0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Elements </a:t>
            </a:r>
            <a:r>
              <a:rPr lang="en-US" b="1" dirty="0" err="1">
                <a:solidFill>
                  <a:srgbClr val="C00000"/>
                </a:solidFill>
              </a:rPr>
              <a:t>dari</a:t>
            </a:r>
            <a:r>
              <a:rPr lang="en-US" b="1" dirty="0">
                <a:solidFill>
                  <a:srgbClr val="C00000"/>
                </a:solidFill>
              </a:rPr>
              <a:t> UML UCD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E535C-CAFE-D346-8B37-A0760B2F2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0" y="1934744"/>
            <a:ext cx="6571343" cy="3450613"/>
          </a:xfrm>
        </p:spPr>
        <p:txBody>
          <a:bodyPr>
            <a:normAutofit/>
          </a:bodyPr>
          <a:lstStyle/>
          <a:p>
            <a:r>
              <a:rPr lang="sw-KE" sz="1800" b="1" dirty="0" err="1"/>
              <a:t>Use</a:t>
            </a:r>
            <a:r>
              <a:rPr lang="sw-KE" sz="1800" b="1" dirty="0"/>
              <a:t> </a:t>
            </a:r>
            <a:r>
              <a:rPr lang="sw-KE" sz="1800" b="1" dirty="0" err="1"/>
              <a:t>case</a:t>
            </a:r>
            <a:r>
              <a:rPr lang="sw-KE" sz="1800" b="1" dirty="0"/>
              <a:t>-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representasi</a:t>
            </a:r>
            <a:r>
              <a:rPr lang="en-US" sz="1800" dirty="0"/>
              <a:t> visual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kebutuhan</a:t>
            </a:r>
            <a:r>
              <a:rPr lang="en-US" sz="1800" dirty="0"/>
              <a:t> </a:t>
            </a:r>
            <a:r>
              <a:rPr lang="en-US" sz="1800" dirty="0" err="1"/>
              <a:t>bisnis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endParaRPr lang="en-US" sz="1800" dirty="0"/>
          </a:p>
          <a:p>
            <a:r>
              <a:rPr lang="en-US" sz="1800" dirty="0" err="1"/>
              <a:t>Langkah</a:t>
            </a:r>
            <a:r>
              <a:rPr lang="en-US" sz="1800" dirty="0"/>
              <a:t> </a:t>
            </a:r>
            <a:r>
              <a:rPr lang="en-US" sz="1800" dirty="0" err="1"/>
              <a:t>pertama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use case,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pertama-tama</a:t>
            </a:r>
            <a:r>
              <a:rPr lang="en-US" sz="1800" dirty="0"/>
              <a:t>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C00000"/>
                </a:solidFill>
              </a:rPr>
              <a:t>menyusun</a:t>
            </a:r>
            <a:r>
              <a:rPr lang="en-US" sz="1800" dirty="0">
                <a:solidFill>
                  <a:srgbClr val="C00000"/>
                </a:solidFill>
              </a:rPr>
              <a:t> daftar </a:t>
            </a:r>
            <a:r>
              <a:rPr lang="en-US" sz="1800" dirty="0" err="1">
                <a:solidFill>
                  <a:srgbClr val="C00000"/>
                </a:solidFill>
              </a:rPr>
              <a:t>kebutuhan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err="1">
                <a:solidFill>
                  <a:srgbClr val="C00000"/>
                </a:solidFill>
              </a:rPr>
              <a:t>bisnis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err="1"/>
              <a:t>dalam</a:t>
            </a:r>
            <a:r>
              <a:rPr lang="en-US" sz="1800" dirty="0"/>
              <a:t> problem statement yang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didapatkan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project charter / SKPL. </a:t>
            </a:r>
          </a:p>
          <a:p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kebutuhan</a:t>
            </a:r>
            <a:r>
              <a:rPr lang="en-US" sz="1800" dirty="0"/>
              <a:t> </a:t>
            </a:r>
            <a:r>
              <a:rPr lang="en-US" sz="1800" dirty="0" err="1"/>
              <a:t>bisnis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diklasifikasikan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use-case</a:t>
            </a:r>
          </a:p>
          <a:p>
            <a:r>
              <a:rPr lang="en-US" sz="1800" dirty="0"/>
              <a:t>Use case </a:t>
            </a:r>
            <a:r>
              <a:rPr lang="en-US" sz="1800" dirty="0" err="1"/>
              <a:t>digambarkan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bentuk</a:t>
            </a:r>
            <a:r>
              <a:rPr lang="en-US" sz="1800" dirty="0"/>
              <a:t> ellipse</a:t>
            </a:r>
            <a:endParaRPr lang="sw-KE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03B520-FC19-C84F-9F10-045FF8141836}"/>
              </a:ext>
            </a:extLst>
          </p:cNvPr>
          <p:cNvPicPr/>
          <p:nvPr/>
        </p:nvPicPr>
        <p:blipFill>
          <a:blip r:embed="rId2"/>
          <a:srcRect l="13895" t="53957" r="65164" b="37650"/>
          <a:stretch>
            <a:fillRect/>
          </a:stretch>
        </p:blipFill>
        <p:spPr bwMode="auto">
          <a:xfrm>
            <a:off x="2387549" y="4797152"/>
            <a:ext cx="4683224" cy="882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0989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CE62-3FE4-F94E-A7CA-6831B358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Relationships </a:t>
            </a:r>
            <a:r>
              <a:rPr lang="en-US" b="1" dirty="0" err="1">
                <a:solidFill>
                  <a:srgbClr val="C00000"/>
                </a:solidFill>
              </a:rPr>
              <a:t>dalam</a:t>
            </a:r>
            <a:r>
              <a:rPr lang="en-US" b="1" dirty="0">
                <a:solidFill>
                  <a:srgbClr val="C00000"/>
                </a:solidFill>
              </a:rPr>
              <a:t> UCD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6FA15-2A60-D64A-93FB-504B2B49B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w-KE" sz="1800" b="1" dirty="0" err="1"/>
              <a:t>Include</a:t>
            </a:r>
            <a:r>
              <a:rPr lang="sw-KE" sz="1800" b="1" dirty="0"/>
              <a:t>- </a:t>
            </a:r>
            <a:r>
              <a:rPr lang="en-US" sz="1800" dirty="0">
                <a:solidFill>
                  <a:srgbClr val="C00000"/>
                </a:solidFill>
              </a:rPr>
              <a:t>When a use case is depicted as using the functionality of another use case in a diagram</a:t>
            </a:r>
            <a:endParaRPr lang="en-US" sz="1800" i="1" dirty="0">
              <a:solidFill>
                <a:srgbClr val="C00000"/>
              </a:solidFill>
            </a:endParaRPr>
          </a:p>
          <a:p>
            <a:r>
              <a:rPr lang="en-US" sz="1800" dirty="0"/>
              <a:t> An </a:t>
            </a:r>
            <a:r>
              <a:rPr lang="en-US" sz="1800" dirty="0">
                <a:solidFill>
                  <a:srgbClr val="C00000"/>
                </a:solidFill>
              </a:rPr>
              <a:t>include relationship </a:t>
            </a:r>
            <a:r>
              <a:rPr lang="en-US" sz="1800" dirty="0"/>
              <a:t>is </a:t>
            </a:r>
            <a:r>
              <a:rPr lang="en-US" sz="1800" dirty="0">
                <a:solidFill>
                  <a:srgbClr val="C00000"/>
                </a:solidFill>
              </a:rPr>
              <a:t>depicted</a:t>
            </a:r>
            <a:r>
              <a:rPr lang="en-US" sz="1800" dirty="0"/>
              <a:t> with a </a:t>
            </a:r>
            <a:r>
              <a:rPr lang="en-US" sz="1800" dirty="0">
                <a:solidFill>
                  <a:srgbClr val="C00000"/>
                </a:solidFill>
              </a:rPr>
              <a:t>directed arrow having a dotted </a:t>
            </a:r>
            <a:r>
              <a:rPr lang="en-US" sz="1800" dirty="0"/>
              <a:t>shaft relationship.</a:t>
            </a:r>
          </a:p>
          <a:p>
            <a:r>
              <a:rPr lang="en-US" sz="1800" dirty="0"/>
              <a:t>The </a:t>
            </a:r>
            <a:r>
              <a:rPr lang="en-US" sz="1800" dirty="0">
                <a:solidFill>
                  <a:srgbClr val="C00000"/>
                </a:solidFill>
              </a:rPr>
              <a:t>stereotype "&lt;&lt;include&gt;&gt;" identifies the relationship as an include relationship</a:t>
            </a:r>
            <a:endParaRPr lang="sw-KE" sz="1800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058F7-14DA-EA42-8C5B-FAADB36F18FC}"/>
              </a:ext>
            </a:extLst>
          </p:cNvPr>
          <p:cNvPicPr/>
          <p:nvPr/>
        </p:nvPicPr>
        <p:blipFill>
          <a:blip r:embed="rId2"/>
          <a:srcRect l="13596" t="43645" r="64864" b="42926"/>
          <a:stretch>
            <a:fillRect/>
          </a:stretch>
        </p:blipFill>
        <p:spPr bwMode="auto">
          <a:xfrm>
            <a:off x="1763688" y="4365104"/>
            <a:ext cx="2981672" cy="143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95FEA0-6EC4-3345-9AFB-2D7BFFAB8D55}"/>
              </a:ext>
            </a:extLst>
          </p:cNvPr>
          <p:cNvSpPr txBox="1"/>
          <p:nvPr/>
        </p:nvSpPr>
        <p:spPr>
          <a:xfrm>
            <a:off x="4932040" y="4049277"/>
            <a:ext cx="3886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In Figure,  the functionality defined by the "Validate patient records" use case is contained within the "Make appointment" use case.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Hence, whenever the "Make appointment" use case executes, the business steps defined in the "Validate patient records" use case are also executed.</a:t>
            </a:r>
            <a:endParaRPr lang="sw-KE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93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CE62-3FE4-F94E-A7CA-6831B358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Relationships </a:t>
            </a:r>
            <a:r>
              <a:rPr lang="en-US" b="1" dirty="0" err="1">
                <a:solidFill>
                  <a:srgbClr val="C00000"/>
                </a:solidFill>
              </a:rPr>
              <a:t>dalam</a:t>
            </a:r>
            <a:r>
              <a:rPr lang="en-US" b="1" dirty="0">
                <a:solidFill>
                  <a:srgbClr val="C00000"/>
                </a:solidFill>
              </a:rPr>
              <a:t> UCD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6FA15-2A60-D64A-93FB-504B2B49B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w-KE" sz="1600" b="1" dirty="0" err="1"/>
              <a:t>Extend</a:t>
            </a:r>
            <a:r>
              <a:rPr lang="sw-KE" sz="1600" b="1" dirty="0"/>
              <a:t>- </a:t>
            </a:r>
            <a:r>
              <a:rPr lang="en-US" sz="1600" dirty="0"/>
              <a:t> </a:t>
            </a:r>
            <a:r>
              <a:rPr lang="en-US" sz="1600" dirty="0">
                <a:solidFill>
                  <a:srgbClr val="C00000"/>
                </a:solidFill>
              </a:rPr>
              <a:t>relationship between two use cases, the child use case adds to the existing functionality and characteristics of the parent use case.</a:t>
            </a:r>
          </a:p>
          <a:p>
            <a:r>
              <a:rPr lang="en-US" sz="1600" dirty="0"/>
              <a:t>An </a:t>
            </a:r>
            <a:r>
              <a:rPr lang="en-US" sz="1600" dirty="0">
                <a:solidFill>
                  <a:srgbClr val="C00000"/>
                </a:solidFill>
              </a:rPr>
              <a:t>extend relationship </a:t>
            </a:r>
            <a:r>
              <a:rPr lang="en-US" sz="1600" dirty="0"/>
              <a:t>is </a:t>
            </a:r>
            <a:r>
              <a:rPr lang="en-US" sz="1600" dirty="0">
                <a:solidFill>
                  <a:srgbClr val="C00000"/>
                </a:solidFill>
              </a:rPr>
              <a:t>depicted</a:t>
            </a:r>
            <a:r>
              <a:rPr lang="en-US" sz="1600" dirty="0"/>
              <a:t> with a </a:t>
            </a:r>
            <a:r>
              <a:rPr lang="en-US" sz="1600" dirty="0">
                <a:solidFill>
                  <a:srgbClr val="C00000"/>
                </a:solidFill>
              </a:rPr>
              <a:t>directed arrow having a dotted shaft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C00000"/>
                </a:solidFill>
              </a:rPr>
              <a:t>similar to the include relationship</a:t>
            </a:r>
          </a:p>
          <a:p>
            <a:r>
              <a:rPr lang="en-US" sz="1600" dirty="0"/>
              <a:t>The </a:t>
            </a:r>
            <a:r>
              <a:rPr lang="en-US" sz="1600" dirty="0">
                <a:solidFill>
                  <a:srgbClr val="C00000"/>
                </a:solidFill>
              </a:rPr>
              <a:t>stereotype "&lt;&lt;extend&gt;&gt;" </a:t>
            </a:r>
            <a:r>
              <a:rPr lang="en-US" sz="1600" dirty="0"/>
              <a:t>identifies the relationship as an </a:t>
            </a:r>
            <a:r>
              <a:rPr lang="en-US" sz="1600" dirty="0">
                <a:solidFill>
                  <a:srgbClr val="C00000"/>
                </a:solidFill>
              </a:rPr>
              <a:t>extend relationship</a:t>
            </a:r>
            <a:r>
              <a:rPr lang="en-US" sz="1600" dirty="0"/>
              <a:t>.</a:t>
            </a:r>
            <a:endParaRPr lang="sw-KE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5FEA0-6EC4-3345-9AFB-2D7BFFAB8D55}"/>
              </a:ext>
            </a:extLst>
          </p:cNvPr>
          <p:cNvSpPr txBox="1"/>
          <p:nvPr/>
        </p:nvSpPr>
        <p:spPr>
          <a:xfrm>
            <a:off x="4932040" y="4049277"/>
            <a:ext cx="3886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Figure on the left  shows an example of an extend relationship between the "Perform medical tests" (parent) and "Perform Pathological Tests" (child) use cases.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The "Perform Pathological Tests" use case enhances the functionality of the "Perform medical tests" use case</a:t>
            </a:r>
            <a:endParaRPr lang="sw-KE" sz="1600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3EE908-C33A-0F4C-93F5-86ACE3548102}"/>
              </a:ext>
            </a:extLst>
          </p:cNvPr>
          <p:cNvPicPr/>
          <p:nvPr/>
        </p:nvPicPr>
        <p:blipFill>
          <a:blip r:embed="rId2"/>
          <a:srcRect l="13895" t="32614" r="74452" b="50120"/>
          <a:stretch>
            <a:fillRect/>
          </a:stretch>
        </p:blipFill>
        <p:spPr bwMode="auto">
          <a:xfrm>
            <a:off x="2915816" y="3802739"/>
            <a:ext cx="1512912" cy="1846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0693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CDBE38-0C72-C74B-87A0-0325C17A3807}"/>
              </a:ext>
            </a:extLst>
          </p:cNvPr>
          <p:cNvPicPr/>
          <p:nvPr/>
        </p:nvPicPr>
        <p:blipFill rotWithShape="1">
          <a:blip r:embed="rId2"/>
          <a:srcRect l="28453" t="29490" r="23960" b="30798"/>
          <a:stretch/>
        </p:blipFill>
        <p:spPr bwMode="auto">
          <a:xfrm>
            <a:off x="1907704" y="476672"/>
            <a:ext cx="5943600" cy="5486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33068008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3847</TotalTime>
  <Words>1834</Words>
  <Application>Microsoft Macintosh PowerPoint</Application>
  <PresentationFormat>On-screen Show (4:3)</PresentationFormat>
  <Paragraphs>293</Paragraphs>
  <Slides>44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Gill Sans MT</vt:lpstr>
      <vt:lpstr>Monotype Sorts</vt:lpstr>
      <vt:lpstr>Tahoma</vt:lpstr>
      <vt:lpstr>Gallery</vt:lpstr>
      <vt:lpstr>Design</vt:lpstr>
      <vt:lpstr>Materi</vt:lpstr>
      <vt:lpstr>UML - Use case Diagram</vt:lpstr>
      <vt:lpstr>Mengenal Use Case Diagram</vt:lpstr>
      <vt:lpstr>Elemen dari Use Case Diagram</vt:lpstr>
      <vt:lpstr>Elements dari UML UCD</vt:lpstr>
      <vt:lpstr>Relationships dalam UCD</vt:lpstr>
      <vt:lpstr>Relationships dalam UCD</vt:lpstr>
      <vt:lpstr>PowerPoint Presentation</vt:lpstr>
      <vt:lpstr>UML – Activity Diagram</vt:lpstr>
      <vt:lpstr>Activity Diagram</vt:lpstr>
      <vt:lpstr>Notasi pada Activity Diagram</vt:lpstr>
      <vt:lpstr>Notasi pada Activity Diagram</vt:lpstr>
      <vt:lpstr>Notasi pada Activity Diagram</vt:lpstr>
      <vt:lpstr>Notasi pada Activity Diagram</vt:lpstr>
      <vt:lpstr>Notasi pada Activity Diagram</vt:lpstr>
      <vt:lpstr>Prototyping</vt:lpstr>
      <vt:lpstr>Prototyping</vt:lpstr>
      <vt:lpstr>Rapid Prototyping</vt:lpstr>
      <vt:lpstr>Desain Artefak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Dimensi Prototipe</vt:lpstr>
      <vt:lpstr>Metode Rapid Prototyping</vt:lpstr>
      <vt:lpstr>Metode Non-Computer (Manual)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Metode Komputer</vt:lpstr>
      <vt:lpstr>Prototipe</vt:lpstr>
      <vt:lpstr>Terminology</vt:lpstr>
      <vt:lpstr>Terminology</vt:lpstr>
      <vt:lpstr>Terminology</vt:lpstr>
      <vt:lpstr>Vertical vs Horizontal Prototypes</vt:lpstr>
      <vt:lpstr>Low  VS high-fidelity prototypes Karakteristik</vt:lpstr>
      <vt:lpstr>Low  VS high-fidelity prototypes Karakteristik</vt:lpstr>
      <vt:lpstr>Low VS high-fidelity prototypes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</dc:title>
  <dc:creator>Hafiz Budi Firmansyah</dc:creator>
  <cp:lastModifiedBy>Hafiz Budi Firmansyah</cp:lastModifiedBy>
  <cp:revision>30</cp:revision>
  <dcterms:created xsi:type="dcterms:W3CDTF">2020-02-24T09:09:43Z</dcterms:created>
  <dcterms:modified xsi:type="dcterms:W3CDTF">2020-02-27T01:17:29Z</dcterms:modified>
</cp:coreProperties>
</file>