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5F4383-C051-4CB7-BCF0-AC0A911974A0}">
  <a:tblStyle styleId="{345F4383-C051-4CB7-BCF0-AC0A911974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2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fef45004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fef45004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fef45004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9fef45004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87ee97a7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87ee97a7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88788e3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88788e3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fef45004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fef45004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fef45004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fef45004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fef45004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fef45004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fef45004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fef45004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74d0bd4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74d0bd4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74d0bd4d1_0_2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74d0bd4d1_0_2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fef45004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fef45004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87ee979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87ee97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fef45004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fef45004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fef45004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fef4500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fef45004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fef4500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ef4500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ef45004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0" y="194250"/>
            <a:ext cx="5361300" cy="28089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GB" sz="3000" b="1">
                <a:solidFill>
                  <a:srgbClr val="BF9000"/>
                </a:solidFill>
                <a:latin typeface="Times New Roman"/>
                <a:ea typeface="Times New Roman"/>
                <a:cs typeface="Times New Roman"/>
                <a:sym typeface="Times New Roman"/>
              </a:rPr>
              <a:t>Text Mining and Information Retrieval using SVD in LSI (Latent Semantic Indexing)</a:t>
            </a:r>
            <a:endParaRPr sz="300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819150" y="561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Step 3: Reconstructing </a:t>
            </a:r>
            <a:r>
              <a:rPr lang="en-GB" dirty="0" smtClean="0"/>
              <a:t>the </a:t>
            </a:r>
            <a:r>
              <a:rPr lang="en-GB" dirty="0"/>
              <a:t>matrix</a:t>
            </a:r>
            <a:endParaRPr dirty="0"/>
          </a:p>
        </p:txBody>
      </p:sp>
      <p:sp>
        <p:nvSpPr>
          <p:cNvPr id="190" name="Google Shape;190;p22"/>
          <p:cNvSpPr txBox="1">
            <a:spLocks noGrp="1"/>
          </p:cNvSpPr>
          <p:nvPr>
            <p:ph type="body" idx="1"/>
          </p:nvPr>
        </p:nvSpPr>
        <p:spPr>
          <a:xfrm>
            <a:off x="819150" y="1635750"/>
            <a:ext cx="7505700" cy="3123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AutoNum type="arabicPeriod"/>
            </a:pPr>
            <a:r>
              <a:rPr lang="en-GB" sz="1700" dirty="0">
                <a:latin typeface="Times New Roman"/>
                <a:ea typeface="Times New Roman"/>
                <a:cs typeface="Times New Roman"/>
                <a:sym typeface="Times New Roman"/>
              </a:rPr>
              <a:t>We found the singular values of l_2d by using SVD. </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GB" sz="1700" dirty="0">
                <a:latin typeface="Times New Roman"/>
                <a:ea typeface="Times New Roman"/>
                <a:cs typeface="Times New Roman"/>
                <a:sym typeface="Times New Roman"/>
              </a:rPr>
              <a:t>In the </a:t>
            </a:r>
            <a:r>
              <a:rPr lang="en-GB" sz="1700" dirty="0" err="1">
                <a:latin typeface="Times New Roman"/>
                <a:ea typeface="Times New Roman"/>
                <a:cs typeface="Times New Roman"/>
                <a:sym typeface="Times New Roman"/>
              </a:rPr>
              <a:t>zero_padding</a:t>
            </a:r>
            <a:r>
              <a:rPr lang="en-GB" sz="1700" dirty="0">
                <a:latin typeface="Times New Roman"/>
                <a:ea typeface="Times New Roman"/>
                <a:cs typeface="Times New Roman"/>
                <a:sym typeface="Times New Roman"/>
              </a:rPr>
              <a:t> function, we pad the first n singular values with zeros in such a way that we get a resultant matrix Sigma which has m*n dimensions.</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GB" sz="1700" dirty="0">
                <a:latin typeface="Times New Roman"/>
                <a:ea typeface="Times New Roman"/>
                <a:cs typeface="Times New Roman"/>
                <a:sym typeface="Times New Roman"/>
              </a:rPr>
              <a:t>Suppose s = no. of singular values. We iterate through 1 to s-1 and pad each by using </a:t>
            </a:r>
            <a:r>
              <a:rPr lang="en-GB" sz="1700" dirty="0" err="1">
                <a:latin typeface="Times New Roman"/>
                <a:ea typeface="Times New Roman"/>
                <a:cs typeface="Times New Roman"/>
                <a:sym typeface="Times New Roman"/>
              </a:rPr>
              <a:t>zero_padding</a:t>
            </a:r>
            <a:r>
              <a:rPr lang="en-GB" sz="1700" dirty="0">
                <a:latin typeface="Times New Roman"/>
                <a:ea typeface="Times New Roman"/>
                <a:cs typeface="Times New Roman"/>
                <a:sym typeface="Times New Roman"/>
              </a:rPr>
              <a:t>() function (here n = </a:t>
            </a:r>
            <a:r>
              <a:rPr lang="en-GB" sz="1700" dirty="0" err="1">
                <a:latin typeface="Times New Roman"/>
                <a:ea typeface="Times New Roman"/>
                <a:cs typeface="Times New Roman"/>
                <a:sym typeface="Times New Roman"/>
              </a:rPr>
              <a:t>i</a:t>
            </a:r>
            <a:r>
              <a:rPr lang="en-GB" sz="1700" dirty="0">
                <a:latin typeface="Times New Roman"/>
                <a:ea typeface="Times New Roman"/>
                <a:cs typeface="Times New Roman"/>
                <a:sym typeface="Times New Roman"/>
              </a:rPr>
              <a:t>). Then we make a reconstructed matrix and compare it with the original matrix using the </a:t>
            </a:r>
            <a:r>
              <a:rPr lang="en-GB" sz="1700" dirty="0" err="1">
                <a:latin typeface="Times New Roman"/>
                <a:ea typeface="Times New Roman"/>
                <a:cs typeface="Times New Roman"/>
                <a:sym typeface="Times New Roman"/>
              </a:rPr>
              <a:t>frobenius</a:t>
            </a:r>
            <a:r>
              <a:rPr lang="en-GB" sz="1700" dirty="0">
                <a:latin typeface="Times New Roman"/>
                <a:ea typeface="Times New Roman"/>
                <a:cs typeface="Times New Roman"/>
                <a:sym typeface="Times New Roman"/>
              </a:rPr>
              <a:t> norm. </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AutoNum type="arabicPeriod"/>
            </a:pPr>
            <a:r>
              <a:rPr lang="en-GB" sz="1700" dirty="0">
                <a:latin typeface="Times New Roman"/>
                <a:ea typeface="Times New Roman"/>
                <a:cs typeface="Times New Roman"/>
                <a:sym typeface="Times New Roman"/>
              </a:rPr>
              <a:t>If we get </a:t>
            </a:r>
            <a:r>
              <a:rPr lang="en-GB" sz="1700" dirty="0" err="1">
                <a:latin typeface="Times New Roman"/>
                <a:ea typeface="Times New Roman"/>
                <a:cs typeface="Times New Roman"/>
                <a:sym typeface="Times New Roman"/>
              </a:rPr>
              <a:t>frobenius</a:t>
            </a:r>
            <a:r>
              <a:rPr lang="en-GB" sz="1700" dirty="0">
                <a:latin typeface="Times New Roman"/>
                <a:ea typeface="Times New Roman"/>
                <a:cs typeface="Times New Roman"/>
                <a:sym typeface="Times New Roman"/>
              </a:rPr>
              <a:t>(original - reconstructed)/</a:t>
            </a:r>
            <a:r>
              <a:rPr lang="en-GB" sz="1700" dirty="0" err="1">
                <a:latin typeface="Times New Roman"/>
                <a:ea typeface="Times New Roman"/>
                <a:cs typeface="Times New Roman"/>
                <a:sym typeface="Times New Roman"/>
              </a:rPr>
              <a:t>frobenius</a:t>
            </a:r>
            <a:r>
              <a:rPr lang="en-GB" sz="1700" dirty="0">
                <a:latin typeface="Times New Roman"/>
                <a:ea typeface="Times New Roman"/>
                <a:cs typeface="Times New Roman"/>
                <a:sym typeface="Times New Roman"/>
              </a:rPr>
              <a:t>(original)  &lt;  0.35 (a threshold set by us), we use the reconstructed matrix for relevance ranking. </a:t>
            </a:r>
            <a:endParaRPr sz="1700" dirty="0">
              <a:latin typeface="Times New Roman"/>
              <a:ea typeface="Times New Roman"/>
              <a:cs typeface="Times New Roman"/>
              <a:sym typeface="Times New Roman"/>
            </a:endParaRPr>
          </a:p>
          <a:p>
            <a:pPr marL="0" lvl="0" indent="0" algn="l" rtl="0">
              <a:spcBef>
                <a:spcPts val="1600"/>
              </a:spcBef>
              <a:spcAft>
                <a:spcPts val="1600"/>
              </a:spcAft>
              <a:buNone/>
            </a:pPr>
            <a:r>
              <a:rPr lang="en-GB" sz="1700" b="1" dirty="0">
                <a:latin typeface="Times New Roman"/>
                <a:ea typeface="Times New Roman"/>
                <a:cs typeface="Times New Roman"/>
                <a:sym typeface="Times New Roman"/>
              </a:rPr>
              <a:t>Note</a:t>
            </a:r>
            <a:r>
              <a:rPr lang="en-GB" sz="1700" dirty="0">
                <a:latin typeface="Times New Roman"/>
                <a:ea typeface="Times New Roman"/>
                <a:cs typeface="Times New Roman"/>
                <a:sym typeface="Times New Roman"/>
              </a:rPr>
              <a:t>: here the reconstructed matrix is the compressed matrix.   </a:t>
            </a:r>
            <a:endParaRPr sz="17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561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Step 4: The Search Function</a:t>
            </a:r>
            <a:endParaRPr/>
          </a:p>
        </p:txBody>
      </p:sp>
      <p:sp>
        <p:nvSpPr>
          <p:cNvPr id="196" name="Google Shape;196;p23"/>
          <p:cNvSpPr txBox="1">
            <a:spLocks noGrp="1"/>
          </p:cNvSpPr>
          <p:nvPr>
            <p:ph type="body" idx="1"/>
          </p:nvPr>
        </p:nvSpPr>
        <p:spPr>
          <a:xfrm>
            <a:off x="819150" y="1322475"/>
            <a:ext cx="7505700" cy="317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It takes a string q as input and processes it (removes punctuations and tokenizes the string).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Then it browses through all the unique terms in the dataset. If none of them match any word from the input, we say that no documents matched the search. Otherwise: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It uses the reconstructed (compressed) matrix and multiplies it with a list containing 1’s and 0’s (1 if that word exists in the input string. Else 0) This gives us the relevance score of each document. (higher score means that a document is more relevant)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Using this relevance score, we output the relevance order.  </a:t>
            </a:r>
            <a:endParaRPr sz="1800">
              <a:latin typeface="Times New Roman"/>
              <a:ea typeface="Times New Roman"/>
              <a:cs typeface="Times New Roman"/>
              <a:sym typeface="Times New Roman"/>
            </a:endParaRPr>
          </a:p>
        </p:txBody>
      </p:sp>
      <p:pic>
        <p:nvPicPr>
          <p:cNvPr id="197" name="Google Shape;197;p23"/>
          <p:cNvPicPr preferRelativeResize="0"/>
          <p:nvPr/>
        </p:nvPicPr>
        <p:blipFill>
          <a:blip r:embed="rId3">
            <a:alphaModFix/>
          </a:blip>
          <a:stretch>
            <a:fillRect/>
          </a:stretch>
        </p:blipFill>
        <p:spPr>
          <a:xfrm>
            <a:off x="6040849" y="561599"/>
            <a:ext cx="760853" cy="76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1"/>
        <p:cNvGrpSpPr/>
        <p:nvPr/>
      </p:nvGrpSpPr>
      <p:grpSpPr>
        <a:xfrm>
          <a:off x="0" y="0"/>
          <a:ext cx="0" cy="0"/>
          <a:chOff x="0" y="0"/>
          <a:chExt cx="0" cy="0"/>
        </a:xfrm>
      </p:grpSpPr>
      <p:sp>
        <p:nvSpPr>
          <p:cNvPr id="202" name="Google Shape;202;p24"/>
          <p:cNvSpPr txBox="1">
            <a:spLocks noGrp="1"/>
          </p:cNvSpPr>
          <p:nvPr>
            <p:ph type="body" idx="4294967295"/>
          </p:nvPr>
        </p:nvSpPr>
        <p:spPr>
          <a:xfrm>
            <a:off x="3103300" y="1442525"/>
            <a:ext cx="5694000" cy="2765100"/>
          </a:xfrm>
          <a:prstGeom prst="rect">
            <a:avLst/>
          </a:prstGeom>
          <a:solidFill>
            <a:srgbClr val="C9DAF8"/>
          </a:solidFill>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We had taken and made datasets of file having some information(strings).</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We had asked user to enter a string whose relevance order he wants to find.</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GB" sz="2200">
                <a:solidFill>
                  <a:srgbClr val="000000"/>
                </a:solidFill>
                <a:latin typeface="Times New Roman"/>
                <a:ea typeface="Times New Roman"/>
                <a:cs typeface="Times New Roman"/>
                <a:sym typeface="Times New Roman"/>
              </a:rPr>
              <a:t>We had asked users to write which document they want to see.</a:t>
            </a:r>
            <a:endParaRPr sz="2200">
              <a:solidFill>
                <a:srgbClr val="000000"/>
              </a:solidFill>
              <a:latin typeface="Times New Roman"/>
              <a:ea typeface="Times New Roman"/>
              <a:cs typeface="Times New Roman"/>
              <a:sym typeface="Times New Roman"/>
            </a:endParaRPr>
          </a:p>
        </p:txBody>
      </p:sp>
      <p:sp>
        <p:nvSpPr>
          <p:cNvPr id="203" name="Google Shape;203;p24"/>
          <p:cNvSpPr txBox="1">
            <a:spLocks noGrp="1"/>
          </p:cNvSpPr>
          <p:nvPr>
            <p:ph type="title" idx="4294967295"/>
          </p:nvPr>
        </p:nvSpPr>
        <p:spPr>
          <a:xfrm>
            <a:off x="3103300" y="523225"/>
            <a:ext cx="5694000" cy="1088100"/>
          </a:xfrm>
          <a:prstGeom prst="rect">
            <a:avLst/>
          </a:prstGeom>
          <a:solidFill>
            <a:srgbClr val="C9DAF8"/>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5200">
                <a:solidFill>
                  <a:srgbClr val="FF0000"/>
                </a:solidFill>
                <a:latin typeface="Times New Roman"/>
                <a:ea typeface="Times New Roman"/>
                <a:cs typeface="Times New Roman"/>
                <a:sym typeface="Times New Roman"/>
              </a:rPr>
              <a:t>INPUT</a:t>
            </a:r>
            <a:endParaRPr sz="5200">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25"/>
          <p:cNvSpPr txBox="1"/>
          <p:nvPr/>
        </p:nvSpPr>
        <p:spPr>
          <a:xfrm>
            <a:off x="5583925" y="1026225"/>
            <a:ext cx="3029700" cy="2839719"/>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solidFill>
                  <a:srgbClr val="BF9000"/>
                </a:solidFill>
              </a:rPr>
              <a:t>OUTPUT</a:t>
            </a:r>
            <a:endParaRPr sz="1300" dirty="0">
              <a:solidFill>
                <a:srgbClr val="BF9000"/>
              </a:solidFill>
            </a:endParaRPr>
          </a:p>
          <a:p>
            <a:pPr marL="457200" lvl="0" indent="-317500" algn="l" rtl="0">
              <a:lnSpc>
                <a:spcPct val="115000"/>
              </a:lnSpc>
              <a:spcBef>
                <a:spcPts val="0"/>
              </a:spcBef>
              <a:spcAft>
                <a:spcPts val="0"/>
              </a:spcAft>
              <a:buClr>
                <a:schemeClr val="dk2"/>
              </a:buClr>
              <a:buSzPts val="1400"/>
              <a:buFont typeface="Calibri"/>
              <a:buChar char="●"/>
            </a:pPr>
            <a:r>
              <a:rPr lang="en-GB" sz="1300" dirty="0">
                <a:solidFill>
                  <a:schemeClr val="dk2"/>
                </a:solidFill>
                <a:latin typeface="Calibri"/>
                <a:ea typeface="Calibri"/>
                <a:cs typeface="Calibri"/>
                <a:sym typeface="Calibri"/>
              </a:rPr>
              <a:t>Sequence of Documents in order with maximum similarity .</a:t>
            </a:r>
            <a:endParaRPr sz="1300" dirty="0">
              <a:solidFill>
                <a:schemeClr val="dk2"/>
              </a:solidFill>
              <a:latin typeface="Calibri"/>
              <a:ea typeface="Calibri"/>
              <a:cs typeface="Calibri"/>
              <a:sym typeface="Calibri"/>
            </a:endParaRPr>
          </a:p>
          <a:p>
            <a:pPr marL="457200" lvl="0" indent="-317500" algn="l" rtl="0">
              <a:lnSpc>
                <a:spcPct val="115000"/>
              </a:lnSpc>
              <a:spcBef>
                <a:spcPts val="0"/>
              </a:spcBef>
              <a:spcAft>
                <a:spcPts val="0"/>
              </a:spcAft>
              <a:buClr>
                <a:schemeClr val="dk2"/>
              </a:buClr>
              <a:buSzPts val="1400"/>
              <a:buFont typeface="Calibri"/>
              <a:buChar char="●"/>
            </a:pPr>
            <a:r>
              <a:rPr lang="en-GB" sz="1300" dirty="0">
                <a:solidFill>
                  <a:schemeClr val="dk2"/>
                </a:solidFill>
                <a:latin typeface="Calibri"/>
                <a:ea typeface="Calibri"/>
                <a:cs typeface="Calibri"/>
                <a:sym typeface="Calibri"/>
              </a:rPr>
              <a:t>To show the document if user want to see.</a:t>
            </a:r>
            <a:endParaRPr sz="1300" dirty="0">
              <a:solidFill>
                <a:schemeClr val="dk2"/>
              </a:solidFill>
              <a:latin typeface="Calibri"/>
              <a:ea typeface="Calibri"/>
              <a:cs typeface="Calibri"/>
              <a:sym typeface="Calibri"/>
            </a:endParaRPr>
          </a:p>
          <a:p>
            <a:pPr marL="457200" lvl="0" indent="-317500" algn="l" rtl="0">
              <a:lnSpc>
                <a:spcPct val="115000"/>
              </a:lnSpc>
              <a:spcBef>
                <a:spcPts val="0"/>
              </a:spcBef>
              <a:spcAft>
                <a:spcPts val="0"/>
              </a:spcAft>
              <a:buClr>
                <a:schemeClr val="dk2"/>
              </a:buClr>
              <a:buSzPts val="1400"/>
              <a:buFont typeface="Calibri"/>
              <a:buChar char="●"/>
            </a:pPr>
            <a:r>
              <a:rPr lang="en-GB" sz="1300" dirty="0">
                <a:solidFill>
                  <a:schemeClr val="dk2"/>
                </a:solidFill>
                <a:latin typeface="Calibri"/>
                <a:ea typeface="Calibri"/>
                <a:cs typeface="Calibri"/>
                <a:sym typeface="Calibri"/>
              </a:rPr>
              <a:t>Graph which shows the similarity  of the searched keyword with the documents</a:t>
            </a:r>
            <a:endParaRPr sz="1300" dirty="0">
              <a:solidFill>
                <a:schemeClr val="dk2"/>
              </a:solidFill>
              <a:latin typeface="Calibri"/>
              <a:ea typeface="Calibri"/>
              <a:cs typeface="Calibri"/>
              <a:sym typeface="Calibri"/>
            </a:endParaRPr>
          </a:p>
          <a:p>
            <a:pPr marL="457200" lvl="0" indent="0" algn="l" rtl="0">
              <a:lnSpc>
                <a:spcPct val="115000"/>
              </a:lnSpc>
              <a:spcBef>
                <a:spcPts val="1600"/>
              </a:spcBef>
              <a:spcAft>
                <a:spcPts val="0"/>
              </a:spcAft>
              <a:buNone/>
            </a:pPr>
            <a:r>
              <a:rPr lang="en-GB" sz="1300" dirty="0">
                <a:solidFill>
                  <a:schemeClr val="dk2"/>
                </a:solidFill>
                <a:latin typeface="Calibri"/>
                <a:ea typeface="Calibri"/>
                <a:cs typeface="Calibri"/>
                <a:sym typeface="Calibri"/>
              </a:rPr>
              <a:t>Y→  Relevance Score </a:t>
            </a:r>
            <a:endParaRPr sz="1300" dirty="0">
              <a:solidFill>
                <a:schemeClr val="dk2"/>
              </a:solidFill>
              <a:latin typeface="Calibri"/>
              <a:ea typeface="Calibri"/>
              <a:cs typeface="Calibri"/>
              <a:sym typeface="Calibri"/>
            </a:endParaRPr>
          </a:p>
          <a:p>
            <a:pPr marL="457200" lvl="0" indent="0" algn="l" rtl="0">
              <a:lnSpc>
                <a:spcPct val="115000"/>
              </a:lnSpc>
              <a:spcBef>
                <a:spcPts val="1600"/>
              </a:spcBef>
              <a:spcAft>
                <a:spcPts val="1600"/>
              </a:spcAft>
              <a:buNone/>
            </a:pPr>
            <a:r>
              <a:rPr lang="en-GB" sz="1300" dirty="0">
                <a:solidFill>
                  <a:schemeClr val="dk2"/>
                </a:solidFill>
                <a:latin typeface="Calibri"/>
                <a:ea typeface="Calibri"/>
                <a:cs typeface="Calibri"/>
                <a:sym typeface="Calibri"/>
              </a:rPr>
              <a:t>X→ Number of Documents </a:t>
            </a:r>
            <a:endParaRPr sz="1300" dirty="0"/>
          </a:p>
        </p:txBody>
      </p:sp>
      <p:sp>
        <p:nvSpPr>
          <p:cNvPr id="209" name="Google Shape;209;p25"/>
          <p:cNvSpPr txBox="1"/>
          <p:nvPr/>
        </p:nvSpPr>
        <p:spPr>
          <a:xfrm>
            <a:off x="3696900" y="2101900"/>
            <a:ext cx="1726800" cy="15456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Doc3 is:</a:t>
            </a:r>
            <a:endParaRPr b="1">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Solution space of a linear system can be found by reducing a matrix to its row reduced echelon form.</a:t>
            </a:r>
            <a:endParaRPr>
              <a:latin typeface="Calibri"/>
              <a:ea typeface="Calibri"/>
              <a:cs typeface="Calibri"/>
              <a:sym typeface="Calibri"/>
            </a:endParaRPr>
          </a:p>
        </p:txBody>
      </p:sp>
      <p:sp>
        <p:nvSpPr>
          <p:cNvPr id="210" name="Google Shape;210;p25"/>
          <p:cNvSpPr txBox="1"/>
          <p:nvPr/>
        </p:nvSpPr>
        <p:spPr>
          <a:xfrm>
            <a:off x="1247300" y="2101975"/>
            <a:ext cx="1726800" cy="15456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Doc1 is</a:t>
            </a:r>
            <a:r>
              <a:rPr lang="en-GB">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SVD of a matrix helps us compress data. Jacobi, QR etc. are methods used for this.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body" idx="1"/>
          </p:nvPr>
        </p:nvSpPr>
        <p:spPr>
          <a:xfrm>
            <a:off x="692850" y="1421324"/>
            <a:ext cx="3222300" cy="941075"/>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1500" dirty="0">
                <a:solidFill>
                  <a:srgbClr val="000000"/>
                </a:solidFill>
              </a:rPr>
              <a:t>Numbers were not getting deleted from the input </a:t>
            </a:r>
            <a:r>
              <a:rPr lang="en-GB" sz="1500" dirty="0" smtClean="0">
                <a:solidFill>
                  <a:srgbClr val="000000"/>
                </a:solidFill>
              </a:rPr>
              <a:t>data i.e. </a:t>
            </a:r>
            <a:r>
              <a:rPr lang="en-GB" sz="1500" dirty="0" err="1" smtClean="0">
                <a:solidFill>
                  <a:srgbClr val="000000"/>
                </a:solidFill>
              </a:rPr>
              <a:t>rem_nums</a:t>
            </a:r>
            <a:r>
              <a:rPr lang="en-GB" sz="1500" dirty="0" smtClean="0">
                <a:solidFill>
                  <a:srgbClr val="000000"/>
                </a:solidFill>
              </a:rPr>
              <a:t>() function was not working properly.</a:t>
            </a:r>
            <a:endParaRPr sz="1500" dirty="0">
              <a:solidFill>
                <a:srgbClr val="000000"/>
              </a:solidFill>
            </a:endParaRPr>
          </a:p>
        </p:txBody>
      </p:sp>
      <p:sp>
        <p:nvSpPr>
          <p:cNvPr id="216" name="Google Shape;216;p26"/>
          <p:cNvSpPr txBox="1"/>
          <p:nvPr/>
        </p:nvSpPr>
        <p:spPr>
          <a:xfrm>
            <a:off x="692850" y="768500"/>
            <a:ext cx="3222300" cy="652825"/>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500" dirty="0">
                <a:latin typeface="Calibri"/>
                <a:ea typeface="Calibri"/>
                <a:cs typeface="Calibri"/>
                <a:sym typeface="Calibri"/>
              </a:rPr>
              <a:t>Wrong </a:t>
            </a:r>
            <a:r>
              <a:rPr lang="en-GB" sz="1500" dirty="0" err="1">
                <a:latin typeface="Calibri"/>
                <a:ea typeface="Calibri"/>
                <a:cs typeface="Calibri"/>
                <a:sym typeface="Calibri"/>
              </a:rPr>
              <a:t>E</a:t>
            </a:r>
            <a:r>
              <a:rPr lang="en-GB" sz="1500" dirty="0" err="1" smtClean="0">
                <a:latin typeface="Calibri"/>
                <a:ea typeface="Calibri"/>
                <a:cs typeface="Calibri"/>
                <a:sym typeface="Calibri"/>
              </a:rPr>
              <a:t>igenValues</a:t>
            </a:r>
            <a:r>
              <a:rPr lang="en-GB" sz="1500" dirty="0" smtClean="0">
                <a:latin typeface="Calibri"/>
                <a:ea typeface="Calibri"/>
                <a:cs typeface="Calibri"/>
                <a:sym typeface="Calibri"/>
              </a:rPr>
              <a:t> </a:t>
            </a:r>
            <a:r>
              <a:rPr lang="en-GB" sz="1500" dirty="0">
                <a:latin typeface="Calibri"/>
                <a:ea typeface="Calibri"/>
                <a:cs typeface="Calibri"/>
                <a:sym typeface="Calibri"/>
              </a:rPr>
              <a:t>and </a:t>
            </a:r>
            <a:r>
              <a:rPr lang="en-GB" sz="1500" dirty="0" err="1">
                <a:latin typeface="Calibri"/>
                <a:ea typeface="Calibri"/>
                <a:cs typeface="Calibri"/>
                <a:sym typeface="Calibri"/>
              </a:rPr>
              <a:t>E</a:t>
            </a:r>
            <a:r>
              <a:rPr lang="en-GB" sz="1500" dirty="0" err="1" smtClean="0">
                <a:latin typeface="Calibri"/>
                <a:ea typeface="Calibri"/>
                <a:cs typeface="Calibri"/>
                <a:sym typeface="Calibri"/>
              </a:rPr>
              <a:t>igenVectors</a:t>
            </a:r>
            <a:r>
              <a:rPr lang="en-GB" sz="1500" dirty="0">
                <a:latin typeface="Calibri"/>
                <a:ea typeface="Calibri"/>
                <a:cs typeface="Calibri"/>
                <a:sym typeface="Calibri"/>
              </a:rPr>
              <a:t>.</a:t>
            </a:r>
            <a:endParaRPr sz="1500" dirty="0">
              <a:latin typeface="Calibri"/>
              <a:ea typeface="Calibri"/>
              <a:cs typeface="Calibri"/>
              <a:sym typeface="Calibri"/>
            </a:endParaRPr>
          </a:p>
        </p:txBody>
      </p:sp>
      <p:sp>
        <p:nvSpPr>
          <p:cNvPr id="217" name="Google Shape;217;p26"/>
          <p:cNvSpPr txBox="1"/>
          <p:nvPr/>
        </p:nvSpPr>
        <p:spPr>
          <a:xfrm>
            <a:off x="5161150" y="768500"/>
            <a:ext cx="3351600" cy="6096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latin typeface="Calibri"/>
                <a:ea typeface="Calibri"/>
                <a:cs typeface="Calibri"/>
                <a:sym typeface="Calibri"/>
              </a:rPr>
              <a:t> This was encountered because of some minor errors in implementation of Jacobi. </a:t>
            </a:r>
            <a:endParaRPr>
              <a:latin typeface="Calibri"/>
              <a:ea typeface="Calibri"/>
              <a:cs typeface="Calibri"/>
              <a:sym typeface="Calibri"/>
            </a:endParaRPr>
          </a:p>
        </p:txBody>
      </p:sp>
      <p:sp>
        <p:nvSpPr>
          <p:cNvPr id="218" name="Google Shape;218;p26"/>
          <p:cNvSpPr txBox="1"/>
          <p:nvPr/>
        </p:nvSpPr>
        <p:spPr>
          <a:xfrm>
            <a:off x="5161150" y="1378100"/>
            <a:ext cx="3351600" cy="9843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Calibri"/>
                <a:ea typeface="Calibri"/>
                <a:cs typeface="Calibri"/>
                <a:sym typeface="Calibri"/>
              </a:rPr>
              <a:t> It was giving error due to minor mistake of syntax.</a:t>
            </a:r>
            <a:endParaRPr>
              <a:latin typeface="Calibri"/>
              <a:ea typeface="Calibri"/>
              <a:cs typeface="Calibri"/>
              <a:sym typeface="Calibri"/>
            </a:endParaRPr>
          </a:p>
          <a:p>
            <a:pPr marL="0" lvl="0" indent="0" algn="l" rtl="0">
              <a:spcBef>
                <a:spcPts val="1600"/>
              </a:spcBef>
              <a:spcAft>
                <a:spcPts val="0"/>
              </a:spcAft>
              <a:buNone/>
            </a:pPr>
            <a:endParaRPr>
              <a:latin typeface="Calibri"/>
              <a:ea typeface="Calibri"/>
              <a:cs typeface="Calibri"/>
              <a:sym typeface="Calibri"/>
            </a:endParaRPr>
          </a:p>
        </p:txBody>
      </p:sp>
      <p:sp>
        <p:nvSpPr>
          <p:cNvPr id="219" name="Google Shape;219;p26"/>
          <p:cNvSpPr txBox="1"/>
          <p:nvPr/>
        </p:nvSpPr>
        <p:spPr>
          <a:xfrm>
            <a:off x="5161000" y="2071625"/>
            <a:ext cx="3351600" cy="7380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dirty="0">
                <a:latin typeface="Calibri"/>
                <a:ea typeface="Calibri"/>
                <a:cs typeface="Calibri"/>
                <a:sym typeface="Calibri"/>
              </a:rPr>
              <a:t>The </a:t>
            </a:r>
            <a:r>
              <a:rPr lang="en-GB" sz="1500" dirty="0" err="1">
                <a:latin typeface="Calibri"/>
                <a:ea typeface="Calibri"/>
                <a:cs typeface="Calibri"/>
                <a:sym typeface="Calibri"/>
              </a:rPr>
              <a:t>numpy</a:t>
            </a:r>
            <a:r>
              <a:rPr lang="en-GB" sz="1500" dirty="0">
                <a:latin typeface="Calibri"/>
                <a:ea typeface="Calibri"/>
                <a:cs typeface="Calibri"/>
                <a:sym typeface="Calibri"/>
              </a:rPr>
              <a:t> array was not having the 2nd dimension for the 1D array.</a:t>
            </a:r>
            <a:endParaRPr sz="1500" dirty="0">
              <a:latin typeface="Calibri"/>
              <a:ea typeface="Calibri"/>
              <a:cs typeface="Calibri"/>
              <a:sym typeface="Calibri"/>
            </a:endParaRPr>
          </a:p>
          <a:p>
            <a:pPr marL="0" lvl="0" indent="0" algn="l" rtl="0">
              <a:spcBef>
                <a:spcPts val="1600"/>
              </a:spcBef>
              <a:spcAft>
                <a:spcPts val="0"/>
              </a:spcAft>
              <a:buNone/>
            </a:pPr>
            <a:endParaRPr dirty="0">
              <a:latin typeface="Calibri"/>
              <a:ea typeface="Calibri"/>
              <a:cs typeface="Calibri"/>
              <a:sym typeface="Calibri"/>
            </a:endParaRPr>
          </a:p>
        </p:txBody>
      </p:sp>
      <p:sp>
        <p:nvSpPr>
          <p:cNvPr id="220" name="Google Shape;220;p26"/>
          <p:cNvSpPr txBox="1"/>
          <p:nvPr/>
        </p:nvSpPr>
        <p:spPr>
          <a:xfrm>
            <a:off x="692850" y="2353234"/>
            <a:ext cx="3222300" cy="747166"/>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500" dirty="0">
                <a:latin typeface="Calibri"/>
                <a:ea typeface="Calibri"/>
                <a:cs typeface="Calibri"/>
                <a:sym typeface="Calibri"/>
              </a:rPr>
              <a:t>Incorrect dimensions of matrices while implementing </a:t>
            </a:r>
            <a:r>
              <a:rPr lang="en-GB" sz="1500" dirty="0" err="1">
                <a:latin typeface="Calibri"/>
                <a:ea typeface="Calibri"/>
                <a:cs typeface="Calibri"/>
                <a:sym typeface="Calibri"/>
              </a:rPr>
              <a:t>matmul</a:t>
            </a:r>
            <a:r>
              <a:rPr lang="en-GB" sz="1500" dirty="0">
                <a:latin typeface="Calibri"/>
                <a:ea typeface="Calibri"/>
                <a:cs typeface="Calibri"/>
                <a:sym typeface="Calibri"/>
              </a:rPr>
              <a:t>() function. </a:t>
            </a:r>
            <a:endParaRPr sz="1600" dirty="0"/>
          </a:p>
        </p:txBody>
      </p:sp>
      <p:sp>
        <p:nvSpPr>
          <p:cNvPr id="221" name="Google Shape;221;p26"/>
          <p:cNvSpPr txBox="1"/>
          <p:nvPr/>
        </p:nvSpPr>
        <p:spPr>
          <a:xfrm>
            <a:off x="692900" y="3100400"/>
            <a:ext cx="3222300" cy="7911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500" dirty="0">
                <a:latin typeface="Calibri"/>
                <a:ea typeface="Calibri"/>
                <a:cs typeface="Calibri"/>
                <a:sym typeface="Calibri"/>
              </a:rPr>
              <a:t>None type error - the </a:t>
            </a:r>
            <a:r>
              <a:rPr lang="en-GB" sz="1500" dirty="0" err="1">
                <a:latin typeface="Calibri"/>
                <a:ea typeface="Calibri"/>
                <a:cs typeface="Calibri"/>
                <a:sym typeface="Calibri"/>
              </a:rPr>
              <a:t>find_k</a:t>
            </a:r>
            <a:r>
              <a:rPr lang="en-GB" sz="1500" dirty="0">
                <a:latin typeface="Calibri"/>
                <a:ea typeface="Calibri"/>
                <a:cs typeface="Calibri"/>
                <a:sym typeface="Calibri"/>
              </a:rPr>
              <a:t>() function was failing to return anything.</a:t>
            </a:r>
            <a:endParaRPr sz="1600" dirty="0">
              <a:latin typeface="Calibri"/>
              <a:ea typeface="Calibri"/>
              <a:cs typeface="Calibri"/>
              <a:sym typeface="Calibri"/>
            </a:endParaRPr>
          </a:p>
        </p:txBody>
      </p:sp>
      <p:sp>
        <p:nvSpPr>
          <p:cNvPr id="222" name="Google Shape;222;p26"/>
          <p:cNvSpPr txBox="1"/>
          <p:nvPr/>
        </p:nvSpPr>
        <p:spPr>
          <a:xfrm>
            <a:off x="5161000" y="2809625"/>
            <a:ext cx="3351600" cy="17040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500">
                <a:latin typeface="Calibri"/>
                <a:ea typeface="Calibri"/>
                <a:cs typeface="Calibri"/>
                <a:sym typeface="Calibri"/>
              </a:rPr>
              <a:t>We checked all functions find_k() was calling inside itself. We found that this was happening because in some cases, the while loop for jacobi theorem was not working properly - it was returning incorrect eigenvalues. </a:t>
            </a:r>
            <a:endParaRPr sz="1600">
              <a:latin typeface="Calibri"/>
              <a:ea typeface="Calibri"/>
              <a:cs typeface="Calibri"/>
              <a:sym typeface="Calibri"/>
            </a:endParaRPr>
          </a:p>
        </p:txBody>
      </p:sp>
      <p:sp>
        <p:nvSpPr>
          <p:cNvPr id="223" name="Google Shape;223;p26"/>
          <p:cNvSpPr txBox="1"/>
          <p:nvPr/>
        </p:nvSpPr>
        <p:spPr>
          <a:xfrm>
            <a:off x="692900" y="300900"/>
            <a:ext cx="3222300" cy="467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latin typeface="Calibri"/>
                <a:ea typeface="Calibri"/>
                <a:cs typeface="Calibri"/>
                <a:sym typeface="Calibri"/>
              </a:rPr>
              <a:t>Errors</a:t>
            </a:r>
            <a:endParaRPr sz="1600" dirty="0">
              <a:latin typeface="Calibri"/>
              <a:ea typeface="Calibri"/>
              <a:cs typeface="Calibri"/>
              <a:sym typeface="Calibri"/>
            </a:endParaRPr>
          </a:p>
        </p:txBody>
      </p:sp>
      <p:sp>
        <p:nvSpPr>
          <p:cNvPr id="224" name="Google Shape;224;p26"/>
          <p:cNvSpPr txBox="1"/>
          <p:nvPr/>
        </p:nvSpPr>
        <p:spPr>
          <a:xfrm>
            <a:off x="5161000" y="300900"/>
            <a:ext cx="3351600" cy="467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latin typeface="Calibri"/>
                <a:ea typeface="Calibri"/>
                <a:cs typeface="Calibri"/>
                <a:sym typeface="Calibri"/>
              </a:rPr>
              <a:t>How we solved it</a:t>
            </a:r>
            <a:endParaRPr sz="1600" dirty="0">
              <a:latin typeface="Calibri"/>
              <a:ea typeface="Calibri"/>
              <a:cs typeface="Calibri"/>
              <a:sym typeface="Calibri"/>
            </a:endParaRPr>
          </a:p>
        </p:txBody>
      </p:sp>
      <p:sp>
        <p:nvSpPr>
          <p:cNvPr id="225" name="Google Shape;225;p26"/>
          <p:cNvSpPr/>
          <p:nvPr/>
        </p:nvSpPr>
        <p:spPr>
          <a:xfrm>
            <a:off x="4092550" y="987611"/>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130075" y="1618918"/>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092550" y="2405217"/>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4092550" y="3335150"/>
            <a:ext cx="816000" cy="32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p:nvPr/>
        </p:nvSpPr>
        <p:spPr>
          <a:xfrm>
            <a:off x="536725" y="269350"/>
            <a:ext cx="2252100" cy="4260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rgbClr val="BF9000"/>
                </a:solidFill>
                <a:latin typeface="Calibri"/>
                <a:ea typeface="Calibri"/>
                <a:cs typeface="Calibri"/>
                <a:sym typeface="Calibri"/>
              </a:rPr>
              <a:t>Errors</a:t>
            </a:r>
            <a:endParaRPr sz="1700">
              <a:solidFill>
                <a:srgbClr val="BF9000"/>
              </a:solidFill>
              <a:latin typeface="Calibri"/>
              <a:ea typeface="Calibri"/>
              <a:cs typeface="Calibri"/>
              <a:sym typeface="Calibri"/>
            </a:endParaRPr>
          </a:p>
        </p:txBody>
      </p:sp>
      <p:sp>
        <p:nvSpPr>
          <p:cNvPr id="234" name="Google Shape;234;p27"/>
          <p:cNvSpPr txBox="1"/>
          <p:nvPr/>
        </p:nvSpPr>
        <p:spPr>
          <a:xfrm>
            <a:off x="3905200" y="245525"/>
            <a:ext cx="4599300" cy="3585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rgbClr val="4A86E8"/>
                </a:solidFill>
                <a:latin typeface="Calibri"/>
                <a:ea typeface="Calibri"/>
                <a:cs typeface="Calibri"/>
                <a:sym typeface="Calibri"/>
              </a:rPr>
              <a:t>How we solved it</a:t>
            </a:r>
            <a:endParaRPr sz="1700">
              <a:solidFill>
                <a:srgbClr val="4A86E8"/>
              </a:solidFill>
              <a:latin typeface="Calibri"/>
              <a:ea typeface="Calibri"/>
              <a:cs typeface="Calibri"/>
              <a:sym typeface="Calibri"/>
            </a:endParaRPr>
          </a:p>
        </p:txBody>
      </p:sp>
      <p:sp>
        <p:nvSpPr>
          <p:cNvPr id="235" name="Google Shape;235;p27"/>
          <p:cNvSpPr txBox="1"/>
          <p:nvPr/>
        </p:nvSpPr>
        <p:spPr>
          <a:xfrm>
            <a:off x="536725" y="983499"/>
            <a:ext cx="2252100" cy="1030495"/>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alibri"/>
                <a:ea typeface="Calibri"/>
                <a:cs typeface="Calibri"/>
                <a:sym typeface="Calibri"/>
              </a:rPr>
              <a:t>When Number of Rows&gt; Number of Columns →   We were getting wrong answers for SVD.</a:t>
            </a:r>
            <a:endParaRPr dirty="0">
              <a:latin typeface="Calibri"/>
              <a:ea typeface="Calibri"/>
              <a:cs typeface="Calibri"/>
              <a:sym typeface="Calibri"/>
            </a:endParaRPr>
          </a:p>
        </p:txBody>
      </p:sp>
      <p:sp>
        <p:nvSpPr>
          <p:cNvPr id="236" name="Google Shape;236;p27"/>
          <p:cNvSpPr txBox="1"/>
          <p:nvPr/>
        </p:nvSpPr>
        <p:spPr>
          <a:xfrm>
            <a:off x="3905200" y="983500"/>
            <a:ext cx="4599300" cy="14658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Calibri"/>
                <a:ea typeface="Calibri"/>
                <a:cs typeface="Calibri"/>
                <a:sym typeface="Calibri"/>
              </a:rPr>
              <a:t>We noticed that our method was giving correct answers when number of columns &gt; number of rows. So, we found SVD of A^T (it returned U,Sigma,V^T) and then found SVD of A as V, Sigma^T, U^T. </a:t>
            </a:r>
            <a:endParaRPr sz="1600">
              <a:latin typeface="Calibri"/>
              <a:ea typeface="Calibri"/>
              <a:cs typeface="Calibri"/>
              <a:sym typeface="Calibri"/>
            </a:endParaRPr>
          </a:p>
        </p:txBody>
      </p:sp>
      <p:sp>
        <p:nvSpPr>
          <p:cNvPr id="237" name="Google Shape;237;p27"/>
          <p:cNvSpPr txBox="1"/>
          <p:nvPr/>
        </p:nvSpPr>
        <p:spPr>
          <a:xfrm>
            <a:off x="536750" y="2449300"/>
            <a:ext cx="2252100" cy="2023200"/>
          </a:xfrm>
          <a:prstGeom prst="rect">
            <a:avLst/>
          </a:prstGeom>
          <a:solidFill>
            <a:srgbClr val="FFF2CC"/>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Precision of numbers were generating too much errors as some numbers which were 0 are given as 0.13149012e-15 etc. Due to this, the Jacobi took too many iterations to output the correct answer. </a:t>
            </a:r>
            <a:endParaRPr>
              <a:latin typeface="Calibri"/>
              <a:ea typeface="Calibri"/>
              <a:cs typeface="Calibri"/>
              <a:sym typeface="Calibri"/>
            </a:endParaRPr>
          </a:p>
        </p:txBody>
      </p:sp>
      <p:sp>
        <p:nvSpPr>
          <p:cNvPr id="238" name="Google Shape;238;p27"/>
          <p:cNvSpPr txBox="1"/>
          <p:nvPr/>
        </p:nvSpPr>
        <p:spPr>
          <a:xfrm>
            <a:off x="3905200" y="2449300"/>
            <a:ext cx="4599300" cy="9522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100">
                <a:latin typeface="Calibri"/>
                <a:ea typeface="Calibri"/>
                <a:cs typeface="Calibri"/>
                <a:sym typeface="Calibri"/>
              </a:rPr>
              <a:t> </a:t>
            </a:r>
            <a:r>
              <a:rPr lang="en-GB" sz="1600">
                <a:latin typeface="Calibri"/>
                <a:ea typeface="Calibri"/>
                <a:cs typeface="Calibri"/>
                <a:sym typeface="Calibri"/>
              </a:rPr>
              <a:t>It was solved by rounding the decimal places of all the numbers.</a:t>
            </a:r>
            <a:endParaRPr sz="2100">
              <a:latin typeface="Calibri"/>
              <a:ea typeface="Calibri"/>
              <a:cs typeface="Calibri"/>
              <a:sym typeface="Calibri"/>
            </a:endParaRPr>
          </a:p>
        </p:txBody>
      </p:sp>
      <p:sp>
        <p:nvSpPr>
          <p:cNvPr id="239" name="Google Shape;239;p27"/>
          <p:cNvSpPr/>
          <p:nvPr/>
        </p:nvSpPr>
        <p:spPr>
          <a:xfrm>
            <a:off x="2869413" y="1280350"/>
            <a:ext cx="955200" cy="358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69413" y="2767750"/>
            <a:ext cx="955200" cy="31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819150" y="346725"/>
            <a:ext cx="7505700" cy="8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Errors which we were not able to solve</a:t>
            </a:r>
            <a:endParaRPr/>
          </a:p>
        </p:txBody>
      </p:sp>
      <p:sp>
        <p:nvSpPr>
          <p:cNvPr id="246" name="Google Shape;246;p28"/>
          <p:cNvSpPr txBox="1">
            <a:spLocks noGrp="1"/>
          </p:cNvSpPr>
          <p:nvPr>
            <p:ph type="body" idx="1"/>
          </p:nvPr>
        </p:nvSpPr>
        <p:spPr>
          <a:xfrm>
            <a:off x="497711" y="994025"/>
            <a:ext cx="8137003" cy="36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GB" sz="1900" dirty="0">
                <a:solidFill>
                  <a:srgbClr val="000000"/>
                </a:solidFill>
                <a:latin typeface="Times New Roman"/>
                <a:ea typeface="Times New Roman"/>
                <a:cs typeface="Times New Roman"/>
                <a:sym typeface="Times New Roman"/>
              </a:rPr>
              <a:t>Relevance Score sometimes comes out to be negative, for that we have converted that value into zero. </a:t>
            </a:r>
            <a:endParaRPr sz="19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GB" sz="1900" dirty="0">
                <a:solidFill>
                  <a:srgbClr val="000000"/>
                </a:solidFill>
                <a:latin typeface="Times New Roman"/>
                <a:ea typeface="Times New Roman"/>
                <a:cs typeface="Times New Roman"/>
                <a:sym typeface="Times New Roman"/>
              </a:rPr>
              <a:t>If there are same number of keywords in any two documents ,then we get any of those document as output as the best search because of the precision issues in Relevance Score values.</a:t>
            </a:r>
            <a:endParaRPr sz="19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GB" sz="1900" dirty="0">
                <a:solidFill>
                  <a:srgbClr val="000000"/>
                </a:solidFill>
                <a:latin typeface="Times New Roman"/>
                <a:ea typeface="Times New Roman"/>
                <a:cs typeface="Times New Roman"/>
                <a:sym typeface="Times New Roman"/>
              </a:rPr>
              <a:t>We were not able to make our code </a:t>
            </a:r>
            <a:r>
              <a:rPr lang="en-GB" sz="1900" dirty="0" smtClean="0">
                <a:solidFill>
                  <a:srgbClr val="000000"/>
                </a:solidFill>
                <a:latin typeface="Times New Roman"/>
                <a:ea typeface="Times New Roman"/>
                <a:cs typeface="Times New Roman"/>
                <a:sym typeface="Times New Roman"/>
              </a:rPr>
              <a:t>as efficient as we wanted it to be. </a:t>
            </a:r>
            <a:r>
              <a:rPr lang="en-GB" sz="1900" dirty="0">
                <a:solidFill>
                  <a:srgbClr val="000000"/>
                </a:solidFill>
                <a:latin typeface="Times New Roman"/>
                <a:ea typeface="Times New Roman"/>
                <a:cs typeface="Times New Roman"/>
                <a:sym typeface="Times New Roman"/>
              </a:rPr>
              <a:t>This gave us a learning that how efficient and fast the inbuilt modules are.</a:t>
            </a:r>
            <a:endParaRPr sz="19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GB" sz="1900" dirty="0">
                <a:solidFill>
                  <a:srgbClr val="000000"/>
                </a:solidFill>
                <a:latin typeface="Times New Roman"/>
                <a:ea typeface="Times New Roman"/>
                <a:cs typeface="Times New Roman"/>
                <a:sym typeface="Times New Roman"/>
              </a:rPr>
              <a:t>We wanted to implement </a:t>
            </a:r>
            <a:r>
              <a:rPr lang="en-GB" sz="1900" dirty="0" err="1">
                <a:solidFill>
                  <a:srgbClr val="000000"/>
                </a:solidFill>
                <a:latin typeface="Times New Roman"/>
                <a:ea typeface="Times New Roman"/>
                <a:cs typeface="Times New Roman"/>
                <a:sym typeface="Times New Roman"/>
              </a:rPr>
              <a:t>numba</a:t>
            </a:r>
            <a:r>
              <a:rPr lang="en-GB" sz="1900" dirty="0">
                <a:solidFill>
                  <a:srgbClr val="000000"/>
                </a:solidFill>
                <a:latin typeface="Times New Roman"/>
                <a:ea typeface="Times New Roman"/>
                <a:cs typeface="Times New Roman"/>
                <a:sym typeface="Times New Roman"/>
              </a:rPr>
              <a:t> for making our code more efficient but we were not able to solve the ‘cannot import name '</a:t>
            </a:r>
            <a:r>
              <a:rPr lang="en-GB" sz="1900" dirty="0" err="1">
                <a:solidFill>
                  <a:srgbClr val="000000"/>
                </a:solidFill>
                <a:latin typeface="Times New Roman"/>
                <a:ea typeface="Times New Roman"/>
                <a:cs typeface="Times New Roman"/>
                <a:sym typeface="Times New Roman"/>
              </a:rPr>
              <a:t>jit</a:t>
            </a:r>
            <a:r>
              <a:rPr lang="en-GB" sz="1900" dirty="0">
                <a:solidFill>
                  <a:srgbClr val="000000"/>
                </a:solidFill>
                <a:latin typeface="Times New Roman"/>
                <a:ea typeface="Times New Roman"/>
                <a:cs typeface="Times New Roman"/>
                <a:sym typeface="Times New Roman"/>
              </a:rPr>
              <a:t>' from partially initialized module ‘</a:t>
            </a:r>
            <a:r>
              <a:rPr lang="en-GB" sz="1900" dirty="0" err="1">
                <a:solidFill>
                  <a:srgbClr val="000000"/>
                </a:solidFill>
                <a:latin typeface="Times New Roman"/>
                <a:ea typeface="Times New Roman"/>
                <a:cs typeface="Times New Roman"/>
                <a:sym typeface="Times New Roman"/>
              </a:rPr>
              <a:t>numba</a:t>
            </a:r>
            <a:r>
              <a:rPr lang="en-GB" sz="1900" dirty="0">
                <a:solidFill>
                  <a:srgbClr val="000000"/>
                </a:solidFill>
                <a:latin typeface="Times New Roman"/>
                <a:ea typeface="Times New Roman"/>
                <a:cs typeface="Times New Roman"/>
                <a:sym typeface="Times New Roman"/>
              </a:rPr>
              <a:t>’ in </a:t>
            </a:r>
            <a:r>
              <a:rPr lang="en-GB" sz="1900" dirty="0" err="1">
                <a:solidFill>
                  <a:srgbClr val="000000"/>
                </a:solidFill>
                <a:latin typeface="Times New Roman"/>
                <a:ea typeface="Times New Roman"/>
                <a:cs typeface="Times New Roman"/>
                <a:sym typeface="Times New Roman"/>
              </a:rPr>
              <a:t>Vscode</a:t>
            </a:r>
            <a:r>
              <a:rPr lang="en-GB" sz="1900" dirty="0">
                <a:solidFill>
                  <a:srgbClr val="000000"/>
                </a:solidFill>
                <a:latin typeface="Times New Roman"/>
                <a:ea typeface="Times New Roman"/>
                <a:cs typeface="Times New Roman"/>
                <a:sym typeface="Times New Roman"/>
              </a:rPr>
              <a:t> and </a:t>
            </a:r>
            <a:r>
              <a:rPr lang="en-GB" sz="1900" dirty="0" err="1">
                <a:solidFill>
                  <a:srgbClr val="000000"/>
                </a:solidFill>
                <a:latin typeface="Times New Roman"/>
                <a:ea typeface="Times New Roman"/>
                <a:cs typeface="Times New Roman"/>
                <a:sym typeface="Times New Roman"/>
              </a:rPr>
              <a:t>Jupyter</a:t>
            </a:r>
            <a:r>
              <a:rPr lang="en-GB" sz="1900" dirty="0">
                <a:solidFill>
                  <a:srgbClr val="000000"/>
                </a:solidFill>
                <a:latin typeface="Times New Roman"/>
                <a:ea typeface="Times New Roman"/>
                <a:cs typeface="Times New Roman"/>
                <a:sym typeface="Times New Roman"/>
              </a:rPr>
              <a:t>.</a:t>
            </a:r>
            <a:endParaRPr sz="19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9"/>
          <p:cNvPicPr preferRelativeResize="0"/>
          <p:nvPr/>
        </p:nvPicPr>
        <p:blipFill>
          <a:blip r:embed="rId3">
            <a:alphaModFix/>
          </a:blip>
          <a:stretch>
            <a:fillRect/>
          </a:stretch>
        </p:blipFill>
        <p:spPr>
          <a:xfrm>
            <a:off x="111413" y="-24938"/>
            <a:ext cx="8921175" cy="519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708125"/>
            <a:ext cx="75057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a:p>
        </p:txBody>
      </p:sp>
      <p:sp>
        <p:nvSpPr>
          <p:cNvPr id="135" name="Google Shape;135;p14"/>
          <p:cNvSpPr txBox="1">
            <a:spLocks noGrp="1"/>
          </p:cNvSpPr>
          <p:nvPr>
            <p:ph type="body" idx="1"/>
          </p:nvPr>
        </p:nvSpPr>
        <p:spPr>
          <a:xfrm>
            <a:off x="819150" y="1355250"/>
            <a:ext cx="7505700" cy="33492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Font typeface="Arial"/>
              <a:buChar char="➔"/>
            </a:pPr>
            <a:r>
              <a:rPr lang="en-GB" sz="1800">
                <a:solidFill>
                  <a:srgbClr val="000000"/>
                </a:solidFill>
                <a:latin typeface="Arial"/>
                <a:ea typeface="Arial"/>
                <a:cs typeface="Arial"/>
                <a:sym typeface="Arial"/>
              </a:rPr>
              <a:t>Latent → Hidden</a:t>
            </a:r>
            <a:endParaRPr sz="1800">
              <a:solidFill>
                <a:srgbClr val="000000"/>
              </a:solidFill>
              <a:latin typeface="Arial"/>
              <a:ea typeface="Arial"/>
              <a:cs typeface="Arial"/>
              <a:sym typeface="Arial"/>
            </a:endParaRPr>
          </a:p>
          <a:p>
            <a:pPr marL="0" lvl="0" indent="0" algn="l" rtl="0">
              <a:spcBef>
                <a:spcPts val="1200"/>
              </a:spcBef>
              <a:spcAft>
                <a:spcPts val="0"/>
              </a:spcAft>
              <a:buNone/>
            </a:pPr>
            <a:r>
              <a:rPr lang="en-GB" sz="1800">
                <a:solidFill>
                  <a:srgbClr val="000000"/>
                </a:solidFill>
                <a:latin typeface="Arial"/>
                <a:ea typeface="Arial"/>
                <a:cs typeface="Arial"/>
                <a:sym typeface="Arial"/>
              </a:rPr>
              <a:t>       Semantic→ Related to language or Logic</a:t>
            </a:r>
            <a:endParaRPr sz="1800">
              <a:solidFill>
                <a:srgbClr val="000000"/>
              </a:solidFill>
              <a:latin typeface="Arial"/>
              <a:ea typeface="Arial"/>
              <a:cs typeface="Arial"/>
              <a:sym typeface="Arial"/>
            </a:endParaRPr>
          </a:p>
          <a:p>
            <a:pPr marL="457200" lvl="0" indent="-342900" algn="l" rtl="0">
              <a:spcBef>
                <a:spcPts val="1200"/>
              </a:spcBef>
              <a:spcAft>
                <a:spcPts val="0"/>
              </a:spcAft>
              <a:buClr>
                <a:srgbClr val="000000"/>
              </a:buClr>
              <a:buSzPts val="1800"/>
              <a:buFont typeface="Arial"/>
              <a:buChar char="➔"/>
            </a:pPr>
            <a:r>
              <a:rPr lang="en-GB" sz="1800">
                <a:solidFill>
                  <a:srgbClr val="000000"/>
                </a:solidFill>
                <a:latin typeface="Arial"/>
                <a:ea typeface="Arial"/>
                <a:cs typeface="Arial"/>
                <a:sym typeface="Arial"/>
              </a:rPr>
              <a:t>Latent semantic indexing (LSI)  is an indexing and information retrieval method.</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It helps in finding out the documents which are most relative with the specified keywords.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It also helps the search engines to give most appropriate results for the search query. </a:t>
            </a:r>
            <a:endParaRPr sz="1800">
              <a:solidFill>
                <a:srgbClr val="000000"/>
              </a:solidFill>
              <a:latin typeface="Arial"/>
              <a:ea typeface="Arial"/>
              <a:cs typeface="Arial"/>
              <a:sym typeface="Arial"/>
            </a:endParaRPr>
          </a:p>
          <a:p>
            <a:pPr marL="914400" lvl="0" indent="0" algn="l" rtl="0">
              <a:spcBef>
                <a:spcPts val="1200"/>
              </a:spcBef>
              <a:spcAft>
                <a:spcPts val="0"/>
              </a:spcAft>
              <a:buNone/>
            </a:pPr>
            <a:endParaRPr sz="1800">
              <a:solidFill>
                <a:srgbClr val="000000"/>
              </a:solidFill>
              <a:latin typeface="Arial"/>
              <a:ea typeface="Arial"/>
              <a:cs typeface="Arial"/>
              <a:sym typeface="Arial"/>
            </a:endParaRPr>
          </a:p>
          <a:p>
            <a:pPr marL="457200" lvl="0" indent="0" algn="l" rtl="0">
              <a:spcBef>
                <a:spcPts val="1200"/>
              </a:spcBef>
              <a:spcAft>
                <a:spcPts val="0"/>
              </a:spcAft>
              <a:buNone/>
            </a:pPr>
            <a:r>
              <a:rPr lang="en-GB" sz="1400">
                <a:solidFill>
                  <a:srgbClr val="000000"/>
                </a:solidFill>
                <a:latin typeface="Arial"/>
                <a:ea typeface="Arial"/>
                <a:cs typeface="Arial"/>
                <a:sym typeface="Arial"/>
              </a:rPr>
              <a:t>.</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457200" lvl="0" indent="0" algn="l" rtl="0">
              <a:spcBef>
                <a:spcPts val="1200"/>
              </a:spcBef>
              <a:spcAft>
                <a:spcPts val="1200"/>
              </a:spcAft>
              <a:buNone/>
            </a:pPr>
            <a:endParaRPr sz="12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400"/>
              <a:t>Linear Algebra Concepts Used.</a:t>
            </a:r>
            <a:endParaRPr sz="3400"/>
          </a:p>
        </p:txBody>
      </p:sp>
      <p:sp>
        <p:nvSpPr>
          <p:cNvPr id="141" name="Google Shape;141;p15"/>
          <p:cNvSpPr txBox="1">
            <a:spLocks noGrp="1"/>
          </p:cNvSpPr>
          <p:nvPr>
            <p:ph type="body" idx="1"/>
          </p:nvPr>
        </p:nvSpPr>
        <p:spPr>
          <a:xfrm>
            <a:off x="819150" y="1612050"/>
            <a:ext cx="7505700" cy="2696400"/>
          </a:xfrm>
          <a:prstGeom prst="rect">
            <a:avLst/>
          </a:prstGeom>
        </p:spPr>
        <p:txBody>
          <a:bodyPr spcFirstLastPara="1" wrap="square" lIns="91425" tIns="91425" rIns="91425" bIns="91425" anchor="t" anchorCtr="0">
            <a:noAutofit/>
          </a:bodyPr>
          <a:lstStyle/>
          <a:p>
            <a:pPr marL="457200" lvl="0" indent="-336550" algn="l" rtl="0">
              <a:spcBef>
                <a:spcPts val="1200"/>
              </a:spcBef>
              <a:spcAft>
                <a:spcPts val="0"/>
              </a:spcAft>
              <a:buSzPts val="1700"/>
              <a:buFont typeface="Arial"/>
              <a:buChar char="★"/>
            </a:pPr>
            <a:r>
              <a:rPr lang="en-GB" sz="1800">
                <a:solidFill>
                  <a:srgbClr val="000000"/>
                </a:solidFill>
                <a:latin typeface="Arial"/>
                <a:ea typeface="Arial"/>
                <a:cs typeface="Arial"/>
                <a:sym typeface="Arial"/>
              </a:rPr>
              <a:t>Singular value decomposition(SVD)</a:t>
            </a:r>
            <a:endParaRPr sz="1700">
              <a:solidFill>
                <a:srgbClr val="000000"/>
              </a:solidFill>
              <a:latin typeface="Arial"/>
              <a:ea typeface="Arial"/>
              <a:cs typeface="Arial"/>
              <a:sym typeface="Arial"/>
            </a:endParaRPr>
          </a:p>
          <a:p>
            <a:pPr marL="457200" lvl="0" indent="-336550" algn="l" rtl="0">
              <a:spcBef>
                <a:spcPts val="0"/>
              </a:spcBef>
              <a:spcAft>
                <a:spcPts val="0"/>
              </a:spcAft>
              <a:buSzPts val="1700"/>
              <a:buChar char="★"/>
            </a:pPr>
            <a:r>
              <a:rPr lang="en-GB" sz="1800">
                <a:solidFill>
                  <a:srgbClr val="000000"/>
                </a:solidFill>
                <a:latin typeface="Arial"/>
                <a:ea typeface="Arial"/>
                <a:cs typeface="Arial"/>
                <a:sym typeface="Arial"/>
              </a:rPr>
              <a:t>Frobenius norm</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Jacobi Method </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Transpose</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Inverse &amp; Orthogonal Matrices</a:t>
            </a:r>
            <a:endParaRPr sz="1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Matrix Multiplication</a:t>
            </a:r>
            <a:endParaRPr sz="180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16"/>
          <p:cNvGraphicFramePr/>
          <p:nvPr/>
        </p:nvGraphicFramePr>
        <p:xfrm>
          <a:off x="174575" y="97283"/>
          <a:ext cx="8426900" cy="4902300"/>
        </p:xfrm>
        <a:graphic>
          <a:graphicData uri="http://schemas.openxmlformats.org/drawingml/2006/table">
            <a:tbl>
              <a:tblPr>
                <a:noFill/>
                <a:tableStyleId>{345F4383-C051-4CB7-BCF0-AC0A911974A0}</a:tableStyleId>
              </a:tblPr>
              <a:tblGrid>
                <a:gridCol w="4546500">
                  <a:extLst>
                    <a:ext uri="{9D8B030D-6E8A-4147-A177-3AD203B41FA5}">
                      <a16:colId xmlns:a16="http://schemas.microsoft.com/office/drawing/2014/main" val="20000"/>
                    </a:ext>
                  </a:extLst>
                </a:gridCol>
                <a:gridCol w="3880400">
                  <a:extLst>
                    <a:ext uri="{9D8B030D-6E8A-4147-A177-3AD203B41FA5}">
                      <a16:colId xmlns:a16="http://schemas.microsoft.com/office/drawing/2014/main" val="20001"/>
                    </a:ext>
                  </a:extLst>
                </a:gridCol>
              </a:tblGrid>
              <a:tr h="1020150">
                <a:tc>
                  <a:txBody>
                    <a:bodyPr/>
                    <a:lstStyle/>
                    <a:p>
                      <a:pPr marL="0" lvl="0" indent="0" algn="ctr" rtl="0">
                        <a:spcBef>
                          <a:spcPts val="0"/>
                        </a:spcBef>
                        <a:spcAft>
                          <a:spcPts val="0"/>
                        </a:spcAft>
                        <a:buNone/>
                      </a:pPr>
                      <a:r>
                        <a:rPr lang="en-GB" sz="2100">
                          <a:solidFill>
                            <a:schemeClr val="lt1"/>
                          </a:solidFill>
                          <a:latin typeface="Nunito"/>
                          <a:ea typeface="Nunito"/>
                          <a:cs typeface="Nunito"/>
                          <a:sym typeface="Nunito"/>
                        </a:rPr>
                        <a:t>Implementation from scratch</a:t>
                      </a:r>
                      <a:endParaRPr sz="500"/>
                    </a:p>
                  </a:txBody>
                  <a:tcPr marL="91425" marR="91425" marT="91425" marB="91425">
                    <a:solidFill>
                      <a:srgbClr val="FFFFFF"/>
                    </a:solidFill>
                  </a:tcPr>
                </a:tc>
                <a:tc>
                  <a:txBody>
                    <a:bodyPr/>
                    <a:lstStyle/>
                    <a:p>
                      <a:pPr marL="0" lvl="0" indent="0" algn="ctr" rtl="0">
                        <a:spcBef>
                          <a:spcPts val="0"/>
                        </a:spcBef>
                        <a:spcAft>
                          <a:spcPts val="0"/>
                        </a:spcAft>
                        <a:buNone/>
                      </a:pPr>
                      <a:r>
                        <a:rPr lang="en-GB" sz="2100">
                          <a:solidFill>
                            <a:schemeClr val="lt1"/>
                          </a:solidFill>
                          <a:latin typeface="Nunito"/>
                          <a:ea typeface="Nunito"/>
                          <a:cs typeface="Nunito"/>
                          <a:sym typeface="Nunito"/>
                        </a:rPr>
                        <a:t>Implementation using libraries</a:t>
                      </a:r>
                      <a:endParaRPr sz="500"/>
                    </a:p>
                    <a:p>
                      <a:pPr marL="0" lvl="0" indent="0" algn="l" rtl="0">
                        <a:spcBef>
                          <a:spcPts val="0"/>
                        </a:spcBef>
                        <a:spcAft>
                          <a:spcPts val="0"/>
                        </a:spcAft>
                        <a:buNone/>
                      </a:pPr>
                      <a:endParaRPr sz="2100">
                        <a:solidFill>
                          <a:schemeClr val="lt1"/>
                        </a:solidFill>
                        <a:latin typeface="Nunito"/>
                        <a:ea typeface="Nunito"/>
                        <a:cs typeface="Nunito"/>
                        <a:sym typeface="Nunito"/>
                      </a:endParaRPr>
                    </a:p>
                  </a:txBody>
                  <a:tcPr marL="91425" marR="91425" marT="91425" marB="91425">
                    <a:solidFill>
                      <a:srgbClr val="FFFFFF"/>
                    </a:solidFill>
                  </a:tcPr>
                </a:tc>
                <a:extLst>
                  <a:ext uri="{0D108BD9-81ED-4DB2-BD59-A6C34878D82A}">
                    <a16:rowId xmlns:a16="http://schemas.microsoft.com/office/drawing/2014/main" val="10000"/>
                  </a:ext>
                </a:extLst>
              </a:tr>
              <a:tr h="1330050">
                <a:tc>
                  <a:txBody>
                    <a:bodyPr/>
                    <a:lstStyle/>
                    <a:p>
                      <a:pPr marL="457200" lvl="0" indent="-336550" algn="l" rtl="0">
                        <a:lnSpc>
                          <a:spcPct val="115000"/>
                        </a:lnSpc>
                        <a:spcBef>
                          <a:spcPts val="0"/>
                        </a:spcBef>
                        <a:spcAft>
                          <a:spcPts val="0"/>
                        </a:spcAft>
                        <a:buClr>
                          <a:srgbClr val="000000"/>
                        </a:buClr>
                        <a:buSzPts val="1700"/>
                        <a:buFont typeface="Times New Roman"/>
                        <a:buChar char="●"/>
                      </a:pPr>
                      <a:r>
                        <a:rPr lang="en-GB" sz="1700">
                          <a:latin typeface="Times New Roman"/>
                          <a:ea typeface="Times New Roman"/>
                          <a:cs typeface="Times New Roman"/>
                          <a:sym typeface="Times New Roman"/>
                        </a:rPr>
                        <a:t>Using Jacobi method to find eigenvalues and eigenvectors and then finding singular values and U matrix.</a:t>
                      </a:r>
                      <a:endParaRPr sz="700">
                        <a:latin typeface="Times New Roman"/>
                        <a:ea typeface="Times New Roman"/>
                        <a:cs typeface="Times New Roman"/>
                        <a:sym typeface="Times New Roman"/>
                      </a:endParaRPr>
                    </a:p>
                  </a:txBody>
                  <a:tcPr marL="91425" marR="91425" marT="91425" marB="91425">
                    <a:solidFill>
                      <a:srgbClr val="FFFFFF"/>
                    </a:solidFill>
                  </a:tcPr>
                </a:tc>
                <a:tc>
                  <a:txBody>
                    <a:bodyPr/>
                    <a:lstStyle/>
                    <a:p>
                      <a:pPr marL="457200" lvl="0" indent="-336550" algn="l" rtl="0">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np.linalg.svd()</a:t>
                      </a:r>
                      <a:endParaRPr>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1"/>
                  </a:ext>
                </a:extLst>
              </a:tr>
              <a:tr h="844650">
                <a:tc>
                  <a:txBody>
                    <a:bodyPr/>
                    <a:lstStyle/>
                    <a:p>
                      <a:pPr marL="457200" lvl="0" indent="-336550" algn="l" rtl="0">
                        <a:lnSpc>
                          <a:spcPct val="115000"/>
                        </a:lnSpc>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 </a:t>
                      </a:r>
                      <a:r>
                        <a:rPr lang="en-GB" sz="1700">
                          <a:latin typeface="Times New Roman"/>
                          <a:ea typeface="Times New Roman"/>
                          <a:cs typeface="Times New Roman"/>
                          <a:sym typeface="Times New Roman"/>
                        </a:rPr>
                        <a:t>Normal Matrix Multiplication Approach</a:t>
                      </a:r>
                      <a:r>
                        <a:rPr lang="en-GB" sz="1700">
                          <a:solidFill>
                            <a:schemeClr val="dk2"/>
                          </a:solidFill>
                          <a:latin typeface="Calibri"/>
                          <a:ea typeface="Calibri"/>
                          <a:cs typeface="Calibri"/>
                          <a:sym typeface="Calibri"/>
                        </a:rPr>
                        <a:t> </a:t>
                      </a:r>
                      <a:endParaRPr sz="1700"/>
                    </a:p>
                  </a:txBody>
                  <a:tcPr marL="91425" marR="91425" marT="91425" marB="91425">
                    <a:solidFill>
                      <a:srgbClr val="FFFFFF"/>
                    </a:solidFill>
                  </a:tcPr>
                </a:tc>
                <a:tc>
                  <a:txBody>
                    <a:bodyPr/>
                    <a:lstStyle/>
                    <a:p>
                      <a:pPr marL="457200" lvl="0" indent="-336550" algn="l" rtl="0">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np.dot() of numpy</a:t>
                      </a:r>
                      <a:endParaRPr sz="1700">
                        <a:latin typeface="Times New Roman"/>
                        <a:ea typeface="Times New Roman"/>
                        <a:cs typeface="Times New Roman"/>
                        <a:sym typeface="Times New Roman"/>
                      </a:endParaRPr>
                    </a:p>
                    <a:p>
                      <a:pPr marL="0" lvl="0" indent="0" algn="l" rtl="0">
                        <a:spcBef>
                          <a:spcPts val="1600"/>
                        </a:spcBef>
                        <a:spcAft>
                          <a:spcPts val="0"/>
                        </a:spcAft>
                        <a:buNone/>
                      </a:pPr>
                      <a:endParaRPr sz="500"/>
                    </a:p>
                  </a:txBody>
                  <a:tcPr marL="91425" marR="91425" marT="91425" marB="91425">
                    <a:solidFill>
                      <a:srgbClr val="FFFFFF"/>
                    </a:solidFill>
                  </a:tcPr>
                </a:tc>
                <a:extLst>
                  <a:ext uri="{0D108BD9-81ED-4DB2-BD59-A6C34878D82A}">
                    <a16:rowId xmlns:a16="http://schemas.microsoft.com/office/drawing/2014/main" val="10002"/>
                  </a:ext>
                </a:extLst>
              </a:tr>
              <a:tr h="891450">
                <a:tc>
                  <a:txBody>
                    <a:bodyPr/>
                    <a:lstStyle/>
                    <a:p>
                      <a:pPr marL="457200" lvl="0" indent="-336550" algn="l" rtl="0">
                        <a:lnSpc>
                          <a:spcPct val="115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Transpose function </a:t>
                      </a:r>
                      <a:endParaRPr sz="1700">
                        <a:latin typeface="Times New Roman"/>
                        <a:ea typeface="Times New Roman"/>
                        <a:cs typeface="Times New Roman"/>
                        <a:sym typeface="Times New Roman"/>
                      </a:endParaRPr>
                    </a:p>
                  </a:txBody>
                  <a:tcPr marL="91425" marR="91425" marT="91425" marB="91425">
                    <a:solidFill>
                      <a:srgbClr val="FFFFFF"/>
                    </a:solidFill>
                  </a:tcPr>
                </a:tc>
                <a:tc>
                  <a:txBody>
                    <a:bodyPr/>
                    <a:lstStyle/>
                    <a:p>
                      <a:pPr marL="457200" lvl="0" indent="-336550" algn="l" rtl="0">
                        <a:lnSpc>
                          <a:spcPct val="115000"/>
                        </a:lnSpc>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 </a:t>
                      </a:r>
                      <a:r>
                        <a:rPr lang="en-GB" sz="1700">
                          <a:latin typeface="Times New Roman"/>
                          <a:ea typeface="Times New Roman"/>
                          <a:cs typeface="Times New Roman"/>
                          <a:sym typeface="Times New Roman"/>
                        </a:rPr>
                        <a:t>Numpy transpose</a:t>
                      </a:r>
                      <a:endParaRPr sz="1700">
                        <a:latin typeface="Times New Roman"/>
                        <a:ea typeface="Times New Roman"/>
                        <a:cs typeface="Times New Roman"/>
                        <a:sym typeface="Times New Roman"/>
                      </a:endParaRPr>
                    </a:p>
                    <a:p>
                      <a:pPr marL="0" lvl="0" indent="0" algn="l" rtl="0">
                        <a:spcBef>
                          <a:spcPts val="1600"/>
                        </a:spcBef>
                        <a:spcAft>
                          <a:spcPts val="0"/>
                        </a:spcAft>
                        <a:buNone/>
                      </a:pPr>
                      <a:endParaRPr sz="400"/>
                    </a:p>
                  </a:txBody>
                  <a:tcPr marL="91425" marR="91425" marT="91425" marB="91425">
                    <a:solidFill>
                      <a:srgbClr val="FFFFFF"/>
                    </a:solidFill>
                  </a:tcPr>
                </a:tc>
                <a:extLst>
                  <a:ext uri="{0D108BD9-81ED-4DB2-BD59-A6C34878D82A}">
                    <a16:rowId xmlns:a16="http://schemas.microsoft.com/office/drawing/2014/main" val="10003"/>
                  </a:ext>
                </a:extLst>
              </a:tr>
              <a:tr h="816000">
                <a:tc>
                  <a:txBody>
                    <a:bodyPr/>
                    <a:lstStyle/>
                    <a:p>
                      <a:pPr marL="457200" lvl="0" indent="-336550" algn="l" rtl="0">
                        <a:lnSpc>
                          <a:spcPct val="115000"/>
                        </a:lnSpc>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 </a:t>
                      </a:r>
                      <a:r>
                        <a:rPr lang="en-GB" sz="1700">
                          <a:latin typeface="Times New Roman"/>
                          <a:ea typeface="Times New Roman"/>
                          <a:cs typeface="Times New Roman"/>
                          <a:sym typeface="Times New Roman"/>
                        </a:rPr>
                        <a:t>Our own documents.</a:t>
                      </a:r>
                      <a:endParaRPr sz="1700">
                        <a:latin typeface="Times New Roman"/>
                        <a:ea typeface="Times New Roman"/>
                        <a:cs typeface="Times New Roman"/>
                        <a:sym typeface="Times New Roman"/>
                      </a:endParaRPr>
                    </a:p>
                    <a:p>
                      <a:pPr marL="0" lvl="0" indent="0" algn="l" rtl="0">
                        <a:spcBef>
                          <a:spcPts val="1600"/>
                        </a:spcBef>
                        <a:spcAft>
                          <a:spcPts val="0"/>
                        </a:spcAft>
                        <a:buNone/>
                      </a:pPr>
                      <a:endParaRPr sz="500"/>
                    </a:p>
                  </a:txBody>
                  <a:tcPr marL="91425" marR="91425" marT="91425" marB="91425">
                    <a:solidFill>
                      <a:srgbClr val="FFFFFF"/>
                    </a:solidFill>
                  </a:tcPr>
                </a:tc>
                <a:tc>
                  <a:txBody>
                    <a:bodyPr/>
                    <a:lstStyle/>
                    <a:p>
                      <a:pPr marL="457200" lvl="0" indent="-336550" algn="l" rtl="0">
                        <a:lnSpc>
                          <a:spcPct val="115000"/>
                        </a:lnSpc>
                        <a:spcBef>
                          <a:spcPts val="0"/>
                        </a:spcBef>
                        <a:spcAft>
                          <a:spcPts val="0"/>
                        </a:spcAft>
                        <a:buClr>
                          <a:schemeClr val="dk2"/>
                        </a:buClr>
                        <a:buSzPts val="1700"/>
                        <a:buFont typeface="Calibri"/>
                        <a:buChar char="●"/>
                      </a:pPr>
                      <a:r>
                        <a:rPr lang="en-GB" sz="1700">
                          <a:solidFill>
                            <a:schemeClr val="dk2"/>
                          </a:solidFill>
                          <a:latin typeface="Calibri"/>
                          <a:ea typeface="Calibri"/>
                          <a:cs typeface="Calibri"/>
                          <a:sym typeface="Calibri"/>
                        </a:rPr>
                        <a:t> </a:t>
                      </a:r>
                      <a:r>
                        <a:rPr lang="en-GB" sz="1700">
                          <a:latin typeface="Times New Roman"/>
                          <a:ea typeface="Times New Roman"/>
                          <a:cs typeface="Times New Roman"/>
                          <a:sym typeface="Times New Roman"/>
                        </a:rPr>
                        <a:t>SciKit Learn dataset documents</a:t>
                      </a:r>
                      <a:endParaRPr sz="1700">
                        <a:latin typeface="Times New Roman"/>
                        <a:ea typeface="Times New Roman"/>
                        <a:cs typeface="Times New Roman"/>
                        <a:sym typeface="Times New Roman"/>
                      </a:endParaRPr>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663950" y="295275"/>
            <a:ext cx="7505700" cy="7848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1200"/>
              </a:spcAft>
              <a:buNone/>
            </a:pPr>
            <a:r>
              <a:rPr lang="en-GB" sz="2500"/>
              <a:t>Singular Value Decomposition (SVD)</a:t>
            </a:r>
            <a:endParaRPr sz="2500"/>
          </a:p>
        </p:txBody>
      </p:sp>
      <p:sp>
        <p:nvSpPr>
          <p:cNvPr id="152" name="Google Shape;152;p17"/>
          <p:cNvSpPr txBox="1">
            <a:spLocks noGrp="1"/>
          </p:cNvSpPr>
          <p:nvPr>
            <p:ph type="body" idx="1"/>
          </p:nvPr>
        </p:nvSpPr>
        <p:spPr>
          <a:xfrm>
            <a:off x="389950" y="1080075"/>
            <a:ext cx="5396400" cy="3634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Char char="●"/>
            </a:pPr>
            <a:r>
              <a:rPr lang="en-GB" sz="1900">
                <a:solidFill>
                  <a:srgbClr val="000000"/>
                </a:solidFill>
              </a:rPr>
              <a:t> Singular value decomposition (SVD) is used to find the optimal set of factors which predict the best outcome. It is used in LSI to find the documents related to searched keyword. </a:t>
            </a:r>
            <a:endParaRPr sz="1900">
              <a:solidFill>
                <a:srgbClr val="000000"/>
              </a:solidFill>
            </a:endParaRPr>
          </a:p>
          <a:p>
            <a:pPr marL="457200" lvl="0" indent="-349250" algn="l" rtl="0">
              <a:spcBef>
                <a:spcPts val="0"/>
              </a:spcBef>
              <a:spcAft>
                <a:spcPts val="0"/>
              </a:spcAft>
              <a:buClr>
                <a:srgbClr val="000000"/>
              </a:buClr>
              <a:buSzPts val="1900"/>
              <a:buChar char="●"/>
            </a:pPr>
            <a:r>
              <a:rPr lang="en-GB" sz="1900">
                <a:solidFill>
                  <a:srgbClr val="000000"/>
                </a:solidFill>
              </a:rPr>
              <a:t>We use SVD to compress a matrix by reducing the number of singular values by an integer k.</a:t>
            </a:r>
            <a:endParaRPr sz="1900">
              <a:solidFill>
                <a:srgbClr val="000000"/>
              </a:solidFill>
            </a:endParaRPr>
          </a:p>
          <a:p>
            <a:pPr marL="457200" lvl="0" indent="-336550" algn="l" rtl="0">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SVD is used to identify patterns in the relationships between the terms and concepts contained in the form of an unstructured collection of text.</a:t>
            </a:r>
            <a:endParaRPr sz="1700">
              <a:solidFill>
                <a:srgbClr val="000000"/>
              </a:solidFill>
              <a:latin typeface="Arial"/>
              <a:ea typeface="Arial"/>
              <a:cs typeface="Arial"/>
              <a:sym typeface="Arial"/>
            </a:endParaRPr>
          </a:p>
          <a:p>
            <a:pPr marL="457200" lvl="0" indent="0" algn="l" rtl="0">
              <a:lnSpc>
                <a:spcPct val="113333"/>
              </a:lnSpc>
              <a:spcBef>
                <a:spcPts val="1400"/>
              </a:spcBef>
              <a:spcAft>
                <a:spcPts val="0"/>
              </a:spcAft>
              <a:buNone/>
            </a:pPr>
            <a:endParaRPr sz="1200">
              <a:solidFill>
                <a:srgbClr val="000000"/>
              </a:solidFill>
              <a:latin typeface="Arial"/>
              <a:ea typeface="Arial"/>
              <a:cs typeface="Arial"/>
              <a:sym typeface="Arial"/>
            </a:endParaRPr>
          </a:p>
          <a:p>
            <a:pPr marL="457200" lvl="0" indent="0" algn="l" rtl="0">
              <a:spcBef>
                <a:spcPts val="1700"/>
              </a:spcBef>
              <a:spcAft>
                <a:spcPts val="0"/>
              </a:spcAft>
              <a:buNone/>
            </a:pPr>
            <a:endParaRPr sz="1600">
              <a:solidFill>
                <a:srgbClr val="000000"/>
              </a:solidFill>
              <a:latin typeface="Arial"/>
              <a:ea typeface="Arial"/>
              <a:cs typeface="Arial"/>
              <a:sym typeface="Arial"/>
            </a:endParaRPr>
          </a:p>
          <a:p>
            <a:pPr marL="457200" lvl="0" indent="0" algn="l" rtl="0">
              <a:spcBef>
                <a:spcPts val="1200"/>
              </a:spcBef>
              <a:spcAft>
                <a:spcPts val="0"/>
              </a:spcAft>
              <a:buNone/>
            </a:pPr>
            <a:endParaRPr sz="12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pic>
        <p:nvPicPr>
          <p:cNvPr id="153" name="Google Shape;153;p17"/>
          <p:cNvPicPr preferRelativeResize="0"/>
          <p:nvPr/>
        </p:nvPicPr>
        <p:blipFill rotWithShape="1">
          <a:blip r:embed="rId3">
            <a:alphaModFix/>
          </a:blip>
          <a:srcRect b="61059"/>
          <a:stretch/>
        </p:blipFill>
        <p:spPr>
          <a:xfrm>
            <a:off x="5701950" y="2366525"/>
            <a:ext cx="3060850" cy="13148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242375"/>
            <a:ext cx="7505700" cy="83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t>Coding and </a:t>
            </a:r>
            <a:r>
              <a:rPr lang="en-GB" sz="4000" dirty="0"/>
              <a:t>S</a:t>
            </a:r>
            <a:r>
              <a:rPr lang="en-GB" sz="4000" dirty="0" smtClean="0"/>
              <a:t>imulation</a:t>
            </a:r>
            <a:endParaRPr dirty="0"/>
          </a:p>
        </p:txBody>
      </p:sp>
      <p:pic>
        <p:nvPicPr>
          <p:cNvPr id="159" name="Google Shape;159;p18"/>
          <p:cNvPicPr preferRelativeResize="0"/>
          <p:nvPr/>
        </p:nvPicPr>
        <p:blipFill>
          <a:blip r:embed="rId3">
            <a:alphaModFix/>
          </a:blip>
          <a:stretch>
            <a:fillRect/>
          </a:stretch>
        </p:blipFill>
        <p:spPr>
          <a:xfrm>
            <a:off x="5994751" y="1075476"/>
            <a:ext cx="1953426" cy="432742"/>
          </a:xfrm>
          <a:prstGeom prst="rect">
            <a:avLst/>
          </a:prstGeom>
          <a:noFill/>
          <a:ln>
            <a:noFill/>
          </a:ln>
        </p:spPr>
      </p:pic>
      <p:pic>
        <p:nvPicPr>
          <p:cNvPr id="160" name="Google Shape;160;p18"/>
          <p:cNvPicPr preferRelativeResize="0"/>
          <p:nvPr/>
        </p:nvPicPr>
        <p:blipFill>
          <a:blip r:embed="rId4">
            <a:alphaModFix/>
          </a:blip>
          <a:stretch>
            <a:fillRect/>
          </a:stretch>
        </p:blipFill>
        <p:spPr>
          <a:xfrm>
            <a:off x="6398267" y="2160625"/>
            <a:ext cx="1549900" cy="367350"/>
          </a:xfrm>
          <a:prstGeom prst="rect">
            <a:avLst/>
          </a:prstGeom>
          <a:noFill/>
          <a:ln>
            <a:noFill/>
          </a:ln>
        </p:spPr>
      </p:pic>
      <p:pic>
        <p:nvPicPr>
          <p:cNvPr id="161" name="Google Shape;161;p18"/>
          <p:cNvPicPr preferRelativeResize="0"/>
          <p:nvPr/>
        </p:nvPicPr>
        <p:blipFill>
          <a:blip r:embed="rId5">
            <a:alphaModFix/>
          </a:blip>
          <a:stretch>
            <a:fillRect/>
          </a:stretch>
        </p:blipFill>
        <p:spPr>
          <a:xfrm>
            <a:off x="6888600" y="2527975"/>
            <a:ext cx="1298757" cy="541175"/>
          </a:xfrm>
          <a:prstGeom prst="rect">
            <a:avLst/>
          </a:prstGeom>
          <a:noFill/>
          <a:ln>
            <a:noFill/>
          </a:ln>
        </p:spPr>
      </p:pic>
      <p:pic>
        <p:nvPicPr>
          <p:cNvPr id="162" name="Google Shape;162;p18"/>
          <p:cNvPicPr preferRelativeResize="0"/>
          <p:nvPr/>
        </p:nvPicPr>
        <p:blipFill>
          <a:blip r:embed="rId6">
            <a:alphaModFix/>
          </a:blip>
          <a:stretch>
            <a:fillRect/>
          </a:stretch>
        </p:blipFill>
        <p:spPr>
          <a:xfrm>
            <a:off x="6157900" y="3128586"/>
            <a:ext cx="1298750" cy="1184813"/>
          </a:xfrm>
          <a:prstGeom prst="rect">
            <a:avLst/>
          </a:prstGeom>
          <a:noFill/>
          <a:ln>
            <a:noFill/>
          </a:ln>
        </p:spPr>
      </p:pic>
      <p:pic>
        <p:nvPicPr>
          <p:cNvPr id="163" name="Google Shape;163;p18"/>
          <p:cNvPicPr preferRelativeResize="0"/>
          <p:nvPr/>
        </p:nvPicPr>
        <p:blipFill>
          <a:blip r:embed="rId7">
            <a:alphaModFix/>
          </a:blip>
          <a:stretch>
            <a:fillRect/>
          </a:stretch>
        </p:blipFill>
        <p:spPr>
          <a:xfrm>
            <a:off x="3687350" y="3798450"/>
            <a:ext cx="2307399" cy="887601"/>
          </a:xfrm>
          <a:prstGeom prst="rect">
            <a:avLst/>
          </a:prstGeom>
          <a:noFill/>
          <a:ln>
            <a:noFill/>
          </a:ln>
        </p:spPr>
      </p:pic>
      <p:sp>
        <p:nvSpPr>
          <p:cNvPr id="164" name="Google Shape;164;p18"/>
          <p:cNvSpPr txBox="1"/>
          <p:nvPr/>
        </p:nvSpPr>
        <p:spPr>
          <a:xfrm>
            <a:off x="373675" y="836350"/>
            <a:ext cx="7142100" cy="281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800" b="1">
                <a:latin typeface="Times New Roman"/>
                <a:ea typeface="Times New Roman"/>
                <a:cs typeface="Times New Roman"/>
                <a:sym typeface="Times New Roman"/>
              </a:rPr>
              <a:t>Types of modules and libraries used:</a:t>
            </a:r>
            <a:endParaRPr sz="1800" b="1">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000000"/>
              </a:buClr>
              <a:buSzPts val="1800"/>
              <a:buFont typeface="Times New Roman"/>
              <a:buAutoNum type="arabicPeriod"/>
            </a:pPr>
            <a:r>
              <a:rPr lang="en-GB" sz="1800">
                <a:latin typeface="Times New Roman"/>
                <a:ea typeface="Times New Roman"/>
                <a:cs typeface="Times New Roman"/>
                <a:sym typeface="Times New Roman"/>
              </a:rPr>
              <a:t>Matplotlib: For plotting graphs</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latin typeface="Times New Roman"/>
                <a:ea typeface="Times New Roman"/>
                <a:cs typeface="Times New Roman"/>
                <a:sym typeface="Times New Roman"/>
              </a:rPr>
              <a:t>Numpy: For using various functions efficiently (Though they are done by us from scratch too.)</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latin typeface="Times New Roman"/>
                <a:ea typeface="Times New Roman"/>
                <a:cs typeface="Times New Roman"/>
                <a:sym typeface="Times New Roman"/>
              </a:rPr>
              <a:t>Pandas: For making dataFrames</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latin typeface="Times New Roman"/>
                <a:ea typeface="Times New Roman"/>
                <a:cs typeface="Times New Roman"/>
                <a:sym typeface="Times New Roman"/>
              </a:rPr>
              <a:t>NLTK: For removing Stopwords</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en-GB" sz="1800">
                <a:latin typeface="Times New Roman"/>
                <a:ea typeface="Times New Roman"/>
                <a:cs typeface="Times New Roman"/>
                <a:sym typeface="Times New Roman"/>
              </a:rPr>
              <a:t>Sci-Kit Learn: For accessing various datasets</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582625"/>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500">
                <a:solidFill>
                  <a:srgbClr val="BF9000"/>
                </a:solidFill>
                <a:highlight>
                  <a:srgbClr val="FFFFFF"/>
                </a:highlight>
                <a:latin typeface="Times New Roman"/>
                <a:ea typeface="Times New Roman"/>
                <a:cs typeface="Times New Roman"/>
                <a:sym typeface="Times New Roman"/>
              </a:rPr>
              <a:t>STEP-1: Loading and Preprocessing data in text format</a:t>
            </a:r>
            <a:endParaRPr sz="2500">
              <a:solidFill>
                <a:srgbClr val="BF9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70" name="Google Shape;170;p19"/>
          <p:cNvSpPr txBox="1">
            <a:spLocks noGrp="1"/>
          </p:cNvSpPr>
          <p:nvPr>
            <p:ph type="body" idx="1"/>
          </p:nvPr>
        </p:nvSpPr>
        <p:spPr>
          <a:xfrm>
            <a:off x="924325" y="1537225"/>
            <a:ext cx="7505700" cy="2932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800">
                <a:solidFill>
                  <a:srgbClr val="000000"/>
                </a:solidFill>
                <a:latin typeface="Times New Roman"/>
                <a:ea typeface="Times New Roman"/>
                <a:cs typeface="Times New Roman"/>
                <a:sym typeface="Times New Roman"/>
              </a:rPr>
              <a:t>We loaded the documents from SciKit learn </a:t>
            </a:r>
            <a:r>
              <a:rPr lang="en-GB" sz="1800">
                <a:solidFill>
                  <a:srgbClr val="FF0000"/>
                </a:solidFill>
                <a:latin typeface="Times New Roman"/>
                <a:ea typeface="Times New Roman"/>
                <a:cs typeface="Times New Roman"/>
                <a:sym typeface="Times New Roman"/>
              </a:rPr>
              <a:t>fetch_20newsgroup</a:t>
            </a:r>
            <a:r>
              <a:rPr lang="en-GB" sz="1800">
                <a:solidFill>
                  <a:srgbClr val="000000"/>
                </a:solidFill>
                <a:latin typeface="Times New Roman"/>
                <a:ea typeface="Times New Roman"/>
                <a:cs typeface="Times New Roman"/>
                <a:sym typeface="Times New Roman"/>
              </a:rPr>
              <a:t> dataset (for the program with libraries. For the program made from scratch, we made our own text documents and processed them.</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We tokenized the strings from those documents and stored the tokenized words in a 2D list (1 list per document).</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We traverse through all docs and remove all words which are ‘</a:t>
            </a:r>
            <a:r>
              <a:rPr lang="en-GB" sz="1800">
                <a:solidFill>
                  <a:srgbClr val="FF0000"/>
                </a:solidFill>
                <a:latin typeface="Times New Roman"/>
                <a:ea typeface="Times New Roman"/>
                <a:cs typeface="Times New Roman"/>
                <a:sym typeface="Times New Roman"/>
              </a:rPr>
              <a:t>stopwords</a:t>
            </a:r>
            <a:r>
              <a:rPr lang="en-GB" sz="1800">
                <a:solidFill>
                  <a:srgbClr val="000000"/>
                </a:solidFill>
                <a:latin typeface="Times New Roman"/>
                <a:ea typeface="Times New Roman"/>
                <a:cs typeface="Times New Roman"/>
                <a:sym typeface="Times New Roman"/>
              </a:rPr>
              <a:t>’ and store the resultant data in a </a:t>
            </a:r>
            <a:r>
              <a:rPr lang="en-GB" sz="1800">
                <a:solidFill>
                  <a:srgbClr val="FF0000"/>
                </a:solidFill>
                <a:latin typeface="Times New Roman"/>
                <a:ea typeface="Times New Roman"/>
                <a:cs typeface="Times New Roman"/>
                <a:sym typeface="Times New Roman"/>
              </a:rPr>
              <a:t>BOW(‘Bag of Words’.)</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Then we made a wordset (a set of unique words) of bow.</a:t>
            </a:r>
            <a:endParaRPr sz="18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200" y="542627"/>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dirty="0">
                <a:solidFill>
                  <a:srgbClr val="BF9000"/>
                </a:solidFill>
                <a:highlight>
                  <a:srgbClr val="FFFFFF"/>
                </a:highlight>
                <a:latin typeface="Times New Roman"/>
                <a:ea typeface="Times New Roman"/>
                <a:cs typeface="Times New Roman"/>
                <a:sym typeface="Times New Roman"/>
              </a:rPr>
              <a:t>STEP-2: TF-IDF matrix  </a:t>
            </a:r>
            <a:endParaRPr dirty="0">
              <a:solidFill>
                <a:srgbClr val="BF9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176" name="Google Shape;176;p20"/>
          <p:cNvSpPr txBox="1">
            <a:spLocks noGrp="1"/>
          </p:cNvSpPr>
          <p:nvPr>
            <p:ph type="body" idx="1"/>
          </p:nvPr>
        </p:nvSpPr>
        <p:spPr>
          <a:xfrm>
            <a:off x="542450" y="1497227"/>
            <a:ext cx="8059200" cy="280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52525"/>
              </a:buClr>
              <a:buSzPts val="1800"/>
              <a:buFont typeface="Times New Roman"/>
              <a:buChar char="●"/>
            </a:pPr>
            <a:r>
              <a:rPr lang="en-GB" sz="1800" dirty="0">
                <a:solidFill>
                  <a:srgbClr val="252525"/>
                </a:solidFill>
                <a:highlight>
                  <a:srgbClr val="FFFFFF"/>
                </a:highlight>
                <a:latin typeface="Times New Roman"/>
                <a:ea typeface="Times New Roman"/>
                <a:cs typeface="Times New Roman"/>
                <a:sym typeface="Times New Roman"/>
              </a:rPr>
              <a:t>It stands for “Term Frequency - Inverse Document Frequency”.</a:t>
            </a:r>
            <a:endParaRPr sz="1800" dirty="0">
              <a:solidFill>
                <a:srgbClr val="252525"/>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52525"/>
              </a:buClr>
              <a:buSzPts val="1800"/>
              <a:buFont typeface="Times New Roman"/>
              <a:buChar char="●"/>
            </a:pPr>
            <a:r>
              <a:rPr lang="en-GB" sz="1800" dirty="0">
                <a:solidFill>
                  <a:srgbClr val="252525"/>
                </a:solidFill>
                <a:highlight>
                  <a:srgbClr val="FFFFFF"/>
                </a:highlight>
                <a:latin typeface="Times New Roman"/>
                <a:ea typeface="Times New Roman"/>
                <a:cs typeface="Times New Roman"/>
                <a:sym typeface="Times New Roman"/>
              </a:rPr>
              <a:t>First we create a term document matrix - a matrix containing count of each word in each document.</a:t>
            </a:r>
            <a:endParaRPr sz="1800" dirty="0">
              <a:solidFill>
                <a:srgbClr val="252525"/>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52525"/>
              </a:buClr>
              <a:buSzPts val="1800"/>
              <a:buFont typeface="Times New Roman"/>
              <a:buChar char="●"/>
            </a:pPr>
            <a:r>
              <a:rPr lang="en-GB" sz="1800" dirty="0">
                <a:solidFill>
                  <a:srgbClr val="252525"/>
                </a:solidFill>
                <a:highlight>
                  <a:srgbClr val="FFFFFF"/>
                </a:highlight>
                <a:latin typeface="Times New Roman"/>
                <a:ea typeface="Times New Roman"/>
                <a:cs typeface="Times New Roman"/>
                <a:sym typeface="Times New Roman"/>
              </a:rPr>
              <a:t>We normalize the document term matrix by using term frequency as (count of a word in a document)/(total words in a document).</a:t>
            </a:r>
            <a:endParaRPr sz="1800" dirty="0">
              <a:solidFill>
                <a:srgbClr val="252525"/>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52525"/>
              </a:buClr>
              <a:buSzPts val="1800"/>
              <a:buFont typeface="Times New Roman"/>
              <a:buChar char="●"/>
            </a:pPr>
            <a:r>
              <a:rPr lang="en-GB" sz="1800" dirty="0">
                <a:solidFill>
                  <a:srgbClr val="252525"/>
                </a:solidFill>
                <a:highlight>
                  <a:srgbClr val="FFFFFF"/>
                </a:highlight>
                <a:latin typeface="Times New Roman"/>
                <a:ea typeface="Times New Roman"/>
                <a:cs typeface="Times New Roman"/>
                <a:sym typeface="Times New Roman"/>
              </a:rPr>
              <a:t>We calculated the </a:t>
            </a:r>
            <a:r>
              <a:rPr lang="en-GB" sz="1800" dirty="0" err="1">
                <a:solidFill>
                  <a:srgbClr val="252525"/>
                </a:solidFill>
                <a:highlight>
                  <a:srgbClr val="FFFFFF"/>
                </a:highlight>
                <a:latin typeface="Times New Roman"/>
                <a:ea typeface="Times New Roman"/>
                <a:cs typeface="Times New Roman"/>
                <a:sym typeface="Times New Roman"/>
              </a:rPr>
              <a:t>idf</a:t>
            </a:r>
            <a:r>
              <a:rPr lang="en-GB" sz="1800" dirty="0">
                <a:solidFill>
                  <a:srgbClr val="252525"/>
                </a:solidFill>
                <a:highlight>
                  <a:srgbClr val="FFFFFF"/>
                </a:highlight>
                <a:latin typeface="Times New Roman"/>
                <a:ea typeface="Times New Roman"/>
                <a:cs typeface="Times New Roman"/>
                <a:sym typeface="Times New Roman"/>
              </a:rPr>
              <a:t> (inverse document frequency)weight of a word as log</a:t>
            </a:r>
            <a:r>
              <a:rPr lang="en-GB" sz="1800" baseline="-25000" dirty="0">
                <a:solidFill>
                  <a:srgbClr val="252525"/>
                </a:solidFill>
                <a:highlight>
                  <a:srgbClr val="FFFFFF"/>
                </a:highlight>
                <a:latin typeface="Times New Roman"/>
                <a:ea typeface="Times New Roman"/>
                <a:cs typeface="Times New Roman"/>
                <a:sym typeface="Times New Roman"/>
              </a:rPr>
              <a:t>e</a:t>
            </a:r>
            <a:r>
              <a:rPr lang="en-GB" sz="1800" dirty="0">
                <a:solidFill>
                  <a:srgbClr val="252525"/>
                </a:solidFill>
                <a:highlight>
                  <a:srgbClr val="FFFFFF"/>
                </a:highlight>
                <a:latin typeface="Times New Roman"/>
                <a:ea typeface="Times New Roman"/>
                <a:cs typeface="Times New Roman"/>
                <a:sym typeface="Times New Roman"/>
              </a:rPr>
              <a:t>(total number of docs/total number of docs containing that word)</a:t>
            </a:r>
            <a:endParaRPr sz="1800" dirty="0">
              <a:solidFill>
                <a:srgbClr val="252525"/>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252525"/>
              </a:buClr>
              <a:buSzPts val="1800"/>
              <a:buFont typeface="Times New Roman"/>
              <a:buChar char="●"/>
            </a:pPr>
            <a:r>
              <a:rPr lang="en-GB" sz="1800" dirty="0">
                <a:solidFill>
                  <a:srgbClr val="252525"/>
                </a:solidFill>
                <a:highlight>
                  <a:srgbClr val="FFFFFF"/>
                </a:highlight>
                <a:latin typeface="Times New Roman"/>
                <a:ea typeface="Times New Roman"/>
                <a:cs typeface="Times New Roman"/>
                <a:sym typeface="Times New Roman"/>
              </a:rPr>
              <a:t>Then we multiply term frequency of each word in each document with its </a:t>
            </a:r>
            <a:r>
              <a:rPr lang="en-GB" sz="1800" dirty="0" err="1">
                <a:solidFill>
                  <a:srgbClr val="252525"/>
                </a:solidFill>
                <a:highlight>
                  <a:srgbClr val="FFFFFF"/>
                </a:highlight>
                <a:latin typeface="Times New Roman"/>
                <a:ea typeface="Times New Roman"/>
                <a:cs typeface="Times New Roman"/>
                <a:sym typeface="Times New Roman"/>
              </a:rPr>
              <a:t>idf</a:t>
            </a:r>
            <a:r>
              <a:rPr lang="en-GB" sz="1800" dirty="0">
                <a:solidFill>
                  <a:srgbClr val="252525"/>
                </a:solidFill>
                <a:highlight>
                  <a:srgbClr val="FFFFFF"/>
                </a:highlight>
                <a:latin typeface="Times New Roman"/>
                <a:ea typeface="Times New Roman"/>
                <a:cs typeface="Times New Roman"/>
                <a:sym typeface="Times New Roman"/>
              </a:rPr>
              <a:t> weight. Thus, we get the term frequency-inverse document frequency matrix.</a:t>
            </a:r>
            <a:endParaRPr sz="1800" dirty="0">
              <a:solidFill>
                <a:srgbClr val="252525"/>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rgbClr val="252525"/>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372300"/>
            <a:ext cx="65322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Jacobi Theorem</a:t>
            </a:r>
            <a:endParaRPr/>
          </a:p>
        </p:txBody>
      </p:sp>
      <p:sp>
        <p:nvSpPr>
          <p:cNvPr id="182" name="Google Shape;182;p21"/>
          <p:cNvSpPr txBox="1">
            <a:spLocks noGrp="1"/>
          </p:cNvSpPr>
          <p:nvPr>
            <p:ph type="body" idx="1"/>
          </p:nvPr>
        </p:nvSpPr>
        <p:spPr>
          <a:xfrm>
            <a:off x="514450" y="1004650"/>
            <a:ext cx="5564400" cy="37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latin typeface="Times New Roman"/>
                <a:ea typeface="Times New Roman"/>
                <a:cs typeface="Times New Roman"/>
                <a:sym typeface="Times New Roman"/>
              </a:rPr>
              <a:t>The Jacobi method can only be applied on symmetric matrices. We used it to find eigenvalues and eigenvectors of A^T*A.</a:t>
            </a:r>
            <a:endParaRPr sz="1700">
              <a:latin typeface="Times New Roman"/>
              <a:ea typeface="Times New Roman"/>
              <a:cs typeface="Times New Roman"/>
              <a:sym typeface="Times New Roman"/>
            </a:endParaRPr>
          </a:p>
          <a:p>
            <a:pPr marL="0" lvl="0" indent="0" algn="l" rtl="0">
              <a:spcBef>
                <a:spcPts val="1600"/>
              </a:spcBef>
              <a:spcAft>
                <a:spcPts val="0"/>
              </a:spcAft>
              <a:buNone/>
            </a:pPr>
            <a:r>
              <a:rPr lang="en-GB" sz="1700">
                <a:latin typeface="Times New Roman"/>
                <a:ea typeface="Times New Roman"/>
                <a:cs typeface="Times New Roman"/>
                <a:sym typeface="Times New Roman"/>
              </a:rPr>
              <a:t>This image is a Givens matrix. Suppose the maximum non-diagonal element of the matrix is located at index i,j. Theta is found by using the below formula. </a:t>
            </a:r>
            <a:endParaRPr sz="1700">
              <a:latin typeface="Times New Roman"/>
              <a:ea typeface="Times New Roman"/>
              <a:cs typeface="Times New Roman"/>
              <a:sym typeface="Times New Roman"/>
            </a:endParaRPr>
          </a:p>
          <a:p>
            <a:pPr marL="0" lvl="0" indent="0" algn="l" rtl="0">
              <a:spcBef>
                <a:spcPts val="1600"/>
              </a:spcBef>
              <a:spcAft>
                <a:spcPts val="0"/>
              </a:spcAft>
              <a:buNone/>
            </a:pPr>
            <a:r>
              <a:rPr lang="en-GB" sz="1700">
                <a:latin typeface="Times New Roman"/>
                <a:ea typeface="Times New Roman"/>
                <a:cs typeface="Times New Roman"/>
                <a:sym typeface="Times New Roman"/>
              </a:rPr>
              <a:t>Then this transformation matrix (Givens matrix) is multiplied with the original matrix to nullify the maximum non diagonal element until we get a diagonal matrix. </a:t>
            </a:r>
            <a:endParaRPr sz="1700">
              <a:latin typeface="Times New Roman"/>
              <a:ea typeface="Times New Roman"/>
              <a:cs typeface="Times New Roman"/>
              <a:sym typeface="Times New Roman"/>
            </a:endParaRPr>
          </a:p>
          <a:p>
            <a:pPr marL="0" lvl="0" indent="0" algn="l" rtl="0">
              <a:spcBef>
                <a:spcPts val="1600"/>
              </a:spcBef>
              <a:spcAft>
                <a:spcPts val="1600"/>
              </a:spcAft>
              <a:buNone/>
            </a:pPr>
            <a:r>
              <a:rPr lang="en-GB" sz="1700">
                <a:latin typeface="Times New Roman"/>
                <a:ea typeface="Times New Roman"/>
                <a:cs typeface="Times New Roman"/>
                <a:sym typeface="Times New Roman"/>
              </a:rPr>
              <a:t>The diagonal of the resultant matrix gives us its eigenvalues!</a:t>
            </a:r>
            <a:endParaRPr sz="1700">
              <a:latin typeface="Times New Roman"/>
              <a:ea typeface="Times New Roman"/>
              <a:cs typeface="Times New Roman"/>
              <a:sym typeface="Times New Roman"/>
            </a:endParaRPr>
          </a:p>
        </p:txBody>
      </p:sp>
      <p:pic>
        <p:nvPicPr>
          <p:cNvPr id="183" name="Google Shape;183;p21"/>
          <p:cNvPicPr preferRelativeResize="0"/>
          <p:nvPr/>
        </p:nvPicPr>
        <p:blipFill rotWithShape="1">
          <a:blip r:embed="rId3">
            <a:alphaModFix/>
          </a:blip>
          <a:srcRect l="12929"/>
          <a:stretch/>
        </p:blipFill>
        <p:spPr>
          <a:xfrm>
            <a:off x="5970050" y="1004650"/>
            <a:ext cx="2692450" cy="2030950"/>
          </a:xfrm>
          <a:prstGeom prst="rect">
            <a:avLst/>
          </a:prstGeom>
          <a:noFill/>
          <a:ln>
            <a:noFill/>
          </a:ln>
        </p:spPr>
      </p:pic>
      <p:pic>
        <p:nvPicPr>
          <p:cNvPr id="184" name="Google Shape;184;p21"/>
          <p:cNvPicPr preferRelativeResize="0"/>
          <p:nvPr/>
        </p:nvPicPr>
        <p:blipFill rotWithShape="1">
          <a:blip r:embed="rId4">
            <a:alphaModFix/>
          </a:blip>
          <a:srcRect r="4058"/>
          <a:stretch/>
        </p:blipFill>
        <p:spPr>
          <a:xfrm>
            <a:off x="6176700" y="3287000"/>
            <a:ext cx="2485800" cy="10373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1348</Words>
  <Application>Microsoft Office PowerPoint</Application>
  <PresentationFormat>On-screen Show (16:9)</PresentationFormat>
  <Paragraphs>102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Calibri</vt:lpstr>
      <vt:lpstr>Times New Roman</vt:lpstr>
      <vt:lpstr>Arial</vt:lpstr>
      <vt:lpstr>Shift</vt:lpstr>
      <vt:lpstr>Text Mining and Information Retrieval using SVD in LSI (Latent Semantic Indexing)</vt:lpstr>
      <vt:lpstr>Introduction</vt:lpstr>
      <vt:lpstr>Linear Algebra Concepts Used.</vt:lpstr>
      <vt:lpstr>PowerPoint Presentation</vt:lpstr>
      <vt:lpstr>Singular Value Decomposition (SVD)</vt:lpstr>
      <vt:lpstr>Coding and Simulation</vt:lpstr>
      <vt:lpstr>STEP-1: Loading and Preprocessing data in text format </vt:lpstr>
      <vt:lpstr>STEP-2: TF-IDF matrix   </vt:lpstr>
      <vt:lpstr>Jacobi Theorem</vt:lpstr>
      <vt:lpstr>Step 3: Reconstructing the matrix</vt:lpstr>
      <vt:lpstr>Step 4: The Search Function</vt:lpstr>
      <vt:lpstr>INPUT</vt:lpstr>
      <vt:lpstr>PowerPoint Presentation</vt:lpstr>
      <vt:lpstr>PowerPoint Presentation</vt:lpstr>
      <vt:lpstr>PowerPoint Presentation</vt:lpstr>
      <vt:lpstr>Errors which we were not able to solve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and Information Retrieval using SVD in LSI (Latent Semantic Indexing)</dc:title>
  <cp:lastModifiedBy>Parikhs</cp:lastModifiedBy>
  <cp:revision>4</cp:revision>
  <dcterms:modified xsi:type="dcterms:W3CDTF">2020-12-16T14:08:52Z</dcterms:modified>
</cp:coreProperties>
</file>