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http://scratch.mit.edu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Motion (Dark Blue) - Changes position of sprites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Looks (Dark Purple) - Changes the appearance of sprites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Sound (Purple) - Add sound effects to your app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Events (Brown) - Things that happen in the app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Control (Yellow) - Manages what an app does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Sensing (Light Blue) - Check interaction between sprites on the stage, input from mouse and keyboard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Operators (Green) - Performs math operations in app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What is coding and Why learn about coding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Like Art and Music create something using a “medium, tool” like canvas, piano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Coders are artists expressing their creativity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We watch videos on YouTube, Play other’s games like minecraft. Why not create something of your own  to share with others.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Computers in our lives all around us. in stores, in cars, in TVs. and more coming everyday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Things we will be doing create games, movies, slide shows, apps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Tools we will work with, scratch, html, javascript, python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Why do we need to know the parts of a computer. Apps work with different parts</a:t>
            </a:r>
          </a:p>
          <a:p>
            <a:pPr rtl="0" lvl="0" indent="-304800" marL="45720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Parts of the computer are:</a:t>
            </a:r>
          </a:p>
          <a:p>
            <a:pPr rtl="0" lvl="1" indent="-304800" marL="91440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200" lang="en"/>
              <a:t>CPU - does all the work</a:t>
            </a:r>
          </a:p>
          <a:p>
            <a:pPr rtl="0" lvl="1" indent="-304800" marL="91440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200" lang="en"/>
              <a:t>Memory - stores the App to run</a:t>
            </a:r>
          </a:p>
          <a:p>
            <a:pPr rtl="0" lvl="1" indent="-304800" marL="914400">
              <a:lnSpc>
                <a:spcPct val="115000"/>
              </a:lnSpc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200" lang="en"/>
              <a:t>Input / Output - reads information from us to do work</a:t>
            </a:r>
          </a:p>
          <a:p>
            <a:pPr rtl="0" lvl="0" indent="-304800" marL="45720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Different types of computers - phones, game console, desktops/laptops, GPSes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A computer would not be able to do anything without apps</a:t>
            </a:r>
          </a:p>
          <a:p>
            <a:pPr rtl="0" lvl="0" indent="-3048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Everything you use on a computer is an app</a:t>
            </a:r>
          </a:p>
          <a:p>
            <a:pPr rtl="0" lvl="0" indent="-3048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An app is a set of instructions that makes a computer do something</a:t>
            </a:r>
          </a:p>
          <a:p>
            <a:pPr rtl="0" lvl="0" indent="-3048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Apps can be: games, created to use a particular part of the computer such as a GPS, do some complicated math</a:t>
            </a:r>
          </a:p>
          <a:p>
            <a:pPr rtl="0"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Scratch is the programming language we will start coding with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Scratch is a programming language developed at MIT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It allows you to build programs by snapping blocks together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Includes all the basic programming tools coders need such as Loops, If Else, variables, Input/Output, Math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Loops tell computer to do something over and over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if else helps the computer decide what to do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input/output lets the computer read and display information from the user (person using the computer)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Math - lets the computer solve math problems like adding subtracting really fast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Scratch is available anywhere from an internet browser at:   </a:t>
            </a:r>
            <a:r>
              <a:rPr u="sng" lang="en">
                <a:solidFill>
                  <a:schemeClr val="hlink"/>
                </a:solidFill>
                <a:hlinkClick r:id="rId2"/>
              </a:rPr>
              <a:t>http://scratch.mit.edu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Sprites - A graphic character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Stage - Where All the action of your app takes place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Scripts - The code you will use to program your app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Backdrops - A background image for your stage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Costumes - A way to change the look of your sprites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Work area - Where you place your code blocks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Sprites - A graphic character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Stage - Where All the action of your app takes place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Scripts - The code you will use to program your app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Backdrops - A background image for your stage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Costumes - A way to change the look of your sprites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Work area - Where you place your code blocks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Motion (Dark Blue) - Changes position of sprites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Looks (Dark Purple) - Changes the appearance of sprites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Sound (Purple) - Add sound effects to your app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Events (Brown) - Things that happen in the app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Control (Yellow) - Manages what an app does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Sensing (Light Blue) - Check interaction between sprites on the stage, input from mouse and keyboard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Operators (Green) - Performs math operations in app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 rot="10800000" flipH="1">
            <a:off y="2056789" x="0"/>
            <a:ext cy="121981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y="0" x="0"/>
            <a:ext cy="2133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SzPct val="100000"/>
              <a:buNone/>
              <a:defRPr sz="2000"/>
            </a:lvl1pPr>
            <a:lvl2pPr>
              <a:spcBef>
                <a:spcPts val="0"/>
              </a:spcBef>
              <a:buSzPct val="100000"/>
              <a:buNone/>
              <a:defRPr sz="2000"/>
            </a:lvl2pPr>
            <a:lvl3pPr>
              <a:spcBef>
                <a:spcPts val="0"/>
              </a:spcBef>
              <a:buSzPct val="100000"/>
              <a:buNone/>
              <a:defRPr sz="2000"/>
            </a:lvl3pPr>
            <a:lvl4pPr>
              <a:spcBef>
                <a:spcPts val="0"/>
              </a:spcBef>
              <a:buSzPct val="100000"/>
              <a:buNone/>
              <a:defRPr sz="2000"/>
            </a:lvl4pPr>
            <a:lvl5pPr>
              <a:spcBef>
                <a:spcPts val="0"/>
              </a:spcBef>
              <a:buSzPct val="100000"/>
              <a:buNone/>
              <a:defRPr sz="2000"/>
            </a:lvl5pPr>
            <a:lvl6pPr>
              <a:spcBef>
                <a:spcPts val="0"/>
              </a:spcBef>
              <a:buSzPct val="100000"/>
              <a:buNone/>
              <a:defRPr sz="2000"/>
            </a:lvl6pPr>
            <a:lvl7pPr>
              <a:spcBef>
                <a:spcPts val="0"/>
              </a:spcBef>
              <a:buSzPct val="100000"/>
              <a:buNone/>
              <a:defRPr sz="2000"/>
            </a:lvl7pPr>
            <a:lvl8pPr>
              <a:spcBef>
                <a:spcPts val="0"/>
              </a:spcBef>
              <a:buSzPct val="100000"/>
              <a:buNone/>
              <a:defRPr sz="2000"/>
            </a:lvl8pPr>
            <a:lvl9pPr>
              <a:spcBef>
                <a:spcPts val="0"/>
              </a:spcBef>
              <a:buSzPct val="100000"/>
              <a:buNone/>
              <a:defRPr sz="20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-240126">
            <a:off y="2455229" x="472191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>
            <a:off y="3511296" x="0"/>
            <a:ext cy="3351847" cx="9143999"/>
          </a:xfrm>
          <a:custGeom>
            <a:pathLst>
              <a:path w="9144000" extrusionOk="0" h="3429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-283855">
            <a:off y="3829088" x="915995"/>
            <a:ext cy="288076" cx="60199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5261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600200" x="4648200"/>
            <a:ext cy="45261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 rot="-120001">
            <a:off y="5784355" x="998773"/>
            <a:ext cy="473687" cx="5570193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57" name="Shape 57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" name="Shape 5"/>
          <p:cNvCxnSpPr/>
          <p:nvPr/>
        </p:nvCxnSpPr>
        <p:spPr>
          <a:xfrm>
            <a:off y="76200" x="76200"/>
            <a:ext cy="67055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" name="Shape 6"/>
          <p:cNvCxnSpPr/>
          <p:nvPr/>
        </p:nvCxnSpPr>
        <p:spPr>
          <a:xfrm>
            <a:off y="76200" x="9067800"/>
            <a:ext cy="67055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" name="Shape 7"/>
          <p:cNvCxnSpPr/>
          <p:nvPr/>
        </p:nvCxnSpPr>
        <p:spPr>
          <a:xfrm>
            <a:off y="76200" x="533399"/>
            <a:ext cy="67055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y="76200" x="914400"/>
            <a:ext cy="6324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" name="Shape 9"/>
          <p:cNvSpPr/>
          <p:nvPr/>
        </p:nvSpPr>
        <p:spPr>
          <a:xfrm>
            <a:off y="76200" x="110055"/>
            <a:ext cy="6629399" cx="1698625"/>
          </a:xfrm>
          <a:custGeom>
            <a:pathLst>
              <a:path w="1070" extrusionOk="0" h="4154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5486400" x="7839160"/>
            <a:ext cy="796925" cx="1181100"/>
          </a:xfrm>
          <a:custGeom>
            <a:pathLst>
              <a:path w="744" extrusionOk="0" h="502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3536950" x="8273122"/>
            <a:ext cy="2606675" cx="777875"/>
          </a:xfrm>
          <a:custGeom>
            <a:pathLst>
              <a:path w="490" extrusionOk="0" h="1642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 rot="-240056">
            <a:off y="-19227" x="1172871"/>
            <a:ext cy="1143088" cx="82295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828800" x="457200"/>
            <a:ext cy="4221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4"/><Relationship Target="../media/image25.png" Type="http://schemas.openxmlformats.org/officeDocument/2006/relationships/image" Id="rId3"/><Relationship Target="../media/image27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0.png" Type="http://schemas.openxmlformats.org/officeDocument/2006/relationships/image" Id="rId4"/><Relationship Target="http://scratch.mit.edu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7.png" Type="http://schemas.openxmlformats.org/officeDocument/2006/relationships/image" Id="rId3"/><Relationship Target="../media/image02.png" Type="http://schemas.openxmlformats.org/officeDocument/2006/relationships/image" Id="rId6"/><Relationship Target="../media/image04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10"/><Relationship Target="../media/image01.png" Type="http://schemas.openxmlformats.org/officeDocument/2006/relationships/image" Id="rId4"/><Relationship Target="../media/image12.png" Type="http://schemas.openxmlformats.org/officeDocument/2006/relationships/image" Id="rId11"/><Relationship Target="../media/image05.png" Type="http://schemas.openxmlformats.org/officeDocument/2006/relationships/image" Id="rId3"/><Relationship Target="../media/image09.png" Type="http://schemas.openxmlformats.org/officeDocument/2006/relationships/image" Id="rId9"/><Relationship Target="../media/image03.png" Type="http://schemas.openxmlformats.org/officeDocument/2006/relationships/image" Id="rId6"/><Relationship Target="../media/image10.png" Type="http://schemas.openxmlformats.org/officeDocument/2006/relationships/image" Id="rId5"/><Relationship Target="../media/image08.png" Type="http://schemas.openxmlformats.org/officeDocument/2006/relationships/image" Id="rId8"/><Relationship Target="../media/image06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5.png" Type="http://schemas.openxmlformats.org/officeDocument/2006/relationships/image" Id="rId3"/><Relationship Target="../media/image13.png" Type="http://schemas.openxmlformats.org/officeDocument/2006/relationships/image" Id="rId6"/><Relationship Target="../media/image10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vimeo.com/29457909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2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20.png" Type="http://schemas.openxmlformats.org/officeDocument/2006/relationships/image" Id="rId3"/><Relationship Target="../media/image17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19.png" Type="http://schemas.openxmlformats.org/officeDocument/2006/relationships/image" Id="rId3"/><Relationship Target="../media/image21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4"/><Relationship Target="../media/image22.png" Type="http://schemas.openxmlformats.org/officeDocument/2006/relationships/image" Id="rId3"/><Relationship Target="../media/image29.png" Type="http://schemas.openxmlformats.org/officeDocument/2006/relationships/image" Id="rId6"/><Relationship Target="../media/image26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Welcome to RP CoderDojo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Creative, Fun Coding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Types of Scratch Blocks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y="1780400" x="1470800"/>
            <a:ext cy="3945561" cx="6202400"/>
            <a:chOff y="1628000" x="1150400"/>
            <a:chExt cy="3945561" cx="6202400"/>
          </a:xfrm>
        </p:grpSpPr>
        <p:pic>
          <p:nvPicPr>
            <p:cNvPr id="200" name="Shape 2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1656487" x="1150400"/>
              <a:ext cy="3917074" cx="1409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Shape 2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1628000" x="3665272"/>
              <a:ext cy="3821624" cx="140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Shape 20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1729724" x="6027750"/>
              <a:ext cy="3618175" cx="1325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is Scratch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6118300" x="344350"/>
            <a:ext cy="63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http://scratch.mit.edu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27224" x="1611075"/>
            <a:ext cy="4253925" cx="56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y="5624200" x="1594350"/>
            <a:ext cy="494100" cx="595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200" lang="en">
                <a:solidFill>
                  <a:srgbClr val="FFFFFF"/>
                </a:solidFill>
              </a:rPr>
              <a:t>Open Internet Browser and goto this URL: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to Coding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03400" x="5250025"/>
            <a:ext cy="1600500" cx="359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24850" x="2725975"/>
            <a:ext cy="1600500" cx="1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957387" x="5614600"/>
            <a:ext cy="1679750" cx="23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764225" x="2334946"/>
            <a:ext cy="2066075" cx="18663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2503125" x="614550"/>
            <a:ext cy="1622100" cx="104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600" lang="en">
                <a:solidFill>
                  <a:schemeClr val="lt2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parts of a computer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1847975" x="1745300"/>
            <a:ext cy="2053200" cx="26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y="1483925" x="896600"/>
            <a:ext cy="1622100" cx="104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600" lang="en">
                <a:solidFill>
                  <a:schemeClr val="lt2"/>
                </a:solidFill>
              </a:rPr>
              <a:t>?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04437" x="2445100"/>
            <a:ext cy="1394875" cx="17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04450" x="4908950"/>
            <a:ext cy="581025" cx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y="1293575" x="3228650"/>
            <a:ext cy="759599" cx="453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chemeClr val="lt2"/>
                </a:solidFill>
              </a:rPr>
              <a:t>Parts of the computer are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y="2746275" x="6477050"/>
            <a:ext cy="1627250" cx="2003125"/>
            <a:chOff y="3464925" x="5676200"/>
            <a:chExt cy="1627250" cx="2003125"/>
          </a:xfrm>
        </p:grpSpPr>
        <p:sp>
          <p:nvSpPr>
            <p:cNvPr id="91" name="Shape 91"/>
            <p:cNvSpPr/>
            <p:nvPr/>
          </p:nvSpPr>
          <p:spPr>
            <a:xfrm>
              <a:off y="3470075" x="5687625"/>
              <a:ext cy="1622100" cx="19917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2" name="Shape 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3464925" x="5676200"/>
              <a:ext cy="1622100" cx="1946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805123" x="383275"/>
            <a:ext cy="2053200" cx="243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578600" x="4877000"/>
            <a:ext cy="1962599" cx="130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Shape 95"/>
          <p:cNvGrpSpPr/>
          <p:nvPr/>
        </p:nvGrpSpPr>
        <p:grpSpPr>
          <a:xfrm>
            <a:off y="4373525" x="3046799"/>
            <a:ext cy="1819250" cx="5862972"/>
            <a:chOff y="4373525" x="3046799"/>
            <a:chExt cy="1819250" cx="5862972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y="4565525" x="3046799"/>
              <a:ext cy="1627250" cx="884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Shape 9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y="4373525" x="4159825"/>
              <a:ext cy="1622099" cx="1644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Shape 9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y="4762637" x="5880350"/>
              <a:ext cy="1233023" cx="1644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Shape 9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y="4762650" x="7524375"/>
              <a:ext cy="1232999" cx="13853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an App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90324" x="3965537"/>
            <a:ext cy="970350" cx="12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80000">
            <a:off y="2081235" x="190899"/>
            <a:ext cy="1535399" cx="1535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Shape 107"/>
          <p:cNvGrpSpPr/>
          <p:nvPr/>
        </p:nvGrpSpPr>
        <p:grpSpPr>
          <a:xfrm>
            <a:off y="4332912" x="183312"/>
            <a:ext cy="1999616" cx="2190599"/>
            <a:chOff y="3869150" x="716500"/>
            <a:chExt cy="1999616" cx="2190599"/>
          </a:xfrm>
        </p:grpSpPr>
        <p:sp>
          <p:nvSpPr>
            <p:cNvPr id="108" name="Shape 108"/>
            <p:cNvSpPr/>
            <p:nvPr/>
          </p:nvSpPr>
          <p:spPr>
            <a:xfrm>
              <a:off y="3869150" x="716500"/>
              <a:ext cy="1699199" cx="21905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09" name="Shape 1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3906271" x="718034"/>
              <a:ext cy="1437180" cx="1688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Shape 1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1442951">
              <a:off y="4534596" x="1470887"/>
              <a:ext cy="1149592" cx="1133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Shape 111"/>
          <p:cNvGrpSpPr/>
          <p:nvPr/>
        </p:nvGrpSpPr>
        <p:grpSpPr>
          <a:xfrm>
            <a:off y="3585950" x="3057060"/>
            <a:ext cy="2508000" cx="2756860"/>
            <a:chOff y="3585950" x="3057075"/>
            <a:chExt cy="2508000" cx="3029849"/>
          </a:xfrm>
        </p:grpSpPr>
        <p:sp>
          <p:nvSpPr>
            <p:cNvPr id="112" name="Shape 112"/>
            <p:cNvSpPr/>
            <p:nvPr/>
          </p:nvSpPr>
          <p:spPr>
            <a:xfrm>
              <a:off y="3688550" x="3063875"/>
              <a:ext cy="2405400" cx="29888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y="3585950" x="3063875"/>
              <a:ext cy="2508000" cx="29888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sz="2200" lang="en"/>
                <a:t>wait for key</a:t>
              </a:r>
            </a:p>
            <a:p>
              <a:pPr rtl="0"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sz="2200" lang="en"/>
                <a:t>read key</a:t>
              </a:r>
            </a:p>
            <a:p>
              <a:pPr rtl="0"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sz="2200" lang="en"/>
                <a:t>what key</a:t>
              </a:r>
            </a:p>
            <a:p>
              <a:pPr rtl="0"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sz="2200" lang="en"/>
                <a:t>put key in memory</a:t>
              </a:r>
            </a:p>
            <a:p>
              <a:pPr rtl="0"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sz="2200" lang="en"/>
                <a:t>show key on screen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sz="2200" lang="en"/>
                <a:t>repeat</a:t>
              </a:r>
            </a:p>
          </p:txBody>
        </p:sp>
        <p:cxnSp>
          <p:nvCxnSpPr>
            <p:cNvPr id="114" name="Shape 114"/>
            <p:cNvCxnSpPr/>
            <p:nvPr/>
          </p:nvCxnSpPr>
          <p:spPr>
            <a:xfrm>
              <a:off y="4046850" x="3057075"/>
              <a:ext cy="0" cx="2988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y="4415325" x="3098025"/>
              <a:ext cy="0" cx="2988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6" name="Shape 116"/>
            <p:cNvCxnSpPr>
              <a:stCxn id="113" idx="1"/>
              <a:endCxn id="113" idx="3"/>
            </p:cNvCxnSpPr>
            <p:nvPr/>
          </p:nvCxnSpPr>
          <p:spPr>
            <a:xfrm>
              <a:off y="4839950" x="3063875"/>
              <a:ext cy="0" cx="29889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y="5213750" x="3057075"/>
              <a:ext cy="0" cx="2988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y="5591325" x="3057075"/>
              <a:ext cy="0" cx="2988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19" name="Shape 119"/>
          <p:cNvGrpSpPr/>
          <p:nvPr/>
        </p:nvGrpSpPr>
        <p:grpSpPr>
          <a:xfrm>
            <a:off y="1036525" x="5932200"/>
            <a:ext cy="3119400" cx="3029849"/>
            <a:chOff y="1036525" x="5932200"/>
            <a:chExt cy="3119400" cx="3029849"/>
          </a:xfrm>
        </p:grpSpPr>
        <p:grpSp>
          <p:nvGrpSpPr>
            <p:cNvPr id="120" name="Shape 120"/>
            <p:cNvGrpSpPr/>
            <p:nvPr/>
          </p:nvGrpSpPr>
          <p:grpSpPr>
            <a:xfrm>
              <a:off y="1036525" x="5932200"/>
              <a:ext cy="3119400" cx="3029849"/>
              <a:chOff y="3585950" x="3057075"/>
              <a:chExt cy="3119400" cx="3029849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y="3688550" x="3063875"/>
                <a:ext cy="3016799" cx="2988899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Shape 122"/>
              <p:cNvSpPr txBox="1"/>
              <p:nvPr/>
            </p:nvSpPr>
            <p:spPr>
              <a:xfrm>
                <a:off y="3585950" x="3063875"/>
                <a:ext cy="3119400" cx="2988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91425" rIns="91425" lIns="91425" tIns="91425" anchor="t" anchorCtr="0">
                <a:noAutofit/>
              </a:bodyPr>
              <a:lstStyle/>
              <a:p>
                <a:pPr rtl="0" lv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sz="2200" lang="en"/>
                  <a:t>wait for call key</a:t>
                </a:r>
              </a:p>
              <a:p>
                <a:pPr rtl="0" lv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sz="2200" lang="en"/>
                  <a:t>read phone #</a:t>
                </a:r>
              </a:p>
              <a:p>
                <a:pPr rtl="0" lv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sz="2200" lang="en"/>
                  <a:t>connect to 3G network</a:t>
                </a:r>
              </a:p>
              <a:p>
                <a:pPr rtl="0" lv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sz="2200" lang="en"/>
                  <a:t>Send phone # thru 3G</a:t>
                </a:r>
              </a:p>
              <a:p>
                <a:pPr rtl="0" lv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sz="2200" lang="en"/>
                  <a:t>wait for answer</a:t>
                </a:r>
              </a:p>
              <a:p>
                <a:pPr rtl="0" lv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sz="2200" lang="en"/>
                  <a:t>keep connection on</a:t>
                </a:r>
              </a:p>
              <a:p>
                <a:pPr rtl="0" lv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sz="2200" lang="en"/>
                  <a:t>wait for end call</a:t>
                </a:r>
              </a:p>
            </p:txBody>
          </p:sp>
          <p:cxnSp>
            <p:nvCxnSpPr>
              <p:cNvPr id="123" name="Shape 123"/>
              <p:cNvCxnSpPr/>
              <p:nvPr/>
            </p:nvCxnSpPr>
            <p:spPr>
              <a:xfrm>
                <a:off y="4046850" x="3057075"/>
                <a:ext cy="0" cx="29888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24" name="Shape 124"/>
              <p:cNvCxnSpPr/>
              <p:nvPr/>
            </p:nvCxnSpPr>
            <p:spPr>
              <a:xfrm>
                <a:off y="4415325" x="3098025"/>
                <a:ext cy="0" cx="29888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25" name="Shape 125"/>
              <p:cNvCxnSpPr>
                <a:stCxn id="122" idx="1"/>
                <a:endCxn id="122" idx="3"/>
              </p:cNvCxnSpPr>
              <p:nvPr/>
            </p:nvCxnSpPr>
            <p:spPr>
              <a:xfrm>
                <a:off y="5145650" x="3063875"/>
                <a:ext cy="0" cx="29889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26" name="Shape 126"/>
              <p:cNvCxnSpPr/>
              <p:nvPr/>
            </p:nvCxnSpPr>
            <p:spPr>
              <a:xfrm>
                <a:off y="5591325" x="3057075"/>
                <a:ext cy="0" cx="29888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</p:grpSp>
        <p:cxnSp>
          <p:nvCxnSpPr>
            <p:cNvPr id="127" name="Shape 127"/>
            <p:cNvCxnSpPr/>
            <p:nvPr/>
          </p:nvCxnSpPr>
          <p:spPr>
            <a:xfrm>
              <a:off y="3429000" x="5952675"/>
              <a:ext cy="0" cx="2988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pic>
        <p:nvPicPr>
          <p:cNvPr id="128" name="Shape 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705275" x="7005062"/>
            <a:ext cy="1627250" cx="884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 rot="10800000" flipH="1">
            <a:off y="1683405" x="770053"/>
            <a:ext cy="414599" cx="84270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grpSp>
        <p:nvGrpSpPr>
          <p:cNvPr id="130" name="Shape 130"/>
          <p:cNvGrpSpPr/>
          <p:nvPr/>
        </p:nvGrpSpPr>
        <p:grpSpPr>
          <a:xfrm>
            <a:off y="1340600" x="1739200"/>
            <a:ext cy="457200" cx="1535399"/>
            <a:chOff y="1471625" x="2025800"/>
            <a:chExt cy="457200" cx="1535399"/>
          </a:xfrm>
        </p:grpSpPr>
        <p:sp>
          <p:nvSpPr>
            <p:cNvPr id="131" name="Shape 131"/>
            <p:cNvSpPr/>
            <p:nvPr/>
          </p:nvSpPr>
          <p:spPr>
            <a:xfrm>
              <a:off y="1483925" x="2025800"/>
              <a:ext cy="432599" cx="15353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y="1471625" x="2138900"/>
              <a:ext cy="457200" cx="13091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1800" lang="en"/>
                <a:t>Read GPS</a:t>
              </a:r>
            </a:p>
          </p:txBody>
        </p:sp>
      </p:grpSp>
      <p:cxnSp>
        <p:nvCxnSpPr>
          <p:cNvPr id="133" name="Shape 133"/>
          <p:cNvCxnSpPr/>
          <p:nvPr/>
        </p:nvCxnSpPr>
        <p:spPr>
          <a:xfrm>
            <a:off y="1737700" x="3401050"/>
            <a:ext cy="305999" cx="635399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4" name="Shape 134"/>
          <p:cNvCxnSpPr>
            <a:stCxn id="113" idx="0"/>
            <a:endCxn id="105" idx="2"/>
          </p:cNvCxnSpPr>
          <p:nvPr/>
        </p:nvCxnSpPr>
        <p:spPr>
          <a:xfrm rot="10800000" flipH="1">
            <a:off y="2860550" x="4423047"/>
            <a:ext cy="725400" cx="14910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5" name="Shape 135"/>
          <p:cNvCxnSpPr>
            <a:stCxn id="122" idx="1"/>
            <a:endCxn id="105" idx="3"/>
          </p:cNvCxnSpPr>
          <p:nvPr/>
        </p:nvCxnSpPr>
        <p:spPr>
          <a:xfrm rot="10800000">
            <a:off y="2375425" x="5178500"/>
            <a:ext cy="220800" cx="76050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6" name="Shape 136"/>
          <p:cNvCxnSpPr>
            <a:stCxn id="108" idx="3"/>
            <a:endCxn id="113" idx="1"/>
          </p:cNvCxnSpPr>
          <p:nvPr/>
        </p:nvCxnSpPr>
        <p:spPr>
          <a:xfrm rot="10800000" flipH="1">
            <a:off y="4839912" x="2373912"/>
            <a:ext cy="342600" cx="68940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7" name="Shape 137"/>
          <p:cNvCxnSpPr>
            <a:stCxn id="128" idx="0"/>
          </p:cNvCxnSpPr>
          <p:nvPr/>
        </p:nvCxnSpPr>
        <p:spPr>
          <a:xfrm rot="10800000">
            <a:off y="4155975" x="7433331"/>
            <a:ext cy="549300" cx="1380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subTitle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http://vimeo.com/29457909</a:t>
            </a:r>
          </a:p>
        </p:txBody>
      </p:sp>
      <p:sp>
        <p:nvSpPr>
          <p:cNvPr id="143" name="Shape 143"/>
          <p:cNvSpPr txBox="1"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About Scratch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 to Scratch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39050" x="3079737"/>
            <a:ext cy="2927174" cx="303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43925" x="2275450"/>
            <a:ext cy="1571324" cx="4797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y="5742425" x="245907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y="5590975" x="2845626"/>
            <a:ext cy="457200" cx="399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http://scratch.mit.edu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5927725" x="605755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Parts of Scratch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y="1147225" x="697700"/>
            <a:ext cy="4982650" cx="8044124"/>
            <a:chOff y="1126050" x="316700"/>
            <a:chExt cy="4982650" cx="8044124"/>
          </a:xfrm>
        </p:grpSpPr>
        <p:grpSp>
          <p:nvGrpSpPr>
            <p:cNvPr id="160" name="Shape 160"/>
            <p:cNvGrpSpPr/>
            <p:nvPr/>
          </p:nvGrpSpPr>
          <p:grpSpPr>
            <a:xfrm>
              <a:off y="2613325" x="316700"/>
              <a:ext cy="2174175" cx="1821824"/>
              <a:chOff y="1597325" x="253200"/>
              <a:chExt cy="2174175" cx="1821824"/>
            </a:xfrm>
          </p:grpSpPr>
          <p:pic>
            <p:nvPicPr>
              <p:cNvPr id="161" name="Shape 16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y="1597325" x="253200"/>
                <a:ext cy="1755975" cx="1821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Shape 162"/>
              <p:cNvSpPr txBox="1"/>
              <p:nvPr/>
            </p:nvSpPr>
            <p:spPr>
              <a:xfrm>
                <a:off y="3314300" x="590812"/>
                <a:ext cy="457200" cx="11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91425" rIns="91425" lIns="91425" t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sz="2400" lang="en">
                    <a:solidFill>
                      <a:srgbClr val="FFFFFF"/>
                    </a:solidFill>
                  </a:rPr>
                  <a:t>Sprites</a:t>
                </a: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y="1982175" x="2478987"/>
              <a:ext cy="3745525" cx="3700424"/>
              <a:chOff y="1982175" x="2478987"/>
              <a:chExt cy="3745525" cx="3700424"/>
            </a:xfrm>
          </p:grpSpPr>
          <p:pic>
            <p:nvPicPr>
              <p:cNvPr id="164" name="Shape 16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y="1982175" x="2478987"/>
                <a:ext cy="3182499" cx="3700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" name="Shape 165"/>
              <p:cNvSpPr txBox="1"/>
              <p:nvPr/>
            </p:nvSpPr>
            <p:spPr>
              <a:xfrm>
                <a:off y="5270500" x="2857525"/>
                <a:ext cy="457200" cx="129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91425" rIns="91425" lIns="91425" t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sz="2400" lang="en">
                    <a:solidFill>
                      <a:srgbClr val="FFFFFF"/>
                    </a:solidFill>
                  </a:rPr>
                  <a:t>Stage</a:t>
                </a:r>
              </a:p>
            </p:txBody>
          </p:sp>
        </p:grpSp>
        <p:grpSp>
          <p:nvGrpSpPr>
            <p:cNvPr id="166" name="Shape 166"/>
            <p:cNvGrpSpPr/>
            <p:nvPr/>
          </p:nvGrpSpPr>
          <p:grpSpPr>
            <a:xfrm>
              <a:off y="1126050" x="6672275"/>
              <a:ext cy="4982650" cx="1688549"/>
              <a:chOff y="1126050" x="6672275"/>
              <a:chExt cy="4982650" cx="1688549"/>
            </a:xfrm>
          </p:grpSpPr>
          <p:pic>
            <p:nvPicPr>
              <p:cNvPr id="167" name="Shape 16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y="1126050" x="6672275"/>
                <a:ext cy="4480174" cx="16885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Shape 168"/>
              <p:cNvSpPr txBox="1"/>
              <p:nvPr/>
            </p:nvSpPr>
            <p:spPr>
              <a:xfrm>
                <a:off y="5651500" x="6672275"/>
                <a:ext cy="457200" cx="129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91425" rIns="91425" lIns="91425" tIns="91425" anchor="t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rPr sz="2400" lang="en">
                    <a:solidFill>
                      <a:srgbClr val="FFFFFF"/>
                    </a:solidFill>
                  </a:rPr>
                  <a:t>Scripts</a:t>
                </a: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Parts of Scratch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y="1924638" x="126975"/>
            <a:ext cy="3760736" cx="8726225"/>
            <a:chOff y="1924638" x="126975"/>
            <a:chExt cy="3760736" cx="8726225"/>
          </a:xfrm>
        </p:grpSpPr>
        <p:grpSp>
          <p:nvGrpSpPr>
            <p:cNvPr id="175" name="Shape 175"/>
            <p:cNvGrpSpPr/>
            <p:nvPr/>
          </p:nvGrpSpPr>
          <p:grpSpPr>
            <a:xfrm>
              <a:off y="2821050" x="126975"/>
              <a:ext cy="1530800" cx="1714500"/>
              <a:chOff y="2821050" x="126975"/>
              <a:chExt cy="1530800" cx="1714500"/>
            </a:xfrm>
          </p:grpSpPr>
          <p:pic>
            <p:nvPicPr>
              <p:cNvPr id="176" name="Shape 17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y="2821050" x="287855"/>
                <a:ext cy="947199" cx="11230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" name="Shape 177"/>
              <p:cNvSpPr txBox="1"/>
              <p:nvPr/>
            </p:nvSpPr>
            <p:spPr>
              <a:xfrm>
                <a:off y="3894650" x="126975"/>
                <a:ext cy="457200" cx="17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91425" rIns="91425" lIns="91425" tIns="91425" anchor="t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rPr sz="2400" lang="en">
                    <a:solidFill>
                      <a:srgbClr val="FFFFFF"/>
                    </a:solidFill>
                  </a:rPr>
                  <a:t>Backdrops</a:t>
                </a: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y="2657687" x="1841462"/>
              <a:ext cy="2447687" cx="3798844"/>
              <a:chOff y="2657687" x="1841462"/>
              <a:chExt cy="2447687" cx="3798844"/>
            </a:xfrm>
          </p:grpSpPr>
          <p:pic>
            <p:nvPicPr>
              <p:cNvPr id="179" name="Shape 17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y="2657687" x="1841462"/>
                <a:ext cy="1864800" cx="37988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" name="Shape 180"/>
              <p:cNvSpPr txBox="1"/>
              <p:nvPr/>
            </p:nvSpPr>
            <p:spPr>
              <a:xfrm>
                <a:off y="4648175" x="2349500"/>
                <a:ext cy="457200" cx="17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91425" rIns="91425" lIns="91425" tIns="91425" anchor="t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rPr sz="2400" lang="en">
                    <a:solidFill>
                      <a:srgbClr val="FFFFFF"/>
                    </a:solidFill>
                  </a:rPr>
                  <a:t>Costumes</a:t>
                </a:r>
              </a:p>
            </p:txBody>
          </p:sp>
        </p:grpSp>
        <p:grpSp>
          <p:nvGrpSpPr>
            <p:cNvPr id="181" name="Shape 181"/>
            <p:cNvGrpSpPr/>
            <p:nvPr/>
          </p:nvGrpSpPr>
          <p:grpSpPr>
            <a:xfrm>
              <a:off y="1924638" x="5922675"/>
              <a:ext cy="3760736" cx="2930525"/>
              <a:chOff y="1924638" x="5922675"/>
              <a:chExt cy="3760736" cx="2930525"/>
            </a:xfrm>
          </p:grpSpPr>
          <p:pic>
            <p:nvPicPr>
              <p:cNvPr id="182" name="Shape 18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y="1924638" x="5922675"/>
                <a:ext cy="3008724" cx="2930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Shape 183"/>
              <p:cNvSpPr txBox="1"/>
              <p:nvPr/>
            </p:nvSpPr>
            <p:spPr>
              <a:xfrm>
                <a:off y="5228175" x="6201825"/>
                <a:ext cy="457200" cx="1799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91425" rIns="91425" lIns="91425" tIns="91425" anchor="t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rPr sz="2400" lang="en">
                    <a:solidFill>
                      <a:srgbClr val="FFFFFF"/>
                    </a:solidFill>
                  </a:rPr>
                  <a:t>Work Area</a:t>
                </a: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Scratch Blocks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y="1766487" x="1040562"/>
            <a:ext cy="3973383" cx="6216163"/>
            <a:chOff y="1724450" x="628625"/>
            <a:chExt cy="3973383" cx="6216163"/>
          </a:xfrm>
        </p:grpSpPr>
        <p:pic>
          <p:nvPicPr>
            <p:cNvPr id="190" name="Shape 1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1766621" x="628625"/>
              <a:ext cy="3832749" cx="131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Shape 1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1766625" x="2189171"/>
              <a:ext cy="3931208" cx="1317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1724450" x="3749724"/>
              <a:ext cy="3917081" cx="131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Shape 19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1766625" x="5292200"/>
              <a:ext cy="3832750" cx="15525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