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6" r:id="rId4"/>
    <p:sldId id="269" r:id="rId5"/>
    <p:sldId id="262" r:id="rId6"/>
    <p:sldId id="272" r:id="rId7"/>
    <p:sldId id="259" r:id="rId8"/>
    <p:sldId id="267" r:id="rId9"/>
    <p:sldId id="261" r:id="rId10"/>
    <p:sldId id="263" r:id="rId11"/>
    <p:sldId id="264" r:id="rId12"/>
    <p:sldId id="268" r:id="rId13"/>
    <p:sldId id="271" r:id="rId14"/>
    <p:sldId id="275" r:id="rId15"/>
    <p:sldId id="274" r:id="rId16"/>
    <p:sldId id="276" r:id="rId17"/>
    <p:sldId id="277"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C247F3-154A-44FB-A3CA-B797A7558F96}"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2FC6B-5FFC-4348-BF35-43C3E2567A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C247F3-154A-44FB-A3CA-B797A7558F96}"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2FC6B-5FFC-4348-BF35-43C3E2567A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C247F3-154A-44FB-A3CA-B797A7558F96}"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2FC6B-5FFC-4348-BF35-43C3E2567A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C247F3-154A-44FB-A3CA-B797A7558F96}"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2FC6B-5FFC-4348-BF35-43C3E2567A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247F3-154A-44FB-A3CA-B797A7558F96}"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2FC6B-5FFC-4348-BF35-43C3E2567A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C247F3-154A-44FB-A3CA-B797A7558F96}" type="datetimeFigureOut">
              <a:rPr lang="en-US" smtClean="0"/>
              <a:pPr/>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2FC6B-5FFC-4348-BF35-43C3E2567A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C247F3-154A-44FB-A3CA-B797A7558F96}" type="datetimeFigureOut">
              <a:rPr lang="en-US" smtClean="0"/>
              <a:pPr/>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2FC6B-5FFC-4348-BF35-43C3E2567A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C247F3-154A-44FB-A3CA-B797A7558F96}" type="datetimeFigureOut">
              <a:rPr lang="en-US" smtClean="0"/>
              <a:pPr/>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22FC6B-5FFC-4348-BF35-43C3E2567A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247F3-154A-44FB-A3CA-B797A7558F96}" type="datetimeFigureOut">
              <a:rPr lang="en-US" smtClean="0"/>
              <a:pPr/>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22FC6B-5FFC-4348-BF35-43C3E2567A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C247F3-154A-44FB-A3CA-B797A7558F96}" type="datetimeFigureOut">
              <a:rPr lang="en-US" smtClean="0"/>
              <a:pPr/>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2FC6B-5FFC-4348-BF35-43C3E2567A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C247F3-154A-44FB-A3CA-B797A7558F96}" type="datetimeFigureOut">
              <a:rPr lang="en-US" smtClean="0"/>
              <a:pPr/>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2FC6B-5FFC-4348-BF35-43C3E2567A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247F3-154A-44FB-A3CA-B797A7558F96}" type="datetimeFigureOut">
              <a:rPr lang="en-US" smtClean="0"/>
              <a:pPr/>
              <a:t>2/24/2025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2FC6B-5FFC-4348-BF35-43C3E2567A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Multi-arm Bandits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219200" y="838200"/>
            <a:ext cx="7116169" cy="3191321"/>
          </a:xfrm>
          <a:prstGeom prst="rect">
            <a:avLst/>
          </a:prstGeom>
          <a:noFill/>
          <a:ln w="9525">
            <a:noFill/>
            <a:miter lim="800000"/>
            <a:headEnd/>
            <a:tailEnd/>
          </a:ln>
          <a:effectLst/>
        </p:spPr>
      </p:pic>
      <p:sp>
        <p:nvSpPr>
          <p:cNvPr id="5" name="Rectangle 4"/>
          <p:cNvSpPr/>
          <p:nvPr/>
        </p:nvSpPr>
        <p:spPr>
          <a:xfrm>
            <a:off x="762000" y="4114800"/>
            <a:ext cx="7924800" cy="369332"/>
          </a:xfrm>
          <a:prstGeom prst="rect">
            <a:avLst/>
          </a:prstGeom>
        </p:spPr>
        <p:txBody>
          <a:bodyPr wrap="square">
            <a:spAutoFit/>
          </a:bodyPr>
          <a:lstStyle/>
          <a:p>
            <a:r>
              <a:rPr lang="en-US" dirty="0">
                <a:latin typeface="Times New Roman" pitchFamily="18" charset="0"/>
                <a:cs typeface="Times New Roman" pitchFamily="18" charset="0"/>
              </a:rPr>
              <a:t>Averages over 2000 tasks, considering action-value estimates.</a:t>
            </a:r>
          </a:p>
        </p:txBody>
      </p:sp>
      <p:sp>
        <p:nvSpPr>
          <p:cNvPr id="6" name="Rectangle 5"/>
          <p:cNvSpPr/>
          <p:nvPr/>
        </p:nvSpPr>
        <p:spPr>
          <a:xfrm>
            <a:off x="457200" y="4724400"/>
            <a:ext cx="8153400" cy="646331"/>
          </a:xfrm>
          <a:prstGeom prst="rect">
            <a:avLst/>
          </a:prstGeom>
        </p:spPr>
        <p:txBody>
          <a:bodyPr wrap="square">
            <a:spAutoFit/>
          </a:bodyPr>
          <a:lstStyle/>
          <a:p>
            <a:r>
              <a:rPr lang="en-US" dirty="0">
                <a:latin typeface="Times New Roman" pitchFamily="18" charset="0"/>
                <a:cs typeface="Times New Roman" pitchFamily="18" charset="0"/>
              </a:rPr>
              <a:t>The greedy method performs significantly worse in the long run because it</a:t>
            </a:r>
          </a:p>
          <a:p>
            <a:r>
              <a:rPr lang="en-US" dirty="0">
                <a:latin typeface="Times New Roman" pitchFamily="18" charset="0"/>
                <a:cs typeface="Times New Roman" pitchFamily="18" charset="0"/>
              </a:rPr>
              <a:t>often gets stuck performing suboptimal actions.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143000" y="228600"/>
            <a:ext cx="7230485" cy="3181794"/>
          </a:xfrm>
          <a:prstGeom prst="rect">
            <a:avLst/>
          </a:prstGeom>
          <a:noFill/>
          <a:ln w="9525">
            <a:noFill/>
            <a:miter lim="800000"/>
            <a:headEnd/>
            <a:tailEnd/>
          </a:ln>
          <a:effectLst/>
        </p:spPr>
      </p:pic>
      <p:sp>
        <p:nvSpPr>
          <p:cNvPr id="5" name="Rectangle 4"/>
          <p:cNvSpPr/>
          <p:nvPr/>
        </p:nvSpPr>
        <p:spPr>
          <a:xfrm>
            <a:off x="457200" y="3657600"/>
            <a:ext cx="8534400" cy="646331"/>
          </a:xfrm>
          <a:prstGeom prst="rect">
            <a:avLst/>
          </a:prstGeom>
        </p:spPr>
        <p:txBody>
          <a:bodyPr wrap="square">
            <a:spAutoFit/>
          </a:bodyPr>
          <a:lstStyle/>
          <a:p>
            <a:r>
              <a:rPr lang="en-US" dirty="0">
                <a:latin typeface="Times New Roman" pitchFamily="18" charset="0"/>
                <a:cs typeface="Times New Roman" pitchFamily="18" charset="0"/>
              </a:rPr>
              <a:t>The greedy method found the optimal action in only approximately one-third of</a:t>
            </a:r>
          </a:p>
          <a:p>
            <a:r>
              <a:rPr lang="en-US" dirty="0">
                <a:latin typeface="Times New Roman" pitchFamily="18" charset="0"/>
                <a:cs typeface="Times New Roman" pitchFamily="18" charset="0"/>
              </a:rPr>
              <a:t>the tasks.</a:t>
            </a:r>
          </a:p>
        </p:txBody>
      </p:sp>
      <p:sp>
        <p:nvSpPr>
          <p:cNvPr id="6" name="Rectangle 5"/>
          <p:cNvSpPr/>
          <p:nvPr/>
        </p:nvSpPr>
        <p:spPr>
          <a:xfrm>
            <a:off x="381000" y="4343400"/>
            <a:ext cx="8458200" cy="1754326"/>
          </a:xfrm>
          <a:prstGeom prst="rect">
            <a:avLst/>
          </a:prstGeom>
        </p:spPr>
        <p:txBody>
          <a:bodyPr wrap="square">
            <a:spAutoFit/>
          </a:bodyPr>
          <a:lstStyle/>
          <a:p>
            <a:r>
              <a:rPr lang="en-US" dirty="0">
                <a:latin typeface="Times New Roman" pitchFamily="18" charset="0"/>
                <a:cs typeface="Times New Roman" pitchFamily="18" charset="0"/>
              </a:rPr>
              <a:t>The epsilon-greedy methods eventually perform better because they continue to explore, and to improve their chances of recognizing the optimal action. The </a:t>
            </a:r>
            <a:r>
              <a:rPr lang="en-US" dirty="0">
                <a:latin typeface="Times New Roman" pitchFamily="18" charset="0"/>
                <a:cs typeface="Times New Roman" pitchFamily="18" charset="0"/>
                <a:sym typeface="Symbol"/>
              </a:rPr>
              <a:t> </a:t>
            </a:r>
            <a:r>
              <a:rPr lang="en-US" dirty="0">
                <a:latin typeface="Times New Roman" pitchFamily="18" charset="0"/>
                <a:cs typeface="Times New Roman" pitchFamily="18" charset="0"/>
              </a:rPr>
              <a:t>= 0.1 method explores more, and usually finds the optimal action earlier, but never selects it more than 91% of the time. </a:t>
            </a:r>
          </a:p>
          <a:p>
            <a:r>
              <a:rPr lang="en-US" dirty="0">
                <a:latin typeface="Times New Roman" pitchFamily="18" charset="0"/>
                <a:cs typeface="Times New Roman" pitchFamily="18" charset="0"/>
              </a:rPr>
              <a:t>The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0.01 method improves more </a:t>
            </a:r>
            <a:r>
              <a:rPr lang="en-US" b="1" dirty="0">
                <a:latin typeface="Times New Roman" pitchFamily="18" charset="0"/>
                <a:cs typeface="Times New Roman" pitchFamily="18" charset="0"/>
              </a:rPr>
              <a:t>slowly</a:t>
            </a:r>
            <a:r>
              <a:rPr lang="en-US" dirty="0">
                <a:latin typeface="Times New Roman" pitchFamily="18" charset="0"/>
                <a:cs typeface="Times New Roman" pitchFamily="18" charset="0"/>
              </a:rPr>
              <a:t>, but eventually performs better than the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0.1 method on both performance measures.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Regret Minimization</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action you regret the most is the one that should have been (more likely) used or taken. </a:t>
            </a:r>
          </a:p>
          <a:p>
            <a:r>
              <a:rPr lang="en-US" sz="2000" dirty="0">
                <a:latin typeface="Times New Roman" pitchFamily="18" charset="0"/>
                <a:cs typeface="Times New Roman" pitchFamily="18" charset="0"/>
              </a:rPr>
              <a:t>So the probability of taking this action is proportional to how deep you regret you haven’t taken it.</a:t>
            </a:r>
          </a:p>
          <a:p>
            <a:r>
              <a:rPr lang="en-US" sz="2000" dirty="0">
                <a:latin typeface="Times New Roman" pitchFamily="18" charset="0"/>
                <a:cs typeface="Times New Roman" pitchFamily="18" charset="0"/>
              </a:rPr>
              <a:t>The regret is expressed as the difference between the payoff of a possible action and the payoff of the action that has been actually taken. </a:t>
            </a:r>
          </a:p>
          <a:p>
            <a:r>
              <a:rPr lang="en-US" sz="2000" dirty="0">
                <a:latin typeface="Times New Roman" pitchFamily="18" charset="0"/>
                <a:cs typeface="Times New Roman" pitchFamily="18" charset="0"/>
              </a:rPr>
              <a:t>Payoff function as </a:t>
            </a:r>
            <a:r>
              <a:rPr lang="en-US" sz="2000" b="1"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b="1" i="1" dirty="0">
                <a:latin typeface="Times New Roman" pitchFamily="18" charset="0"/>
                <a:cs typeface="Times New Roman" pitchFamily="18" charset="0"/>
              </a:rPr>
              <a:t>regret = u(possible action) – u(action taken)</a:t>
            </a:r>
          </a:p>
          <a:p>
            <a:r>
              <a:rPr lang="en-US" sz="2000" dirty="0">
                <a:latin typeface="Times New Roman" pitchFamily="18" charset="0"/>
                <a:cs typeface="Times New Roman" pitchFamily="18" charset="0"/>
              </a:rPr>
              <a:t>Regret minimization refers to the concept of an agent actively trying to make decisions that minimize the difference between the rewards it actually receives and the rewards it could have received by choosing the optimal action at each step</a:t>
            </a:r>
            <a:r>
              <a:rPr lang="en-US" sz="2000" dirty="0"/>
              <a:t>.</a:t>
            </a:r>
          </a:p>
          <a:p>
            <a:r>
              <a:rPr lang="en-US" sz="2000" i="1" dirty="0">
                <a:latin typeface="Times New Roman" pitchFamily="18" charset="0"/>
                <a:cs typeface="Times New Roman" pitchFamily="18" charset="0"/>
              </a:rPr>
              <a:t>Comparison to optimal policy and Focus on long-term performance</a:t>
            </a:r>
          </a:p>
          <a:p>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Solutions</a:t>
            </a:r>
          </a:p>
        </p:txBody>
      </p:sp>
      <p:sp>
        <p:nvSpPr>
          <p:cNvPr id="3" name="Content Placeholder 2"/>
          <p:cNvSpPr>
            <a:spLocks noGrp="1"/>
          </p:cNvSpPr>
          <p:nvPr>
            <p:ph idx="1"/>
          </p:nvPr>
        </p:nvSpPr>
        <p:spPr>
          <a:xfrm>
            <a:off x="457200" y="1524000"/>
            <a:ext cx="8229600" cy="4602163"/>
          </a:xfrm>
        </p:spPr>
        <p:txBody>
          <a:bodyPr>
            <a:normAutofit lnSpcReduction="10000"/>
          </a:bodyPr>
          <a:lstStyle/>
          <a:p>
            <a:r>
              <a:rPr lang="en-US" sz="2400" dirty="0">
                <a:latin typeface="Times New Roman" pitchFamily="18" charset="0"/>
                <a:cs typeface="Times New Roman" pitchFamily="18" charset="0"/>
              </a:rPr>
              <a:t>Asymptotic correctness:</a:t>
            </a:r>
          </a:p>
          <a:p>
            <a:pPr>
              <a:buNone/>
            </a:pPr>
            <a:r>
              <a:rPr lang="en-US" sz="2000" dirty="0">
                <a:latin typeface="Times New Roman" pitchFamily="18" charset="0"/>
                <a:cs typeface="Times New Roman" pitchFamily="18" charset="0"/>
              </a:rPr>
              <a:t>		Giving guarantee that eventually you will be selecting the arm which 	has the highest payoff where T</a:t>
            </a:r>
            <a:r>
              <a:rPr lang="en-US" sz="2000" dirty="0">
                <a:latin typeface="Times New Roman" pitchFamily="18" charset="0"/>
                <a:cs typeface="Times New Roman" pitchFamily="18" charset="0"/>
                <a:sym typeface="Symbol"/>
              </a:rPr>
              <a:t></a:t>
            </a:r>
          </a:p>
          <a:p>
            <a:r>
              <a:rPr lang="en-US" sz="2400" dirty="0">
                <a:latin typeface="Times New Roman" pitchFamily="18" charset="0"/>
                <a:cs typeface="Times New Roman" pitchFamily="18" charset="0"/>
                <a:sym typeface="Symbol"/>
              </a:rPr>
              <a:t>Regret Optimality</a:t>
            </a:r>
            <a:endParaRPr lang="en-US" sz="24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Suppose, from the beginning (T=0), I know which is the best arm to pull and so keep pulling the arm over and over again.</a:t>
            </a:r>
          </a:p>
          <a:p>
            <a:pPr>
              <a:buNone/>
            </a:pPr>
            <a:r>
              <a:rPr lang="en-US" sz="2000" dirty="0">
                <a:latin typeface="Times New Roman" pitchFamily="18" charset="0"/>
                <a:cs typeface="Times New Roman" pitchFamily="18" charset="0"/>
              </a:rPr>
              <a:t>		What will be my expected payoff?</a:t>
            </a:r>
          </a:p>
          <a:p>
            <a:r>
              <a:rPr lang="en-US" sz="2400" dirty="0">
                <a:latin typeface="Times New Roman" pitchFamily="18" charset="0"/>
                <a:cs typeface="Times New Roman" pitchFamily="18" charset="0"/>
              </a:rPr>
              <a:t>PAC optimality (Probably Approximately Correct)</a:t>
            </a:r>
          </a:p>
          <a:p>
            <a:pPr lvl="1">
              <a:buNone/>
            </a:pP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 The PAC theory is an answer to finding the relationship between the true error rate and the number of training samples.</a:t>
            </a:r>
          </a:p>
          <a:p>
            <a:pPr lvl="1">
              <a:buNone/>
            </a:pPr>
            <a:endParaRPr lang="en-US" sz="1000" dirty="0">
              <a:latin typeface="Times New Roman" pitchFamily="18" charset="0"/>
              <a:cs typeface="Times New Roman" pitchFamily="18" charset="0"/>
            </a:endParaRPr>
          </a:p>
          <a:p>
            <a:pPr lvl="1">
              <a:buNone/>
            </a:pPr>
            <a:r>
              <a:rPr lang="en-US" sz="1600" dirty="0">
                <a:latin typeface="Times New Roman" pitchFamily="18" charset="0"/>
                <a:cs typeface="Times New Roman" pitchFamily="18" charset="0"/>
              </a:rPr>
              <a:t>		In PAC RL, the goal is to find a policy that's close to optimal (𝜀-optimal) with a certain probability. </a:t>
            </a:r>
          </a:p>
          <a:p>
            <a:r>
              <a:rPr lang="en-US" sz="2000" dirty="0">
                <a:latin typeface="Times New Roman" pitchFamily="18" charset="0"/>
                <a:cs typeface="Times New Roman" pitchFamily="18" charset="0"/>
              </a:rPr>
              <a:t>Lower bound is </a:t>
            </a:r>
            <a:r>
              <a:rPr lang="en-US" sz="2000" dirty="0" err="1">
                <a:latin typeface="Times New Roman" pitchFamily="18" charset="0"/>
                <a:cs typeface="Times New Roman" pitchFamily="18" charset="0"/>
              </a:rPr>
              <a:t>logT</a:t>
            </a:r>
            <a:r>
              <a:rPr lang="en-US" sz="2000" dirty="0">
                <a:latin typeface="Times New Roman" pitchFamily="18" charset="0"/>
                <a:cs typeface="Times New Roman" pitchFamily="18" charset="0"/>
              </a:rPr>
              <a:t> : Regret not fall below </a:t>
            </a:r>
            <a:r>
              <a:rPr lang="en-US" sz="2000" dirty="0" err="1">
                <a:latin typeface="Times New Roman" pitchFamily="18" charset="0"/>
                <a:cs typeface="Times New Roman" pitchFamily="18" charset="0"/>
              </a:rPr>
              <a:t>logT</a:t>
            </a:r>
            <a:r>
              <a:rPr lang="en-US" sz="2000" dirty="0">
                <a:latin typeface="Times New Roman" pitchFamily="18" charset="0"/>
                <a:cs typeface="Times New Roman" pitchFamily="18" charset="0"/>
              </a:rPr>
              <a:t> (T </a:t>
            </a:r>
            <a:r>
              <a:rPr lang="en-US" sz="2000">
                <a:latin typeface="Times New Roman" pitchFamily="18" charset="0"/>
                <a:cs typeface="Times New Roman" pitchFamily="18" charset="0"/>
              </a:rPr>
              <a:t>time steps)</a:t>
            </a: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Times New Roman" pitchFamily="18" charset="0"/>
                <a:cs typeface="Times New Roman" pitchFamily="18" charset="0"/>
              </a:rPr>
              <a:t>Introduction to Upper Confidence Bound (UCB)</a:t>
            </a:r>
          </a:p>
        </p:txBody>
      </p:sp>
      <p:sp>
        <p:nvSpPr>
          <p:cNvPr id="3" name="Content Placeholder 2"/>
          <p:cNvSpPr>
            <a:spLocks noGrp="1"/>
          </p:cNvSpPr>
          <p:nvPr>
            <p:ph idx="1"/>
          </p:nvPr>
        </p:nvSpPr>
        <p:spPr/>
        <p:txBody>
          <a:bodyPr>
            <a:normAutofit fontScale="92500" lnSpcReduction="10000"/>
          </a:bodyPr>
          <a:lstStyle/>
          <a:p>
            <a:r>
              <a:rPr lang="en-US" sz="2000" dirty="0">
                <a:latin typeface="Times New Roman" pitchFamily="18" charset="0"/>
                <a:cs typeface="Times New Roman" pitchFamily="18" charset="0"/>
              </a:rPr>
              <a:t>Employing a strategy that balances exploration and exploitation through a confidence interval-based approach. </a:t>
            </a:r>
          </a:p>
          <a:p>
            <a:endParaRPr lang="en-US" sz="900" dirty="0">
              <a:latin typeface="Times New Roman" pitchFamily="18" charset="0"/>
              <a:cs typeface="Times New Roman" pitchFamily="18" charset="0"/>
            </a:endParaRPr>
          </a:p>
          <a:p>
            <a:r>
              <a:rPr lang="en-US" sz="2000" dirty="0">
                <a:latin typeface="Times New Roman" pitchFamily="18" charset="0"/>
                <a:cs typeface="Times New Roman" pitchFamily="18" charset="0"/>
              </a:rPr>
              <a:t>This tradeoff involves balancing the need to explore new actions to discover their potential rewards (exploration) with the need to exploit known actions that yield high rewards (exploitation).</a:t>
            </a:r>
          </a:p>
          <a:p>
            <a:endParaRPr lang="en-US" sz="9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core idea is to select actions based not only on their estimated rewards but also on the uncertainty or confidence in these estimates.</a:t>
            </a:r>
          </a:p>
          <a:p>
            <a:endParaRPr lang="en-US" sz="1000" dirty="0">
              <a:latin typeface="Times New Roman" pitchFamily="18" charset="0"/>
              <a:cs typeface="Times New Roman" pitchFamily="18" charset="0"/>
            </a:endParaRPr>
          </a:p>
          <a:p>
            <a:r>
              <a:rPr lang="en-US" sz="2000" dirty="0">
                <a:latin typeface="Times New Roman" pitchFamily="18" charset="0"/>
                <a:cs typeface="Times New Roman" pitchFamily="18" charset="0"/>
              </a:rPr>
              <a:t>Let t = current time step</a:t>
            </a:r>
            <a:br>
              <a:rPr lang="en-US" sz="2000" dirty="0">
                <a:latin typeface="Times New Roman" pitchFamily="18" charset="0"/>
                <a:cs typeface="Times New Roman" pitchFamily="18" charset="0"/>
              </a:rPr>
            </a:br>
            <a:r>
              <a:rPr lang="en-US" sz="2000" i="1" dirty="0" err="1">
                <a:latin typeface="Times New Roman" pitchFamily="18" charset="0"/>
                <a:cs typeface="Times New Roman" pitchFamily="18" charset="0"/>
              </a:rPr>
              <a:t>a</a:t>
            </a:r>
            <a:r>
              <a:rPr lang="en-US" sz="2000" dirty="0" err="1">
                <a:latin typeface="Times New Roman" pitchFamily="18" charset="0"/>
                <a:cs typeface="Times New Roman" pitchFamily="18" charset="0"/>
              </a:rPr>
              <a:t>_t</a:t>
            </a:r>
            <a:r>
              <a:rPr lang="en-US" sz="2000" dirty="0">
                <a:latin typeface="Times New Roman" pitchFamily="18" charset="0"/>
                <a:cs typeface="Times New Roman" pitchFamily="18" charset="0"/>
              </a:rPr>
              <a:t> is the decision or action taken by the agent at time step t</a:t>
            </a:r>
          </a:p>
          <a:p>
            <a:r>
              <a:rPr lang="en-US" sz="2000" dirty="0" err="1">
                <a:latin typeface="Times New Roman" pitchFamily="18" charset="0"/>
                <a:cs typeface="Times New Roman" pitchFamily="18" charset="0"/>
              </a:rPr>
              <a:t>y_t</a:t>
            </a:r>
            <a:r>
              <a:rPr lang="en-US" sz="2000" dirty="0">
                <a:latin typeface="Times New Roman" pitchFamily="18" charset="0"/>
                <a:cs typeface="Times New Roman" pitchFamily="18" charset="0"/>
              </a:rPr>
              <a:t> is the reward or outcome at time step t </a:t>
            </a:r>
          </a:p>
          <a:p>
            <a:pPr>
              <a:buNone/>
            </a:pPr>
            <a:r>
              <a:rPr lang="en-US" sz="2000" dirty="0">
                <a:latin typeface="Times New Roman" pitchFamily="18" charset="0"/>
                <a:cs typeface="Times New Roman" pitchFamily="18" charset="0"/>
              </a:rPr>
              <a:t>For instance,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_1 means action taken at time step </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=1</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y_1 is the reward or outcome at time step t =1</a:t>
            </a:r>
          </a:p>
          <a:p>
            <a:pPr>
              <a:buNone/>
            </a:pP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policy π: [(a_1, y_1), (a_2, y_2)…….(a_(t-1),y_(t-1))] -&gt; </a:t>
            </a:r>
            <a:r>
              <a:rPr lang="en-US" sz="2000" dirty="0" err="1">
                <a:latin typeface="Times New Roman" pitchFamily="18" charset="0"/>
                <a:cs typeface="Times New Roman" pitchFamily="18" charset="0"/>
              </a:rPr>
              <a:t>a_t</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Algorithm</a:t>
            </a:r>
          </a:p>
        </p:txBody>
      </p:sp>
      <p:sp>
        <p:nvSpPr>
          <p:cNvPr id="3" name="Content Placeholder 2"/>
          <p:cNvSpPr>
            <a:spLocks noGrp="1"/>
          </p:cNvSpPr>
          <p:nvPr>
            <p:ph idx="1"/>
          </p:nvPr>
        </p:nvSpPr>
        <p:spPr/>
        <p:txBody>
          <a:bodyPr>
            <a:normAutofit/>
          </a:bodyPr>
          <a:lstStyle/>
          <a:p>
            <a:r>
              <a:rPr lang="en-US" sz="2000" dirty="0"/>
              <a:t> </a:t>
            </a:r>
            <a:r>
              <a:rPr lang="en-US" sz="2000" b="1" dirty="0">
                <a:latin typeface="Times New Roman" pitchFamily="18" charset="0"/>
                <a:cs typeface="Times New Roman" pitchFamily="18" charset="0"/>
              </a:rPr>
              <a:t>Initialization</a:t>
            </a:r>
            <a:r>
              <a:rPr lang="en-US" sz="2000" dirty="0">
                <a:latin typeface="Times New Roman" pitchFamily="18" charset="0"/>
                <a:cs typeface="Times New Roman" pitchFamily="18" charset="0"/>
              </a:rPr>
              <a:t>: Initialize the count of pulls and the estimated rewards for each arm. </a:t>
            </a:r>
            <a:r>
              <a:rPr lang="en-US" sz="2000" i="1" dirty="0">
                <a:latin typeface="Times New Roman" pitchFamily="18" charset="0"/>
                <a:cs typeface="Times New Roman" pitchFamily="18" charset="0"/>
              </a:rPr>
              <a:t>Initially, each arm is pulled once to gather preliminary data.</a:t>
            </a:r>
          </a:p>
          <a:p>
            <a:r>
              <a:rPr lang="en-US" sz="2000" b="1" dirty="0">
                <a:latin typeface="Times New Roman" pitchFamily="18" charset="0"/>
                <a:cs typeface="Times New Roman" pitchFamily="18" charset="0"/>
              </a:rPr>
              <a:t>Selection</a:t>
            </a:r>
            <a:r>
              <a:rPr lang="en-US" sz="2000" dirty="0">
                <a:latin typeface="Times New Roman" pitchFamily="18" charset="0"/>
                <a:cs typeface="Times New Roman" pitchFamily="18" charset="0"/>
              </a:rPr>
              <a:t>: At each step, select the arm that maximizes the UCB value, which is a combination of the estimated reward and a term that represents the uncertainty or confidence interval.</a:t>
            </a:r>
          </a:p>
          <a:p>
            <a:r>
              <a:rPr lang="en-US" sz="2000" b="1" dirty="0">
                <a:latin typeface="Times New Roman" pitchFamily="18" charset="0"/>
                <a:cs typeface="Times New Roman" pitchFamily="18" charset="0"/>
              </a:rPr>
              <a:t>Update</a:t>
            </a:r>
            <a:r>
              <a:rPr lang="en-US" sz="2000" dirty="0">
                <a:latin typeface="Times New Roman" pitchFamily="18" charset="0"/>
                <a:cs typeface="Times New Roman" pitchFamily="18" charset="0"/>
              </a:rPr>
              <a:t>: After selecting an arm and receiving the reward, update the count of pulls and the estimated reward for that arm.</a:t>
            </a:r>
          </a:p>
          <a:p>
            <a:r>
              <a:rPr lang="en-US" sz="2000" dirty="0">
                <a:latin typeface="Times New Roman" pitchFamily="18" charset="0"/>
                <a:cs typeface="Times New Roman" pitchFamily="18" charset="0"/>
              </a:rPr>
              <a:t>Mathematically, the UCB value for arm  at time t</a:t>
            </a:r>
          </a:p>
        </p:txBody>
      </p:sp>
      <p:pic>
        <p:nvPicPr>
          <p:cNvPr id="2054" name="Picture 6"/>
          <p:cNvPicPr>
            <a:picLocks noChangeAspect="1" noChangeArrowheads="1"/>
          </p:cNvPicPr>
          <p:nvPr/>
        </p:nvPicPr>
        <p:blipFill>
          <a:blip r:embed="rId2"/>
          <a:srcRect/>
          <a:stretch>
            <a:fillRect/>
          </a:stretch>
        </p:blipFill>
        <p:spPr bwMode="auto">
          <a:xfrm>
            <a:off x="5638800" y="4267200"/>
            <a:ext cx="2562225" cy="819150"/>
          </a:xfrm>
          <a:prstGeom prst="rect">
            <a:avLst/>
          </a:prstGeom>
          <a:noFill/>
          <a:ln w="9525">
            <a:noFill/>
            <a:miter lim="800000"/>
            <a:headEnd/>
            <a:tailEnd/>
          </a:ln>
          <a:effectLst/>
        </p:spPr>
      </p:pic>
      <p:pic>
        <p:nvPicPr>
          <p:cNvPr id="2056" name="Picture 8"/>
          <p:cNvPicPr>
            <a:picLocks noChangeAspect="1" noChangeArrowheads="1"/>
          </p:cNvPicPr>
          <p:nvPr/>
        </p:nvPicPr>
        <p:blipFill>
          <a:blip r:embed="rId3"/>
          <a:srcRect/>
          <a:stretch>
            <a:fillRect/>
          </a:stretch>
        </p:blipFill>
        <p:spPr bwMode="auto">
          <a:xfrm>
            <a:off x="838200" y="5105400"/>
            <a:ext cx="5572125" cy="13144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Times New Roman" pitchFamily="18" charset="0"/>
                <a:cs typeface="Times New Roman" pitchFamily="18" charset="0"/>
              </a:rPr>
              <a:t>Terminology  </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Estimated Reward for arm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is the </a:t>
            </a:r>
            <a:r>
              <a:rPr lang="en-US" sz="2000" dirty="0"/>
              <a:t> </a:t>
            </a:r>
            <a:r>
              <a:rPr lang="en-US" sz="2000" dirty="0">
                <a:latin typeface="Times New Roman" pitchFamily="18" charset="0"/>
                <a:cs typeface="Times New Roman" pitchFamily="18" charset="0"/>
              </a:rPr>
              <a:t>average of the rewards obtained up to time </a:t>
            </a:r>
            <a:r>
              <a:rPr lang="en-US" sz="2000" i="1" dirty="0">
                <a:latin typeface="Times New Roman" pitchFamily="18" charset="0"/>
                <a:cs typeface="Times New Roman" pitchFamily="18" charset="0"/>
              </a:rPr>
              <a:t>t</a:t>
            </a:r>
            <a:r>
              <a:rPr lang="en-US" sz="2000" dirty="0"/>
              <a:t>.</a:t>
            </a:r>
          </a:p>
          <a:p>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where </a:t>
            </a:r>
            <a:r>
              <a:rPr lang="en-US" sz="2000" i="1" dirty="0" err="1">
                <a:latin typeface="Times New Roman" pitchFamily="18" charset="0"/>
                <a:cs typeface="Times New Roman" pitchFamily="18" charset="0"/>
              </a:rPr>
              <a:t>r</a:t>
            </a:r>
            <a:r>
              <a:rPr lang="en-US" sz="2000" i="1" baseline="-25000" dirty="0" err="1">
                <a:latin typeface="Times New Roman" pitchFamily="18" charset="0"/>
                <a:cs typeface="Times New Roman" pitchFamily="18" charset="0"/>
              </a:rPr>
              <a:t>i,s</a:t>
            </a:r>
            <a:r>
              <a:rPr lang="en-US" sz="2000"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is the reward received from arm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the s-</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 pull.  </a:t>
            </a: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Confidence Interval: The confidence interval                   represents the uncertainty in the reward estimate. </a:t>
            </a:r>
          </a:p>
          <a:p>
            <a:r>
              <a:rPr lang="en-US" sz="2000" dirty="0">
                <a:latin typeface="Times New Roman" pitchFamily="18" charset="0"/>
                <a:cs typeface="Times New Roman" pitchFamily="18" charset="0"/>
              </a:rPr>
              <a:t>It is derived from the </a:t>
            </a:r>
            <a:r>
              <a:rPr lang="en-US" sz="2000" dirty="0" err="1">
                <a:latin typeface="Times New Roman" pitchFamily="18" charset="0"/>
                <a:cs typeface="Times New Roman" pitchFamily="18" charset="0"/>
              </a:rPr>
              <a:t>Hoeffding</a:t>
            </a:r>
            <a:r>
              <a:rPr lang="en-US" sz="2000" dirty="0">
                <a:latin typeface="Times New Roman" pitchFamily="18" charset="0"/>
                <a:cs typeface="Times New Roman" pitchFamily="18" charset="0"/>
              </a:rPr>
              <a:t> inequality, which provides a bound on the probability that the estimated mean deviates from the true mean. </a:t>
            </a:r>
          </a:p>
          <a:p>
            <a:r>
              <a:rPr lang="en-US" sz="2000" dirty="0">
                <a:latin typeface="Times New Roman" pitchFamily="18" charset="0"/>
                <a:cs typeface="Times New Roman" pitchFamily="18" charset="0"/>
              </a:rPr>
              <a:t>The term  grows logarithmically with time, ensuring that the confidence interval shrinks as more data is collected. </a:t>
            </a:r>
          </a:p>
          <a:p>
            <a:r>
              <a:rPr lang="en-US" sz="2000" dirty="0">
                <a:latin typeface="Times New Roman" pitchFamily="18" charset="0"/>
                <a:cs typeface="Times New Roman" pitchFamily="18" charset="0"/>
              </a:rPr>
              <a:t>The factor of 2 is a scaling constant that can be adjusted based on the desired confidence level.</a:t>
            </a:r>
          </a:p>
        </p:txBody>
      </p:sp>
      <p:pic>
        <p:nvPicPr>
          <p:cNvPr id="28675" name="Picture 3"/>
          <p:cNvPicPr>
            <a:picLocks noChangeAspect="1" noChangeArrowheads="1"/>
          </p:cNvPicPr>
          <p:nvPr/>
        </p:nvPicPr>
        <p:blipFill>
          <a:blip r:embed="rId2"/>
          <a:srcRect/>
          <a:stretch>
            <a:fillRect/>
          </a:stretch>
        </p:blipFill>
        <p:spPr bwMode="auto">
          <a:xfrm>
            <a:off x="1676400" y="2057400"/>
            <a:ext cx="2000250" cy="685800"/>
          </a:xfrm>
          <a:prstGeom prst="rect">
            <a:avLst/>
          </a:prstGeom>
          <a:noFill/>
          <a:ln w="9525">
            <a:noFill/>
            <a:miter lim="800000"/>
            <a:headEnd/>
            <a:tailEnd/>
          </a:ln>
          <a:effectLst/>
        </p:spPr>
      </p:pic>
      <p:sp>
        <p:nvSpPr>
          <p:cNvPr id="28677" name="AutoShape 5" descr="r_{i,s}"/>
          <p:cNvSpPr>
            <a:spLocks noChangeAspect="1" noChangeArrowheads="1"/>
          </p:cNvSpPr>
          <p:nvPr/>
        </p:nvSpPr>
        <p:spPr bwMode="auto">
          <a:xfrm>
            <a:off x="492125" y="-76200"/>
            <a:ext cx="219075" cy="1333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8" name="AutoShape 6" descr="i"/>
          <p:cNvSpPr>
            <a:spLocks noChangeAspect="1" noChangeArrowheads="1"/>
          </p:cNvSpPr>
          <p:nvPr/>
        </p:nvSpPr>
        <p:spPr bwMode="auto">
          <a:xfrm>
            <a:off x="2376488" y="-76200"/>
            <a:ext cx="57150" cy="114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9" name="AutoShape 7" descr="s"/>
          <p:cNvSpPr>
            <a:spLocks noChangeAspect="1" noChangeArrowheads="1"/>
          </p:cNvSpPr>
          <p:nvPr/>
        </p:nvSpPr>
        <p:spPr bwMode="auto">
          <a:xfrm>
            <a:off x="2792413" y="-76200"/>
            <a:ext cx="76200" cy="762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6"/>
          <p:cNvPicPr>
            <a:picLocks noChangeAspect="1" noChangeArrowheads="1"/>
          </p:cNvPicPr>
          <p:nvPr/>
        </p:nvPicPr>
        <p:blipFill>
          <a:blip r:embed="rId3"/>
          <a:srcRect/>
          <a:stretch>
            <a:fillRect/>
          </a:stretch>
        </p:blipFill>
        <p:spPr bwMode="auto">
          <a:xfrm>
            <a:off x="5715000" y="609600"/>
            <a:ext cx="2562225" cy="819150"/>
          </a:xfrm>
          <a:prstGeom prst="rect">
            <a:avLst/>
          </a:prstGeom>
          <a:noFill/>
          <a:ln w="9525">
            <a:noFill/>
            <a:miter lim="800000"/>
            <a:headEnd/>
            <a:tailEnd/>
          </a:ln>
          <a:effectLst/>
        </p:spPr>
      </p:pic>
      <p:pic>
        <p:nvPicPr>
          <p:cNvPr id="28681" name="Picture 9"/>
          <p:cNvPicPr>
            <a:picLocks noChangeAspect="1" noChangeArrowheads="1"/>
          </p:cNvPicPr>
          <p:nvPr/>
        </p:nvPicPr>
        <p:blipFill>
          <a:blip r:embed="rId4"/>
          <a:srcRect/>
          <a:stretch>
            <a:fillRect/>
          </a:stretch>
        </p:blipFill>
        <p:spPr bwMode="auto">
          <a:xfrm>
            <a:off x="5638800" y="3352800"/>
            <a:ext cx="914400" cy="533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Explanation</a:t>
            </a:r>
          </a:p>
        </p:txBody>
      </p:sp>
      <p:sp>
        <p:nvSpPr>
          <p:cNvPr id="3" name="Content Placeholder 2"/>
          <p:cNvSpPr>
            <a:spLocks noGrp="1"/>
          </p:cNvSpPr>
          <p:nvPr>
            <p:ph idx="1"/>
          </p:nvPr>
        </p:nvSpPr>
        <p:spPr>
          <a:xfrm>
            <a:off x="457200" y="1371600"/>
            <a:ext cx="8229600" cy="4754563"/>
          </a:xfrm>
        </p:spPr>
        <p:txBody>
          <a:bodyPr>
            <a:normAutofit/>
          </a:bodyPr>
          <a:lstStyle/>
          <a:p>
            <a:r>
              <a:rPr lang="en-US" sz="2000" dirty="0">
                <a:latin typeface="Times New Roman" pitchFamily="18" charset="0"/>
                <a:cs typeface="Times New Roman" pitchFamily="18" charset="0"/>
              </a:rPr>
              <a:t>The UCB algorithm inherently balances exploration and exploitation through its selection mechanism. </a:t>
            </a:r>
          </a:p>
          <a:p>
            <a:r>
              <a:rPr lang="en-US" sz="2000" dirty="0">
                <a:latin typeface="Times New Roman" pitchFamily="18" charset="0"/>
                <a:cs typeface="Times New Roman" pitchFamily="18" charset="0"/>
              </a:rPr>
              <a:t>The estimated reward  encourages exploitation by favoring arms with higher known rewards. </a:t>
            </a:r>
          </a:p>
          <a:p>
            <a:r>
              <a:rPr lang="en-US" sz="2000" dirty="0">
                <a:latin typeface="Times New Roman" pitchFamily="18" charset="0"/>
                <a:cs typeface="Times New Roman" pitchFamily="18" charset="0"/>
              </a:rPr>
              <a:t>The confidence interval term  encourages exploration by favoring arms that have been pulled fewer times, thus accounting for the uncertainty in their reward estimates.</a:t>
            </a:r>
          </a:p>
          <a:p>
            <a:r>
              <a:rPr lang="en-US" sz="2000" dirty="0">
                <a:latin typeface="Times New Roman" pitchFamily="18" charset="0"/>
                <a:cs typeface="Times New Roman" pitchFamily="18" charset="0"/>
              </a:rPr>
              <a:t>When an arm has been pulled many times, the confidence interval term becomes smaller, reducing the incentive to explore that arm further. </a:t>
            </a:r>
          </a:p>
          <a:p>
            <a:r>
              <a:rPr lang="en-US" sz="2000" dirty="0">
                <a:latin typeface="Times New Roman" pitchFamily="18" charset="0"/>
                <a:cs typeface="Times New Roman" pitchFamily="18" charset="0"/>
              </a:rPr>
              <a:t>Conversely, arms that have been pulled fewer times have larger confidence intervals, making them more attractive for exploration. </a:t>
            </a:r>
          </a:p>
          <a:p>
            <a:r>
              <a:rPr lang="en-US" sz="2000" dirty="0">
                <a:latin typeface="Times New Roman" pitchFamily="18" charset="0"/>
                <a:cs typeface="Times New Roman" pitchFamily="18" charset="0"/>
              </a:rPr>
              <a:t>This dynamic adjustment ensures that the algorithm explores sufficiently to gather information about all arms while exploiting the best-known arms to maximize rewards.</a:t>
            </a:r>
          </a:p>
          <a:p>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Advantages</a:t>
            </a:r>
          </a:p>
        </p:txBody>
      </p:sp>
      <p:sp>
        <p:nvSpPr>
          <p:cNvPr id="3" name="Content Placeholder 2"/>
          <p:cNvSpPr>
            <a:spLocks noGrp="1"/>
          </p:cNvSpPr>
          <p:nvPr>
            <p:ph idx="1"/>
          </p:nvPr>
        </p:nvSpPr>
        <p:spPr/>
        <p:txBody>
          <a:bodyPr>
            <a:normAutofit fontScale="70000" lnSpcReduction="20000"/>
          </a:bodyPr>
          <a:lstStyle/>
          <a:p>
            <a:r>
              <a:rPr lang="en-US" sz="2900" dirty="0">
                <a:latin typeface="Times New Roman" pitchFamily="18" charset="0"/>
                <a:cs typeface="Times New Roman" pitchFamily="18" charset="0"/>
              </a:rPr>
              <a:t> </a:t>
            </a:r>
            <a:r>
              <a:rPr lang="en-US" sz="2900" b="1" dirty="0">
                <a:latin typeface="Times New Roman" pitchFamily="18" charset="0"/>
                <a:cs typeface="Times New Roman" pitchFamily="18" charset="0"/>
              </a:rPr>
              <a:t>Theoretical Guarantees</a:t>
            </a:r>
            <a:r>
              <a:rPr lang="en-US" sz="2900" dirty="0">
                <a:latin typeface="Times New Roman" pitchFamily="18" charset="0"/>
                <a:cs typeface="Times New Roman" pitchFamily="18" charset="0"/>
              </a:rPr>
              <a:t>: The UCB algorithm provides strong theoretical guarantees on performance, often expressed in terms of regret bounds. </a:t>
            </a:r>
          </a:p>
          <a:p>
            <a:pPr lvl="1">
              <a:buNone/>
            </a:pPr>
            <a:r>
              <a:rPr lang="en-US" sz="2500" dirty="0">
                <a:latin typeface="Times New Roman" pitchFamily="18" charset="0"/>
                <a:cs typeface="Times New Roman" pitchFamily="18" charset="0"/>
              </a:rPr>
              <a:t>		Regret is the difference between the reward obtained by the algorithm and the reward that could have been obtained by always selecting the best arm. </a:t>
            </a:r>
            <a:r>
              <a:rPr lang="en-US" sz="2500" i="1" dirty="0">
                <a:latin typeface="Times New Roman" pitchFamily="18" charset="0"/>
                <a:cs typeface="Times New Roman" pitchFamily="18" charset="0"/>
              </a:rPr>
              <a:t>UCB algorithms typically achieve logarithmic regret, which is optimal for the multi-armed bandit problem.</a:t>
            </a:r>
          </a:p>
          <a:p>
            <a:endParaRPr lang="en-US" sz="2900" dirty="0">
              <a:latin typeface="Times New Roman" pitchFamily="18" charset="0"/>
              <a:cs typeface="Times New Roman" pitchFamily="18" charset="0"/>
            </a:endParaRPr>
          </a:p>
          <a:p>
            <a:r>
              <a:rPr lang="en-US" sz="2900" b="1" dirty="0">
                <a:latin typeface="Times New Roman" pitchFamily="18" charset="0"/>
                <a:cs typeface="Times New Roman" pitchFamily="18" charset="0"/>
              </a:rPr>
              <a:t>Simplicity and Efficiency</a:t>
            </a:r>
            <a:r>
              <a:rPr lang="en-US" sz="2900" dirty="0">
                <a:latin typeface="Times New Roman" pitchFamily="18" charset="0"/>
                <a:cs typeface="Times New Roman" pitchFamily="18" charset="0"/>
              </a:rPr>
              <a:t>: The UCB algorithm is relatively simple to implement and computationally efficient. The calculations for UCB values involve basic arithmetic operations, making it suitable for real-time applications.</a:t>
            </a:r>
          </a:p>
          <a:p>
            <a:endParaRPr lang="en-US" sz="2900" dirty="0">
              <a:latin typeface="Times New Roman" pitchFamily="18" charset="0"/>
              <a:cs typeface="Times New Roman" pitchFamily="18" charset="0"/>
            </a:endParaRPr>
          </a:p>
          <a:p>
            <a:r>
              <a:rPr lang="en-US" sz="2900" b="1" dirty="0">
                <a:latin typeface="Times New Roman" pitchFamily="18" charset="0"/>
                <a:cs typeface="Times New Roman" pitchFamily="18" charset="0"/>
              </a:rPr>
              <a:t>Adaptability</a:t>
            </a:r>
            <a:r>
              <a:rPr lang="en-US" sz="2900" dirty="0">
                <a:latin typeface="Times New Roman" pitchFamily="18" charset="0"/>
                <a:cs typeface="Times New Roman" pitchFamily="18" charset="0"/>
              </a:rPr>
              <a:t>: The UCB algorithm can be adapted to various settings, including non-stationary environments where the reward distributions change over time. Extensions such as UCB1-Tuned and Discounted UCB modify the confidence interval term to account for changing conditions.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Action-Value Methods</a:t>
            </a:r>
          </a:p>
        </p:txBody>
      </p:sp>
      <p:sp>
        <p:nvSpPr>
          <p:cNvPr id="3" name="Content Placeholder 2"/>
          <p:cNvSpPr>
            <a:spLocks noGrp="1"/>
          </p:cNvSpPr>
          <p:nvPr>
            <p:ph idx="1"/>
          </p:nvPr>
        </p:nvSpPr>
        <p:spPr/>
        <p:txBody>
          <a:bodyPr>
            <a:normAutofit/>
          </a:bodyPr>
          <a:lstStyle/>
          <a:p>
            <a:pPr fontAlgn="base"/>
            <a:r>
              <a:rPr lang="en-US" sz="2000" dirty="0">
                <a:latin typeface="Times New Roman" pitchFamily="18" charset="0"/>
                <a:cs typeface="Times New Roman" pitchFamily="18" charset="0"/>
              </a:rPr>
              <a:t>For an agent to decide which action yields the maximum reward, concept of probability is used to define these values using the action-value function.</a:t>
            </a:r>
          </a:p>
          <a:p>
            <a:pPr fontAlgn="base"/>
            <a:r>
              <a:rPr lang="en-US" sz="2000" dirty="0">
                <a:latin typeface="Times New Roman" pitchFamily="18" charset="0"/>
                <a:cs typeface="Times New Roman" pitchFamily="18" charset="0"/>
              </a:rPr>
              <a:t>The value of selecting an action is defined as the </a:t>
            </a:r>
            <a:r>
              <a:rPr lang="en-US" sz="2000" b="1" dirty="0">
                <a:latin typeface="Times New Roman" pitchFamily="18" charset="0"/>
                <a:cs typeface="Times New Roman" pitchFamily="18" charset="0"/>
              </a:rPr>
              <a:t>expected</a:t>
            </a:r>
            <a:r>
              <a:rPr lang="en-US" sz="2000" dirty="0">
                <a:latin typeface="Times New Roman" pitchFamily="18" charset="0"/>
                <a:cs typeface="Times New Roman" pitchFamily="18" charset="0"/>
              </a:rPr>
              <a:t> reward received when taking that action from a set of all possible actions. </a:t>
            </a:r>
          </a:p>
          <a:p>
            <a:pPr fontAlgn="base"/>
            <a:r>
              <a:rPr lang="en-US" sz="2000" dirty="0">
                <a:latin typeface="Times New Roman" pitchFamily="18" charset="0"/>
                <a:cs typeface="Times New Roman" pitchFamily="18" charset="0"/>
              </a:rPr>
              <a:t>Since the value of selecting an action is not known to the agent, so we use the ‘sample-average’ method to </a:t>
            </a:r>
            <a:r>
              <a:rPr lang="en-US" sz="2000" b="1" dirty="0">
                <a:latin typeface="Times New Roman" pitchFamily="18" charset="0"/>
                <a:cs typeface="Times New Roman" pitchFamily="18" charset="0"/>
              </a:rPr>
              <a:t>estimate</a:t>
            </a:r>
            <a:r>
              <a:rPr lang="en-US" sz="2000" dirty="0">
                <a:latin typeface="Times New Roman" pitchFamily="18" charset="0"/>
                <a:cs typeface="Times New Roman" pitchFamily="18" charset="0"/>
              </a:rPr>
              <a:t> the value of taking an action.</a:t>
            </a:r>
          </a:p>
          <a:p>
            <a:pPr>
              <a:buNone/>
            </a:pPr>
            <a:r>
              <a:rPr lang="en-US" sz="2000" dirty="0"/>
              <a:t> </a:t>
            </a:r>
            <a:br>
              <a:rPr lang="en-US" sz="2000" dirty="0"/>
            </a:br>
            <a:r>
              <a:rPr lang="en-US" sz="2000" dirty="0">
                <a:latin typeface="Times New Roman" pitchFamily="18" charset="0"/>
                <a:cs typeface="Times New Roman" pitchFamily="18" charset="0"/>
              </a:rPr>
              <a:t>The estimated value on the </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 time step as Q</a:t>
            </a:r>
            <a:r>
              <a:rPr lang="en-US" sz="2000" i="1" baseline="-25000" dirty="0">
                <a:latin typeface="Times New Roman" pitchFamily="18" charset="0"/>
                <a:cs typeface="Times New Roman" pitchFamily="18" charset="0"/>
              </a:rPr>
              <a:t>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3276600" y="4419600"/>
            <a:ext cx="2514600" cy="504825"/>
          </a:xfrm>
          <a:prstGeom prst="rect">
            <a:avLst/>
          </a:prstGeom>
          <a:noFill/>
          <a:ln w="9525">
            <a:noFill/>
            <a:miter lim="800000"/>
            <a:headEnd/>
            <a:tailEnd/>
          </a:ln>
          <a:effectLst/>
        </p:spPr>
      </p:pic>
      <p:sp>
        <p:nvSpPr>
          <p:cNvPr id="7" name="Rectangle 6"/>
          <p:cNvSpPr/>
          <p:nvPr/>
        </p:nvSpPr>
        <p:spPr>
          <a:xfrm>
            <a:off x="762000" y="5105400"/>
            <a:ext cx="7924800" cy="1015663"/>
          </a:xfrm>
          <a:prstGeom prst="rect">
            <a:avLst/>
          </a:prstGeom>
        </p:spPr>
        <p:txBody>
          <a:bodyPr wrap="square">
            <a:spAutoFit/>
          </a:bodyPr>
          <a:lstStyle/>
          <a:p>
            <a:r>
              <a:rPr lang="en-US" sz="2000" dirty="0">
                <a:latin typeface="Times New Roman" pitchFamily="18" charset="0"/>
                <a:cs typeface="Times New Roman" pitchFamily="18" charset="0"/>
              </a:rPr>
              <a:t>The simplest action selection rule is to select the action (or one of the</a:t>
            </a:r>
          </a:p>
          <a:p>
            <a:r>
              <a:rPr lang="en-US" sz="2000" dirty="0">
                <a:latin typeface="Times New Roman" pitchFamily="18" charset="0"/>
                <a:cs typeface="Times New Roman" pitchFamily="18" charset="0"/>
              </a:rPr>
              <a:t>actions) with highest estimated action value, that is, to select at step t one</a:t>
            </a:r>
          </a:p>
          <a:p>
            <a:r>
              <a:rPr lang="en-US" sz="2000" dirty="0">
                <a:latin typeface="Times New Roman" pitchFamily="18" charset="0"/>
                <a:cs typeface="Times New Roman" pitchFamily="18" charset="0"/>
              </a:rPr>
              <a:t>of the greedy actions, A*</a:t>
            </a:r>
            <a:r>
              <a:rPr lang="en-US" sz="2000" baseline="-25000" dirty="0">
                <a:latin typeface="Times New Roman" pitchFamily="18" charset="0"/>
                <a:cs typeface="Times New Roman" pitchFamily="18" charset="0"/>
              </a:rPr>
              <a:t>t</a:t>
            </a:r>
            <a:r>
              <a:rPr lang="en-US" sz="2000" dirty="0">
                <a:latin typeface="Times New Roman" pitchFamily="18" charset="0"/>
                <a:cs typeface="Times New Roman" pitchFamily="18" charset="0"/>
              </a:rPr>
              <a:t> for which Q</a:t>
            </a:r>
            <a:r>
              <a:rPr lang="en-US" sz="2000" baseline="-25000" dirty="0">
                <a:latin typeface="Times New Roman" pitchFamily="18" charset="0"/>
                <a:cs typeface="Times New Roman" pitchFamily="18" charset="0"/>
              </a:rPr>
              <a:t>t</a:t>
            </a:r>
            <a:r>
              <a:rPr lang="en-US" sz="2000" dirty="0">
                <a:latin typeface="Times New Roman" pitchFamily="18" charset="0"/>
                <a:cs typeface="Times New Roman" pitchFamily="18" charset="0"/>
              </a:rPr>
              <a:t>(A*</a:t>
            </a:r>
            <a:r>
              <a:rPr lang="en-US" sz="2000" baseline="-25000" dirty="0">
                <a:latin typeface="Times New Roman" pitchFamily="18" charset="0"/>
                <a:cs typeface="Times New Roman" pitchFamily="18" charset="0"/>
              </a:rPr>
              <a:t>t</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max</a:t>
            </a:r>
            <a:r>
              <a:rPr lang="en-US" sz="2000" i="1" baseline="-25000" dirty="0" err="1">
                <a:latin typeface="Times New Roman" pitchFamily="18" charset="0"/>
                <a:cs typeface="Times New Roman" pitchFamily="18" charset="0"/>
              </a:rPr>
              <a:t>a</a:t>
            </a:r>
            <a:r>
              <a:rPr lang="en-US" sz="2000"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Q</a:t>
            </a:r>
            <a:r>
              <a:rPr lang="en-US" sz="2000" baseline="-25000" dirty="0">
                <a:latin typeface="Times New Roman" pitchFamily="18" charset="0"/>
                <a:cs typeface="Times New Roman" pitchFamily="18" charset="0"/>
              </a:rPr>
              <a:t>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Bandit problem</a:t>
            </a:r>
            <a:endParaRPr lang="en-US" dirty="0"/>
          </a:p>
        </p:txBody>
      </p:sp>
      <p:sp>
        <p:nvSpPr>
          <p:cNvPr id="3" name="Content Placeholder 2"/>
          <p:cNvSpPr>
            <a:spLocks noGrp="1"/>
          </p:cNvSpPr>
          <p:nvPr>
            <p:ph idx="1"/>
          </p:nvPr>
        </p:nvSpPr>
        <p:spPr/>
        <p:txBody>
          <a:bodyPr/>
          <a:lstStyle/>
          <a:p>
            <a:r>
              <a:rPr lang="en-US" sz="2000" dirty="0">
                <a:latin typeface="Times New Roman" pitchFamily="18" charset="0"/>
                <a:cs typeface="Times New Roman" pitchFamily="18" charset="0"/>
              </a:rPr>
              <a:t>K-armed bandit problem, so named by analogy to a slot machine.</a:t>
            </a:r>
          </a:p>
          <a:p>
            <a:r>
              <a:rPr lang="en-US" sz="2000" dirty="0">
                <a:latin typeface="Times New Roman" pitchFamily="18" charset="0"/>
                <a:cs typeface="Times New Roman" pitchFamily="18" charset="0"/>
              </a:rPr>
              <a:t> One-armed bandit, has one lever.</a:t>
            </a:r>
          </a:p>
          <a:p>
            <a:r>
              <a:rPr lang="en-US" sz="2000" dirty="0">
                <a:latin typeface="Times New Roman" pitchFamily="18" charset="0"/>
                <a:cs typeface="Times New Roman" pitchFamily="18" charset="0"/>
              </a:rPr>
              <a:t>Through repeated action selections (say, 1000 times) you are to maximize your winnings by concentrating your actions on the best levers.</a:t>
            </a:r>
          </a:p>
          <a:p>
            <a:r>
              <a:rPr lang="en-US" sz="2000" b="1" i="1" dirty="0">
                <a:latin typeface="Times New Roman" pitchFamily="18" charset="0"/>
                <a:cs typeface="Times New Roman" pitchFamily="18" charset="0"/>
              </a:rPr>
              <a:t>Regret</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is difference between optimal selection of levels (best outcome) and your choice, may be </a:t>
            </a:r>
            <a:r>
              <a:rPr lang="en-US" sz="2000" dirty="0" err="1">
                <a:latin typeface="Times New Roman" pitchFamily="18" charset="0"/>
                <a:cs typeface="Times New Roman" pitchFamily="18" charset="0"/>
              </a:rPr>
              <a:t>nonbest</a:t>
            </a:r>
            <a:r>
              <a:rPr lang="en-US" sz="2000" dirty="0">
                <a:latin typeface="Times New Roman" pitchFamily="18" charset="0"/>
                <a:cs typeface="Times New Roman" pitchFamily="18" charset="0"/>
              </a:rPr>
              <a:t> outcome.</a:t>
            </a:r>
          </a:p>
          <a:p>
            <a:endParaRPr lang="en-US" dirty="0"/>
          </a:p>
        </p:txBody>
      </p:sp>
      <p:pic>
        <p:nvPicPr>
          <p:cNvPr id="4" name="Picture 2"/>
          <p:cNvPicPr>
            <a:picLocks noChangeAspect="1" noChangeArrowheads="1"/>
          </p:cNvPicPr>
          <p:nvPr/>
        </p:nvPicPr>
        <p:blipFill>
          <a:blip r:embed="rId2"/>
          <a:srcRect/>
          <a:stretch>
            <a:fillRect/>
          </a:stretch>
        </p:blipFill>
        <p:spPr bwMode="auto">
          <a:xfrm>
            <a:off x="1295400" y="3657600"/>
            <a:ext cx="6249987" cy="2362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Decision-making problem</a:t>
            </a:r>
            <a:endParaRPr lang="en-US" sz="3600" dirty="0"/>
          </a:p>
        </p:txBody>
      </p:sp>
      <p:sp>
        <p:nvSpPr>
          <p:cNvPr id="3" name="Content Placeholder 2"/>
          <p:cNvSpPr>
            <a:spLocks noGrp="1"/>
          </p:cNvSpPr>
          <p:nvPr>
            <p:ph idx="1"/>
          </p:nvPr>
        </p:nvSpPr>
        <p:spPr>
          <a:xfrm>
            <a:off x="457200" y="1676400"/>
            <a:ext cx="8229600" cy="4449763"/>
          </a:xfrm>
        </p:spPr>
        <p:txBody>
          <a:bodyPr>
            <a:normAutofit lnSpcReduction="10000"/>
          </a:bodyPr>
          <a:lstStyle/>
          <a:p>
            <a:r>
              <a:rPr lang="en-US" sz="2000" dirty="0">
                <a:latin typeface="Times New Roman" pitchFamily="18" charset="0"/>
                <a:cs typeface="Times New Roman" pitchFamily="18" charset="0"/>
              </a:rPr>
              <a:t>The multi-armed bandit (MAB) problem is a decision-making problem where you choose between multiple options, each with an unknown payoff (providing a reward drawn from an unknown probability distribution). </a:t>
            </a:r>
          </a:p>
          <a:p>
            <a:endParaRPr lang="en-US" sz="1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goal is to maximize your rewards over time. </a:t>
            </a:r>
          </a:p>
          <a:p>
            <a:endParaRPr lang="en-US" sz="1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challenge lies in choosing the best arm to pull, balancing the need to explore different arms to learn about their reward distributions and exploiting the known arms that have provided high rewards.</a:t>
            </a:r>
          </a:p>
          <a:p>
            <a:endParaRPr lang="en-US" sz="1100" dirty="0">
              <a:latin typeface="Times New Roman" pitchFamily="18" charset="0"/>
              <a:cs typeface="Times New Roman" pitchFamily="18" charset="0"/>
            </a:endParaRPr>
          </a:p>
          <a:p>
            <a:pPr fontAlgn="base"/>
            <a:r>
              <a:rPr lang="en-US" sz="2000" b="1" dirty="0">
                <a:latin typeface="Times New Roman" pitchFamily="18" charset="0"/>
                <a:cs typeface="Times New Roman" pitchFamily="18" charset="0"/>
              </a:rPr>
              <a:t>Formal Representation</a:t>
            </a:r>
          </a:p>
          <a:p>
            <a:pPr fontAlgn="base"/>
            <a:r>
              <a:rPr lang="en-US" sz="2000" b="1" dirty="0">
                <a:latin typeface="Times New Roman" pitchFamily="18" charset="0"/>
                <a:cs typeface="Times New Roman" pitchFamily="18" charset="0"/>
              </a:rPr>
              <a:t>Arms</a:t>
            </a:r>
            <a:r>
              <a:rPr lang="en-US" sz="2000" dirty="0">
                <a:latin typeface="Times New Roman" pitchFamily="18" charset="0"/>
                <a:cs typeface="Times New Roman" pitchFamily="18" charset="0"/>
              </a:rPr>
              <a:t>: K independent arms, each with an unknown reward distribution.</a:t>
            </a:r>
          </a:p>
          <a:p>
            <a:pPr fontAlgn="base"/>
            <a:r>
              <a:rPr lang="en-US" sz="2000" b="1" dirty="0">
                <a:latin typeface="Times New Roman" pitchFamily="18" charset="0"/>
                <a:cs typeface="Times New Roman" pitchFamily="18" charset="0"/>
              </a:rPr>
              <a:t>Rewards</a:t>
            </a:r>
            <a:r>
              <a:rPr lang="en-US" sz="2000" dirty="0">
                <a:latin typeface="Times New Roman" pitchFamily="18" charset="0"/>
                <a:cs typeface="Times New Roman" pitchFamily="18" charset="0"/>
              </a:rPr>
              <a:t>: Each arm </a:t>
            </a:r>
            <a:r>
              <a:rPr lang="en-US" sz="2000" i="1" dirty="0" err="1">
                <a:latin typeface="Times New Roman" pitchFamily="18" charset="0"/>
                <a:cs typeface="Times New Roman" pitchFamily="18" charset="0"/>
              </a:rPr>
              <a:t>i</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provides a reward </a:t>
            </a:r>
            <a:r>
              <a:rPr lang="en-US" sz="2000" i="1" dirty="0" err="1">
                <a:latin typeface="Times New Roman" pitchFamily="18" charset="0"/>
                <a:cs typeface="Times New Roman" pitchFamily="18" charset="0"/>
              </a:rPr>
              <a:t>R</a:t>
            </a:r>
            <a:r>
              <a:rPr lang="en-US" sz="2000" i="1"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drawn from an unknown distribution with an expected value </a:t>
            </a:r>
            <a:r>
              <a:rPr lang="en-US" sz="2000" i="1" dirty="0" err="1">
                <a:latin typeface="Times New Roman" pitchFamily="18" charset="0"/>
                <a:cs typeface="Times New Roman" pitchFamily="18" charset="0"/>
              </a:rPr>
              <a:t>μ</a:t>
            </a:r>
            <a:r>
              <a:rPr lang="en-US" sz="2000" i="1"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p>
          <a:p>
            <a:pPr fontAlgn="base"/>
            <a:r>
              <a:rPr lang="en-US" sz="2000" b="1" dirty="0">
                <a:latin typeface="Times New Roman" pitchFamily="18" charset="0"/>
                <a:cs typeface="Times New Roman" pitchFamily="18" charset="0"/>
              </a:rPr>
              <a:t>Objective</a:t>
            </a:r>
            <a:r>
              <a:rPr lang="en-US" sz="2000" dirty="0">
                <a:latin typeface="Times New Roman" pitchFamily="18" charset="0"/>
                <a:cs typeface="Times New Roman" pitchFamily="18" charset="0"/>
              </a:rPr>
              <a:t>: Maximize the cumulative reward over T trials.</a:t>
            </a:r>
          </a:p>
          <a:p>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Naïve Method</a:t>
            </a:r>
          </a:p>
        </p:txBody>
      </p:sp>
      <p:sp>
        <p:nvSpPr>
          <p:cNvPr id="3" name="Content Placeholder 2"/>
          <p:cNvSpPr>
            <a:spLocks noGrp="1"/>
          </p:cNvSpPr>
          <p:nvPr>
            <p:ph idx="1"/>
          </p:nvPr>
        </p:nvSpPr>
        <p:spPr>
          <a:xfrm>
            <a:off x="381000" y="1295400"/>
            <a:ext cx="8229600" cy="4525963"/>
          </a:xfrm>
        </p:spPr>
        <p:txBody>
          <a:bodyPr>
            <a:normAutofit/>
          </a:bodyPr>
          <a:lstStyle/>
          <a:p>
            <a:r>
              <a:rPr lang="en-US" sz="2000" dirty="0">
                <a:latin typeface="Times New Roman" pitchFamily="18" charset="0"/>
                <a:cs typeface="Times New Roman" pitchFamily="18" charset="0"/>
              </a:rPr>
              <a:t>In a multi-armed bandit problem, an agent chooses between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different actions and receives a reward based on the chosen action.</a:t>
            </a:r>
          </a:p>
          <a:p>
            <a:r>
              <a:rPr lang="en-US" sz="2000" dirty="0">
                <a:latin typeface="Times New Roman" pitchFamily="18" charset="0"/>
                <a:cs typeface="Times New Roman" pitchFamily="18" charset="0"/>
              </a:rPr>
              <a:t>For selecting an action by an agent, we assume that each action has a separate </a:t>
            </a:r>
            <a:r>
              <a:rPr lang="en-US" sz="2000" i="1" dirty="0">
                <a:latin typeface="Times New Roman" pitchFamily="18" charset="0"/>
                <a:cs typeface="Times New Roman" pitchFamily="18" charset="0"/>
              </a:rPr>
              <a:t>distribution of</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rewards</a:t>
            </a:r>
            <a:r>
              <a:rPr lang="en-US" sz="2000" dirty="0">
                <a:latin typeface="Times New Roman" pitchFamily="18" charset="0"/>
                <a:cs typeface="Times New Roman" pitchFamily="18" charset="0"/>
              </a:rPr>
              <a:t> and there is at least one action that generates maximum numerical reward. </a:t>
            </a:r>
          </a:p>
          <a:p>
            <a:r>
              <a:rPr lang="en-US" sz="2000" dirty="0">
                <a:latin typeface="Times New Roman" pitchFamily="18" charset="0"/>
                <a:cs typeface="Times New Roman" pitchFamily="18" charset="0"/>
              </a:rPr>
              <a:t>Thus, the probability distribution of the rewards corresponding to each action is </a:t>
            </a:r>
            <a:r>
              <a:rPr lang="en-US" sz="2000" b="1" dirty="0">
                <a:latin typeface="Times New Roman" pitchFamily="18" charset="0"/>
                <a:cs typeface="Times New Roman" pitchFamily="18" charset="0"/>
              </a:rPr>
              <a:t>different</a:t>
            </a:r>
            <a:r>
              <a:rPr lang="en-US" sz="2000" dirty="0">
                <a:latin typeface="Times New Roman" pitchFamily="18" charset="0"/>
                <a:cs typeface="Times New Roman" pitchFamily="18" charset="0"/>
              </a:rPr>
              <a:t> and is unknown to the agent (decision-maker). </a:t>
            </a:r>
          </a:p>
          <a:p>
            <a:r>
              <a:rPr lang="en-US" sz="2000" dirty="0">
                <a:latin typeface="Times New Roman" pitchFamily="18" charset="0"/>
                <a:cs typeface="Times New Roman" pitchFamily="18" charset="0"/>
              </a:rPr>
              <a:t>The goal of the agent is to identify which action to choose to get the maximum reward (best distribution) after a given set of trials.</a:t>
            </a:r>
          </a:p>
        </p:txBody>
      </p:sp>
      <p:pic>
        <p:nvPicPr>
          <p:cNvPr id="6147" name="Picture 3"/>
          <p:cNvPicPr>
            <a:picLocks noChangeAspect="1" noChangeArrowheads="1"/>
          </p:cNvPicPr>
          <p:nvPr/>
        </p:nvPicPr>
        <p:blipFill>
          <a:blip r:embed="rId2"/>
          <a:srcRect/>
          <a:stretch>
            <a:fillRect/>
          </a:stretch>
        </p:blipFill>
        <p:spPr bwMode="auto">
          <a:xfrm>
            <a:off x="1981200" y="4343400"/>
            <a:ext cx="3390900" cy="1905000"/>
          </a:xfrm>
          <a:prstGeom prst="rect">
            <a:avLst/>
          </a:prstGeom>
          <a:noFill/>
          <a:ln w="9525">
            <a:noFill/>
            <a:miter lim="800000"/>
            <a:headEnd/>
            <a:tailEnd/>
          </a:ln>
          <a:effectLst/>
        </p:spPr>
      </p:pic>
      <p:sp>
        <p:nvSpPr>
          <p:cNvPr id="7" name="TextBox 6"/>
          <p:cNvSpPr txBox="1"/>
          <p:nvPr/>
        </p:nvSpPr>
        <p:spPr>
          <a:xfrm>
            <a:off x="5334000" y="4343400"/>
            <a:ext cx="3429000" cy="1323439"/>
          </a:xfrm>
          <a:prstGeom prst="rect">
            <a:avLst/>
          </a:prstGeom>
          <a:noFill/>
        </p:spPr>
        <p:txBody>
          <a:bodyPr wrap="square" rtlCol="0">
            <a:spAutoFit/>
          </a:bodyPr>
          <a:lstStyle/>
          <a:p>
            <a:r>
              <a:rPr lang="en-US" sz="1600" dirty="0">
                <a:latin typeface="Times New Roman" pitchFamily="18" charset="0"/>
                <a:cs typeface="Times New Roman" pitchFamily="18" charset="0"/>
              </a:rPr>
              <a:t>Outcome is </a:t>
            </a:r>
            <a:r>
              <a:rPr lang="en-US" sz="1600" b="1" dirty="0">
                <a:latin typeface="Times New Roman" pitchFamily="18" charset="0"/>
                <a:cs typeface="Times New Roman" pitchFamily="18" charset="0"/>
              </a:rPr>
              <a:t>unknown to the agent</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I choose second, with an hope to get back more and say 100 times win but for 1000 times not, so totally exploitation is not good.</a:t>
            </a:r>
          </a:p>
        </p:txBody>
      </p:sp>
      <p:sp>
        <p:nvSpPr>
          <p:cNvPr id="8" name="TextBox 7"/>
          <p:cNvSpPr txBox="1"/>
          <p:nvPr/>
        </p:nvSpPr>
        <p:spPr>
          <a:xfrm>
            <a:off x="152400" y="4572000"/>
            <a:ext cx="1676400" cy="2031325"/>
          </a:xfrm>
          <a:prstGeom prst="rect">
            <a:avLst/>
          </a:prstGeom>
          <a:noFill/>
        </p:spPr>
        <p:txBody>
          <a:bodyPr wrap="square" rtlCol="0">
            <a:spAutoFit/>
          </a:bodyPr>
          <a:lstStyle/>
          <a:p>
            <a:r>
              <a:rPr lang="en-US" dirty="0">
                <a:latin typeface="Times New Roman" pitchFamily="18" charset="0"/>
                <a:cs typeface="Times New Roman" pitchFamily="18" charset="0"/>
              </a:rPr>
              <a:t>I randomly choose each for exploration.</a:t>
            </a:r>
          </a:p>
          <a:p>
            <a:r>
              <a:rPr lang="en-US" dirty="0">
                <a:latin typeface="Times New Roman" pitchFamily="18" charset="0"/>
                <a:cs typeface="Times New Roman" pitchFamily="18" charset="0"/>
              </a:rPr>
              <a:t>Say, 250*(0.7+0.3+0.55+0.4)=488 wins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838200" y="1905000"/>
            <a:ext cx="7602011" cy="1895740"/>
          </a:xfrm>
          <a:prstGeom prst="rect">
            <a:avLst/>
          </a:prstGeom>
          <a:noFill/>
          <a:ln w="9525">
            <a:noFill/>
            <a:miter lim="800000"/>
            <a:headEnd/>
            <a:tailEnd/>
          </a:ln>
          <a:effectLst/>
        </p:spPr>
      </p:pic>
      <p:sp>
        <p:nvSpPr>
          <p:cNvPr id="5" name="Rectangle 4"/>
          <p:cNvSpPr/>
          <p:nvPr/>
        </p:nvSpPr>
        <p:spPr>
          <a:xfrm>
            <a:off x="685800" y="4038600"/>
            <a:ext cx="7924800" cy="400110"/>
          </a:xfrm>
          <a:prstGeom prst="rect">
            <a:avLst/>
          </a:prstGeom>
        </p:spPr>
        <p:txBody>
          <a:bodyPr wrap="square">
            <a:spAutoFit/>
          </a:bodyPr>
          <a:lstStyle/>
          <a:p>
            <a:r>
              <a:rPr lang="en-US" sz="2000" dirty="0">
                <a:latin typeface="Times New Roman" pitchFamily="18" charset="0"/>
                <a:cs typeface="Times New Roman" pitchFamily="18" charset="0"/>
              </a:rPr>
              <a:t>This process continues and is repeated until the agent maximizes its reward.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Conflict</a:t>
            </a:r>
          </a:p>
        </p:txBody>
      </p:sp>
      <p:sp>
        <p:nvSpPr>
          <p:cNvPr id="3" name="Content Placeholder 2"/>
          <p:cNvSpPr>
            <a:spLocks noGrp="1"/>
          </p:cNvSpPr>
          <p:nvPr>
            <p:ph idx="1"/>
          </p:nvPr>
        </p:nvSpPr>
        <p:spPr/>
        <p:txBody>
          <a:bodyPr>
            <a:normAutofit/>
          </a:bodyPr>
          <a:lstStyle/>
          <a:p>
            <a:pPr fontAlgn="base"/>
            <a:r>
              <a:rPr lang="en-US" sz="2000" i="1" dirty="0">
                <a:latin typeface="Times New Roman" pitchFamily="18" charset="0"/>
                <a:cs typeface="Times New Roman" pitchFamily="18" charset="0"/>
              </a:rPr>
              <a:t>Exploration</a:t>
            </a:r>
            <a:r>
              <a:rPr lang="en-US" sz="2000" dirty="0">
                <a:latin typeface="Times New Roman" pitchFamily="18" charset="0"/>
                <a:cs typeface="Times New Roman" pitchFamily="18" charset="0"/>
              </a:rPr>
              <a:t> allows an agent to improve its current knowledge about each action, hopefully leading to </a:t>
            </a:r>
            <a:r>
              <a:rPr lang="en-US" sz="2000" b="1" dirty="0">
                <a:latin typeface="Times New Roman" pitchFamily="18" charset="0"/>
                <a:cs typeface="Times New Roman" pitchFamily="18" charset="0"/>
              </a:rPr>
              <a:t>long-term benefit</a:t>
            </a:r>
            <a:r>
              <a:rPr lang="en-US" sz="2000" dirty="0">
                <a:latin typeface="Times New Roman" pitchFamily="18" charset="0"/>
                <a:cs typeface="Times New Roman" pitchFamily="18" charset="0"/>
              </a:rPr>
              <a:t>. </a:t>
            </a:r>
          </a:p>
          <a:p>
            <a:pPr fontAlgn="base"/>
            <a:endParaRPr lang="en-US" sz="105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Improving the accuracy of the estimated action-values, enables an agent to make more informed decisions in the future.</a:t>
            </a:r>
          </a:p>
          <a:p>
            <a:pPr fontAlgn="base"/>
            <a:endParaRPr lang="en-US" sz="1050" dirty="0">
              <a:latin typeface="Times New Roman" pitchFamily="18" charset="0"/>
              <a:cs typeface="Times New Roman" pitchFamily="18" charset="0"/>
            </a:endParaRPr>
          </a:p>
          <a:p>
            <a:pPr fontAlgn="base"/>
            <a:r>
              <a:rPr lang="en-US" sz="2000" i="1" dirty="0">
                <a:latin typeface="Times New Roman" pitchFamily="18" charset="0"/>
                <a:cs typeface="Times New Roman" pitchFamily="18" charset="0"/>
              </a:rPr>
              <a:t>Exploitation</a:t>
            </a:r>
            <a:r>
              <a:rPr lang="en-US" sz="2000" dirty="0">
                <a:latin typeface="Times New Roman" pitchFamily="18" charset="0"/>
                <a:cs typeface="Times New Roman" pitchFamily="18" charset="0"/>
              </a:rPr>
              <a:t> on the other hand, chooses the greedy action to get the most reward by exploiting the agent’s current action-value estimates. </a:t>
            </a:r>
          </a:p>
          <a:p>
            <a:pPr fontAlgn="base"/>
            <a:endParaRPr lang="en-US" sz="105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But by being greedy with respect to action-value estimates, may not actually get the most reward and lead to sub-optimal </a:t>
            </a:r>
            <a:r>
              <a:rPr lang="en-US" sz="2000" dirty="0" err="1">
                <a:latin typeface="Times New Roman" pitchFamily="18" charset="0"/>
                <a:cs typeface="Times New Roman" pitchFamily="18" charset="0"/>
              </a:rPr>
              <a:t>behaviour</a:t>
            </a:r>
            <a:r>
              <a:rPr lang="en-US" sz="2000" dirty="0">
                <a:latin typeface="Times New Roman" pitchFamily="18" charset="0"/>
                <a:cs typeface="Times New Roman" pitchFamily="18" charset="0"/>
              </a:rPr>
              <a:t>.</a:t>
            </a:r>
          </a:p>
          <a:p>
            <a:pPr fontAlgn="base"/>
            <a:endParaRPr lang="en-US" sz="11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An agent cannot, however, choose to do both simultaneously, which is also called the exploration-exploitation dilemma.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914400" y="1981200"/>
            <a:ext cx="3391374" cy="254353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953000" y="1905000"/>
            <a:ext cx="3571875" cy="26479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Epsilon-Greedy Method</a:t>
            </a:r>
            <a:endParaRPr lang="en-US" sz="3600"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Epsilon-Greedy is a simple method to balance exploration and exploitation by choosing between exploration and exploitation randomly.</a:t>
            </a:r>
          </a:p>
          <a:p>
            <a:r>
              <a:rPr lang="en-US" sz="2000" dirty="0">
                <a:latin typeface="Times New Roman" pitchFamily="18" charset="0"/>
                <a:cs typeface="Times New Roman" pitchFamily="18" charset="0"/>
              </a:rPr>
              <a:t>The epsilon-greedy, where epsilon refers to the probability of choosing to explore (randomly picking an action), exploits most of the time with a small chance of exploring.</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228600" y="3276600"/>
            <a:ext cx="4953000" cy="1143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181600" y="3200400"/>
            <a:ext cx="3419475" cy="1504950"/>
          </a:xfrm>
          <a:prstGeom prst="rect">
            <a:avLst/>
          </a:prstGeom>
          <a:noFill/>
          <a:ln w="9525">
            <a:noFill/>
            <a:miter lim="800000"/>
            <a:headEnd/>
            <a:tailEnd/>
          </a:ln>
          <a:effectLst/>
        </p:spPr>
      </p:pic>
      <p:sp>
        <p:nvSpPr>
          <p:cNvPr id="9" name="Rectangle 8"/>
          <p:cNvSpPr/>
          <p:nvPr/>
        </p:nvSpPr>
        <p:spPr>
          <a:xfrm>
            <a:off x="533400" y="4648200"/>
            <a:ext cx="8534400" cy="2031325"/>
          </a:xfrm>
          <a:prstGeom prst="rect">
            <a:avLst/>
          </a:prstGeom>
        </p:spPr>
        <p:txBody>
          <a:bodyPr wrap="square">
            <a:spAutoFit/>
          </a:bodyPr>
          <a:lstStyle/>
          <a:p>
            <a:pPr fontAlgn="base"/>
            <a:r>
              <a:rPr lang="en-US" b="1" dirty="0">
                <a:latin typeface="Times New Roman" pitchFamily="18" charset="0"/>
                <a:cs typeface="Times New Roman" pitchFamily="18" charset="0"/>
              </a:rPr>
              <a:t>Algorithm of Epsilon-Greedy</a:t>
            </a:r>
          </a:p>
          <a:p>
            <a:pPr fontAlgn="base"/>
            <a:r>
              <a:rPr lang="en-US" dirty="0">
                <a:latin typeface="Times New Roman" pitchFamily="18" charset="0"/>
                <a:cs typeface="Times New Roman" pitchFamily="18" charset="0"/>
              </a:rPr>
              <a:t>Initialize the estimated values of all arms to zero or a small positive number.</a:t>
            </a:r>
          </a:p>
          <a:p>
            <a:pPr fontAlgn="base"/>
            <a:r>
              <a:rPr lang="en-US" dirty="0">
                <a:latin typeface="Times New Roman" pitchFamily="18" charset="0"/>
                <a:cs typeface="Times New Roman" pitchFamily="18" charset="0"/>
              </a:rPr>
              <a:t>For each trial:</a:t>
            </a:r>
          </a:p>
          <a:p>
            <a:pPr lvl="1" fontAlgn="base"/>
            <a:r>
              <a:rPr lang="en-US" dirty="0">
                <a:latin typeface="Times New Roman" pitchFamily="18" charset="0"/>
                <a:cs typeface="Times New Roman" pitchFamily="18" charset="0"/>
              </a:rPr>
              <a:t>Generate a random number between 0 and 1.</a:t>
            </a:r>
          </a:p>
          <a:p>
            <a:pPr lvl="1" fontAlgn="base"/>
            <a:r>
              <a:rPr lang="en-US" dirty="0">
                <a:latin typeface="Times New Roman" pitchFamily="18" charset="0"/>
                <a:cs typeface="Times New Roman" pitchFamily="18" charset="0"/>
              </a:rPr>
              <a:t>If the number is less than ϵ, select a random arm (exploration).</a:t>
            </a:r>
          </a:p>
          <a:p>
            <a:pPr lvl="1" fontAlgn="base"/>
            <a:r>
              <a:rPr lang="en-US" dirty="0">
                <a:latin typeface="Times New Roman" pitchFamily="18" charset="0"/>
                <a:cs typeface="Times New Roman" pitchFamily="18" charset="0"/>
              </a:rPr>
              <a:t>Otherwise, select the arm with the highest estimated reward (exploitation).</a:t>
            </a:r>
          </a:p>
          <a:p>
            <a:pPr lvl="1" fontAlgn="base"/>
            <a:r>
              <a:rPr lang="en-US" dirty="0">
                <a:latin typeface="Times New Roman" pitchFamily="18" charset="0"/>
                <a:cs typeface="Times New Roman" pitchFamily="18" charset="0"/>
              </a:rPr>
              <a:t>Update the estimated reward of the selected arm based on the observed reward.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1800</Words>
  <Application>Microsoft Office PowerPoint</Application>
  <PresentationFormat>On-screen Show (4:3)</PresentationFormat>
  <Paragraphs>120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Multi-arm Bandits</vt:lpstr>
      <vt:lpstr>Action-Value Methods</vt:lpstr>
      <vt:lpstr>Bandit problem</vt:lpstr>
      <vt:lpstr>Decision-making problem</vt:lpstr>
      <vt:lpstr>Naïve Method</vt:lpstr>
      <vt:lpstr>PowerPoint Presentation</vt:lpstr>
      <vt:lpstr>Conflict</vt:lpstr>
      <vt:lpstr>PowerPoint Presentation</vt:lpstr>
      <vt:lpstr>Epsilon-Greedy Method</vt:lpstr>
      <vt:lpstr>PowerPoint Presentation</vt:lpstr>
      <vt:lpstr>PowerPoint Presentation</vt:lpstr>
      <vt:lpstr>Regret Minimization</vt:lpstr>
      <vt:lpstr>Solutions</vt:lpstr>
      <vt:lpstr>Introduction to Upper Confidence Bound (UCB)</vt:lpstr>
      <vt:lpstr>Algorithm</vt:lpstr>
      <vt:lpstr>Terminology  </vt:lpstr>
      <vt:lpstr>Explanation</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Multi-arm Bandits</dc:title>
  <dc:creator>hp</dc:creator>
  <cp:lastModifiedBy>Raksha Pahariya</cp:lastModifiedBy>
  <cp:revision>18</cp:revision>
  <dcterms:created xsi:type="dcterms:W3CDTF">2025-02-11T06:46:32Z</dcterms:created>
  <dcterms:modified xsi:type="dcterms:W3CDTF">2025-02-24T05:54:28Z</dcterms:modified>
</cp:coreProperties>
</file>