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1" r:id="rId4"/>
    <p:sldId id="267" r:id="rId5"/>
    <p:sldId id="269" r:id="rId6"/>
    <p:sldId id="271" r:id="rId7"/>
    <p:sldId id="273" r:id="rId8"/>
    <p:sldId id="275" r:id="rId9"/>
    <p:sldId id="262" r:id="rId10"/>
    <p:sldId id="257" r:id="rId11"/>
    <p:sldId id="258" r:id="rId12"/>
    <p:sldId id="277" r:id="rId13"/>
    <p:sldId id="259" r:id="rId14"/>
    <p:sldId id="260" r:id="rId15"/>
    <p:sldId id="263" r:id="rId16"/>
    <p:sldId id="279" r:id="rId17"/>
    <p:sldId id="281" r:id="rId18"/>
    <p:sldId id="283" r:id="rId19"/>
    <p:sldId id="285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8E01C-AA19-48AF-B4D8-7AEB19BC2BF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C04A-DBAA-45A4-AFC4-E3D493021B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956D7-674B-4E42-8730-13001952C76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C043-DEF1-441E-AC33-79541E889484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cludehelp.com/ml-ai/artificial-intelligence-based-agen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Propositional Logic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Propositional Logic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proposition is a declarative statement which is either true or false.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technique of knowledge representation in logical and mathematical form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(a) 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Sun rises from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5 is a prime number.   </a:t>
            </a:r>
          </a:p>
          <a:p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PL, symbolic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used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represent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 consists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object, relations or function, and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connectives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called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operators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proposition formula which is always true is called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tautology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it is also called a valid sentence.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proposition formula which is always false is called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Contradiction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Syntax of propositional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types of Propositions: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Atomic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Propositions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Compound propositions</a:t>
            </a:r>
          </a:p>
          <a:p>
            <a:pPr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Atomic Proposition: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Atomic propositions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sentences which must be either true or false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Compound proposition: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Compound propositions are constructed by combining simpler or atomic propositions, using parenthesis and logical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connectives (It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 raining today, and street is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wet)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Propositional Logic</a:t>
            </a:r>
            <a:endParaRPr lang="en-US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FD482EC-48F2-4775-88FE-ECDDBB433390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 January 2025</a:t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7924800" y="6416675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algn="r" eaLnBrk="1" hangingPunct="1"/>
            <a:fld id="{B3C3DD32-4AFD-4537-BB87-29C08F809666}" type="slidenum">
              <a:rPr lang="en-US" altLang="en-US" sz="1300">
                <a:solidFill>
                  <a:schemeClr val="bg1"/>
                </a:solidFill>
                <a:latin typeface="Book Antiqua" pitchFamily="18" charset="0"/>
              </a:rPr>
              <a:pPr algn="r" eaLnBrk="1" hangingPunct="1"/>
              <a:t>12</a:t>
            </a:fld>
            <a:endParaRPr lang="en-US" altLang="en-US" sz="130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76375"/>
            <a:ext cx="8172450" cy="454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rot="5400000">
            <a:off x="4381500" y="60579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4114800" y="64008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If and Only If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-1979612" y="3810000"/>
            <a:ext cx="45704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TextBox 15"/>
          <p:cNvSpPr txBox="1">
            <a:spLocks noChangeArrowheads="1"/>
          </p:cNvSpPr>
          <p:nvPr/>
        </p:nvSpPr>
        <p:spPr bwMode="auto">
          <a:xfrm>
            <a:off x="76200" y="61722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Order of Precedence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76800" y="5257800"/>
            <a:ext cx="1905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6324600" y="6324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If S1 then S2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Connectives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Negation: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such as ¬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(negation of P) is a literal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either Positive literal or negative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literal.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Conjunction: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which has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∧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connective such as,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 ∧ 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called a conjunction.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Disjunction: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which has ∨ connective, such as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 ∨ 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is called disjunction, where P and Q are the propositions.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Implication: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such as P → Q, is called an implication. Implications are also known as if-then rules. It can be represented as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raining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(P),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the street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(Q), represented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P →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Biconditional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such as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P⇔ Q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Biconditional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sentence,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 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breathing (P)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 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alive (Q)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         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287378" cy="31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Deduction using Propositional Logic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5144218" cy="425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438400"/>
            <a:ext cx="47339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7912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Limitations of Propositional logic: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annot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 relations like ALL, some, or none with propositional logic.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girls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intelligent, Some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apples are sweet.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Logical Equivalence</a:t>
            </a:r>
            <a:endParaRPr lang="en-US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FD482EC-48F2-4775-88FE-ECDDBB433390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 January 2025</a:t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/>
        </p:nvSpPr>
        <p:spPr bwMode="auto">
          <a:xfrm>
            <a:off x="7924800" y="6416675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algn="r" eaLnBrk="1" hangingPunct="1"/>
            <a:fld id="{61EB615C-6C11-4170-A3D4-4208F90619CF}" type="slidenum">
              <a:rPr lang="en-US" altLang="en-US" sz="1300">
                <a:solidFill>
                  <a:schemeClr val="bg1"/>
                </a:solidFill>
                <a:latin typeface="Book Antiqua" pitchFamily="18" charset="0"/>
              </a:rPr>
              <a:pPr algn="r" eaLnBrk="1" hangingPunct="1"/>
              <a:t>16</a:t>
            </a:fld>
            <a:endParaRPr lang="en-US" altLang="en-US" sz="130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228725"/>
            <a:ext cx="8115300" cy="517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Validity and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FD482EC-48F2-4775-88FE-ECDDBB433390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 January 2025</a:t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38916" name="Slide Number Placeholder 4"/>
          <p:cNvSpPr txBox="1">
            <a:spLocks noGrp="1"/>
          </p:cNvSpPr>
          <p:nvPr/>
        </p:nvSpPr>
        <p:spPr bwMode="auto">
          <a:xfrm>
            <a:off x="7924800" y="6416675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algn="r" eaLnBrk="1" hangingPunct="1"/>
            <a:fld id="{D3090A41-ED66-4F34-84B2-C7AB04369F9C}" type="slidenum">
              <a:rPr lang="en-US" altLang="en-US" sz="1300">
                <a:solidFill>
                  <a:schemeClr val="bg1"/>
                </a:solidFill>
                <a:latin typeface="Book Antiqua" pitchFamily="18" charset="0"/>
              </a:rPr>
              <a:pPr algn="r" eaLnBrk="1" hangingPunct="1"/>
              <a:t>17</a:t>
            </a:fld>
            <a:endParaRPr lang="en-US" altLang="en-US" sz="130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6172200" y="2895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6534150" y="2716213"/>
            <a:ext cx="2667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600" b="1" i="1">
                <a:solidFill>
                  <a:srgbClr val="FF0000"/>
                </a:solidFill>
              </a:rPr>
              <a:t>If KB is true, alpha is always true</a:t>
            </a:r>
            <a:r>
              <a:rPr lang="en-US" altLang="en-US" sz="1600">
                <a:solidFill>
                  <a:srgbClr val="FF0000"/>
                </a:solidFill>
              </a:rPr>
              <a:t>. Hence, I can say that alpha follows from KB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53000" y="4524375"/>
            <a:ext cx="1752600" cy="96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6858000" y="4343400"/>
            <a:ext cx="2286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600" b="1" i="1">
                <a:solidFill>
                  <a:srgbClr val="FF0000"/>
                </a:solidFill>
              </a:rPr>
              <a:t>Suppose that KB=true. Then, this will become unsatisfiable only when alpha is true</a:t>
            </a:r>
            <a:r>
              <a:rPr lang="en-US" altLang="en-US" sz="1600">
                <a:solidFill>
                  <a:srgbClr val="FF0000"/>
                </a:solidFill>
              </a:rPr>
              <a:t>. Hence, I can say that alpha follows from KB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Two Famous Inference Rules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Modus Ponens</a:t>
            </a:r>
          </a:p>
          <a:p>
            <a:pPr lvl="1"/>
            <a:endParaRPr lang="en-US" altLang="en-US" dirty="0" smtClean="0">
              <a:solidFill>
                <a:srgbClr val="002060"/>
              </a:solidFill>
            </a:endParaRPr>
          </a:p>
          <a:p>
            <a:pPr lvl="1"/>
            <a:endParaRPr lang="en-US" altLang="en-US" dirty="0" smtClean="0">
              <a:solidFill>
                <a:srgbClr val="002060"/>
              </a:solidFill>
            </a:endParaRPr>
          </a:p>
          <a:p>
            <a:pPr lvl="1"/>
            <a:endParaRPr lang="en-US" altLang="en-US" dirty="0" smtClean="0">
              <a:solidFill>
                <a:srgbClr val="002060"/>
              </a:solidFill>
            </a:endParaRPr>
          </a:p>
          <a:p>
            <a:pPr lvl="1"/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 smtClean="0">
                <a:solidFill>
                  <a:srgbClr val="002060"/>
                </a:solidFill>
              </a:rPr>
              <a:t>And Rule</a:t>
            </a: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C713FAB-DBD1-44BD-8676-E4F76838F47F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 January 2025</a:t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39941" name="Slide Number Placeholder 4"/>
          <p:cNvSpPr txBox="1">
            <a:spLocks noGrp="1"/>
          </p:cNvSpPr>
          <p:nvPr/>
        </p:nvSpPr>
        <p:spPr bwMode="auto">
          <a:xfrm>
            <a:off x="7924800" y="6416675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algn="r" eaLnBrk="1" hangingPunct="1"/>
            <a:fld id="{F54D30DD-4A2B-4CD8-B4E8-66F3DB216121}" type="slidenum">
              <a:rPr lang="en-US" altLang="en-US" sz="1300">
                <a:solidFill>
                  <a:schemeClr val="bg1"/>
                </a:solidFill>
                <a:latin typeface="Book Antiqua" pitchFamily="18" charset="0"/>
              </a:rPr>
              <a:pPr algn="r" eaLnBrk="1" hangingPunct="1"/>
              <a:t>18</a:t>
            </a:fld>
            <a:endParaRPr lang="en-US" altLang="en-US" sz="130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2390775"/>
            <a:ext cx="10858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2775" y="2424113"/>
            <a:ext cx="4286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124200"/>
            <a:ext cx="4953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2860675"/>
            <a:ext cx="26574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2750" y="2590800"/>
            <a:ext cx="1714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3810000" y="2667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8" name="TextBox 13"/>
          <p:cNvSpPr txBox="1">
            <a:spLocks noChangeArrowheads="1"/>
          </p:cNvSpPr>
          <p:nvPr/>
        </p:nvSpPr>
        <p:spPr bwMode="auto">
          <a:xfrm>
            <a:off x="5181600" y="2286000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Given that P implies Q, and I know that P is true, then I can infer Q</a:t>
            </a:r>
          </a:p>
        </p:txBody>
      </p:sp>
      <p:pic>
        <p:nvPicPr>
          <p:cNvPr id="3994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66850" y="4419600"/>
            <a:ext cx="1123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29718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1" name="TextBox 16"/>
          <p:cNvSpPr txBox="1">
            <a:spLocks noChangeArrowheads="1"/>
          </p:cNvSpPr>
          <p:nvPr/>
        </p:nvSpPr>
        <p:spPr bwMode="auto">
          <a:xfrm>
            <a:off x="4343400" y="4257675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Given that P AND Q is true, I can infer that P is true, and I can also infer that Q is true.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1D96326-788E-45C6-B180-687F01B8C1D0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 January 2025</a:t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0964" name="Slide Number Placeholder 4"/>
          <p:cNvSpPr txBox="1">
            <a:spLocks noGrp="1"/>
          </p:cNvSpPr>
          <p:nvPr/>
        </p:nvSpPr>
        <p:spPr bwMode="auto">
          <a:xfrm>
            <a:off x="7924800" y="6416675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algn="r" eaLnBrk="1" hangingPunct="1"/>
            <a:fld id="{FA64C2A9-7314-4AAB-A525-A3A568FC1E8D}" type="slidenum">
              <a:rPr lang="en-US" altLang="en-US" sz="1300">
                <a:solidFill>
                  <a:schemeClr val="bg1"/>
                </a:solidFill>
                <a:latin typeface="Book Antiqua" pitchFamily="18" charset="0"/>
              </a:rPr>
              <a:pPr algn="r" eaLnBrk="1" hangingPunct="1"/>
              <a:t>19</a:t>
            </a:fld>
            <a:endParaRPr lang="en-US" altLang="en-US" sz="130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181975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Why Do We Need Logic?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Problem-solving agents were very inflexible: hard code every possible state.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en-US" altLang="en-US" sz="280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Search is almost always exponential in the number of states.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en-US" altLang="en-US" sz="280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Problem solving agents cannot infer unobserved information.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en-US" altLang="en-US" sz="2800" dirty="0"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We want an agent that can reason similarly to humans.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086DDB-2B0F-41C8-A136-65C74513CD62}" type="datetime3">
              <a:rPr lang="en-US" smtClean="0"/>
              <a:pPr>
                <a:defRPr/>
              </a:pPr>
              <a:t>27 January 2025</a:t>
            </a:fld>
            <a:endParaRPr 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9CFE44-570B-4BDC-B5BA-35E461B7BDCE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Conversion to CNF</a:t>
            </a:r>
            <a:endParaRPr lang="en-US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C713FAB-DBD1-44BD-8676-E4F76838F47F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 January 2025</a:t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/>
        </p:nvSpPr>
        <p:spPr bwMode="auto">
          <a:xfrm>
            <a:off x="7924800" y="6416675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algn="r" eaLnBrk="1" hangingPunct="1"/>
            <a:fld id="{A33F5372-2364-44D4-AFA1-57FEADEA38C3}" type="slidenum">
              <a:rPr lang="en-US" altLang="en-US" sz="1300">
                <a:solidFill>
                  <a:schemeClr val="bg1"/>
                </a:solidFill>
                <a:latin typeface="Book Antiqua" pitchFamily="18" charset="0"/>
              </a:rPr>
              <a:pPr algn="r" eaLnBrk="1" hangingPunct="1"/>
              <a:t>20</a:t>
            </a:fld>
            <a:endParaRPr lang="en-US" altLang="en-US" sz="130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295400"/>
            <a:ext cx="7886700" cy="516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Resolution Algorithm</a:t>
            </a:r>
            <a:endParaRPr lang="en-US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C713FAB-DBD1-44BD-8676-E4F76838F47F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 January 2025</a:t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3012" name="Slide Number Placeholder 4"/>
          <p:cNvSpPr txBox="1">
            <a:spLocks noGrp="1"/>
          </p:cNvSpPr>
          <p:nvPr/>
        </p:nvSpPr>
        <p:spPr bwMode="auto">
          <a:xfrm>
            <a:off x="7924800" y="6416675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algn="r" eaLnBrk="1" hangingPunct="1"/>
            <a:fld id="{F329D2C6-0BC7-49EB-8778-7AE0F43E00C4}" type="slidenum">
              <a:rPr lang="en-US" altLang="en-US" sz="1300">
                <a:solidFill>
                  <a:schemeClr val="bg1"/>
                </a:solidFill>
                <a:latin typeface="Book Antiqua" pitchFamily="18" charset="0"/>
              </a:rPr>
              <a:pPr algn="r" eaLnBrk="1" hangingPunct="1"/>
              <a:t>21</a:t>
            </a:fld>
            <a:endParaRPr lang="en-US" altLang="en-US" sz="130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90663"/>
            <a:ext cx="8153400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C713FAB-DBD1-44BD-8676-E4F76838F47F}" type="datetime3">
              <a:rPr lang="en-US" sz="1200">
                <a:solidFill>
                  <a:schemeClr val="tx1">
                    <a:shade val="50000"/>
                  </a:schemeClr>
                </a:solidFill>
                <a:latin typeface="+mn-lt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 January 2025</a:t>
            </a:fld>
            <a:endParaRPr lang="en-US" sz="1200" dirty="0">
              <a:solidFill>
                <a:schemeClr val="tx1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4036" name="Slide Number Placeholder 4"/>
          <p:cNvSpPr txBox="1">
            <a:spLocks noGrp="1"/>
          </p:cNvSpPr>
          <p:nvPr/>
        </p:nvSpPr>
        <p:spPr bwMode="auto">
          <a:xfrm>
            <a:off x="7924800" y="6416675"/>
            <a:ext cx="762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algn="r" eaLnBrk="1" hangingPunct="1"/>
            <a:fld id="{76B46B89-845E-40DE-8B96-9BE4B1540F79}" type="slidenum">
              <a:rPr lang="en-US" altLang="en-US" sz="1300">
                <a:solidFill>
                  <a:schemeClr val="bg1"/>
                </a:solidFill>
                <a:latin typeface="Book Antiqua" pitchFamily="18" charset="0"/>
              </a:rPr>
              <a:pPr algn="r" eaLnBrk="1" hangingPunct="1"/>
              <a:t>22</a:t>
            </a:fld>
            <a:endParaRPr lang="en-US" altLang="en-US" sz="1300">
              <a:solidFill>
                <a:schemeClr val="bg1"/>
              </a:solidFill>
              <a:latin typeface="Book Antiqua" pitchFamily="18" charset="0"/>
            </a:endParaRP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Logic in AI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 can be defined as the proof or validation behind any reason provided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simply the ‘dialectics behind reasoning’.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was important to include logic in Artificial Intelligence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hlinkClick r:id="rId2"/>
              </a:rPr>
              <a:t>agent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(system) to think and act humanly, and for doing so, it should be capable of taking any decision based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various available options.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reasons behind selecting or rejecting an option.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19400"/>
            <a:ext cx="8686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Knowledge base</a:t>
            </a:r>
            <a:r>
              <a:rPr lang="en-US" dirty="0" smtClean="0"/>
              <a:t>: Set of sentences in a formal language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Declarative approach for building an agent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rgbClr val="FF0000"/>
                </a:solidFill>
              </a:rPr>
              <a:t>TELL</a:t>
            </a:r>
            <a:r>
              <a:rPr lang="en-US" dirty="0" smtClean="0"/>
              <a:t> it what it needs to know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Then it can </a:t>
            </a:r>
            <a:r>
              <a:rPr lang="en-US" dirty="0" smtClean="0">
                <a:solidFill>
                  <a:srgbClr val="FF0000"/>
                </a:solidFill>
              </a:rPr>
              <a:t>ASK</a:t>
            </a:r>
            <a:r>
              <a:rPr lang="en-US" dirty="0" smtClean="0"/>
              <a:t> itself what to do - answers should follow from the KB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Agents can be viewed at the </a:t>
            </a:r>
            <a:r>
              <a:rPr lang="en-US" dirty="0" smtClean="0">
                <a:solidFill>
                  <a:srgbClr val="FF0000"/>
                </a:solidFill>
              </a:rPr>
              <a:t>knowledge level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What they know, regardless of implementation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Or at the </a:t>
            </a:r>
            <a:r>
              <a:rPr lang="en-US" dirty="0" smtClean="0">
                <a:solidFill>
                  <a:srgbClr val="FF0000"/>
                </a:solidFill>
              </a:rPr>
              <a:t>implementation level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Data structures in KB and algorithms that manipulate them.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C678BB-6390-4EAF-A95A-91ACD0E9DA2E}" type="datetime3">
              <a:rPr lang="en-US" smtClean="0"/>
              <a:pPr>
                <a:defRPr/>
              </a:pPr>
              <a:t>27 January 2025</a:t>
            </a:fld>
            <a:endParaRPr lang="en-US" dirty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1CAA61-95DA-4B45-B32B-F6D37AA9FD26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914400"/>
            <a:ext cx="70770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Logic In General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Logics are formal languages for representing information, such that conclusions can be drawn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Syntax defines the sentences in the language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Semantics define the “meaning" of sentences, i.e., define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truth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of a sentence in a world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E.g., the language of arithmetic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+ 2 ≥ y is a sentence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; x2 + y &gt; is not a sentence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x + 2 ≥ y is true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the number x + 2 is no less than the number y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+ 2 ≥ y is true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where x=7; y =1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+ 2 ≥ y is false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where x=0; y =6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C678BB-6390-4EAF-A95A-91ACD0E9DA2E}" type="datetime3">
              <a:rPr lang="en-US" smtClean="0"/>
              <a:pPr>
                <a:defRPr/>
              </a:pPr>
              <a:t>27 January 2025</a:t>
            </a:fld>
            <a:endParaRPr 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1F88BE-34EF-4C69-8968-B57F2C204805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Entailment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>
                <a:solidFill>
                  <a:srgbClr val="FF0000"/>
                </a:solidFill>
              </a:rPr>
              <a:t>Entailment </a:t>
            </a:r>
            <a:r>
              <a:rPr lang="en-US" altLang="en-US" smtClean="0"/>
              <a:t>means that </a:t>
            </a:r>
            <a:r>
              <a:rPr lang="en-US" altLang="en-US" smtClean="0">
                <a:solidFill>
                  <a:srgbClr val="FF0000"/>
                </a:solidFill>
              </a:rPr>
              <a:t>one thing </a:t>
            </a:r>
            <a:r>
              <a:rPr lang="en-US" altLang="en-US" b="1" smtClean="0">
                <a:solidFill>
                  <a:srgbClr val="FF0000"/>
                </a:solidFill>
              </a:rPr>
              <a:t>follows</a:t>
            </a:r>
            <a:r>
              <a:rPr lang="en-US" altLang="en-US" smtClean="0">
                <a:solidFill>
                  <a:srgbClr val="FF0000"/>
                </a:solidFill>
              </a:rPr>
              <a:t> from another</a:t>
            </a:r>
          </a:p>
          <a:p>
            <a:endParaRPr lang="en-US" altLang="en-US" smtClean="0"/>
          </a:p>
          <a:p>
            <a:r>
              <a:rPr lang="en-US" altLang="en-US" smtClean="0"/>
              <a:t>Knowledge base </a:t>
            </a:r>
            <a:r>
              <a:rPr lang="en-US" altLang="en-US" smtClean="0">
                <a:solidFill>
                  <a:srgbClr val="FF0000"/>
                </a:solidFill>
              </a:rPr>
              <a:t>KB entails sentence B iff B is true in all worlds where KB is true</a:t>
            </a:r>
          </a:p>
          <a:p>
            <a:pPr lvl="1"/>
            <a:r>
              <a:rPr lang="en-US" altLang="en-US" smtClean="0"/>
              <a:t>E.g., the KB containing “the Giants won" and “the Reds won” entails “Either the Giants won or the Reds won“</a:t>
            </a:r>
          </a:p>
          <a:p>
            <a:pPr lvl="1"/>
            <a:r>
              <a:rPr lang="es-ES" altLang="en-US" smtClean="0"/>
              <a:t>E.g., x + y =4 entails 4=x + y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Entailment is a relationship between sentences (i.e., syntax) that is based on semantics</a:t>
            </a:r>
            <a:r>
              <a:rPr lang="en-US" altLang="en-US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C678BB-6390-4EAF-A95A-91ACD0E9DA2E}" type="datetime3">
              <a:rPr lang="en-US" smtClean="0"/>
              <a:pPr>
                <a:defRPr/>
              </a:pPr>
              <a:t>27 January 2025</a:t>
            </a:fld>
            <a:endParaRPr lang="en-US" dirty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3395D2-5C38-49CC-8F52-B0D7B283D5CB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1336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Models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Logicians typically think in terms of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are formally structured worlds with respect to which truth can be evaluated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We say 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a model of a sentence B if B is true in 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M(B) is the set of all models of B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Then KB |= B  if and only if M(KB)   M(B)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E.g. KB = Giants won and Reds won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B = Giants won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C678BB-6390-4EAF-A95A-91ACD0E9DA2E}" type="datetime3">
              <a:rPr lang="en-US" smtClean="0"/>
              <a:pPr>
                <a:defRPr/>
              </a:pPr>
              <a:t>27 January 2025</a:t>
            </a:fld>
            <a:endParaRPr lang="en-US" dirty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69BCED-6446-420C-83AF-1B6972E1D1D3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733800"/>
            <a:ext cx="228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5372100" y="46101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4800600" y="5410200"/>
            <a:ext cx="3733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M(B) could be also true for worlds that are different than the worlds of KB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Models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C678BB-6390-4EAF-A95A-91ACD0E9DA2E}" type="datetime3">
              <a:rPr lang="en-US" smtClean="0"/>
              <a:pPr>
                <a:defRPr/>
              </a:pPr>
              <a:t>27 January 2025</a:t>
            </a:fld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F542E9-C0BF-4468-93D4-3512FE5D02DF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938338"/>
            <a:ext cx="3733800" cy="339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4191000" y="1524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M(B)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Types of logics in Artificial Intelligence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logics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Deductive logic and Inductive logic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deductive logic, the complete evidence is provided about the truth of the conclusion made.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the agent uses specific and accurate premises that lead to a specific conclusion.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Example: An expert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system designed to suggest medicines to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patient because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person has so and so symptoms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Inductive logic, the reasoning is done through a ‘bottom-up’ approach.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agent here takes specific information and then generalizes it for the sake of complete understanding.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Example: In 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natural language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processing, an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agent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sums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up the words according to their category, i.e. verb, noun article, etc., and then infers the meaning of that sentence.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685</Words>
  <Application>Microsoft Office PowerPoint</Application>
  <PresentationFormat>On-screen Show (4:3)</PresentationFormat>
  <Paragraphs>149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Propositional Logic</vt:lpstr>
      <vt:lpstr>Why Do We Need Logic?</vt:lpstr>
      <vt:lpstr>Logic in AI</vt:lpstr>
      <vt:lpstr>Knowledge Base</vt:lpstr>
      <vt:lpstr>Logic In General</vt:lpstr>
      <vt:lpstr>Entailment</vt:lpstr>
      <vt:lpstr>Models</vt:lpstr>
      <vt:lpstr>Models</vt:lpstr>
      <vt:lpstr> Types of logics in Artificial Intelligence </vt:lpstr>
      <vt:lpstr>Propositional Logic</vt:lpstr>
      <vt:lpstr>Syntax of propositional logic </vt:lpstr>
      <vt:lpstr>Propositional Logic</vt:lpstr>
      <vt:lpstr>Logical Connectives </vt:lpstr>
      <vt:lpstr>Slide 14</vt:lpstr>
      <vt:lpstr>Deduction using Propositional Logic</vt:lpstr>
      <vt:lpstr>Logical Equivalence</vt:lpstr>
      <vt:lpstr>Validity and Satisfiability</vt:lpstr>
      <vt:lpstr>Two Famous Inference Rules</vt:lpstr>
      <vt:lpstr>Resolution</vt:lpstr>
      <vt:lpstr>Conversion to CNF</vt:lpstr>
      <vt:lpstr>Resolution Algorithm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hp</dc:creator>
  <cp:lastModifiedBy>hp</cp:lastModifiedBy>
  <cp:revision>15</cp:revision>
  <dcterms:created xsi:type="dcterms:W3CDTF">2023-12-21T08:55:07Z</dcterms:created>
  <dcterms:modified xsi:type="dcterms:W3CDTF">2025-01-27T08:39:36Z</dcterms:modified>
</cp:coreProperties>
</file>