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8" r:id="rId14"/>
    <p:sldId id="285" r:id="rId15"/>
    <p:sldId id="286" r:id="rId16"/>
    <p:sldId id="271" r:id="rId17"/>
    <p:sldId id="275" r:id="rId18"/>
    <p:sldId id="278" r:id="rId19"/>
    <p:sldId id="276" r:id="rId20"/>
    <p:sldId id="277" r:id="rId21"/>
    <p:sldId id="279" r:id="rId22"/>
    <p:sldId id="287" r:id="rId23"/>
    <p:sldId id="288" r:id="rId2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5620"/>
    <p:restoredTop sz="94664" autoAdjust="0"/>
  </p:normalViewPr>
  <p:slideViewPr>
    <p:cSldViewPr snapToGrid="0">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32"/>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uiltin.com/machine-learning/reinforcement-learning"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hyperlink" Target="https://builtin.com/data-science/probability-statistics" TargetMode="External"/><Relationship Id="rId4" Type="http://schemas.openxmlformats.org/officeDocument/2006/relationships/hyperlink" Target="https://en.wikipedia.org/wiki/Markov_propert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Reinforcement Learning</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spcBef>
                <a:spcPts val="0"/>
              </a:spcBef>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body" idx="1"/>
          </p:nvPr>
        </p:nvSpPr>
        <p:spPr>
          <a:xfrm>
            <a:off x="457200" y="951411"/>
            <a:ext cx="8229600" cy="5287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Initially, the approximation of the optimal value function is poor. </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V</a:t>
            </a:r>
            <a:r>
              <a:rPr lang="en-US" sz="2000" i="1" dirty="0" smtClean="0">
                <a:latin typeface="Times New Roman"/>
                <a:ea typeface="Times New Roman"/>
                <a:cs typeface="Times New Roman"/>
                <a:sym typeface="Times New Roman"/>
              </a:rPr>
              <a:t>*</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is the optimal value function where </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i="1" baseline="-25000" dirty="0" smtClean="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is the state vector;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is the approximation of the value </a:t>
            </a:r>
            <a:r>
              <a:rPr lang="en-US" sz="2000" dirty="0">
                <a:latin typeface="Times New Roman"/>
                <a:ea typeface="Times New Roman"/>
                <a:cs typeface="Times New Roman"/>
                <a:sym typeface="Times New Roman"/>
              </a:rPr>
              <a:t>function; γ is a discount factor in the range [0,1] that causes immediate reinforcement to have more importance.</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b="1" i="1" dirty="0"/>
              <a:t> </a:t>
            </a:r>
            <a:r>
              <a:rPr lang="en-US" sz="2000" i="1" dirty="0">
                <a:latin typeface="Times New Roman"/>
                <a:ea typeface="Times New Roman"/>
                <a:cs typeface="Times New Roman"/>
                <a:sym typeface="Times New Roman"/>
              </a:rPr>
              <a:t>will be initialized to random values and will contain no information about the optimal </a:t>
            </a:r>
            <a:r>
              <a:rPr lang="en-US" sz="2000" dirty="0">
                <a:latin typeface="Times New Roman"/>
                <a:ea typeface="Times New Roman"/>
                <a:cs typeface="Times New Roman"/>
                <a:sym typeface="Times New Roman"/>
              </a:rPr>
              <a:t>value function </a:t>
            </a:r>
            <a:r>
              <a:rPr lang="en-US" sz="2000" i="1" dirty="0">
                <a:latin typeface="Times New Roman"/>
                <a:ea typeface="Times New Roman"/>
                <a:cs typeface="Times New Roman"/>
                <a:sym typeface="Times New Roman"/>
              </a:rPr>
              <a:t>V</a:t>
            </a:r>
            <a:r>
              <a:rPr lang="en-US" sz="2000" i="1" dirty="0" smtClean="0">
                <a:latin typeface="Times New Roman"/>
                <a:ea typeface="Times New Roman"/>
                <a:cs typeface="Times New Roman"/>
                <a:sym typeface="Times New Roman"/>
              </a:rPr>
              <a:t>*</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i="1" dirty="0">
                <a:latin typeface="Times New Roman"/>
                <a:ea typeface="Times New Roman"/>
                <a:cs typeface="Times New Roman"/>
                <a:sym typeface="Times New Roman"/>
              </a:rPr>
              <a:t> This means that the approximation of the optimal value function in a given state is </a:t>
            </a:r>
            <a:r>
              <a:rPr lang="en-US" sz="2000" dirty="0">
                <a:latin typeface="Times New Roman"/>
                <a:ea typeface="Times New Roman"/>
                <a:cs typeface="Times New Roman"/>
                <a:sym typeface="Times New Roman"/>
              </a:rPr>
              <a:t>equal to the true value of that state </a:t>
            </a:r>
            <a:r>
              <a:rPr lang="en-US" sz="2000" i="1" dirty="0">
                <a:latin typeface="Times New Roman"/>
                <a:ea typeface="Times New Roman"/>
                <a:cs typeface="Times New Roman"/>
                <a:sym typeface="Times New Roman"/>
              </a:rPr>
              <a:t>V</a:t>
            </a:r>
            <a:r>
              <a:rPr lang="en-US" sz="2000" i="1" dirty="0" smtClean="0">
                <a:latin typeface="Times New Roman"/>
                <a:ea typeface="Times New Roman"/>
                <a:cs typeface="Times New Roman"/>
                <a:sym typeface="Times New Roman"/>
              </a:rPr>
              <a:t>*</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 </a:t>
            </a:r>
            <a:r>
              <a:rPr lang="en-US" sz="2000" i="1" dirty="0">
                <a:latin typeface="Times New Roman"/>
                <a:ea typeface="Times New Roman"/>
                <a:cs typeface="Times New Roman"/>
                <a:sym typeface="Times New Roman"/>
              </a:rPr>
              <a:t>plus some error in the approximation, as </a:t>
            </a:r>
            <a:r>
              <a:rPr lang="en-US" sz="2000" i="1" dirty="0" smtClean="0">
                <a:latin typeface="Times New Roman"/>
                <a:ea typeface="Times New Roman"/>
                <a:cs typeface="Times New Roman"/>
                <a:sym typeface="Times New Roman"/>
              </a:rPr>
              <a:t>expressed</a:t>
            </a:r>
          </a:p>
          <a:p>
            <a:pPr marL="342900" lvl="0" algn="ctr">
              <a:spcBef>
                <a:spcPts val="400"/>
              </a:spcBef>
              <a:buSzPts val="2000"/>
              <a:buNone/>
            </a:pP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a:t>
            </a:r>
            <a:r>
              <a:rPr lang="en-US" sz="2000" i="1" dirty="0" smtClean="0">
                <a:latin typeface="Times New Roman"/>
                <a:ea typeface="Times New Roman"/>
                <a:cs typeface="Times New Roman"/>
                <a:sym typeface="Times New Roman"/>
              </a:rPr>
              <a:t> = e</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p:txBody>
      </p:sp>
      <p:sp>
        <p:nvSpPr>
          <p:cNvPr id="171" name="Google Shape;171;p26"/>
          <p:cNvSpPr/>
          <p:nvPr/>
        </p:nvSpPr>
        <p:spPr>
          <a:xfrm>
            <a:off x="762000" y="4987835"/>
            <a:ext cx="8382000" cy="646331"/>
          </a:xfrm>
          <a:prstGeom prst="rect">
            <a:avLst/>
          </a:prstGeom>
          <a:noFill/>
          <a:ln>
            <a:noFill/>
          </a:ln>
        </p:spPr>
        <p:txBody>
          <a:bodyPr spcFirstLastPara="1" wrap="square" lIns="91425" tIns="45700" rIns="91425" bIns="45700" anchor="t" anchorCtr="0">
            <a:noAutofit/>
          </a:bodyPr>
          <a:lstStyle/>
          <a:p>
            <a:pPr lvl="0"/>
            <a:r>
              <a:rPr lang="en-US" sz="1800" b="0" i="0" u="none" strike="noStrike" cap="none" smtClean="0">
                <a:solidFill>
                  <a:schemeClr val="dk1"/>
                </a:solidFill>
                <a:latin typeface="Times New Roman"/>
                <a:ea typeface="Times New Roman"/>
                <a:cs typeface="Times New Roman"/>
                <a:sym typeface="Times New Roman"/>
              </a:rPr>
              <a:t>where </a:t>
            </a:r>
            <a:r>
              <a:rPr lang="en-US" sz="1800" b="0" i="1" u="none" strike="noStrike" cap="none" smtClean="0">
                <a:solidFill>
                  <a:schemeClr val="dk1"/>
                </a:solidFill>
                <a:latin typeface="Times New Roman"/>
                <a:ea typeface="Times New Roman"/>
                <a:cs typeface="Times New Roman"/>
                <a:sym typeface="Times New Roman"/>
              </a:rPr>
              <a:t>e</a:t>
            </a:r>
            <a:r>
              <a:rPr lang="en-US" sz="1800" b="0" u="none" strike="noStrike" cap="none" smtClean="0">
                <a:solidFill>
                  <a:schemeClr val="dk1"/>
                </a:solidFill>
                <a:latin typeface="Times New Roman"/>
                <a:ea typeface="Times New Roman"/>
                <a:cs typeface="Times New Roman"/>
                <a:sym typeface="Times New Roman"/>
              </a:rPr>
              <a:t>(</a:t>
            </a:r>
            <a:r>
              <a:rPr lang="en-US" sz="1800" i="1" smtClean="0">
                <a:latin typeface="Times New Roman"/>
                <a:ea typeface="Times New Roman"/>
                <a:cs typeface="Times New Roman"/>
                <a:sym typeface="Times New Roman"/>
              </a:rPr>
              <a:t>s</a:t>
            </a:r>
            <a:r>
              <a:rPr lang="en-US" sz="1800" i="1" baseline="-25000" smtClean="0">
                <a:latin typeface="Times New Roman"/>
                <a:ea typeface="Times New Roman"/>
                <a:cs typeface="Times New Roman"/>
                <a:sym typeface="Times New Roman"/>
              </a:rPr>
              <a:t>t</a:t>
            </a:r>
            <a:r>
              <a:rPr lang="en-US" sz="1800" b="0" u="none" strike="noStrike" cap="none" smtClean="0">
                <a:solidFill>
                  <a:schemeClr val="dk1"/>
                </a:solidFill>
                <a:latin typeface="Times New Roman"/>
                <a:ea typeface="Times New Roman"/>
                <a:cs typeface="Times New Roman"/>
                <a:sym typeface="Times New Roman"/>
              </a:rPr>
              <a:t>) </a:t>
            </a:r>
            <a:r>
              <a:rPr lang="en-US" sz="1800" b="0" i="1" u="none" strike="noStrike" cap="none" smtClean="0">
                <a:solidFill>
                  <a:schemeClr val="dk1"/>
                </a:solidFill>
                <a:latin typeface="Times New Roman"/>
                <a:ea typeface="Times New Roman"/>
                <a:cs typeface="Times New Roman"/>
                <a:sym typeface="Times New Roman"/>
              </a:rPr>
              <a:t>is the error in the approximation of the value of the state occupied at time t.</a:t>
            </a:r>
            <a:endParaRPr smtClean="0"/>
          </a:p>
          <a:p>
            <a:pPr marL="0" marR="0" lvl="0" indent="0" algn="l" rtl="0">
              <a:spcBef>
                <a:spcPts val="0"/>
              </a:spcBef>
              <a:spcAft>
                <a:spcPts val="0"/>
              </a:spcAft>
              <a:buNone/>
            </a:pPr>
            <a:r>
              <a:rPr lang="en-US" sz="1800" i="1" smtClean="0">
                <a:solidFill>
                  <a:schemeClr val="dk1"/>
                </a:solidFill>
                <a:latin typeface="Times New Roman"/>
                <a:ea typeface="Times New Roman"/>
                <a:cs typeface="Times New Roman"/>
                <a:sym typeface="Times New Roman"/>
              </a:rPr>
              <a:t>Likewise</a:t>
            </a:r>
            <a:endParaRPr sz="1800">
              <a:solidFill>
                <a:schemeClr val="dk1"/>
              </a:solidFill>
              <a:latin typeface="Times New Roman"/>
              <a:ea typeface="Times New Roman"/>
              <a:cs typeface="Times New Roman"/>
              <a:sym typeface="Times New Roman"/>
            </a:endParaRPr>
          </a:p>
        </p:txBody>
      </p:sp>
      <p:sp>
        <p:nvSpPr>
          <p:cNvPr id="6" name="Rectangle 5"/>
          <p:cNvSpPr/>
          <p:nvPr/>
        </p:nvSpPr>
        <p:spPr>
          <a:xfrm>
            <a:off x="2988306" y="5495798"/>
            <a:ext cx="2345514" cy="307777"/>
          </a:xfrm>
          <a:prstGeom prst="rect">
            <a:avLst/>
          </a:prstGeom>
        </p:spPr>
        <p:txBody>
          <a:bodyPr wrap="square">
            <a:spAutoFit/>
          </a:bodyPr>
          <a:lstStyle/>
          <a:p>
            <a:pPr marL="342900" lvl="0" algn="ctr">
              <a:spcBef>
                <a:spcPts val="400"/>
              </a:spcBef>
              <a:buSzPts val="2000"/>
              <a:buNone/>
            </a:pPr>
            <a:r>
              <a:rPr lang="en-US" i="1" dirty="0" smtClean="0">
                <a:latin typeface="Times New Roman"/>
                <a:ea typeface="Times New Roman"/>
                <a:cs typeface="Times New Roman"/>
                <a:sym typeface="Times New Roman"/>
              </a:rPr>
              <a:t>V</a:t>
            </a:r>
            <a:r>
              <a:rPr lang="en-US" dirty="0" smtClean="0">
                <a:latin typeface="Times New Roman"/>
                <a:ea typeface="Times New Roman"/>
                <a:cs typeface="Times New Roman"/>
                <a:sym typeface="Times New Roman"/>
              </a:rPr>
              <a:t>(</a:t>
            </a:r>
            <a:r>
              <a:rPr lang="en-US" i="1" dirty="0" smtClean="0">
                <a:latin typeface="Times New Roman"/>
                <a:ea typeface="Times New Roman"/>
                <a:cs typeface="Times New Roman"/>
                <a:sym typeface="Times New Roman"/>
              </a:rPr>
              <a:t>s</a:t>
            </a:r>
            <a:r>
              <a:rPr lang="en-US" i="1" baseline="-25000" dirty="0" smtClean="0">
                <a:latin typeface="Times New Roman"/>
                <a:ea typeface="Times New Roman"/>
                <a:cs typeface="Times New Roman"/>
                <a:sym typeface="Times New Roman"/>
              </a:rPr>
              <a:t>t</a:t>
            </a:r>
            <a:r>
              <a:rPr lang="en-US" baseline="-25000" dirty="0" smtClean="0">
                <a:latin typeface="Times New Roman"/>
                <a:ea typeface="Times New Roman"/>
                <a:cs typeface="Times New Roman"/>
                <a:sym typeface="Times New Roman"/>
              </a:rPr>
              <a:t>+1</a:t>
            </a:r>
            <a:r>
              <a:rPr lang="en-US" dirty="0" smtClean="0">
                <a:latin typeface="Times New Roman"/>
                <a:ea typeface="Times New Roman"/>
                <a:cs typeface="Times New Roman"/>
                <a:sym typeface="Times New Roman"/>
              </a:rPr>
              <a:t>)</a:t>
            </a:r>
            <a:r>
              <a:rPr lang="en-US" i="1" dirty="0" smtClean="0">
                <a:latin typeface="Times New Roman"/>
                <a:ea typeface="Times New Roman"/>
                <a:cs typeface="Times New Roman"/>
                <a:sym typeface="Times New Roman"/>
              </a:rPr>
              <a:t> = e</a:t>
            </a:r>
            <a:r>
              <a:rPr lang="en-US" dirty="0" smtClean="0">
                <a:latin typeface="Times New Roman"/>
                <a:ea typeface="Times New Roman"/>
                <a:cs typeface="Times New Roman"/>
                <a:sym typeface="Times New Roman"/>
              </a:rPr>
              <a:t>(</a:t>
            </a:r>
            <a:r>
              <a:rPr lang="en-US" i="1" dirty="0" smtClean="0">
                <a:latin typeface="Times New Roman"/>
                <a:ea typeface="Times New Roman"/>
                <a:cs typeface="Times New Roman"/>
                <a:sym typeface="Times New Roman"/>
              </a:rPr>
              <a:t>s</a:t>
            </a:r>
            <a:r>
              <a:rPr lang="en-US" i="1" baseline="-25000" dirty="0" smtClean="0">
                <a:latin typeface="Times New Roman"/>
                <a:ea typeface="Times New Roman"/>
                <a:cs typeface="Times New Roman"/>
                <a:sym typeface="Times New Roman"/>
              </a:rPr>
              <a:t>t</a:t>
            </a:r>
            <a:r>
              <a:rPr lang="en-US" baseline="-25000" dirty="0" smtClean="0">
                <a:latin typeface="Times New Roman"/>
                <a:ea typeface="Times New Roman"/>
                <a:cs typeface="Times New Roman"/>
                <a:sym typeface="Times New Roman"/>
              </a:rPr>
              <a:t>+1</a:t>
            </a:r>
            <a:r>
              <a:rPr lang="en-US" dirty="0" smtClean="0">
                <a:latin typeface="Times New Roman"/>
                <a:ea typeface="Times New Roman"/>
                <a:cs typeface="Times New Roman"/>
                <a:sym typeface="Times New Roman"/>
              </a:rPr>
              <a:t>) </a:t>
            </a:r>
            <a:r>
              <a:rPr lang="en-US" i="1" dirty="0" smtClean="0">
                <a:latin typeface="Times New Roman"/>
                <a:ea typeface="Times New Roman"/>
                <a:cs typeface="Times New Roman"/>
                <a:sym typeface="Times New Roman"/>
              </a:rPr>
              <a:t>+V*</a:t>
            </a:r>
            <a:r>
              <a:rPr lang="en-US" dirty="0" smtClean="0">
                <a:latin typeface="Times New Roman"/>
                <a:ea typeface="Times New Roman"/>
                <a:cs typeface="Times New Roman"/>
                <a:sym typeface="Times New Roman"/>
              </a:rPr>
              <a:t>(</a:t>
            </a:r>
            <a:r>
              <a:rPr lang="en-US" i="1" dirty="0" smtClean="0">
                <a:latin typeface="Times New Roman"/>
                <a:ea typeface="Times New Roman"/>
                <a:cs typeface="Times New Roman"/>
                <a:sym typeface="Times New Roman"/>
              </a:rPr>
              <a:t>s</a:t>
            </a:r>
            <a:r>
              <a:rPr lang="en-US" i="1" baseline="-25000" dirty="0" smtClean="0">
                <a:latin typeface="Times New Roman"/>
                <a:ea typeface="Times New Roman"/>
                <a:cs typeface="Times New Roman"/>
                <a:sym typeface="Times New Roman"/>
              </a:rPr>
              <a:t>t</a:t>
            </a:r>
            <a:r>
              <a:rPr lang="en-US" baseline="-25000" dirty="0" smtClean="0">
                <a:latin typeface="Times New Roman"/>
                <a:ea typeface="Times New Roman"/>
                <a:cs typeface="Times New Roman"/>
                <a:sym typeface="Times New Roman"/>
              </a:rPr>
              <a:t>+1</a:t>
            </a:r>
            <a:r>
              <a:rPr lang="en-US" dirty="0" smtClean="0">
                <a:latin typeface="Times New Roman"/>
                <a:ea typeface="Times New Roman"/>
                <a:cs typeface="Times New Roman"/>
                <a:sym typeface="Times New Roman"/>
              </a:rPr>
              <a:t>)</a:t>
            </a:r>
            <a:endParaRPr lang="en-US" dirty="0">
              <a:latin typeface="Times New Roman"/>
              <a:ea typeface="Times New Roman"/>
              <a:cs typeface="Times New Roman"/>
              <a:sym typeface="Times New Roman"/>
            </a:endParaRPr>
          </a:p>
        </p:txBody>
      </p:sp>
      <p:sp>
        <p:nvSpPr>
          <p:cNvPr id="7" name="TextBox 6"/>
          <p:cNvSpPr txBox="1"/>
          <p:nvPr/>
        </p:nvSpPr>
        <p:spPr>
          <a:xfrm>
            <a:off x="1349829" y="174171"/>
            <a:ext cx="6688182" cy="584775"/>
          </a:xfrm>
          <a:prstGeom prst="rect">
            <a:avLst/>
          </a:prstGeom>
          <a:noFill/>
        </p:spPr>
        <p:txBody>
          <a:bodyPr wrap="square" rtlCol="0">
            <a:spAutoFit/>
          </a:bodyPr>
          <a:lstStyle/>
          <a:p>
            <a:pPr algn="ctr"/>
            <a:r>
              <a:rPr lang="en-US" sz="3200" dirty="0" smtClean="0">
                <a:latin typeface="Times New Roman" pitchFamily="18" charset="0"/>
                <a:cs typeface="Times New Roman" pitchFamily="18" charset="0"/>
              </a:rPr>
              <a:t>Optimal Value Function</a:t>
            </a:r>
            <a:endParaRPr lang="en-US" sz="32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body" idx="1"/>
          </p:nvPr>
        </p:nvSpPr>
        <p:spPr>
          <a:xfrm>
            <a:off x="457200" y="1254034"/>
            <a:ext cx="8229600" cy="5070566"/>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000"/>
              <a:buChar char="•"/>
            </a:pPr>
            <a:r>
              <a:rPr lang="en-US" sz="2000" dirty="0">
                <a:latin typeface="Times New Roman"/>
                <a:ea typeface="Times New Roman"/>
                <a:cs typeface="Times New Roman"/>
                <a:sym typeface="Times New Roman"/>
              </a:rPr>
              <a:t>The value of state </a:t>
            </a:r>
            <a:r>
              <a:rPr lang="en-US" sz="2000" i="1" dirty="0" err="1">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for the optimal policy is the sum of the </a:t>
            </a:r>
            <a:r>
              <a:rPr lang="en-US" sz="2000" dirty="0" smtClean="0">
                <a:latin typeface="Times New Roman"/>
                <a:ea typeface="Times New Roman"/>
                <a:cs typeface="Times New Roman"/>
                <a:sym typeface="Times New Roman"/>
              </a:rPr>
              <a:t>reinforcement signal </a:t>
            </a:r>
            <a:r>
              <a:rPr lang="en-US" sz="2000" dirty="0">
                <a:latin typeface="Times New Roman"/>
                <a:ea typeface="Times New Roman"/>
                <a:cs typeface="Times New Roman"/>
                <a:sym typeface="Times New Roman"/>
              </a:rPr>
              <a:t>when starting from state </a:t>
            </a:r>
            <a:r>
              <a:rPr lang="en-US" sz="2000" i="1"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and performing optimal actions until a terminal state is reached. </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By this definition, a simple relationship exists between the values of successive states, </a:t>
            </a:r>
            <a:r>
              <a:rPr lang="en-US" sz="2000" i="1"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a:t>
            </a:r>
            <a:r>
              <a:rPr lang="en-US" sz="2000" dirty="0">
                <a:latin typeface="Times New Roman"/>
                <a:ea typeface="Times New Roman"/>
                <a:cs typeface="Times New Roman"/>
                <a:sym typeface="Times New Roman"/>
              </a:rPr>
              <a:t>and </a:t>
            </a:r>
            <a:r>
              <a:rPr lang="en-US" sz="2000" i="1"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a:t>
            </a:r>
            <a:r>
              <a:rPr lang="en-US" sz="2000" baseline="-25000" dirty="0">
                <a:latin typeface="Times New Roman"/>
                <a:ea typeface="Times New Roman"/>
                <a:cs typeface="Times New Roman"/>
                <a:sym typeface="Times New Roman"/>
              </a:rPr>
              <a:t>+1</a:t>
            </a:r>
            <a:r>
              <a:rPr lang="en-US" sz="2000" dirty="0">
                <a:latin typeface="Times New Roman"/>
                <a:ea typeface="Times New Roman"/>
                <a:cs typeface="Times New Roman"/>
                <a:sym typeface="Times New Roman"/>
              </a:rPr>
              <a:t> and defined by the Bellman equation as</a:t>
            </a:r>
            <a:endParaRPr/>
          </a:p>
          <a:p>
            <a:pPr marL="342900" lvl="0" algn="ctr">
              <a:spcBef>
                <a:spcPts val="400"/>
              </a:spcBef>
              <a:buSzPts val="2000"/>
              <a:buNone/>
            </a:pP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r</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a:t>
            </a:r>
            <a:endParaRPr sz="20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None/>
            </a:pPr>
            <a:r>
              <a:rPr lang="en-US" sz="2000" dirty="0">
                <a:latin typeface="Times New Roman"/>
                <a:ea typeface="Times New Roman"/>
                <a:cs typeface="Times New Roman"/>
                <a:sym typeface="Times New Roman"/>
              </a:rPr>
              <a:t>where the discount factor γ is used to exponentially decrease the weight of reinforcements received in the future.</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ts val="2000"/>
              <a:buChar char="•"/>
            </a:pPr>
            <a:r>
              <a:rPr lang="en-US" sz="2000" dirty="0">
                <a:latin typeface="Times New Roman"/>
                <a:ea typeface="Times New Roman"/>
                <a:cs typeface="Times New Roman"/>
                <a:sym typeface="Times New Roman"/>
              </a:rPr>
              <a:t>The approximation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dirty="0">
                <a:latin typeface="Times New Roman"/>
                <a:ea typeface="Times New Roman"/>
                <a:cs typeface="Times New Roman"/>
                <a:sym typeface="Times New Roman"/>
              </a:rPr>
              <a:t>)</a:t>
            </a:r>
            <a:r>
              <a:rPr lang="en-US" sz="2000" i="1" dirty="0">
                <a:latin typeface="Times New Roman"/>
                <a:ea typeface="Times New Roman"/>
                <a:cs typeface="Times New Roman"/>
                <a:sym typeface="Times New Roman"/>
              </a:rPr>
              <a:t> also has the same relationship</a:t>
            </a:r>
            <a:r>
              <a:rPr lang="en-US" sz="2000" b="1" i="1" dirty="0"/>
              <a:t>,</a:t>
            </a:r>
            <a:endParaRPr/>
          </a:p>
          <a:p>
            <a:pPr marL="342900" indent="-215900">
              <a:spcBef>
                <a:spcPts val="400"/>
              </a:spcBef>
              <a:buSzPts val="2000"/>
              <a:buNone/>
            </a:pPr>
            <a:r>
              <a:rPr lang="en-US" sz="2000" b="1" i="1" dirty="0" smtClean="0"/>
              <a:t>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r</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a:t>
            </a:r>
          </a:p>
          <a:p>
            <a:pPr marL="342900" lvl="0" indent="-215900">
              <a:spcBef>
                <a:spcPts val="400"/>
              </a:spcBef>
              <a:buSzPts val="2000"/>
              <a:buNone/>
            </a:pPr>
            <a:r>
              <a:rPr lang="en-US" sz="2000" b="1" i="1" dirty="0" smtClean="0"/>
              <a:t>				</a:t>
            </a: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r</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	</a:t>
            </a:r>
            <a:endParaRPr sz="2000">
              <a:latin typeface="Times New Roman" pitchFamily="18" charset="0"/>
              <a:cs typeface="Times New Roman" pitchFamily="18" charset="0"/>
            </a:endParaRPr>
          </a:p>
          <a:p>
            <a:pPr marL="342900" indent="-215900">
              <a:spcBef>
                <a:spcPts val="400"/>
              </a:spcBef>
              <a:buSzPts val="2000"/>
              <a:buNone/>
            </a:pPr>
            <a:r>
              <a:rPr lang="en-US" sz="2000" b="1" i="1" dirty="0" smtClean="0"/>
              <a:t>				</a:t>
            </a: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i="1" dirty="0" smtClean="0">
                <a:latin typeface="Times New Roman"/>
                <a:ea typeface="Times New Roman"/>
                <a:cs typeface="Times New Roman"/>
                <a:sym typeface="Times New Roman"/>
              </a:rPr>
              <a:t>r</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i="1" dirty="0" smtClean="0">
                <a:latin typeface="Times New Roman"/>
                <a:ea typeface="Times New Roman"/>
                <a:cs typeface="Times New Roman"/>
                <a:sym typeface="Times New Roman"/>
              </a:rPr>
              <a:t>V</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a:t>
            </a:r>
            <a:endParaRPr lang="en-US" sz="2000" dirty="0" smtClean="0">
              <a:latin typeface="Times New Roman" pitchFamily="18" charset="0"/>
              <a:cs typeface="Times New Roman" pitchFamily="18" charset="0"/>
            </a:endParaRPr>
          </a:p>
          <a:p>
            <a:pPr marL="342900" lvl="0" indent="-342900" algn="l" rtl="0">
              <a:spcBef>
                <a:spcPts val="400"/>
              </a:spcBef>
              <a:spcAft>
                <a:spcPts val="0"/>
              </a:spcAft>
              <a:buClr>
                <a:schemeClr val="dk1"/>
              </a:buClr>
              <a:buSzPts val="2000"/>
              <a:buChar char="•"/>
            </a:pPr>
            <a:r>
              <a:rPr lang="en-US" sz="2000" i="1" dirty="0" smtClean="0">
                <a:latin typeface="Times New Roman"/>
                <a:ea typeface="Times New Roman"/>
                <a:cs typeface="Times New Roman"/>
                <a:sym typeface="Times New Roman"/>
              </a:rPr>
              <a:t>V*(</a:t>
            </a:r>
            <a:r>
              <a:rPr lang="en-US" sz="2000" i="1" dirty="0" err="1" smtClean="0">
                <a:latin typeface="Times New Roman"/>
                <a:ea typeface="Times New Roman"/>
                <a:cs typeface="Times New Roman"/>
                <a:sym typeface="Times New Roman"/>
              </a:rPr>
              <a:t>s</a:t>
            </a:r>
            <a:r>
              <a:rPr lang="en-US" sz="2000" i="1" baseline="-25000" dirty="0" err="1" smtClean="0">
                <a:latin typeface="Times New Roman"/>
                <a:ea typeface="Times New Roman"/>
                <a:cs typeface="Times New Roman"/>
                <a:sym typeface="Times New Roman"/>
              </a:rPr>
              <a:t>t</a:t>
            </a:r>
            <a:r>
              <a:rPr lang="en-US" sz="2000" i="1" dirty="0">
                <a:latin typeface="Times New Roman"/>
                <a:ea typeface="Times New Roman"/>
                <a:cs typeface="Times New Roman"/>
                <a:sym typeface="Times New Roman"/>
              </a:rPr>
              <a:t>) is subtracted from both sides to reveal the relationship in the </a:t>
            </a:r>
            <a:r>
              <a:rPr lang="en-US" sz="2000" dirty="0">
                <a:latin typeface="Times New Roman"/>
                <a:ea typeface="Times New Roman"/>
                <a:cs typeface="Times New Roman"/>
                <a:sym typeface="Times New Roman"/>
              </a:rPr>
              <a:t>errors of successive states. This relationship is expressed</a:t>
            </a:r>
            <a:endParaRPr sz="2000" i="1">
              <a:latin typeface="Times New Roman"/>
              <a:ea typeface="Times New Roman"/>
              <a:cs typeface="Times New Roman"/>
              <a:sym typeface="Times New Roman"/>
            </a:endParaRPr>
          </a:p>
          <a:p>
            <a:pPr marL="342900" lvl="0" indent="-215900" algn="ctr">
              <a:spcBef>
                <a:spcPts val="400"/>
              </a:spcBef>
              <a:buSzPts val="2000"/>
              <a:buNone/>
            </a:pP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a:t>
            </a:r>
            <a:r>
              <a:rPr lang="en-US" sz="2000" dirty="0" err="1" smtClean="0">
                <a:latin typeface="Times New Roman"/>
                <a:ea typeface="Times New Roman"/>
                <a:cs typeface="Times New Roman"/>
                <a:sym typeface="Times New Roman"/>
              </a:rPr>
              <a:t>s</a:t>
            </a:r>
            <a:r>
              <a:rPr lang="en-US" sz="2000" baseline="-25000" dirty="0" err="1" smtClean="0">
                <a:latin typeface="Times New Roman"/>
                <a:ea typeface="Times New Roman"/>
                <a:cs typeface="Times New Roman"/>
                <a:sym typeface="Times New Roman"/>
              </a:rPr>
              <a:t>t</a:t>
            </a:r>
            <a:r>
              <a:rPr lang="en-US" sz="2000" dirty="0" smtClean="0">
                <a:latin typeface="Times New Roman"/>
                <a:ea typeface="Times New Roman"/>
                <a:cs typeface="Times New Roman"/>
                <a:sym typeface="Times New Roman"/>
              </a:rPr>
              <a:t>) = </a:t>
            </a:r>
            <a:r>
              <a:rPr lang="en-US" sz="2000" dirty="0" smtClean="0">
                <a:latin typeface="Times New Roman"/>
                <a:ea typeface="Times New Roman"/>
                <a:cs typeface="Times New Roman"/>
                <a:sym typeface="Symbol"/>
              </a:rPr>
              <a:t></a:t>
            </a:r>
            <a:r>
              <a:rPr lang="en-US" sz="2000" dirty="0" smtClean="0">
                <a:latin typeface="Times New Roman" pitchFamily="18" charset="0"/>
                <a:cs typeface="Times New Roman" pitchFamily="18" charset="0"/>
              </a:rPr>
              <a:t>e</a:t>
            </a:r>
            <a:r>
              <a:rPr lang="en-US" sz="2000" dirty="0" smtClean="0">
                <a:latin typeface="Times New Roman"/>
                <a:ea typeface="Times New Roman"/>
                <a:cs typeface="Times New Roman"/>
                <a:sym typeface="Times New Roman"/>
              </a:rPr>
              <a:t>(s</a:t>
            </a:r>
            <a:r>
              <a:rPr lang="en-US" sz="2000" baseline="-25000" dirty="0" smtClean="0">
                <a:latin typeface="Times New Roman"/>
                <a:ea typeface="Times New Roman"/>
                <a:cs typeface="Times New Roman"/>
                <a:sym typeface="Times New Roman"/>
              </a:rPr>
              <a:t>t+1</a:t>
            </a:r>
            <a:r>
              <a:rPr lang="en-US" sz="2000" dirty="0" smtClean="0">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p:txBody>
      </p:sp>
      <p:sp>
        <p:nvSpPr>
          <p:cNvPr id="6" name="TextBox 5"/>
          <p:cNvSpPr txBox="1"/>
          <p:nvPr/>
        </p:nvSpPr>
        <p:spPr>
          <a:xfrm>
            <a:off x="1541417" y="287383"/>
            <a:ext cx="5886994" cy="646331"/>
          </a:xfrm>
          <a:prstGeom prst="rect">
            <a:avLst/>
          </a:prstGeom>
          <a:noFill/>
        </p:spPr>
        <p:txBody>
          <a:bodyPr wrap="square" rtlCol="0">
            <a:spAutoFit/>
          </a:bodyPr>
          <a:lstStyle/>
          <a:p>
            <a:pPr algn="ctr"/>
            <a:r>
              <a:rPr lang="en-US" sz="3600" dirty="0" smtClean="0">
                <a:latin typeface="Times New Roman"/>
                <a:ea typeface="Times New Roman"/>
                <a:cs typeface="Times New Roman"/>
                <a:sym typeface="Times New Roman"/>
              </a:rPr>
              <a:t>Bellman </a:t>
            </a:r>
            <a:r>
              <a:rPr lang="en-US" sz="3600" dirty="0" smtClean="0">
                <a:latin typeface="Times New Roman"/>
                <a:ea typeface="Times New Roman"/>
                <a:cs typeface="Times New Roman"/>
                <a:sym typeface="Times New Roman"/>
              </a:rPr>
              <a:t>Equation</a:t>
            </a:r>
            <a:endParaRPr lang="en-US" sz="3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Times New Roman"/>
              <a:buNone/>
            </a:pPr>
            <a:r>
              <a:rPr lang="en-US" sz="3600">
                <a:latin typeface="Times New Roman"/>
                <a:ea typeface="Times New Roman"/>
                <a:cs typeface="Times New Roman"/>
                <a:sym typeface="Times New Roman"/>
              </a:rPr>
              <a:t>Formulating Reinforcement Learning</a:t>
            </a:r>
            <a:endParaRPr sz="3600">
              <a:latin typeface="Times New Roman"/>
              <a:ea typeface="Times New Roman"/>
              <a:cs typeface="Times New Roman"/>
              <a:sym typeface="Times New Roman"/>
            </a:endParaRPr>
          </a:p>
        </p:txBody>
      </p:sp>
      <p:pic>
        <p:nvPicPr>
          <p:cNvPr id="145" name="Google Shape;145;p22"/>
          <p:cNvPicPr preferRelativeResize="0"/>
          <p:nvPr/>
        </p:nvPicPr>
        <p:blipFill rotWithShape="1">
          <a:blip r:embed="rId3">
            <a:alphaModFix/>
          </a:blip>
          <a:srcRect/>
          <a:stretch/>
        </p:blipFill>
        <p:spPr>
          <a:xfrm>
            <a:off x="1066800" y="990600"/>
            <a:ext cx="7086600" cy="2438400"/>
          </a:xfrm>
          <a:prstGeom prst="rect">
            <a:avLst/>
          </a:prstGeom>
          <a:noFill/>
          <a:ln>
            <a:noFill/>
          </a:ln>
        </p:spPr>
      </p:pic>
      <p:sp>
        <p:nvSpPr>
          <p:cNvPr id="5" name="Text Placeholder 4"/>
          <p:cNvSpPr>
            <a:spLocks noGrp="1"/>
          </p:cNvSpPr>
          <p:nvPr>
            <p:ph type="body" idx="1"/>
          </p:nvPr>
        </p:nvSpPr>
        <p:spPr>
          <a:xfrm>
            <a:off x="500743" y="1382486"/>
            <a:ext cx="8229600" cy="4525963"/>
          </a:xfrm>
        </p:spPr>
        <p:txBody>
          <a:bodyPr/>
          <a:lstStyle/>
          <a:p>
            <a:endParaRPr lang="en-US" dirty="0"/>
          </a:p>
        </p:txBody>
      </p:sp>
      <p:pic>
        <p:nvPicPr>
          <p:cNvPr id="1026" name="Picture 2"/>
          <p:cNvPicPr>
            <a:picLocks noChangeAspect="1" noChangeArrowheads="1"/>
          </p:cNvPicPr>
          <p:nvPr/>
        </p:nvPicPr>
        <p:blipFill>
          <a:blip r:embed="rId4"/>
          <a:srcRect/>
          <a:stretch>
            <a:fillRect/>
          </a:stretch>
        </p:blipFill>
        <p:spPr bwMode="auto">
          <a:xfrm>
            <a:off x="390300" y="3318873"/>
            <a:ext cx="6698477"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Value Function</a:t>
            </a:r>
            <a:endParaRPr sz="3600">
              <a:latin typeface="Times New Roman"/>
              <a:ea typeface="Times New Roman"/>
              <a:cs typeface="Times New Roman"/>
              <a:sym typeface="Times New Roman"/>
            </a:endParaRPr>
          </a:p>
        </p:txBody>
      </p:sp>
      <p:pic>
        <p:nvPicPr>
          <p:cNvPr id="164" name="Google Shape;164;p25"/>
          <p:cNvPicPr preferRelativeResize="0">
            <a:picLocks noGrp="1"/>
          </p:cNvPicPr>
          <p:nvPr>
            <p:ph type="body" idx="1"/>
          </p:nvPr>
        </p:nvPicPr>
        <p:blipFill rotWithShape="1">
          <a:blip r:embed="rId3">
            <a:alphaModFix/>
          </a:blip>
          <a:srcRect/>
          <a:stretch/>
        </p:blipFill>
        <p:spPr>
          <a:xfrm>
            <a:off x="1447800" y="1676400"/>
            <a:ext cx="6477000" cy="4495800"/>
          </a:xfrm>
          <a:prstGeom prst="rect">
            <a:avLst/>
          </a:prstGeom>
          <a:noFill/>
          <a:ln>
            <a:noFill/>
          </a:ln>
        </p:spPr>
      </p:pic>
      <p:pic>
        <p:nvPicPr>
          <p:cNvPr id="5" name="Google Shape;152;p23"/>
          <p:cNvPicPr preferRelativeResize="0"/>
          <p:nvPr/>
        </p:nvPicPr>
        <p:blipFill rotWithShape="1">
          <a:blip r:embed="rId4">
            <a:alphaModFix/>
          </a:blip>
          <a:srcRect/>
          <a:stretch/>
        </p:blipFill>
        <p:spPr>
          <a:xfrm>
            <a:off x="5477692" y="1704702"/>
            <a:ext cx="2229394" cy="409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The Task</a:t>
            </a:r>
            <a:endParaRPr sz="3200">
              <a:latin typeface="Times New Roman"/>
              <a:ea typeface="Times New Roman"/>
              <a:cs typeface="Times New Roman"/>
              <a:sym typeface="Times New Roman"/>
            </a:endParaRPr>
          </a:p>
        </p:txBody>
      </p:sp>
      <p:pic>
        <p:nvPicPr>
          <p:cNvPr id="303" name="Google Shape;303;p42"/>
          <p:cNvPicPr preferRelativeResize="0">
            <a:picLocks noGrp="1"/>
          </p:cNvPicPr>
          <p:nvPr>
            <p:ph type="body" idx="1"/>
          </p:nvPr>
        </p:nvPicPr>
        <p:blipFill rotWithShape="1">
          <a:blip r:embed="rId3">
            <a:alphaModFix/>
          </a:blip>
          <a:srcRect/>
          <a:stretch/>
        </p:blipFill>
        <p:spPr>
          <a:xfrm>
            <a:off x="533400" y="1371600"/>
            <a:ext cx="8229600" cy="3778112"/>
          </a:xfrm>
          <a:prstGeom prst="rect">
            <a:avLst/>
          </a:prstGeom>
          <a:noFill/>
          <a:ln>
            <a:noFill/>
          </a:ln>
        </p:spPr>
      </p:pic>
      <p:sp>
        <p:nvSpPr>
          <p:cNvPr id="304" name="Google Shape;304;p42"/>
          <p:cNvSpPr/>
          <p:nvPr/>
        </p:nvSpPr>
        <p:spPr>
          <a:xfrm>
            <a:off x="609600" y="5257800"/>
            <a:ext cx="77724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i="1" dirty="0" err="1">
                <a:solidFill>
                  <a:schemeClr val="dk1"/>
                </a:solidFill>
                <a:latin typeface="Times New Roman"/>
                <a:ea typeface="Times New Roman"/>
                <a:cs typeface="Times New Roman"/>
                <a:sym typeface="Times New Roman"/>
              </a:rPr>
              <a:t>V</a:t>
            </a:r>
            <a:r>
              <a:rPr lang="en-US" sz="1800" i="1" baseline="30000" dirty="0" err="1">
                <a:solidFill>
                  <a:schemeClr val="dk1"/>
                </a:solidFill>
                <a:latin typeface="Times New Roman"/>
                <a:ea typeface="Times New Roman"/>
                <a:cs typeface="Times New Roman"/>
                <a:sym typeface="Times New Roman"/>
              </a:rPr>
              <a:t>π</a:t>
            </a:r>
            <a:r>
              <a:rPr lang="en-US" sz="1800" dirty="0">
                <a:solidFill>
                  <a:schemeClr val="dk1"/>
                </a:solidFill>
                <a:latin typeface="Times New Roman"/>
                <a:ea typeface="Times New Roman"/>
                <a:cs typeface="Times New Roman"/>
                <a:sym typeface="Times New Roman"/>
              </a:rPr>
              <a:t>(</a:t>
            </a:r>
            <a:r>
              <a:rPr lang="en-US" sz="1800" b="1" i="1" dirty="0" err="1">
                <a:solidFill>
                  <a:schemeClr val="dk1"/>
                </a:solidFill>
                <a:latin typeface="Times New Roman"/>
                <a:ea typeface="Times New Roman"/>
                <a:cs typeface="Times New Roman"/>
                <a:sym typeface="Times New Roman"/>
              </a:rPr>
              <a:t>s</a:t>
            </a:r>
            <a:r>
              <a:rPr lang="en-US" sz="1800" b="1" i="1" baseline="-25000" dirty="0" err="1">
                <a:solidFill>
                  <a:schemeClr val="dk1"/>
                </a:solidFill>
                <a:latin typeface="Times New Roman"/>
                <a:ea typeface="Times New Roman"/>
                <a:cs typeface="Times New Roman"/>
                <a:sym typeface="Times New Roman"/>
              </a:rPr>
              <a:t>t</a:t>
            </a:r>
            <a:r>
              <a:rPr lang="en-US" sz="1800" b="1" dirty="0">
                <a:solidFill>
                  <a:schemeClr val="dk1"/>
                </a:solidFill>
                <a:latin typeface="Times New Roman"/>
                <a:ea typeface="Times New Roman"/>
                <a:cs typeface="Times New Roman"/>
                <a:sym typeface="Times New Roman"/>
              </a:rPr>
              <a:t>)</a:t>
            </a:r>
            <a:r>
              <a:rPr lang="en-US" sz="1800" b="1" i="1" dirty="0">
                <a:solidFill>
                  <a:schemeClr val="dk1"/>
                </a:solidFill>
                <a:latin typeface="Times New Roman"/>
                <a:ea typeface="Times New Roman"/>
                <a:cs typeface="Times New Roman"/>
                <a:sym typeface="Times New Roman"/>
              </a:rPr>
              <a:t> is the optimal value function where </a:t>
            </a:r>
            <a:r>
              <a:rPr lang="en-US" sz="1800" b="1" i="1" dirty="0" err="1">
                <a:solidFill>
                  <a:schemeClr val="dk1"/>
                </a:solidFill>
                <a:latin typeface="Times New Roman"/>
                <a:ea typeface="Times New Roman"/>
                <a:cs typeface="Times New Roman"/>
                <a:sym typeface="Times New Roman"/>
              </a:rPr>
              <a:t>s</a:t>
            </a:r>
            <a:r>
              <a:rPr lang="en-US" sz="1800" b="1" i="1" baseline="-25000" dirty="0" err="1">
                <a:solidFill>
                  <a:schemeClr val="dk1"/>
                </a:solidFill>
                <a:latin typeface="Times New Roman"/>
                <a:ea typeface="Times New Roman"/>
                <a:cs typeface="Times New Roman"/>
                <a:sym typeface="Times New Roman"/>
              </a:rPr>
              <a:t>t</a:t>
            </a:r>
            <a:r>
              <a:rPr lang="en-US" sz="1800" b="1" i="1" dirty="0">
                <a:solidFill>
                  <a:schemeClr val="dk1"/>
                </a:solidFill>
                <a:latin typeface="Times New Roman"/>
                <a:ea typeface="Times New Roman"/>
                <a:cs typeface="Times New Roman"/>
                <a:sym typeface="Times New Roman"/>
              </a:rPr>
              <a:t> is the state vector; </a:t>
            </a:r>
            <a:r>
              <a:rPr lang="en-US" sz="1800" dirty="0">
                <a:solidFill>
                  <a:schemeClr val="dk1"/>
                </a:solidFill>
                <a:latin typeface="Times New Roman"/>
                <a:ea typeface="Times New Roman"/>
                <a:cs typeface="Times New Roman"/>
                <a:sym typeface="Times New Roman"/>
              </a:rPr>
              <a:t>γ is a discount factor in the range [0,1] that causes immediate reinforcement to have more importance (weighted more heavily) than future reinforcement.</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dirty="0" smtClean="0">
                <a:latin typeface="Times New Roman"/>
                <a:ea typeface="Times New Roman"/>
                <a:cs typeface="Times New Roman"/>
                <a:sym typeface="Times New Roman"/>
              </a:rPr>
              <a:t>Optimal Policy</a:t>
            </a:r>
            <a:endParaRPr sz="3200">
              <a:latin typeface="Times New Roman"/>
              <a:ea typeface="Times New Roman"/>
              <a:cs typeface="Times New Roman"/>
              <a:sym typeface="Times New Roman"/>
            </a:endParaRPr>
          </a:p>
        </p:txBody>
      </p:sp>
      <p:pic>
        <p:nvPicPr>
          <p:cNvPr id="310" name="Google Shape;310;p43"/>
          <p:cNvPicPr preferRelativeResize="0">
            <a:picLocks noGrp="1"/>
          </p:cNvPicPr>
          <p:nvPr>
            <p:ph type="body" idx="1"/>
          </p:nvPr>
        </p:nvPicPr>
        <p:blipFill rotWithShape="1">
          <a:blip r:embed="rId3">
            <a:alphaModFix/>
          </a:blip>
          <a:srcRect/>
          <a:stretch/>
        </p:blipFill>
        <p:spPr>
          <a:xfrm>
            <a:off x="457200" y="1959976"/>
            <a:ext cx="8229600" cy="380641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smtClean="0">
                <a:latin typeface="Times New Roman"/>
                <a:ea typeface="Times New Roman"/>
                <a:cs typeface="Times New Roman"/>
                <a:sym typeface="Times New Roman"/>
              </a:rPr>
              <a:t>Learning</a:t>
            </a:r>
            <a:endParaRPr sz="3600">
              <a:latin typeface="Times New Roman"/>
              <a:ea typeface="Times New Roman"/>
              <a:cs typeface="Times New Roman"/>
              <a:sym typeface="Times New Roman"/>
            </a:endParaRPr>
          </a:p>
        </p:txBody>
      </p:sp>
      <p:sp>
        <p:nvSpPr>
          <p:cNvPr id="186" name="Google Shape;186;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Reinforcement learning is a difficult problem because the learning system may perform an action and not be told whether that action was good or bad.</a:t>
            </a:r>
            <a:endParaRPr/>
          </a:p>
          <a:p>
            <a:pPr marL="342900" lvl="0" indent="-273050" algn="l" rtl="0">
              <a:spcBef>
                <a:spcPts val="220"/>
              </a:spcBef>
              <a:spcAft>
                <a:spcPts val="0"/>
              </a:spcAft>
              <a:buClr>
                <a:schemeClr val="dk1"/>
              </a:buClr>
              <a:buSzPts val="1100"/>
              <a:buNone/>
            </a:pPr>
            <a:endParaRPr sz="11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It will have to make many decisions and then acting on such decisions and the system learn from this experience.</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In the future, any time it chooses an action that leads to this particular situation, it will immediately learn that particular action is bad or good.</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The primary objective of learning is to find the correct mapping. Once this is completed, the optimal policy can easily be extracted.</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Markov Decision Process</a:t>
            </a:r>
            <a:endParaRPr sz="3200">
              <a:latin typeface="Times New Roman"/>
              <a:ea typeface="Times New Roman"/>
              <a:cs typeface="Times New Roman"/>
              <a:sym typeface="Times New Roman"/>
            </a:endParaRPr>
          </a:p>
        </p:txBody>
      </p:sp>
      <p:sp>
        <p:nvSpPr>
          <p:cNvPr id="213" name="Google Shape;213;p32"/>
          <p:cNvSpPr txBox="1">
            <a:spLocks noGrp="1"/>
          </p:cNvSpPr>
          <p:nvPr>
            <p:ph type="body" idx="1"/>
          </p:nvPr>
        </p:nvSpPr>
        <p:spPr>
          <a:xfrm>
            <a:off x="304800" y="1447800"/>
            <a:ext cx="8229600" cy="46783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The Markov decision process (MDP) is a mathematical framework used for modeling decision-making problems where the outcomes are partly random and partly controllable.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It’s a framework that can address most </a:t>
            </a:r>
            <a:r>
              <a:rPr lang="en-US" sz="2400" u="sng" dirty="0">
                <a:solidFill>
                  <a:schemeClr val="hlink"/>
                </a:solidFill>
                <a:latin typeface="Times New Roman"/>
                <a:ea typeface="Times New Roman"/>
                <a:cs typeface="Times New Roman"/>
                <a:sym typeface="Times New Roman"/>
                <a:hlinkClick r:id="rId3"/>
              </a:rPr>
              <a:t>reinforcement learning</a:t>
            </a:r>
            <a:r>
              <a:rPr lang="en-US" sz="2400" dirty="0">
                <a:latin typeface="Times New Roman"/>
                <a:ea typeface="Times New Roman"/>
                <a:cs typeface="Times New Roman"/>
                <a:sym typeface="Times New Roman"/>
              </a:rPr>
              <a:t> (RL) problems.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According to the </a:t>
            </a:r>
            <a:r>
              <a:rPr lang="en-US" sz="2400" u="sng" dirty="0">
                <a:solidFill>
                  <a:schemeClr val="hlink"/>
                </a:solidFill>
                <a:latin typeface="Times New Roman"/>
                <a:ea typeface="Times New Roman"/>
                <a:cs typeface="Times New Roman"/>
                <a:sym typeface="Times New Roman"/>
                <a:hlinkClick r:id="rId4"/>
              </a:rPr>
              <a:t>Markov property</a:t>
            </a:r>
            <a:r>
              <a:rPr lang="en-US" sz="2400" dirty="0">
                <a:latin typeface="Times New Roman"/>
                <a:ea typeface="Times New Roman"/>
                <a:cs typeface="Times New Roman"/>
                <a:sym typeface="Times New Roman"/>
              </a:rPr>
              <a:t>, the current state of the robot depends only on its immediate previous state (or the previous time step).</a:t>
            </a:r>
            <a:endParaRPr/>
          </a:p>
          <a:p>
            <a:pPr marL="342900" lvl="0" indent="-260350" algn="l" rtl="0">
              <a:spcBef>
                <a:spcPts val="260"/>
              </a:spcBef>
              <a:spcAft>
                <a:spcPts val="0"/>
              </a:spcAft>
              <a:buClr>
                <a:schemeClr val="dk1"/>
              </a:buClr>
              <a:buSzPts val="1300"/>
              <a:buNone/>
            </a:pPr>
            <a:endParaRPr sz="13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dirty="0">
                <a:latin typeface="Times New Roman"/>
                <a:ea typeface="Times New Roman"/>
                <a:cs typeface="Times New Roman"/>
                <a:sym typeface="Times New Roman"/>
              </a:rPr>
              <a:t>Formally, for a state S</a:t>
            </a:r>
            <a:r>
              <a:rPr lang="en-US" sz="2400" baseline="-25000" dirty="0">
                <a:latin typeface="Times New Roman"/>
                <a:ea typeface="Times New Roman"/>
                <a:cs typeface="Times New Roman"/>
                <a:sym typeface="Times New Roman"/>
              </a:rPr>
              <a:t>t</a:t>
            </a:r>
            <a:r>
              <a:rPr lang="en-US" sz="2400" dirty="0">
                <a:latin typeface="Times New Roman"/>
                <a:ea typeface="Times New Roman"/>
                <a:cs typeface="Times New Roman"/>
                <a:sym typeface="Times New Roman"/>
              </a:rPr>
              <a:t> to be Markov, the </a:t>
            </a:r>
            <a:r>
              <a:rPr lang="en-US" sz="2400" u="sng" dirty="0" smtClean="0">
                <a:solidFill>
                  <a:schemeClr val="hlink"/>
                </a:solidFill>
                <a:latin typeface="Times New Roman"/>
                <a:ea typeface="Times New Roman"/>
                <a:cs typeface="Times New Roman"/>
                <a:sym typeface="Times New Roman"/>
                <a:hlinkClick r:id="rId5"/>
              </a:rPr>
              <a:t>probability</a:t>
            </a:r>
            <a:r>
              <a:rPr lang="en-US" sz="2400" dirty="0">
                <a:latin typeface="Times New Roman"/>
                <a:ea typeface="Times New Roman"/>
                <a:cs typeface="Times New Roman"/>
                <a:sym typeface="Times New Roman"/>
              </a:rPr>
              <a:t> of the next state S</a:t>
            </a:r>
            <a:r>
              <a:rPr lang="en-US" sz="2400" baseline="-25000" dirty="0">
                <a:latin typeface="Times New Roman"/>
                <a:ea typeface="Times New Roman"/>
                <a:cs typeface="Times New Roman"/>
                <a:sym typeface="Times New Roman"/>
              </a:rPr>
              <a:t>(t+1)</a:t>
            </a:r>
            <a:r>
              <a:rPr lang="en-US" sz="2400" dirty="0">
                <a:latin typeface="Times New Roman"/>
                <a:ea typeface="Times New Roman"/>
                <a:cs typeface="Times New Roman"/>
                <a:sym typeface="Times New Roman"/>
              </a:rPr>
              <a:t> being s′ should only be dependent on the current state S</a:t>
            </a:r>
            <a:r>
              <a:rPr lang="en-US" sz="2400" baseline="-25000" dirty="0">
                <a:latin typeface="Times New Roman"/>
                <a:ea typeface="Times New Roman"/>
                <a:cs typeface="Times New Roman"/>
                <a:sym typeface="Times New Roman"/>
              </a:rPr>
              <a:t>t</a:t>
            </a:r>
            <a:endParaRPr sz="2400" baseline="-25000">
              <a:latin typeface="Times New Roman"/>
              <a:ea typeface="Times New Roman"/>
              <a:cs typeface="Times New Roman"/>
              <a:sym typeface="Times New Roman"/>
            </a:endParaRPr>
          </a:p>
        </p:txBody>
      </p:sp>
      <p:pic>
        <p:nvPicPr>
          <p:cNvPr id="214" name="Google Shape;214;p32"/>
          <p:cNvPicPr preferRelativeResize="0"/>
          <p:nvPr/>
        </p:nvPicPr>
        <p:blipFill rotWithShape="1">
          <a:blip r:embed="rId6">
            <a:alphaModFix/>
          </a:blip>
          <a:srcRect/>
          <a:stretch/>
        </p:blipFill>
        <p:spPr>
          <a:xfrm>
            <a:off x="2971800" y="5638800"/>
            <a:ext cx="5619750" cy="704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dirty="0" smtClean="0">
                <a:latin typeface="Times New Roman"/>
                <a:ea typeface="Times New Roman"/>
                <a:cs typeface="Times New Roman"/>
                <a:sym typeface="Times New Roman"/>
              </a:rPr>
              <a:t>MDP Model</a:t>
            </a:r>
            <a:endParaRPr/>
          </a:p>
        </p:txBody>
      </p:sp>
      <p:sp>
        <p:nvSpPr>
          <p:cNvPr id="233" name="Google Shape;233;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latin typeface="Times New Roman" pitchFamily="18" charset="0"/>
                <a:cs typeface="Times New Roman" pitchFamily="18" charset="0"/>
              </a:rPr>
              <a:t>MDP model &lt;S,T,A,R&gt;</a:t>
            </a:r>
            <a:endParaRPr>
              <a:latin typeface="Times New Roman" pitchFamily="18" charset="0"/>
              <a:cs typeface="Times New Roman" pitchFamily="18" charset="0"/>
            </a:endParaRPr>
          </a:p>
          <a:p>
            <a:pPr marL="742950" lvl="1" indent="-133350" algn="l" rtl="0">
              <a:spcBef>
                <a:spcPts val="480"/>
              </a:spcBef>
              <a:spcAft>
                <a:spcPts val="0"/>
              </a:spcAft>
              <a:buClr>
                <a:schemeClr val="dk1"/>
              </a:buClr>
              <a:buSzPts val="2400"/>
              <a:buNone/>
            </a:pPr>
            <a:endParaRPr sz="2400"/>
          </a:p>
        </p:txBody>
      </p:sp>
      <p:sp>
        <p:nvSpPr>
          <p:cNvPr id="234" name="Google Shape;234;p35"/>
          <p:cNvSpPr/>
          <p:nvPr/>
        </p:nvSpPr>
        <p:spPr>
          <a:xfrm>
            <a:off x="1371600" y="2667000"/>
            <a:ext cx="2819400" cy="685800"/>
          </a:xfrm>
          <a:prstGeom prst="rect">
            <a:avLst/>
          </a:prstGeom>
          <a:solidFill>
            <a:schemeClr val="accent1"/>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pitchFamily="18" charset="0"/>
                <a:cs typeface="Times New Roman" pitchFamily="18" charset="0"/>
                <a:sym typeface="Arial"/>
              </a:rPr>
              <a:t>Agent</a:t>
            </a:r>
            <a:endParaRPr>
              <a:latin typeface="Times New Roman" pitchFamily="18" charset="0"/>
              <a:cs typeface="Times New Roman" pitchFamily="18" charset="0"/>
            </a:endParaRPr>
          </a:p>
        </p:txBody>
      </p:sp>
      <p:sp>
        <p:nvSpPr>
          <p:cNvPr id="235" name="Google Shape;235;p35"/>
          <p:cNvSpPr/>
          <p:nvPr/>
        </p:nvSpPr>
        <p:spPr>
          <a:xfrm>
            <a:off x="914400" y="3962400"/>
            <a:ext cx="3657600" cy="533400"/>
          </a:xfrm>
          <a:prstGeom prst="rect">
            <a:avLst/>
          </a:prstGeom>
          <a:solidFill>
            <a:schemeClr val="accent2"/>
          </a:soli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dirty="0">
                <a:solidFill>
                  <a:schemeClr val="dk1"/>
                </a:solidFill>
                <a:latin typeface="Times New Roman" pitchFamily="18" charset="0"/>
                <a:cs typeface="Times New Roman" pitchFamily="18" charset="0"/>
                <a:sym typeface="Arial"/>
              </a:rPr>
              <a:t>Environment</a:t>
            </a:r>
            <a:endParaRPr>
              <a:latin typeface="Times New Roman" pitchFamily="18" charset="0"/>
              <a:cs typeface="Times New Roman" pitchFamily="18" charset="0"/>
            </a:endParaRPr>
          </a:p>
        </p:txBody>
      </p:sp>
      <p:cxnSp>
        <p:nvCxnSpPr>
          <p:cNvPr id="236" name="Google Shape;236;p35"/>
          <p:cNvCxnSpPr/>
          <p:nvPr/>
        </p:nvCxnSpPr>
        <p:spPr>
          <a:xfrm rot="10800000" flipH="1">
            <a:off x="1219200" y="3352800"/>
            <a:ext cx="609600" cy="609600"/>
          </a:xfrm>
          <a:prstGeom prst="straightConnector1">
            <a:avLst/>
          </a:prstGeom>
          <a:noFill/>
          <a:ln w="38100" cap="flat" cmpd="sng">
            <a:solidFill>
              <a:srgbClr val="FF3300"/>
            </a:solidFill>
            <a:prstDash val="solid"/>
            <a:round/>
            <a:headEnd type="none" w="sm" len="sm"/>
            <a:tailEnd type="triangle" w="med" len="med"/>
          </a:ln>
        </p:spPr>
      </p:cxnSp>
      <p:cxnSp>
        <p:nvCxnSpPr>
          <p:cNvPr id="237" name="Google Shape;237;p35"/>
          <p:cNvCxnSpPr/>
          <p:nvPr/>
        </p:nvCxnSpPr>
        <p:spPr>
          <a:xfrm rot="10800000" flipH="1">
            <a:off x="1828800" y="3352800"/>
            <a:ext cx="609600" cy="609600"/>
          </a:xfrm>
          <a:prstGeom prst="straightConnector1">
            <a:avLst/>
          </a:prstGeom>
          <a:noFill/>
          <a:ln w="38100" cap="flat" cmpd="sng">
            <a:solidFill>
              <a:srgbClr val="FF3300"/>
            </a:solidFill>
            <a:prstDash val="solid"/>
            <a:round/>
            <a:headEnd type="none" w="sm" len="sm"/>
            <a:tailEnd type="triangle" w="med" len="med"/>
          </a:ln>
        </p:spPr>
      </p:cxnSp>
      <p:cxnSp>
        <p:nvCxnSpPr>
          <p:cNvPr id="238" name="Google Shape;238;p35"/>
          <p:cNvCxnSpPr/>
          <p:nvPr/>
        </p:nvCxnSpPr>
        <p:spPr>
          <a:xfrm>
            <a:off x="3352800" y="3352800"/>
            <a:ext cx="609600" cy="609600"/>
          </a:xfrm>
          <a:prstGeom prst="straightConnector1">
            <a:avLst/>
          </a:prstGeom>
          <a:noFill/>
          <a:ln w="38100" cap="flat" cmpd="sng">
            <a:solidFill>
              <a:srgbClr val="FF3300"/>
            </a:solidFill>
            <a:prstDash val="solid"/>
            <a:round/>
            <a:headEnd type="none" w="sm" len="sm"/>
            <a:tailEnd type="triangle" w="med" len="med"/>
          </a:ln>
        </p:spPr>
      </p:cxnSp>
      <p:sp>
        <p:nvSpPr>
          <p:cNvPr id="239" name="Google Shape;239;p35"/>
          <p:cNvSpPr txBox="1"/>
          <p:nvPr/>
        </p:nvSpPr>
        <p:spPr>
          <a:xfrm>
            <a:off x="762000" y="3413125"/>
            <a:ext cx="776288"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State</a:t>
            </a:r>
            <a:endParaRPr>
              <a:latin typeface="Times New Roman" pitchFamily="18" charset="0"/>
              <a:cs typeface="Times New Roman" pitchFamily="18" charset="0"/>
            </a:endParaRPr>
          </a:p>
        </p:txBody>
      </p:sp>
      <p:sp>
        <p:nvSpPr>
          <p:cNvPr id="240" name="Google Shape;240;p35"/>
          <p:cNvSpPr txBox="1"/>
          <p:nvPr/>
        </p:nvSpPr>
        <p:spPr>
          <a:xfrm>
            <a:off x="2057400" y="3581400"/>
            <a:ext cx="1060450"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Reward</a:t>
            </a:r>
            <a:endParaRPr>
              <a:latin typeface="Times New Roman" pitchFamily="18" charset="0"/>
              <a:cs typeface="Times New Roman" pitchFamily="18" charset="0"/>
            </a:endParaRPr>
          </a:p>
        </p:txBody>
      </p:sp>
      <p:sp>
        <p:nvSpPr>
          <p:cNvPr id="241" name="Google Shape;241;p35"/>
          <p:cNvSpPr txBox="1"/>
          <p:nvPr/>
        </p:nvSpPr>
        <p:spPr>
          <a:xfrm>
            <a:off x="3962400" y="3413125"/>
            <a:ext cx="890588"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Times New Roman" pitchFamily="18" charset="0"/>
                <a:cs typeface="Times New Roman" pitchFamily="18" charset="0"/>
                <a:sym typeface="Arial"/>
              </a:rPr>
              <a:t>Action</a:t>
            </a:r>
            <a:endParaRPr>
              <a:latin typeface="Times New Roman" pitchFamily="18" charset="0"/>
              <a:cs typeface="Times New Roman" pitchFamily="18" charset="0"/>
            </a:endParaRPr>
          </a:p>
        </p:txBody>
      </p:sp>
      <p:sp>
        <p:nvSpPr>
          <p:cNvPr id="242" name="Google Shape;242;p35"/>
          <p:cNvSpPr txBox="1"/>
          <p:nvPr/>
        </p:nvSpPr>
        <p:spPr>
          <a:xfrm>
            <a:off x="685799" y="5013325"/>
            <a:ext cx="524691" cy="396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0</a:t>
            </a:r>
            <a:endParaRPr/>
          </a:p>
        </p:txBody>
      </p:sp>
      <p:grpSp>
        <p:nvGrpSpPr>
          <p:cNvPr id="243" name="Google Shape;243;p35"/>
          <p:cNvGrpSpPr/>
          <p:nvPr/>
        </p:nvGrpSpPr>
        <p:grpSpPr>
          <a:xfrm>
            <a:off x="1066800" y="4860925"/>
            <a:ext cx="1528038" cy="777875"/>
            <a:chOff x="1786" y="2784"/>
            <a:chExt cx="967" cy="490"/>
          </a:xfrm>
        </p:grpSpPr>
        <p:sp>
          <p:nvSpPr>
            <p:cNvPr id="244" name="Google Shape;244;p35"/>
            <p:cNvSpPr txBox="1"/>
            <p:nvPr/>
          </p:nvSpPr>
          <p:spPr>
            <a:xfrm>
              <a:off x="2074" y="3024"/>
              <a:ext cx="227"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a:t>
              </a:r>
              <a:r>
                <a:rPr lang="en-US" sz="2000" i="1" baseline="-25000">
                  <a:solidFill>
                    <a:schemeClr val="dk1"/>
                  </a:solidFill>
                  <a:latin typeface="Arial"/>
                  <a:ea typeface="Arial"/>
                  <a:cs typeface="Arial"/>
                  <a:sym typeface="Arial"/>
                </a:rPr>
                <a:t>0</a:t>
              </a:r>
              <a:endParaRPr/>
            </a:p>
          </p:txBody>
        </p:sp>
        <p:grpSp>
          <p:nvGrpSpPr>
            <p:cNvPr id="245" name="Google Shape;245;p35"/>
            <p:cNvGrpSpPr/>
            <p:nvPr/>
          </p:nvGrpSpPr>
          <p:grpSpPr>
            <a:xfrm>
              <a:off x="1786" y="2784"/>
              <a:ext cx="576" cy="250"/>
              <a:chOff x="3370" y="2304"/>
              <a:chExt cx="576" cy="250"/>
            </a:xfrm>
          </p:grpSpPr>
          <p:sp>
            <p:nvSpPr>
              <p:cNvPr id="246" name="Google Shape;246;p35"/>
              <p:cNvSpPr txBox="1"/>
              <p:nvPr/>
            </p:nvSpPr>
            <p:spPr>
              <a:xfrm>
                <a:off x="3370" y="2304"/>
                <a:ext cx="37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0</a:t>
                </a:r>
                <a:endParaRPr/>
              </a:p>
            </p:txBody>
          </p:sp>
          <p:cxnSp>
            <p:nvCxnSpPr>
              <p:cNvPr id="247" name="Google Shape;247;p35"/>
              <p:cNvCxnSpPr/>
              <p:nvPr/>
            </p:nvCxnSpPr>
            <p:spPr>
              <a:xfrm>
                <a:off x="3418" y="2544"/>
                <a:ext cx="528" cy="0"/>
              </a:xfrm>
              <a:prstGeom prst="straightConnector1">
                <a:avLst/>
              </a:prstGeom>
              <a:noFill/>
              <a:ln w="28575" cap="flat" cmpd="sng">
                <a:solidFill>
                  <a:srgbClr val="FF3300"/>
                </a:solidFill>
                <a:prstDash val="solid"/>
                <a:round/>
                <a:headEnd type="none" w="sm" len="sm"/>
                <a:tailEnd type="triangle" w="sm" len="sm"/>
              </a:ln>
            </p:spPr>
          </p:cxnSp>
        </p:grpSp>
        <p:sp>
          <p:nvSpPr>
            <p:cNvPr id="248" name="Google Shape;248;p35"/>
            <p:cNvSpPr txBox="1"/>
            <p:nvPr/>
          </p:nvSpPr>
          <p:spPr>
            <a:xfrm>
              <a:off x="2400" y="2887"/>
              <a:ext cx="35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1</a:t>
              </a:r>
              <a:endParaRPr/>
            </a:p>
          </p:txBody>
        </p:sp>
      </p:grpSp>
      <p:grpSp>
        <p:nvGrpSpPr>
          <p:cNvPr id="249" name="Google Shape;249;p35"/>
          <p:cNvGrpSpPr/>
          <p:nvPr/>
        </p:nvGrpSpPr>
        <p:grpSpPr>
          <a:xfrm>
            <a:off x="2362198" y="4860925"/>
            <a:ext cx="1512478" cy="777875"/>
            <a:chOff x="4186" y="2304"/>
            <a:chExt cx="957" cy="490"/>
          </a:xfrm>
        </p:grpSpPr>
        <p:sp>
          <p:nvSpPr>
            <p:cNvPr id="250" name="Google Shape;250;p35"/>
            <p:cNvSpPr txBox="1"/>
            <p:nvPr/>
          </p:nvSpPr>
          <p:spPr>
            <a:xfrm>
              <a:off x="4186" y="2304"/>
              <a:ext cx="461"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1</a:t>
              </a:r>
              <a:endParaRPr baseline="-25000"/>
            </a:p>
          </p:txBody>
        </p:sp>
        <p:sp>
          <p:nvSpPr>
            <p:cNvPr id="251" name="Google Shape;251;p35"/>
            <p:cNvSpPr txBox="1"/>
            <p:nvPr/>
          </p:nvSpPr>
          <p:spPr>
            <a:xfrm>
              <a:off x="4474" y="2544"/>
              <a:ext cx="258"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r1</a:t>
              </a:r>
              <a:endParaRPr/>
            </a:p>
          </p:txBody>
        </p:sp>
        <p:cxnSp>
          <p:nvCxnSpPr>
            <p:cNvPr id="252" name="Google Shape;252;p35"/>
            <p:cNvCxnSpPr/>
            <p:nvPr/>
          </p:nvCxnSpPr>
          <p:spPr>
            <a:xfrm>
              <a:off x="4234" y="2544"/>
              <a:ext cx="528" cy="0"/>
            </a:xfrm>
            <a:prstGeom prst="straightConnector1">
              <a:avLst/>
            </a:prstGeom>
            <a:noFill/>
            <a:ln w="28575" cap="flat" cmpd="sng">
              <a:solidFill>
                <a:srgbClr val="FF3300"/>
              </a:solidFill>
              <a:prstDash val="solid"/>
              <a:round/>
              <a:headEnd type="none" w="sm" len="sm"/>
              <a:tailEnd type="triangle" w="sm" len="sm"/>
            </a:ln>
          </p:spPr>
        </p:cxnSp>
        <p:sp>
          <p:nvSpPr>
            <p:cNvPr id="253" name="Google Shape;253;p35"/>
            <p:cNvSpPr txBox="1"/>
            <p:nvPr/>
          </p:nvSpPr>
          <p:spPr>
            <a:xfrm>
              <a:off x="4800" y="2407"/>
              <a:ext cx="34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2</a:t>
              </a:r>
              <a:endParaRPr baseline="-25000"/>
            </a:p>
          </p:txBody>
        </p:sp>
      </p:grpSp>
      <p:grpSp>
        <p:nvGrpSpPr>
          <p:cNvPr id="254" name="Google Shape;254;p35"/>
          <p:cNvGrpSpPr/>
          <p:nvPr/>
        </p:nvGrpSpPr>
        <p:grpSpPr>
          <a:xfrm>
            <a:off x="3657600" y="4860925"/>
            <a:ext cx="1517650" cy="777875"/>
            <a:chOff x="5002" y="2304"/>
            <a:chExt cx="758" cy="490"/>
          </a:xfrm>
        </p:grpSpPr>
        <p:sp>
          <p:nvSpPr>
            <p:cNvPr id="255" name="Google Shape;255;p35"/>
            <p:cNvSpPr txBox="1"/>
            <p:nvPr/>
          </p:nvSpPr>
          <p:spPr>
            <a:xfrm>
              <a:off x="5002" y="2304"/>
              <a:ext cx="283"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a</a:t>
              </a:r>
              <a:r>
                <a:rPr lang="en-US" sz="2000" i="1" baseline="-25000" dirty="0">
                  <a:solidFill>
                    <a:schemeClr val="dk1"/>
                  </a:solidFill>
                  <a:latin typeface="Arial"/>
                  <a:ea typeface="Arial"/>
                  <a:cs typeface="Arial"/>
                  <a:sym typeface="Arial"/>
                </a:rPr>
                <a:t>2</a:t>
              </a:r>
              <a:endParaRPr baseline="-25000"/>
            </a:p>
          </p:txBody>
        </p:sp>
        <p:sp>
          <p:nvSpPr>
            <p:cNvPr id="256" name="Google Shape;256;p35"/>
            <p:cNvSpPr txBox="1"/>
            <p:nvPr/>
          </p:nvSpPr>
          <p:spPr>
            <a:xfrm>
              <a:off x="5290" y="2544"/>
              <a:ext cx="20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a:solidFill>
                    <a:schemeClr val="dk1"/>
                  </a:solidFill>
                  <a:latin typeface="Arial"/>
                  <a:ea typeface="Arial"/>
                  <a:cs typeface="Arial"/>
                  <a:sym typeface="Arial"/>
                </a:rPr>
                <a:t>r2</a:t>
              </a:r>
              <a:endParaRPr/>
            </a:p>
          </p:txBody>
        </p:sp>
        <p:cxnSp>
          <p:nvCxnSpPr>
            <p:cNvPr id="257" name="Google Shape;257;p35"/>
            <p:cNvCxnSpPr/>
            <p:nvPr/>
          </p:nvCxnSpPr>
          <p:spPr>
            <a:xfrm>
              <a:off x="5050" y="2544"/>
              <a:ext cx="528" cy="0"/>
            </a:xfrm>
            <a:prstGeom prst="straightConnector1">
              <a:avLst/>
            </a:prstGeom>
            <a:noFill/>
            <a:ln w="28575" cap="flat" cmpd="sng">
              <a:solidFill>
                <a:srgbClr val="FF3300"/>
              </a:solidFill>
              <a:prstDash val="solid"/>
              <a:round/>
              <a:headEnd type="none" w="sm" len="sm"/>
              <a:tailEnd type="triangle" w="sm" len="sm"/>
            </a:ln>
          </p:spPr>
        </p:cxnSp>
        <p:sp>
          <p:nvSpPr>
            <p:cNvPr id="258" name="Google Shape;258;p35"/>
            <p:cNvSpPr txBox="1"/>
            <p:nvPr/>
          </p:nvSpPr>
          <p:spPr>
            <a:xfrm>
              <a:off x="5506" y="2400"/>
              <a:ext cx="254"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i="1" dirty="0">
                  <a:solidFill>
                    <a:schemeClr val="dk1"/>
                  </a:solidFill>
                  <a:latin typeface="Arial"/>
                  <a:ea typeface="Arial"/>
                  <a:cs typeface="Arial"/>
                  <a:sym typeface="Arial"/>
                </a:rPr>
                <a:t>s</a:t>
              </a:r>
              <a:r>
                <a:rPr lang="en-US" sz="2000" i="1" baseline="-25000" dirty="0">
                  <a:solidFill>
                    <a:schemeClr val="dk1"/>
                  </a:solidFill>
                  <a:latin typeface="Arial"/>
                  <a:ea typeface="Arial"/>
                  <a:cs typeface="Arial"/>
                  <a:sym typeface="Arial"/>
                </a:rPr>
                <a:t>3</a:t>
              </a:r>
              <a:r>
                <a:rPr lang="en-US" sz="2000" i="1" dirty="0">
                  <a:solidFill>
                    <a:schemeClr val="dk1"/>
                  </a:solidFill>
                  <a:latin typeface="Arial"/>
                  <a:ea typeface="Arial"/>
                  <a:cs typeface="Arial"/>
                  <a:sym typeface="Arial"/>
                </a:rPr>
                <a:t>  </a:t>
              </a:r>
              <a:endParaRPr/>
            </a:p>
          </p:txBody>
        </p:sp>
      </p:grpSp>
      <p:sp>
        <p:nvSpPr>
          <p:cNvPr id="259" name="Google Shape;259;p35"/>
          <p:cNvSpPr/>
          <p:nvPr/>
        </p:nvSpPr>
        <p:spPr>
          <a:xfrm>
            <a:off x="5638800" y="1500174"/>
            <a:ext cx="2971800" cy="4900626"/>
          </a:xfrm>
          <a:prstGeom prst="rect">
            <a:avLst/>
          </a:prstGeom>
          <a:noFill/>
          <a:ln>
            <a:noFill/>
          </a:ln>
        </p:spPr>
        <p:txBody>
          <a:bodyPr spcFirstLastPara="1" wrap="square" lIns="91425" tIns="45700" rIns="91425" bIns="45700" anchor="t" anchorCtr="0">
            <a:noAutofit/>
          </a:bodyPr>
          <a:lstStyle/>
          <a:p>
            <a:pPr marL="0" marR="0" lvl="0" indent="-127000" algn="l" rtl="0">
              <a:spcBef>
                <a:spcPts val="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S– set of states</a:t>
            </a:r>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A– set of actions</a:t>
            </a:r>
            <a:endParaRPr sz="2000" baseline="-25000">
              <a:solidFill>
                <a:schemeClr val="dk1"/>
              </a:solidFill>
              <a:latin typeface="Times New Roman"/>
              <a:ea typeface="Times New Roman"/>
              <a:cs typeface="Times New Roman"/>
              <a:sym typeface="Times New Roman"/>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T(</a:t>
            </a:r>
            <a:r>
              <a:rPr lang="en-US" sz="2000" dirty="0" err="1">
                <a:solidFill>
                  <a:schemeClr val="dk1"/>
                </a:solidFill>
                <a:latin typeface="Times New Roman"/>
                <a:ea typeface="Times New Roman"/>
                <a:cs typeface="Times New Roman"/>
                <a:sym typeface="Times New Roman"/>
              </a:rPr>
              <a:t>s,a,s</a:t>
            </a:r>
            <a:r>
              <a:rPr lang="en-US" sz="2000" dirty="0">
                <a:solidFill>
                  <a:schemeClr val="dk1"/>
                </a:solidFill>
                <a:latin typeface="Times New Roman"/>
                <a:ea typeface="Times New Roman"/>
                <a:cs typeface="Times New Roman"/>
                <a:sym typeface="Times New Roman"/>
              </a:rPr>
              <a:t>’) = P(</a:t>
            </a:r>
            <a:r>
              <a:rPr lang="en-US" sz="2000" dirty="0" err="1">
                <a:solidFill>
                  <a:schemeClr val="dk1"/>
                </a:solidFill>
                <a:latin typeface="Times New Roman"/>
                <a:ea typeface="Times New Roman"/>
                <a:cs typeface="Times New Roman"/>
                <a:sym typeface="Times New Roman"/>
              </a:rPr>
              <a:t>s’|s,a</a:t>
            </a:r>
            <a:r>
              <a:rPr lang="en-US" sz="2000" dirty="0">
                <a:solidFill>
                  <a:schemeClr val="dk1"/>
                </a:solidFill>
                <a:latin typeface="Times New Roman"/>
                <a:ea typeface="Times New Roman"/>
                <a:cs typeface="Times New Roman"/>
                <a:sym typeface="Times New Roman"/>
              </a:rPr>
              <a:t>)– the probability of transition from </a:t>
            </a:r>
            <a:r>
              <a:rPr lang="en-US" sz="2000" i="1" dirty="0">
                <a:solidFill>
                  <a:schemeClr val="dk1"/>
                </a:solidFill>
                <a:latin typeface="Times New Roman"/>
                <a:ea typeface="Times New Roman"/>
                <a:cs typeface="Times New Roman"/>
                <a:sym typeface="Times New Roman"/>
              </a:rPr>
              <a:t>s </a:t>
            </a:r>
            <a:r>
              <a:rPr lang="en-US" sz="2000" dirty="0">
                <a:solidFill>
                  <a:schemeClr val="dk1"/>
                </a:solidFill>
                <a:latin typeface="Times New Roman"/>
                <a:ea typeface="Times New Roman"/>
                <a:cs typeface="Times New Roman"/>
                <a:sym typeface="Times New Roman"/>
              </a:rPr>
              <a:t>to </a:t>
            </a:r>
            <a:r>
              <a:rPr lang="en-US" sz="2000" i="1" dirty="0">
                <a:solidFill>
                  <a:schemeClr val="dk1"/>
                </a:solidFill>
                <a:latin typeface="Times New Roman"/>
                <a:ea typeface="Times New Roman"/>
                <a:cs typeface="Times New Roman"/>
                <a:sym typeface="Times New Roman"/>
              </a:rPr>
              <a:t>s’</a:t>
            </a:r>
            <a:r>
              <a:rPr lang="en-US" sz="2000" dirty="0">
                <a:solidFill>
                  <a:schemeClr val="dk1"/>
                </a:solidFill>
                <a:latin typeface="Times New Roman"/>
                <a:ea typeface="Times New Roman"/>
                <a:cs typeface="Times New Roman"/>
                <a:sym typeface="Times New Roman"/>
              </a:rPr>
              <a:t> given action</a:t>
            </a:r>
            <a:r>
              <a:rPr lang="en-US" sz="2000" i="1" dirty="0">
                <a:solidFill>
                  <a:schemeClr val="dk1"/>
                </a:solidFill>
                <a:latin typeface="Times New Roman"/>
                <a:ea typeface="Times New Roman"/>
                <a:cs typeface="Times New Roman"/>
                <a:sym typeface="Times New Roman"/>
              </a:rPr>
              <a:t> a</a:t>
            </a:r>
            <a:endParaRPr/>
          </a:p>
          <a:p>
            <a:pPr marL="0" marR="0" lvl="0" indent="-127000" algn="l" rtl="0">
              <a:spcBef>
                <a:spcPts val="400"/>
              </a:spcBef>
              <a:spcAft>
                <a:spcPts val="0"/>
              </a:spcAft>
              <a:buClr>
                <a:schemeClr val="dk1"/>
              </a:buClr>
              <a:buSzPts val="2000"/>
              <a:buFont typeface="Times New Roman"/>
              <a:buChar char="•"/>
            </a:pPr>
            <a:r>
              <a:rPr lang="en-US" sz="2000" dirty="0">
                <a:solidFill>
                  <a:schemeClr val="dk1"/>
                </a:solidFill>
                <a:latin typeface="Times New Roman"/>
                <a:ea typeface="Times New Roman"/>
                <a:cs typeface="Times New Roman"/>
                <a:sym typeface="Times New Roman"/>
              </a:rPr>
              <a:t> R(</a:t>
            </a:r>
            <a:r>
              <a:rPr lang="en-US" sz="2000" dirty="0" err="1">
                <a:solidFill>
                  <a:schemeClr val="dk1"/>
                </a:solidFill>
                <a:latin typeface="Times New Roman"/>
                <a:ea typeface="Times New Roman"/>
                <a:cs typeface="Times New Roman"/>
                <a:sym typeface="Times New Roman"/>
              </a:rPr>
              <a:t>s,a</a:t>
            </a:r>
            <a:r>
              <a:rPr lang="en-US" sz="2000" dirty="0">
                <a:solidFill>
                  <a:schemeClr val="dk1"/>
                </a:solidFill>
                <a:latin typeface="Times New Roman"/>
                <a:ea typeface="Times New Roman"/>
                <a:cs typeface="Times New Roman"/>
                <a:sym typeface="Times New Roman"/>
              </a:rPr>
              <a:t>)– the expected reward for taking action </a:t>
            </a:r>
            <a:r>
              <a:rPr lang="en-US" sz="2000" i="1" dirty="0">
                <a:solidFill>
                  <a:schemeClr val="dk1"/>
                </a:solidFill>
                <a:latin typeface="Times New Roman"/>
                <a:ea typeface="Times New Roman"/>
                <a:cs typeface="Times New Roman"/>
                <a:sym typeface="Times New Roman"/>
              </a:rPr>
              <a:t>a </a:t>
            </a:r>
            <a:r>
              <a:rPr lang="en-US" sz="2000" dirty="0">
                <a:solidFill>
                  <a:schemeClr val="dk1"/>
                </a:solidFill>
                <a:latin typeface="Times New Roman"/>
                <a:ea typeface="Times New Roman"/>
                <a:cs typeface="Times New Roman"/>
                <a:sym typeface="Times New Roman"/>
              </a:rPr>
              <a:t>in state </a:t>
            </a:r>
            <a:r>
              <a:rPr lang="en-US" sz="2000" i="1" dirty="0">
                <a:solidFill>
                  <a:schemeClr val="dk1"/>
                </a:solidFill>
                <a:latin typeface="Times New Roman"/>
                <a:ea typeface="Times New Roman"/>
                <a:cs typeface="Times New Roman"/>
                <a:sym typeface="Times New Roman"/>
              </a:rPr>
              <a:t>s</a:t>
            </a:r>
            <a:endParaRPr/>
          </a:p>
        </p:txBody>
      </p:sp>
      <p:pic>
        <p:nvPicPr>
          <p:cNvPr id="260" name="Google Shape;260;p35"/>
          <p:cNvPicPr preferRelativeResize="0"/>
          <p:nvPr/>
        </p:nvPicPr>
        <p:blipFill rotWithShape="1">
          <a:blip r:embed="rId3">
            <a:alphaModFix/>
          </a:blip>
          <a:srcRect/>
          <a:stretch/>
        </p:blipFill>
        <p:spPr>
          <a:xfrm>
            <a:off x="5851524" y="4429132"/>
            <a:ext cx="2792441" cy="1206493"/>
          </a:xfrm>
          <a:prstGeom prst="rect">
            <a:avLst/>
          </a:prstGeom>
          <a:noFill/>
          <a:ln>
            <a:noFill/>
          </a:ln>
        </p:spPr>
      </p:pic>
      <p:pic>
        <p:nvPicPr>
          <p:cNvPr id="261" name="Google Shape;261;p35"/>
          <p:cNvPicPr preferRelativeResize="0"/>
          <p:nvPr/>
        </p:nvPicPr>
        <p:blipFill rotWithShape="1">
          <a:blip r:embed="rId4">
            <a:alphaModFix/>
          </a:blip>
          <a:srcRect/>
          <a:stretch/>
        </p:blipFill>
        <p:spPr>
          <a:xfrm>
            <a:off x="571472" y="5715016"/>
            <a:ext cx="5072098" cy="85725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body" idx="1"/>
          </p:nvPr>
        </p:nvSpPr>
        <p:spPr>
          <a:xfrm>
            <a:off x="533400" y="7620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a:ea typeface="Times New Roman"/>
                <a:cs typeface="Times New Roman"/>
                <a:sym typeface="Times New Roman"/>
              </a:rPr>
              <a:t>A Markov process is defined by (S, P) where S are the states, and </a:t>
            </a:r>
            <a:r>
              <a:rPr lang="en-US" sz="2400" i="1">
                <a:latin typeface="Times New Roman"/>
                <a:ea typeface="Times New Roman"/>
                <a:cs typeface="Times New Roman"/>
                <a:sym typeface="Times New Roman"/>
              </a:rPr>
              <a:t>P</a:t>
            </a:r>
            <a:r>
              <a:rPr lang="en-US" sz="2400">
                <a:latin typeface="Times New Roman"/>
                <a:ea typeface="Times New Roman"/>
                <a:cs typeface="Times New Roman"/>
                <a:sym typeface="Times New Roman"/>
              </a:rPr>
              <a:t> is the state-transition probability. </a:t>
            </a:r>
            <a:endParaRPr sz="2400">
              <a:latin typeface="Times New Roman"/>
              <a:ea typeface="Times New Roman"/>
              <a:cs typeface="Times New Roman"/>
              <a:sym typeface="Times New Roman"/>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It consists of a sequence of random states S₁, S₂</a:t>
            </a:r>
            <a:r>
              <a:rPr lang="en-US" sz="2400" i="1">
                <a:latin typeface="Times New Roman"/>
                <a:ea typeface="Times New Roman"/>
                <a:cs typeface="Times New Roman"/>
                <a:sym typeface="Times New Roman"/>
              </a:rPr>
              <a:t>, …</a:t>
            </a:r>
            <a:r>
              <a:rPr lang="en-US" sz="2400" b="1" i="1">
                <a:latin typeface="Times New Roman"/>
                <a:ea typeface="Times New Roman"/>
                <a:cs typeface="Times New Roman"/>
                <a:sym typeface="Times New Roman"/>
              </a:rPr>
              <a:t> </a:t>
            </a:r>
            <a:r>
              <a:rPr lang="en-US" sz="2400">
                <a:latin typeface="Times New Roman"/>
                <a:ea typeface="Times New Roman"/>
                <a:cs typeface="Times New Roman"/>
                <a:sym typeface="Times New Roman"/>
              </a:rPr>
              <a:t>where all the states obey the Markov property.</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a:latin typeface="Times New Roman"/>
                <a:ea typeface="Times New Roman"/>
                <a:cs typeface="Times New Roman"/>
                <a:sym typeface="Times New Roman"/>
              </a:rPr>
              <a:t>The state transition probability or </a:t>
            </a:r>
            <a:r>
              <a:rPr lang="en-US" sz="2400" i="1">
                <a:latin typeface="Times New Roman"/>
                <a:ea typeface="Times New Roman"/>
                <a:cs typeface="Times New Roman"/>
                <a:sym typeface="Times New Roman"/>
              </a:rPr>
              <a:t>P</a:t>
            </a:r>
            <a:r>
              <a:rPr lang="en-US" sz="2400" baseline="-25000">
                <a:latin typeface="Times New Roman"/>
                <a:ea typeface="Times New Roman"/>
                <a:cs typeface="Times New Roman"/>
                <a:sym typeface="Times New Roman"/>
              </a:rPr>
              <a:t>ss</a:t>
            </a:r>
            <a:r>
              <a:rPr lang="en-US" sz="2400" i="1" baseline="-25000">
                <a:latin typeface="Times New Roman"/>
                <a:ea typeface="Times New Roman"/>
                <a:cs typeface="Times New Roman"/>
                <a:sym typeface="Times New Roman"/>
              </a:rPr>
              <a:t>′</a:t>
            </a:r>
            <a:r>
              <a:rPr lang="en-US" sz="2400">
                <a:latin typeface="Times New Roman"/>
                <a:ea typeface="Times New Roman"/>
                <a:cs typeface="Times New Roman"/>
                <a:sym typeface="Times New Roman"/>
              </a:rPr>
              <a:t> is the probability of jumping to a state </a:t>
            </a:r>
            <a:r>
              <a:rPr lang="en-US" sz="2400" i="1">
                <a:latin typeface="Times New Roman"/>
                <a:ea typeface="Times New Roman"/>
                <a:cs typeface="Times New Roman"/>
                <a:sym typeface="Times New Roman"/>
              </a:rPr>
              <a:t>s’</a:t>
            </a:r>
            <a:r>
              <a:rPr lang="en-US" sz="2400">
                <a:latin typeface="Times New Roman"/>
                <a:ea typeface="Times New Roman"/>
                <a:cs typeface="Times New Roman"/>
                <a:sym typeface="Times New Roman"/>
              </a:rPr>
              <a:t> from the current state </a:t>
            </a:r>
            <a:r>
              <a:rPr lang="en-US" sz="2400" i="1">
                <a:latin typeface="Times New Roman"/>
                <a:ea typeface="Times New Roman"/>
                <a:cs typeface="Times New Roman"/>
                <a:sym typeface="Times New Roman"/>
              </a:rPr>
              <a:t>s.</a:t>
            </a:r>
            <a:endParaRPr sz="2400">
              <a:latin typeface="Times New Roman"/>
              <a:ea typeface="Times New Roman"/>
              <a:cs typeface="Times New Roman"/>
              <a:sym typeface="Times New Roman"/>
            </a:endParaRPr>
          </a:p>
        </p:txBody>
      </p:sp>
      <p:pic>
        <p:nvPicPr>
          <p:cNvPr id="220" name="Google Shape;220;p33"/>
          <p:cNvPicPr preferRelativeResize="0"/>
          <p:nvPr/>
        </p:nvPicPr>
        <p:blipFill rotWithShape="1">
          <a:blip r:embed="rId3">
            <a:alphaModFix/>
          </a:blip>
          <a:srcRect/>
          <a:stretch/>
        </p:blipFill>
        <p:spPr>
          <a:xfrm>
            <a:off x="2209800" y="3581400"/>
            <a:ext cx="4530480" cy="2667000"/>
          </a:xfrm>
          <a:prstGeom prst="rect">
            <a:avLst/>
          </a:prstGeom>
          <a:noFill/>
          <a:ln>
            <a:noFill/>
          </a:ln>
        </p:spPr>
      </p:pic>
      <p:sp>
        <p:nvSpPr>
          <p:cNvPr id="221" name="Google Shape;221;p33"/>
          <p:cNvSpPr txBox="1"/>
          <p:nvPr/>
        </p:nvSpPr>
        <p:spPr>
          <a:xfrm>
            <a:off x="5105400" y="5791200"/>
            <a:ext cx="2895600" cy="381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Markov chain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4"/>
          <p:cNvPicPr preferRelativeResize="0">
            <a:picLocks noGrp="1"/>
          </p:cNvPicPr>
          <p:nvPr>
            <p:ph type="body" idx="1"/>
          </p:nvPr>
        </p:nvPicPr>
        <p:blipFill rotWithShape="1">
          <a:blip r:embed="rId3">
            <a:alphaModFix/>
          </a:blip>
          <a:srcRect/>
          <a:stretch/>
        </p:blipFill>
        <p:spPr>
          <a:xfrm>
            <a:off x="1371600" y="1066800"/>
            <a:ext cx="6301233" cy="452596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pic>
        <p:nvPicPr>
          <p:cNvPr id="227" name="Google Shape;227;p34"/>
          <p:cNvPicPr preferRelativeResize="0">
            <a:picLocks noGrp="1"/>
          </p:cNvPicPr>
          <p:nvPr>
            <p:ph type="body" idx="1"/>
          </p:nvPr>
        </p:nvPicPr>
        <p:blipFill rotWithShape="1">
          <a:blip r:embed="rId3">
            <a:alphaModFix/>
          </a:blip>
          <a:srcRect/>
          <a:stretch/>
        </p:blipFill>
        <p:spPr>
          <a:xfrm>
            <a:off x="1676400" y="1676400"/>
            <a:ext cx="5867399" cy="4495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6"/>
          <p:cNvPicPr preferRelativeResize="0">
            <a:picLocks noGrp="1"/>
          </p:cNvPicPr>
          <p:nvPr>
            <p:ph type="body" idx="1"/>
          </p:nvPr>
        </p:nvPicPr>
        <p:blipFill rotWithShape="1">
          <a:blip r:embed="rId3">
            <a:alphaModFix/>
          </a:blip>
          <a:srcRect/>
          <a:stretch/>
        </p:blipFill>
        <p:spPr>
          <a:xfrm>
            <a:off x="1143000" y="228600"/>
            <a:ext cx="6014356" cy="3962400"/>
          </a:xfrm>
          <a:prstGeom prst="rect">
            <a:avLst/>
          </a:prstGeom>
          <a:noFill/>
          <a:ln>
            <a:noFill/>
          </a:ln>
        </p:spPr>
      </p:pic>
      <p:pic>
        <p:nvPicPr>
          <p:cNvPr id="267" name="Google Shape;267;p36"/>
          <p:cNvPicPr preferRelativeResize="0"/>
          <p:nvPr/>
        </p:nvPicPr>
        <p:blipFill rotWithShape="1">
          <a:blip r:embed="rId4">
            <a:alphaModFix/>
          </a:blip>
          <a:srcRect/>
          <a:stretch/>
        </p:blipFill>
        <p:spPr>
          <a:xfrm>
            <a:off x="2438400" y="3505200"/>
            <a:ext cx="5410200" cy="335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Example 1</a:t>
            </a:r>
            <a:endParaRPr sz="3200">
              <a:latin typeface="Times New Roman"/>
              <a:ea typeface="Times New Roman"/>
              <a:cs typeface="Times New Roman"/>
              <a:sym typeface="Times New Roman"/>
            </a:endParaRPr>
          </a:p>
        </p:txBody>
      </p:sp>
      <p:pic>
        <p:nvPicPr>
          <p:cNvPr id="316" name="Google Shape;316;p44"/>
          <p:cNvPicPr preferRelativeResize="0">
            <a:picLocks noGrp="1"/>
          </p:cNvPicPr>
          <p:nvPr>
            <p:ph type="body" idx="1"/>
          </p:nvPr>
        </p:nvPicPr>
        <p:blipFill rotWithShape="1">
          <a:blip r:embed="rId3">
            <a:alphaModFix/>
          </a:blip>
          <a:srcRect/>
          <a:stretch/>
        </p:blipFill>
        <p:spPr>
          <a:xfrm>
            <a:off x="457200" y="1524000"/>
            <a:ext cx="8229600" cy="40055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Example 2</a:t>
            </a:r>
            <a:endParaRPr sz="3200">
              <a:latin typeface="Times New Roman"/>
              <a:ea typeface="Times New Roman"/>
              <a:cs typeface="Times New Roman"/>
              <a:sym typeface="Times New Roman"/>
            </a:endParaRPr>
          </a:p>
        </p:txBody>
      </p:sp>
      <p:pic>
        <p:nvPicPr>
          <p:cNvPr id="322" name="Google Shape;322;p45"/>
          <p:cNvPicPr preferRelativeResize="0">
            <a:picLocks noGrp="1"/>
          </p:cNvPicPr>
          <p:nvPr>
            <p:ph type="body" idx="1"/>
          </p:nvPr>
        </p:nvPicPr>
        <p:blipFill rotWithShape="1">
          <a:blip r:embed="rId3">
            <a:alphaModFix/>
          </a:blip>
          <a:srcRect/>
          <a:stretch/>
        </p:blipFill>
        <p:spPr>
          <a:xfrm>
            <a:off x="457200" y="1862434"/>
            <a:ext cx="8229600" cy="400149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Introduction</a:t>
            </a:r>
            <a:endParaRPr sz="3200">
              <a:latin typeface="Times New Roman"/>
              <a:ea typeface="Times New Roman"/>
              <a:cs typeface="Times New Roman"/>
              <a:sym typeface="Times New Roman"/>
            </a:endParaRPr>
          </a:p>
        </p:txBody>
      </p:sp>
      <p:sp>
        <p:nvSpPr>
          <p:cNvPr id="100" name="Google Shape;100;p15"/>
          <p:cNvSpPr txBox="1">
            <a:spLocks noGrp="1"/>
          </p:cNvSpPr>
          <p:nvPr>
            <p:ph type="body" idx="1"/>
          </p:nvPr>
        </p:nvSpPr>
        <p:spPr>
          <a:xfrm>
            <a:off x="457200" y="1447800"/>
            <a:ext cx="8229600" cy="46783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sz="2400">
                <a:latin typeface="Times New Roman"/>
                <a:ea typeface="Times New Roman"/>
                <a:cs typeface="Times New Roman"/>
                <a:sym typeface="Times New Roman"/>
              </a:rPr>
              <a:t>Reinforcement Learning (RL) overcomes the problem of data acquisition.</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In RL, the computer is simply given a goal to achieve. </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The computer then learns how to achieve that goal by trial-and-error by interacting with its environment.</a:t>
            </a:r>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RL is a feedback-based Machine learning technique in which an agent learns based on this sensory input choosing an action to perform in the environment. </a:t>
            </a:r>
            <a:endParaRPr sz="2400">
              <a:latin typeface="Times New Roman"/>
              <a:ea typeface="Times New Roman"/>
              <a:cs typeface="Times New Roman"/>
              <a:sym typeface="Times New Roman"/>
            </a:endParaRPr>
          </a:p>
          <a:p>
            <a:pPr marL="342900" lvl="0" indent="-267335" algn="l" rtl="0">
              <a:spcBef>
                <a:spcPts val="238"/>
              </a:spcBef>
              <a:spcAft>
                <a:spcPts val="0"/>
              </a:spcAft>
              <a:buClr>
                <a:schemeClr val="dk1"/>
              </a:buClr>
              <a:buSzPct val="100000"/>
              <a:buNone/>
            </a:pPr>
            <a:endParaRPr sz="1400">
              <a:latin typeface="Times New Roman"/>
              <a:ea typeface="Times New Roman"/>
              <a:cs typeface="Times New Roman"/>
              <a:sym typeface="Times New Roman"/>
            </a:endParaRPr>
          </a:p>
          <a:p>
            <a:pPr marL="342900" lvl="0" indent="-342900" algn="l" rtl="0">
              <a:spcBef>
                <a:spcPts val="442"/>
              </a:spcBef>
              <a:spcAft>
                <a:spcPts val="0"/>
              </a:spcAft>
              <a:buClr>
                <a:schemeClr val="dk1"/>
              </a:buClr>
              <a:buSzPct val="100000"/>
              <a:buChar char="•"/>
            </a:pPr>
            <a:r>
              <a:rPr lang="en-US" sz="2600"/>
              <a:t> </a:t>
            </a:r>
            <a:r>
              <a:rPr lang="en-US" sz="2400">
                <a:latin typeface="Times New Roman"/>
                <a:ea typeface="Times New Roman"/>
                <a:cs typeface="Times New Roman"/>
                <a:sym typeface="Times New Roman"/>
              </a:rPr>
              <a:t>There is no labeled data, so the agent is bound to learn by its experience only.</a:t>
            </a:r>
            <a:endParaRPr sz="2400">
              <a:latin typeface="Times New Roman"/>
              <a:ea typeface="Times New Roman"/>
              <a:cs typeface="Times New Roman"/>
              <a:sym typeface="Times New Roman"/>
            </a:endParaRPr>
          </a:p>
          <a:p>
            <a:pPr marL="342900" lvl="0" indent="-278130" algn="l" rtl="0">
              <a:spcBef>
                <a:spcPts val="204"/>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08"/>
              </a:spcBef>
              <a:spcAft>
                <a:spcPts val="0"/>
              </a:spcAft>
              <a:buClr>
                <a:schemeClr val="dk1"/>
              </a:buClr>
              <a:buSzPct val="100000"/>
              <a:buChar char="•"/>
            </a:pPr>
            <a:r>
              <a:rPr lang="en-US" sz="2400">
                <a:latin typeface="Times New Roman"/>
                <a:ea typeface="Times New Roman"/>
                <a:cs typeface="Times New Roman"/>
                <a:sym typeface="Times New Roman"/>
              </a:rPr>
              <a:t>By seeing the results of actions, the agent gets positive feedback for each good action, and for each bad action, the agent gets negative feedback or penalty.</a:t>
            </a:r>
            <a:endParaRPr/>
          </a:p>
          <a:p>
            <a:pPr marL="742950" lvl="1" indent="-156209" algn="l" rtl="0">
              <a:spcBef>
                <a:spcPts val="408"/>
              </a:spcBef>
              <a:spcAft>
                <a:spcPts val="0"/>
              </a:spcAft>
              <a:buClr>
                <a:schemeClr val="dk1"/>
              </a:buClr>
              <a:buSzPct val="100000"/>
              <a:buNone/>
            </a:pPr>
            <a:endParaRPr sz="24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Formulation of a Basic RL Problem</a:t>
            </a:r>
            <a:endParaRPr sz="3200">
              <a:latin typeface="Times New Roman"/>
              <a:ea typeface="Times New Roman"/>
              <a:cs typeface="Times New Roman"/>
              <a:sym typeface="Times New Roman"/>
            </a:endParaRPr>
          </a:p>
        </p:txBody>
      </p:sp>
      <p:sp>
        <p:nvSpPr>
          <p:cNvPr id="106" name="Google Shape;106;p16"/>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dirty="0">
                <a:latin typeface="Times New Roman"/>
                <a:ea typeface="Times New Roman"/>
                <a:cs typeface="Times New Roman"/>
                <a:sym typeface="Times New Roman"/>
              </a:rPr>
              <a:t>The action changes the environment in some manner and this change is communicated to the agent through a scalar </a:t>
            </a:r>
            <a:r>
              <a:rPr lang="en-US" sz="2400" i="1" dirty="0">
                <a:latin typeface="Times New Roman"/>
                <a:ea typeface="Times New Roman"/>
                <a:cs typeface="Times New Roman"/>
                <a:sym typeface="Times New Roman"/>
              </a:rPr>
              <a:t>reinforcement </a:t>
            </a:r>
            <a:r>
              <a:rPr lang="en-US" sz="2400" i="1" dirty="0" smtClean="0">
                <a:latin typeface="Times New Roman"/>
                <a:ea typeface="Times New Roman"/>
                <a:cs typeface="Times New Roman"/>
                <a:sym typeface="Times New Roman"/>
              </a:rPr>
              <a:t>sig</a:t>
            </a:r>
            <a:r>
              <a:rPr lang="en-US" sz="2400" dirty="0" smtClean="0">
                <a:latin typeface="Times New Roman"/>
                <a:ea typeface="Times New Roman"/>
                <a:cs typeface="Times New Roman"/>
                <a:sym typeface="Times New Roman"/>
              </a:rPr>
              <a:t>nal(reward/penalty). </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a:p>
            <a:pPr marL="342900" lvl="0" indent="-3429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pic>
        <p:nvPicPr>
          <p:cNvPr id="107" name="Google Shape;107;p16"/>
          <p:cNvPicPr preferRelativeResize="0"/>
          <p:nvPr/>
        </p:nvPicPr>
        <p:blipFill rotWithShape="1">
          <a:blip r:embed="rId3">
            <a:alphaModFix/>
          </a:blip>
          <a:srcRect/>
          <a:stretch/>
        </p:blipFill>
        <p:spPr>
          <a:xfrm>
            <a:off x="2438400" y="2743200"/>
            <a:ext cx="6354158" cy="2553078"/>
          </a:xfrm>
          <a:prstGeom prst="rect">
            <a:avLst/>
          </a:prstGeom>
          <a:noFill/>
          <a:ln>
            <a:noFill/>
          </a:ln>
        </p:spPr>
      </p:pic>
      <p:pic>
        <p:nvPicPr>
          <p:cNvPr id="108" name="Google Shape;108;p16"/>
          <p:cNvPicPr preferRelativeResize="0"/>
          <p:nvPr/>
        </p:nvPicPr>
        <p:blipFill rotWithShape="1">
          <a:blip r:embed="rId4">
            <a:alphaModFix/>
          </a:blip>
          <a:srcRect/>
          <a:stretch/>
        </p:blipFill>
        <p:spPr>
          <a:xfrm>
            <a:off x="457201" y="5266510"/>
            <a:ext cx="8260080" cy="110816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a:latin typeface="Times New Roman"/>
                <a:ea typeface="Times New Roman"/>
                <a:cs typeface="Times New Roman"/>
                <a:sym typeface="Times New Roman"/>
              </a:rPr>
              <a:t>Different Key Terms</a:t>
            </a:r>
            <a:endParaRPr sz="3200"/>
          </a:p>
        </p:txBody>
      </p:sp>
      <p:sp>
        <p:nvSpPr>
          <p:cNvPr id="114" name="Google Shape;114;p17"/>
          <p:cNvSpPr txBox="1">
            <a:spLocks noGrp="1"/>
          </p:cNvSpPr>
          <p:nvPr>
            <p:ph type="body" idx="1"/>
          </p:nvPr>
        </p:nvSpPr>
        <p:spPr>
          <a:xfrm>
            <a:off x="457200" y="1524000"/>
            <a:ext cx="8229600" cy="46021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b="1">
                <a:latin typeface="Times New Roman"/>
                <a:ea typeface="Times New Roman"/>
                <a:cs typeface="Times New Roman"/>
                <a:sym typeface="Times New Roman"/>
              </a:rPr>
              <a:t>Agent</a:t>
            </a:r>
            <a:r>
              <a:rPr lang="en-US" sz="2400">
                <a:latin typeface="Times New Roman"/>
                <a:ea typeface="Times New Roman"/>
                <a:cs typeface="Times New Roman"/>
                <a:sym typeface="Times New Roman"/>
              </a:rPr>
              <a:t>: This is the algorithm/model that is going to perform the actions and learn over time.</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Environment</a:t>
            </a:r>
            <a:r>
              <a:rPr lang="en-US" sz="2400">
                <a:latin typeface="Times New Roman"/>
                <a:ea typeface="Times New Roman"/>
                <a:cs typeface="Times New Roman"/>
                <a:sym typeface="Times New Roman"/>
              </a:rPr>
              <a:t>: The surroundings that the agent interacts with.</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Action</a:t>
            </a:r>
            <a:r>
              <a:rPr lang="en-US" sz="2400">
                <a:latin typeface="Times New Roman"/>
                <a:ea typeface="Times New Roman"/>
                <a:cs typeface="Times New Roman"/>
                <a:sym typeface="Times New Roman"/>
              </a:rPr>
              <a:t>: This is what the agent performs. These are essentially the interactions of the agent in an environment.</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Reward</a:t>
            </a:r>
            <a:r>
              <a:rPr lang="en-US" sz="2400">
                <a:latin typeface="Times New Roman"/>
                <a:ea typeface="Times New Roman"/>
                <a:cs typeface="Times New Roman"/>
                <a:sym typeface="Times New Roman"/>
              </a:rPr>
              <a:t>: This is the outcome of an action and every action has a reward. A reward could be positive or negative (penalty).</a:t>
            </a:r>
            <a:endParaRPr/>
          </a:p>
          <a:p>
            <a:pPr marL="342900" lvl="0" indent="-266700" algn="l" rtl="0">
              <a:spcBef>
                <a:spcPts val="240"/>
              </a:spcBef>
              <a:spcAft>
                <a:spcPts val="0"/>
              </a:spcAft>
              <a:buClr>
                <a:schemeClr val="dk1"/>
              </a:buClr>
              <a:buSzPts val="1200"/>
              <a:buNone/>
            </a:pPr>
            <a:endParaRPr sz="1200">
              <a:latin typeface="Times New Roman"/>
              <a:ea typeface="Times New Roman"/>
              <a:cs typeface="Times New Roman"/>
              <a:sym typeface="Times New Roman"/>
            </a:endParaRPr>
          </a:p>
          <a:p>
            <a:pPr marL="342900" lvl="0" indent="-342900" algn="l" rtl="0">
              <a:spcBef>
                <a:spcPts val="480"/>
              </a:spcBef>
              <a:spcAft>
                <a:spcPts val="0"/>
              </a:spcAft>
              <a:buClr>
                <a:schemeClr val="dk1"/>
              </a:buClr>
              <a:buSzPts val="2400"/>
              <a:buChar char="•"/>
            </a:pPr>
            <a:r>
              <a:rPr lang="en-US" sz="2400" b="1">
                <a:latin typeface="Times New Roman"/>
                <a:ea typeface="Times New Roman"/>
                <a:cs typeface="Times New Roman"/>
                <a:sym typeface="Times New Roman"/>
              </a:rPr>
              <a:t>State</a:t>
            </a:r>
            <a:r>
              <a:rPr lang="en-US" sz="2400">
                <a:latin typeface="Times New Roman"/>
                <a:ea typeface="Times New Roman"/>
                <a:cs typeface="Times New Roman"/>
                <a:sym typeface="Times New Roman"/>
              </a:rPr>
              <a:t>: The current place of the agent in the environment. The actions that the agent performs can change its state.</a:t>
            </a:r>
            <a:endParaRPr/>
          </a:p>
          <a:p>
            <a:pPr marL="342900" lvl="0" indent="-190500" algn="l" rtl="0">
              <a:spcBef>
                <a:spcPts val="480"/>
              </a:spcBef>
              <a:spcAft>
                <a:spcPts val="0"/>
              </a:spcAft>
              <a:buClr>
                <a:schemeClr val="dk1"/>
              </a:buClr>
              <a:buSzPts val="2400"/>
              <a:buNone/>
            </a:pP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a:latin typeface="Times New Roman"/>
                <a:ea typeface="Times New Roman"/>
                <a:cs typeface="Times New Roman"/>
                <a:sym typeface="Times New Roman"/>
              </a:rPr>
              <a:t>The Environment</a:t>
            </a:r>
            <a:endParaRPr sz="3600">
              <a:latin typeface="Times New Roman"/>
              <a:ea typeface="Times New Roman"/>
              <a:cs typeface="Times New Roman"/>
              <a:sym typeface="Times New Roman"/>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31" algn="l" rtl="0">
              <a:spcBef>
                <a:spcPts val="0"/>
              </a:spcBef>
              <a:spcAft>
                <a:spcPts val="0"/>
              </a:spcAft>
              <a:buClr>
                <a:schemeClr val="dk1"/>
              </a:buClr>
              <a:buSzPct val="100000"/>
              <a:buChar char="•"/>
            </a:pPr>
            <a:r>
              <a:rPr lang="en-US" sz="3500" dirty="0">
                <a:latin typeface="Times New Roman"/>
                <a:ea typeface="Times New Roman"/>
                <a:cs typeface="Times New Roman"/>
                <a:sym typeface="Times New Roman"/>
              </a:rPr>
              <a:t>Every RL system learns a mapping from situations to actions by trial-and-error interactions with a dynamic environment.</a:t>
            </a:r>
            <a:endParaRPr/>
          </a:p>
          <a:p>
            <a:pPr marL="342900" lvl="0" indent="-342900" algn="l" rtl="0">
              <a:spcBef>
                <a:spcPts val="200"/>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a:latin typeface="Times New Roman"/>
                <a:ea typeface="Times New Roman"/>
                <a:cs typeface="Times New Roman"/>
                <a:sym typeface="Times New Roman"/>
              </a:rPr>
              <a:t>This environment must at least be partially observable by the reinforcement learning system, and the observations may come in the form of sensor readings.</a:t>
            </a:r>
            <a:endParaRPr/>
          </a:p>
          <a:p>
            <a:pPr marL="342900" lvl="0" indent="-271462" algn="l" rtl="0">
              <a:spcBef>
                <a:spcPts val="225"/>
              </a:spcBef>
              <a:spcAft>
                <a:spcPts val="0"/>
              </a:spcAft>
              <a:buClr>
                <a:schemeClr val="dk1"/>
              </a:buClr>
              <a:buSzPct val="100000"/>
              <a:buNone/>
            </a:pPr>
            <a:endParaRPr sz="18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smtClean="0">
                <a:latin typeface="Times New Roman"/>
                <a:ea typeface="Times New Roman"/>
                <a:cs typeface="Times New Roman"/>
                <a:sym typeface="Times New Roman"/>
              </a:rPr>
              <a:t>If </a:t>
            </a:r>
            <a:r>
              <a:rPr lang="en-US" dirty="0">
                <a:latin typeface="Times New Roman"/>
                <a:ea typeface="Times New Roman"/>
                <a:cs typeface="Times New Roman"/>
                <a:sym typeface="Times New Roman"/>
              </a:rPr>
              <a:t>the RL system can observe perfectly all the information in the environment that might influence the choice of action to perform, then the RL system chooses actions based on true “states” of the environment.</a:t>
            </a:r>
            <a:endParaRPr/>
          </a:p>
          <a:p>
            <a:pPr marL="342900" lvl="0" indent="-267525" algn="l" rtl="0">
              <a:spcBef>
                <a:spcPts val="237"/>
              </a:spcBef>
              <a:spcAft>
                <a:spcPts val="0"/>
              </a:spcAft>
              <a:buClr>
                <a:schemeClr val="dk1"/>
              </a:buClr>
              <a:buSzPct val="100000"/>
              <a:buNone/>
            </a:pPr>
            <a:endParaRPr sz="1900">
              <a:latin typeface="Times New Roman"/>
              <a:ea typeface="Times New Roman"/>
              <a:cs typeface="Times New Roman"/>
              <a:sym typeface="Times New Roman"/>
            </a:endParaRPr>
          </a:p>
          <a:p>
            <a:pPr marL="342900" lvl="0" indent="-342900" algn="l" rtl="0">
              <a:spcBef>
                <a:spcPts val="400"/>
              </a:spcBef>
              <a:spcAft>
                <a:spcPts val="0"/>
              </a:spcAft>
              <a:buClr>
                <a:schemeClr val="dk1"/>
              </a:buClr>
              <a:buSzPct val="100000"/>
              <a:buChar char="•"/>
            </a:pPr>
            <a:r>
              <a:rPr lang="en-US" dirty="0">
                <a:latin typeface="Times New Roman"/>
                <a:ea typeface="Times New Roman"/>
                <a:cs typeface="Times New Roman"/>
                <a:sym typeface="Times New Roman"/>
              </a:rPr>
              <a:t> This ideal case is the best possible basis for reinforcement learning and, in fact, is a necessary condition for much of the associated theory.</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body" idx="1"/>
          </p:nvPr>
        </p:nvSpPr>
        <p:spPr>
          <a:xfrm>
            <a:off x="457200" y="990600"/>
            <a:ext cx="8229600" cy="5135563"/>
          </a:xfrm>
          <a:prstGeom prst="rect">
            <a:avLst/>
          </a:prstGeom>
          <a:noFill/>
          <a:ln>
            <a:noFill/>
          </a:ln>
        </p:spPr>
        <p:txBody>
          <a:bodyPr spcFirstLastPara="1" wrap="square" lIns="91425" tIns="45700" rIns="91425" bIns="45700" anchor="t" anchorCtr="0">
            <a:normAutofit fontScale="77500" lnSpcReduction="20000"/>
          </a:bodyPr>
          <a:lstStyle/>
          <a:p>
            <a:pPr marL="342900" lvl="0">
              <a:spcBef>
                <a:spcPts val="0"/>
              </a:spcBef>
              <a:buSzPct val="100000"/>
            </a:pPr>
            <a:r>
              <a:rPr lang="en-US" sz="2600" b="1" dirty="0">
                <a:latin typeface="Times New Roman" pitchFamily="18" charset="0"/>
                <a:ea typeface="Times New Roman"/>
                <a:cs typeface="Times New Roman" pitchFamily="18" charset="0"/>
                <a:sym typeface="Times New Roman"/>
              </a:rPr>
              <a:t>Policy: </a:t>
            </a:r>
            <a:r>
              <a:rPr lang="en-US" sz="2600" dirty="0" smtClean="0">
                <a:latin typeface="Times New Roman" pitchFamily="18" charset="0"/>
                <a:cs typeface="Times New Roman" pitchFamily="18" charset="0"/>
              </a:rPr>
              <a:t> A plan that directs the agent’s decision-making by mapping states to actions. Finding an ideal policy that </a:t>
            </a:r>
            <a:r>
              <a:rPr lang="en-US" sz="2600" dirty="0" err="1" smtClean="0">
                <a:latin typeface="Times New Roman" pitchFamily="18" charset="0"/>
                <a:cs typeface="Times New Roman" pitchFamily="18" charset="0"/>
              </a:rPr>
              <a:t>maximises</a:t>
            </a:r>
            <a:r>
              <a:rPr lang="en-US" sz="2600" dirty="0" smtClean="0">
                <a:latin typeface="Times New Roman" pitchFamily="18" charset="0"/>
                <a:cs typeface="Times New Roman" pitchFamily="18" charset="0"/>
              </a:rPr>
              <a:t> cumulative rewards is the objective.</a:t>
            </a:r>
            <a:endParaRPr sz="2600">
              <a:latin typeface="Times New Roman" pitchFamily="18" charset="0"/>
              <a:cs typeface="Times New Roman" pitchFamily="18" charset="0"/>
            </a:endParaRPr>
          </a:p>
          <a:p>
            <a:pPr marL="342900" lvl="0" indent="-260667" algn="l" rtl="0">
              <a:spcBef>
                <a:spcPts val="259"/>
              </a:spcBef>
              <a:spcAft>
                <a:spcPts val="0"/>
              </a:spcAft>
              <a:buClr>
                <a:schemeClr val="dk1"/>
              </a:buClr>
              <a:buSzPct val="100000"/>
              <a:buNone/>
            </a:pPr>
            <a:endParaRPr sz="2200">
              <a:latin typeface="Times New Roman"/>
              <a:ea typeface="Times New Roman"/>
              <a:cs typeface="Times New Roman"/>
              <a:sym typeface="Times New Roman"/>
            </a:endParaRPr>
          </a:p>
          <a:p>
            <a:pPr marL="342900" lvl="0" indent="-342900" algn="l" rtl="0">
              <a:spcBef>
                <a:spcPts val="518"/>
              </a:spcBef>
              <a:spcAft>
                <a:spcPts val="0"/>
              </a:spcAft>
              <a:buClr>
                <a:schemeClr val="dk1"/>
              </a:buClr>
              <a:buSzPct val="100000"/>
              <a:buChar char="•"/>
            </a:pPr>
            <a:r>
              <a:rPr lang="en-US" sz="2200" dirty="0">
                <a:latin typeface="Times New Roman"/>
                <a:ea typeface="Times New Roman"/>
                <a:cs typeface="Times New Roman"/>
                <a:sym typeface="Times New Roman"/>
              </a:rPr>
              <a:t>The policies could be deterministic (maps state to action) or non-deterministic (probability distribution of actions for a state).</a:t>
            </a:r>
            <a:endParaRPr sz="2200"/>
          </a:p>
          <a:p>
            <a:pPr marL="342900" lvl="0" indent="-272415" algn="l" rtl="0">
              <a:spcBef>
                <a:spcPts val="222"/>
              </a:spcBef>
              <a:spcAft>
                <a:spcPts val="0"/>
              </a:spcAft>
              <a:buClr>
                <a:schemeClr val="dk1"/>
              </a:buClr>
              <a:buSzPct val="100000"/>
              <a:buNone/>
            </a:pPr>
            <a:endParaRPr sz="2200">
              <a:latin typeface="Times New Roman"/>
              <a:ea typeface="Times New Roman"/>
              <a:cs typeface="Times New Roman"/>
              <a:sym typeface="Times New Roman"/>
            </a:endParaRPr>
          </a:p>
          <a:p>
            <a:pPr marL="342900" lvl="0">
              <a:spcBef>
                <a:spcPts val="518"/>
              </a:spcBef>
              <a:buSzPct val="100000"/>
            </a:pPr>
            <a:r>
              <a:rPr lang="en-US" sz="2200" dirty="0">
                <a:latin typeface="Times New Roman"/>
                <a:ea typeface="Times New Roman"/>
                <a:cs typeface="Times New Roman"/>
                <a:sym typeface="Times New Roman"/>
              </a:rPr>
              <a:t>For deterministic policy: </a:t>
            </a:r>
            <a:r>
              <a:rPr lang="en-US" sz="2200" dirty="0" smtClean="0">
                <a:latin typeface="Times New Roman"/>
                <a:ea typeface="Times New Roman"/>
                <a:cs typeface="Times New Roman"/>
                <a:sym typeface="Times New Roman"/>
              </a:rPr>
              <a:t>a</a:t>
            </a:r>
            <a:r>
              <a:rPr lang="en-US" sz="2200" baseline="-25000" dirty="0" smtClean="0">
                <a:latin typeface="Times New Roman"/>
                <a:ea typeface="Times New Roman"/>
                <a:cs typeface="Times New Roman"/>
                <a:sym typeface="Times New Roman"/>
              </a:rPr>
              <a:t>t</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Symbol"/>
              </a:rPr>
              <a:t></a:t>
            </a:r>
            <a:r>
              <a:rPr lang="en-US" sz="2200" dirty="0" smtClean="0">
                <a:latin typeface="Times New Roman"/>
                <a:ea typeface="Times New Roman"/>
                <a:cs typeface="Times New Roman"/>
                <a:sym typeface="Times New Roman"/>
              </a:rPr>
              <a:t>(</a:t>
            </a:r>
            <a:r>
              <a:rPr lang="en-US" sz="2200" dirty="0" err="1" smtClean="0">
                <a:latin typeface="Times New Roman"/>
                <a:ea typeface="Times New Roman"/>
                <a:cs typeface="Times New Roman"/>
                <a:sym typeface="Times New Roman"/>
              </a:rPr>
              <a:t>s</a:t>
            </a:r>
            <a:r>
              <a:rPr lang="en-US" sz="2200" baseline="-25000" dirty="0" err="1" smtClean="0">
                <a:latin typeface="Times New Roman"/>
                <a:ea typeface="Times New Roman"/>
                <a:cs typeface="Times New Roman"/>
                <a:sym typeface="Times New Roman"/>
              </a:rPr>
              <a:t>t</a:t>
            </a:r>
            <a:r>
              <a:rPr lang="en-US" sz="2200" dirty="0" smtClean="0">
                <a:latin typeface="Times New Roman"/>
                <a:ea typeface="Times New Roman"/>
                <a:cs typeface="Times New Roman"/>
                <a:sym typeface="Times New Roman"/>
              </a:rPr>
              <a:t>)</a:t>
            </a:r>
            <a:r>
              <a:rPr lang="en-US" sz="2200" dirty="0">
                <a:latin typeface="Times New Roman"/>
                <a:ea typeface="Times New Roman"/>
                <a:cs typeface="Times New Roman"/>
                <a:sym typeface="Times New Roman"/>
              </a:rPr>
              <a:t/>
            </a:r>
            <a:br>
              <a:rPr lang="en-US" sz="2200" dirty="0">
                <a:latin typeface="Times New Roman"/>
                <a:ea typeface="Times New Roman"/>
                <a:cs typeface="Times New Roman"/>
                <a:sym typeface="Times New Roman"/>
              </a:rPr>
            </a:br>
            <a:r>
              <a:rPr lang="en-US" sz="2200" dirty="0">
                <a:latin typeface="Times New Roman"/>
                <a:ea typeface="Times New Roman"/>
                <a:cs typeface="Times New Roman"/>
                <a:sym typeface="Times New Roman"/>
              </a:rPr>
              <a:t>For stochastic policy: </a:t>
            </a:r>
            <a:r>
              <a:rPr lang="en-US" sz="2200" dirty="0" smtClean="0">
                <a:latin typeface="Times New Roman"/>
                <a:ea typeface="Times New Roman"/>
                <a:cs typeface="Times New Roman"/>
                <a:sym typeface="Times New Roman"/>
              </a:rPr>
              <a:t>a</a:t>
            </a:r>
            <a:r>
              <a:rPr lang="en-US" sz="2200" baseline="-25000" dirty="0" smtClean="0">
                <a:latin typeface="Times New Roman"/>
                <a:ea typeface="Times New Roman"/>
                <a:cs typeface="Times New Roman"/>
                <a:sym typeface="Times New Roman"/>
              </a:rPr>
              <a:t>t  </a:t>
            </a:r>
            <a:r>
              <a:rPr lang="en-US" sz="2200" dirty="0" smtClean="0">
                <a:latin typeface="Times New Roman"/>
                <a:ea typeface="Times New Roman"/>
                <a:cs typeface="Times New Roman"/>
                <a:sym typeface="Times New Roman"/>
              </a:rPr>
              <a:t> = π(. </a:t>
            </a:r>
            <a:r>
              <a:rPr lang="en-US" sz="2200" dirty="0">
                <a:latin typeface="Times New Roman"/>
                <a:ea typeface="Times New Roman"/>
                <a:cs typeface="Times New Roman"/>
                <a:sym typeface="Times New Roman"/>
              </a:rPr>
              <a:t>| </a:t>
            </a:r>
            <a:r>
              <a:rPr lang="en-US" sz="2200" dirty="0" err="1" smtClean="0">
                <a:latin typeface="Times New Roman"/>
                <a:ea typeface="Times New Roman"/>
                <a:cs typeface="Times New Roman"/>
                <a:sym typeface="Times New Roman"/>
              </a:rPr>
              <a:t>s</a:t>
            </a:r>
            <a:r>
              <a:rPr lang="en-US" sz="2200" baseline="-25000" dirty="0" err="1" smtClean="0">
                <a:latin typeface="Times New Roman"/>
                <a:ea typeface="Times New Roman"/>
                <a:cs typeface="Times New Roman"/>
                <a:sym typeface="Times New Roman"/>
              </a:rPr>
              <a:t>t</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a:t>
            </a:r>
            <a:r>
              <a:rPr lang="en-US" sz="2200" dirty="0" smtClean="0">
                <a:latin typeface="Times New Roman"/>
                <a:ea typeface="Times New Roman"/>
                <a:cs typeface="Times New Roman"/>
                <a:sym typeface="Times New Roman"/>
              </a:rPr>
              <a:t>P[a</a:t>
            </a:r>
            <a:r>
              <a:rPr lang="en-US" sz="2200" baseline="-25000" dirty="0" smtClean="0">
                <a:latin typeface="Times New Roman"/>
                <a:ea typeface="Times New Roman"/>
                <a:cs typeface="Times New Roman"/>
                <a:sym typeface="Times New Roman"/>
              </a:rPr>
              <a:t>t</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=a | </a:t>
            </a:r>
            <a:r>
              <a:rPr lang="en-US" sz="2200" dirty="0" err="1" smtClean="0">
                <a:latin typeface="Times New Roman"/>
                <a:ea typeface="Times New Roman"/>
                <a:cs typeface="Times New Roman"/>
                <a:sym typeface="Times New Roman"/>
              </a:rPr>
              <a:t>s</a:t>
            </a:r>
            <a:r>
              <a:rPr lang="en-US" sz="2200" baseline="-25000" dirty="0" err="1" smtClean="0">
                <a:latin typeface="Times New Roman"/>
                <a:ea typeface="Times New Roman"/>
                <a:cs typeface="Times New Roman"/>
                <a:sym typeface="Times New Roman"/>
              </a:rPr>
              <a:t>t</a:t>
            </a:r>
            <a:r>
              <a:rPr lang="en-US" sz="2200" dirty="0" smtClean="0">
                <a:latin typeface="Times New Roman"/>
                <a:ea typeface="Times New Roman"/>
                <a:cs typeface="Times New Roman"/>
                <a:sym typeface="Times New Roman"/>
              </a:rPr>
              <a:t> </a:t>
            </a:r>
            <a:r>
              <a:rPr lang="en-US" sz="2200" dirty="0">
                <a:latin typeface="Times New Roman"/>
                <a:ea typeface="Times New Roman"/>
                <a:cs typeface="Times New Roman"/>
                <a:sym typeface="Times New Roman"/>
              </a:rPr>
              <a:t>= s]</a:t>
            </a:r>
            <a:endParaRPr sz="2200">
              <a:latin typeface="Times New Roman"/>
              <a:ea typeface="Times New Roman"/>
              <a:cs typeface="Times New Roman"/>
              <a:sym typeface="Times New Roman"/>
            </a:endParaRPr>
          </a:p>
          <a:p>
            <a:pPr marL="342900" lvl="0" indent="-260667" algn="l" rtl="0">
              <a:spcBef>
                <a:spcPts val="259"/>
              </a:spcBef>
              <a:spcAft>
                <a:spcPts val="0"/>
              </a:spcAft>
              <a:buClr>
                <a:schemeClr val="dk1"/>
              </a:buClr>
              <a:buSzPct val="100000"/>
              <a:buNone/>
            </a:pPr>
            <a:endParaRPr sz="2200">
              <a:latin typeface="Times New Roman"/>
              <a:ea typeface="Times New Roman"/>
              <a:cs typeface="Times New Roman"/>
              <a:sym typeface="Times New Roman"/>
            </a:endParaRPr>
          </a:p>
          <a:p>
            <a:pPr fontAlgn="base"/>
            <a:r>
              <a:rPr lang="en-US" sz="2900" b="1" dirty="0" smtClean="0">
                <a:latin typeface="Times New Roman" pitchFamily="18" charset="0"/>
                <a:cs typeface="Times New Roman" pitchFamily="18" charset="0"/>
              </a:rPr>
              <a:t>Value </a:t>
            </a:r>
            <a:r>
              <a:rPr lang="en-US" sz="2900" b="1" dirty="0" smtClean="0">
                <a:latin typeface="Times New Roman" pitchFamily="18" charset="0"/>
                <a:cs typeface="Times New Roman" pitchFamily="18" charset="0"/>
              </a:rPr>
              <a:t>Function</a:t>
            </a:r>
            <a:r>
              <a:rPr lang="en-US" sz="2900" dirty="0" smtClean="0">
                <a:latin typeface="Times New Roman" pitchFamily="18" charset="0"/>
                <a:cs typeface="Times New Roman" pitchFamily="18" charset="0"/>
              </a:rPr>
              <a:t>: This function calculates the anticipated cumulative reward an agent can obtain from a specific state while adhering to a specific policy. It is beneficial in assessing and contrasting states and policies</a:t>
            </a:r>
            <a:r>
              <a:rPr lang="en-US" sz="2900" dirty="0" smtClean="0">
                <a:latin typeface="Times New Roman" pitchFamily="18" charset="0"/>
                <a:cs typeface="Times New Roman" pitchFamily="18" charset="0"/>
              </a:rPr>
              <a:t>.</a:t>
            </a:r>
          </a:p>
          <a:p>
            <a:pPr fontAlgn="base"/>
            <a:endParaRPr lang="en-US" sz="1600" dirty="0" smtClean="0">
              <a:latin typeface="Times New Roman" pitchFamily="18" charset="0"/>
              <a:cs typeface="Times New Roman" pitchFamily="18" charset="0"/>
            </a:endParaRPr>
          </a:p>
          <a:p>
            <a:pPr fontAlgn="base"/>
            <a:r>
              <a:rPr lang="en-US" sz="2900" b="1" dirty="0" smtClean="0">
                <a:latin typeface="Times New Roman" pitchFamily="18" charset="0"/>
                <a:cs typeface="Times New Roman" pitchFamily="18" charset="0"/>
              </a:rPr>
              <a:t>Model</a:t>
            </a:r>
            <a:r>
              <a:rPr lang="en-US" sz="2900" dirty="0" smtClean="0">
                <a:latin typeface="Times New Roman" pitchFamily="18" charset="0"/>
                <a:cs typeface="Times New Roman" pitchFamily="18" charset="0"/>
              </a:rPr>
              <a:t>: A depiction of the dynamics of the environment that enables the agent to simulate potential results of actions and states. Models are useful for planning and forecasting.</a:t>
            </a:r>
          </a:p>
          <a:p>
            <a:pPr marL="342900" lvl="0" indent="-154940" algn="l" rtl="0">
              <a:spcBef>
                <a:spcPts val="592"/>
              </a:spcBef>
              <a:spcAft>
                <a:spcPts val="0"/>
              </a:spcAft>
              <a:buClr>
                <a:schemeClr val="dk1"/>
              </a:buClr>
              <a:buSzPct val="100000"/>
              <a:buNone/>
            </a:pPr>
            <a:endParaRPr>
              <a:latin typeface="Times New Roman"/>
              <a:ea typeface="Times New Roman"/>
              <a:cs typeface="Times New Roman"/>
              <a:sym typeface="Times New Roman"/>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The Reinforcement Function</a:t>
            </a:r>
            <a:endParaRPr sz="3600">
              <a:latin typeface="Times New Roman"/>
              <a:ea typeface="Times New Roman"/>
              <a:cs typeface="Times New Roman"/>
              <a:sym typeface="Times New Roman"/>
            </a:endParaRPr>
          </a:p>
        </p:txBody>
      </p:sp>
      <p:sp>
        <p:nvSpPr>
          <p:cNvPr id="132" name="Google Shape;132;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31" algn="l" rtl="0">
              <a:spcBef>
                <a:spcPts val="0"/>
              </a:spcBef>
              <a:spcAft>
                <a:spcPts val="0"/>
              </a:spcAft>
              <a:buClr>
                <a:schemeClr val="dk1"/>
              </a:buClr>
              <a:buSzPct val="100000"/>
              <a:buChar char="•"/>
            </a:pPr>
            <a:r>
              <a:rPr lang="en-US" sz="3100">
                <a:latin typeface="Times New Roman"/>
                <a:ea typeface="Times New Roman"/>
                <a:cs typeface="Times New Roman"/>
                <a:sym typeface="Times New Roman"/>
              </a:rPr>
              <a:t>The “goal” of the RL system is defined using the concept of a </a:t>
            </a:r>
            <a:r>
              <a:rPr lang="en-US" sz="3100" i="1">
                <a:latin typeface="Times New Roman"/>
                <a:ea typeface="Times New Roman"/>
                <a:cs typeface="Times New Roman"/>
                <a:sym typeface="Times New Roman"/>
              </a:rPr>
              <a:t>reinforcement function. </a:t>
            </a:r>
            <a:endParaRPr/>
          </a:p>
          <a:p>
            <a:pPr marL="342900" lvl="0" indent="-274002" algn="l" rtl="0">
              <a:spcBef>
                <a:spcPts val="217"/>
              </a:spcBef>
              <a:spcAft>
                <a:spcPts val="0"/>
              </a:spcAft>
              <a:buClr>
                <a:schemeClr val="dk1"/>
              </a:buClr>
              <a:buSzPct val="100000"/>
              <a:buNone/>
            </a:pPr>
            <a:endParaRPr sz="1400" i="1">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There exists a mapping from state/action pairs to reinforcements; after performing an action in a given state the RL agent will receive some reinforcement (reward) in the form of a scalar value. </a:t>
            </a:r>
            <a:endParaRPr/>
          </a:p>
          <a:p>
            <a:pPr marL="342900" lvl="0" indent="-264160" algn="l" rtl="0">
              <a:spcBef>
                <a:spcPts val="248"/>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The RL agent learns to perform actions that will maximize the sum of the reinforcements received when starting from some initial state and proceeding to a terminal state.</a:t>
            </a:r>
            <a:endParaRPr/>
          </a:p>
          <a:p>
            <a:pPr marL="342900" lvl="0" indent="-264160" algn="l" rtl="0">
              <a:spcBef>
                <a:spcPts val="248"/>
              </a:spcBef>
              <a:spcAft>
                <a:spcPts val="0"/>
              </a:spcAft>
              <a:buClr>
                <a:schemeClr val="dk1"/>
              </a:buClr>
              <a:buSzPct val="100000"/>
              <a:buNone/>
            </a:pPr>
            <a:endParaRPr sz="1600">
              <a:latin typeface="Times New Roman"/>
              <a:ea typeface="Times New Roman"/>
              <a:cs typeface="Times New Roman"/>
              <a:sym typeface="Times New Roman"/>
            </a:endParaRPr>
          </a:p>
          <a:p>
            <a:pPr marL="342900" lvl="0" indent="-342931" algn="l" rtl="0">
              <a:spcBef>
                <a:spcPts val="480"/>
              </a:spcBef>
              <a:spcAft>
                <a:spcPts val="0"/>
              </a:spcAft>
              <a:buClr>
                <a:schemeClr val="dk1"/>
              </a:buClr>
              <a:buSzPct val="100000"/>
              <a:buChar char="•"/>
            </a:pPr>
            <a:r>
              <a:rPr lang="en-US" sz="3100">
                <a:latin typeface="Times New Roman"/>
                <a:ea typeface="Times New Roman"/>
                <a:cs typeface="Times New Roman"/>
                <a:sym typeface="Times New Roman"/>
              </a:rPr>
              <a:t>It is the job of the RL system designer to define a reinforcement function that properly defines the goals of the RL agent. </a:t>
            </a:r>
            <a:endParaRPr sz="31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Times New Roman"/>
              <a:buNone/>
            </a:pPr>
            <a:r>
              <a:rPr lang="en-US" sz="3600" dirty="0">
                <a:latin typeface="Times New Roman"/>
                <a:ea typeface="Times New Roman"/>
                <a:cs typeface="Times New Roman"/>
                <a:sym typeface="Times New Roman"/>
              </a:rPr>
              <a:t>Optimal Reinforcement Function</a:t>
            </a:r>
            <a:endParaRPr sz="3600">
              <a:latin typeface="Times New Roman"/>
              <a:ea typeface="Times New Roman"/>
              <a:cs typeface="Times New Roman"/>
              <a:sym typeface="Times New Roman"/>
            </a:endParaRPr>
          </a:p>
        </p:txBody>
      </p:sp>
      <p:sp>
        <p:nvSpPr>
          <p:cNvPr id="138" name="Google Shape;13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US" sz="2400" dirty="0">
                <a:latin typeface="Times New Roman"/>
                <a:ea typeface="Times New Roman"/>
                <a:cs typeface="Times New Roman"/>
                <a:sym typeface="Times New Roman"/>
              </a:rPr>
              <a:t>Not always the learning agent attempts to maximize the reinforcement function.</a:t>
            </a:r>
            <a:endParaRPr/>
          </a:p>
          <a:p>
            <a:pPr marL="342900" lvl="0" indent="-272415" algn="l" rtl="0">
              <a:spcBef>
                <a:spcPts val="222"/>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The learning agent could just as easily learn to minimize the reinforcement function due to limited </a:t>
            </a:r>
            <a:r>
              <a:rPr lang="en-US" sz="2400" dirty="0" smtClean="0">
                <a:latin typeface="Times New Roman"/>
                <a:ea typeface="Times New Roman"/>
                <a:cs typeface="Times New Roman"/>
                <a:sym typeface="Times New Roman"/>
              </a:rPr>
              <a:t>resources.</a:t>
            </a:r>
            <a:endParaRPr/>
          </a:p>
          <a:p>
            <a:pPr marL="342900" lvl="0" indent="-272415" algn="l" rtl="0">
              <a:spcBef>
                <a:spcPts val="222"/>
              </a:spcBef>
              <a:spcAft>
                <a:spcPts val="0"/>
              </a:spcAft>
              <a:buClr>
                <a:schemeClr val="dk1"/>
              </a:buClr>
              <a:buSzPct val="100000"/>
              <a:buNone/>
            </a:pPr>
            <a:endParaRPr sz="12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An alternative reinforcement function would be used in the context of a game environment, when there are two or more players with opposing goals. </a:t>
            </a:r>
            <a:endParaRPr/>
          </a:p>
          <a:p>
            <a:pPr marL="342900" lvl="0" indent="-266573" algn="l" rtl="0">
              <a:spcBef>
                <a:spcPts val="240"/>
              </a:spcBef>
              <a:spcAft>
                <a:spcPts val="0"/>
              </a:spcAft>
              <a:buClr>
                <a:schemeClr val="dk1"/>
              </a:buClr>
              <a:buSzPct val="100000"/>
              <a:buNone/>
            </a:pPr>
            <a:endParaRPr sz="1300">
              <a:latin typeface="Times New Roman"/>
              <a:ea typeface="Times New Roman"/>
              <a:cs typeface="Times New Roman"/>
              <a:sym typeface="Times New Roman"/>
            </a:endParaRPr>
          </a:p>
          <a:p>
            <a:pPr marL="342900" lvl="0" indent="-342900" algn="l" rtl="0">
              <a:spcBef>
                <a:spcPts val="444"/>
              </a:spcBef>
              <a:spcAft>
                <a:spcPts val="0"/>
              </a:spcAft>
              <a:buClr>
                <a:schemeClr val="dk1"/>
              </a:buClr>
              <a:buSzPct val="100000"/>
              <a:buChar char="•"/>
            </a:pPr>
            <a:r>
              <a:rPr lang="en-US" sz="2400" dirty="0">
                <a:latin typeface="Times New Roman"/>
                <a:ea typeface="Times New Roman"/>
                <a:cs typeface="Times New Roman"/>
                <a:sym typeface="Times New Roman"/>
              </a:rPr>
              <a:t>In a game scenario, the RL system can learn to generate optimal behavior for the players involved by finding the </a:t>
            </a:r>
            <a:r>
              <a:rPr lang="en-US" sz="2400" dirty="0" err="1">
                <a:latin typeface="Times New Roman"/>
                <a:ea typeface="Times New Roman"/>
                <a:cs typeface="Times New Roman"/>
                <a:sym typeface="Times New Roman"/>
              </a:rPr>
              <a:t>maximin</a:t>
            </a:r>
            <a:r>
              <a:rPr lang="en-US" sz="2400" dirty="0">
                <a:latin typeface="Times New Roman"/>
                <a:ea typeface="Times New Roman"/>
                <a:cs typeface="Times New Roman"/>
                <a:sym typeface="Times New Roman"/>
              </a:rPr>
              <a:t>, </a:t>
            </a:r>
            <a:r>
              <a:rPr lang="en-US" sz="2400" dirty="0" err="1">
                <a:latin typeface="Times New Roman"/>
                <a:ea typeface="Times New Roman"/>
                <a:cs typeface="Times New Roman"/>
                <a:sym typeface="Times New Roman"/>
              </a:rPr>
              <a:t>minimax</a:t>
            </a:r>
            <a:r>
              <a:rPr lang="en-US" sz="2400" dirty="0">
                <a:latin typeface="Times New Roman"/>
                <a:ea typeface="Times New Roman"/>
                <a:cs typeface="Times New Roman"/>
                <a:sym typeface="Times New Roman"/>
              </a:rPr>
              <a:t>, or </a:t>
            </a:r>
            <a:r>
              <a:rPr lang="en-US" sz="2400" dirty="0" err="1">
                <a:latin typeface="Times New Roman"/>
                <a:ea typeface="Times New Roman"/>
                <a:cs typeface="Times New Roman"/>
                <a:sym typeface="Times New Roman"/>
              </a:rPr>
              <a:t>saddlepoint</a:t>
            </a:r>
            <a:r>
              <a:rPr lang="en-US" sz="2400" dirty="0">
                <a:latin typeface="Times New Roman"/>
                <a:ea typeface="Times New Roman"/>
                <a:cs typeface="Times New Roman"/>
                <a:sym typeface="Times New Roman"/>
              </a:rPr>
              <a:t> of the reinforcement function.</a:t>
            </a:r>
            <a:endParaRPr/>
          </a:p>
          <a:p>
            <a:pPr marL="342900" lvl="0" indent="-201930" algn="l" rtl="0">
              <a:spcBef>
                <a:spcPts val="444"/>
              </a:spcBef>
              <a:spcAft>
                <a:spcPts val="0"/>
              </a:spcAft>
              <a:buClr>
                <a:schemeClr val="dk1"/>
              </a:buClr>
              <a:buSzPct val="100000"/>
              <a:buNone/>
            </a:pPr>
            <a:endParaRPr sz="24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1048</Words>
  <PresentationFormat>On-screen Show (4:3)</PresentationFormat>
  <Paragraphs>136</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Reinforcement Learning</vt:lpstr>
      <vt:lpstr>Slide 2</vt:lpstr>
      <vt:lpstr>Introduction</vt:lpstr>
      <vt:lpstr>Formulation of a Basic RL Problem</vt:lpstr>
      <vt:lpstr>Different Key Terms</vt:lpstr>
      <vt:lpstr>The Environment</vt:lpstr>
      <vt:lpstr>Slide 7</vt:lpstr>
      <vt:lpstr>The Reinforcement Function</vt:lpstr>
      <vt:lpstr>Optimal Reinforcement Function</vt:lpstr>
      <vt:lpstr>Slide 10</vt:lpstr>
      <vt:lpstr>Slide 11</vt:lpstr>
      <vt:lpstr>Formulating Reinforcement Learning</vt:lpstr>
      <vt:lpstr>Value Function</vt:lpstr>
      <vt:lpstr>The Task</vt:lpstr>
      <vt:lpstr>Optimal Policy</vt:lpstr>
      <vt:lpstr>Learning</vt:lpstr>
      <vt:lpstr>Markov Decision Process</vt:lpstr>
      <vt:lpstr>MDP Model</vt:lpstr>
      <vt:lpstr>Slide 19</vt:lpstr>
      <vt:lpstr>Slide 20</vt:lpstr>
      <vt:lpstr>Slide 21</vt:lpstr>
      <vt:lpstr>Example 1</vt:lpstr>
      <vt:lpstr>Example 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dc:title>
  <dc:creator>hp</dc:creator>
  <cp:lastModifiedBy>hp</cp:lastModifiedBy>
  <cp:revision>23</cp:revision>
  <dcterms:modified xsi:type="dcterms:W3CDTF">2025-02-17T06:20:36Z</dcterms:modified>
</cp:coreProperties>
</file>