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371" r:id="rId3"/>
    <p:sldId id="372" r:id="rId4"/>
    <p:sldId id="344" r:id="rId5"/>
    <p:sldId id="345" r:id="rId6"/>
    <p:sldId id="346" r:id="rId7"/>
    <p:sldId id="373" r:id="rId8"/>
    <p:sldId id="374" r:id="rId9"/>
    <p:sldId id="375" r:id="rId10"/>
    <p:sldId id="376" r:id="rId11"/>
    <p:sldId id="351" r:id="rId12"/>
    <p:sldId id="352" r:id="rId13"/>
    <p:sldId id="370" r:id="rId14"/>
    <p:sldId id="353" r:id="rId15"/>
    <p:sldId id="378" r:id="rId16"/>
    <p:sldId id="318"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5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335DEC-5FFC-4153-881D-794B33163423}" type="datetimeFigureOut">
              <a:rPr lang="en-US" smtClean="0"/>
              <a:pPr/>
              <a:t>3/17/2025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34A1C1-B5D5-449A-B735-7CA703E71E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34A1C1-B5D5-449A-B735-7CA703E71E03}"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9BEEFDB-2E1F-4DB2-B600-B11361861FA5}"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9BEEFDB-2E1F-4DB2-B600-B11361861FA5}" type="datetimeFigureOut">
              <a:rPr lang="en-US" smtClean="0"/>
              <a:pPr/>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9BEEFDB-2E1F-4DB2-B600-B11361861FA5}"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BEEFDB-2E1F-4DB2-B600-B11361861FA5}" type="datetimeFigureOut">
              <a:rPr lang="en-US" smtClean="0"/>
              <a:pPr/>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9BEEFDB-2E1F-4DB2-B600-B11361861FA5}" type="datetimeFigureOut">
              <a:rPr lang="en-US" smtClean="0"/>
              <a:pPr/>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BEEFDB-2E1F-4DB2-B600-B11361861FA5}" type="datetimeFigureOut">
              <a:rPr lang="en-US" smtClean="0"/>
              <a:pPr/>
              <a:t>3/17/2025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EEFDB-2E1F-4DB2-B600-B11361861FA5}"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BEEFDB-2E1F-4DB2-B600-B11361861FA5}" type="datetimeFigureOut">
              <a:rPr lang="en-US" smtClean="0"/>
              <a:pPr/>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49B834-BAB3-4B90-969C-8BE83A93529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BEEFDB-2E1F-4DB2-B600-B11361861FA5}" type="datetimeFigureOut">
              <a:rPr lang="en-US" smtClean="0"/>
              <a:pPr/>
              <a:t>3/17/2025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49B834-BAB3-4B90-969C-8BE83A93529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Times New Roman" pitchFamily="18" charset="0"/>
                <a:cs typeface="Times New Roman" pitchFamily="18" charset="0"/>
              </a:rPr>
              <a:t>Deep Q Learning</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Compute Loss and Train Q Network</a:t>
            </a:r>
            <a:r>
              <a:rPr lang="en-US" b="1" dirty="0" smtClean="0"/>
              <a:t/>
            </a:r>
            <a:br>
              <a:rPr lang="en-US" b="1" dirty="0" smtClean="0"/>
            </a:br>
            <a:endParaRPr lang="en-US" dirty="0"/>
          </a:p>
        </p:txBody>
      </p:sp>
      <p:sp>
        <p:nvSpPr>
          <p:cNvPr id="3" name="Content Placeholder 2"/>
          <p:cNvSpPr>
            <a:spLocks noGrp="1"/>
          </p:cNvSpPr>
          <p:nvPr>
            <p:ph idx="1"/>
          </p:nvPr>
        </p:nvSpPr>
        <p:spPr>
          <a:xfrm>
            <a:off x="457200" y="1371600"/>
            <a:ext cx="8229600" cy="4754563"/>
          </a:xfrm>
        </p:spPr>
        <p:txBody>
          <a:bodyPr/>
          <a:lstStyle/>
          <a:p>
            <a:r>
              <a:rPr lang="en-US" sz="2000" dirty="0" smtClean="0">
                <a:latin typeface="Times New Roman" pitchFamily="18" charset="0"/>
                <a:cs typeface="Times New Roman" pitchFamily="18" charset="0"/>
              </a:rPr>
              <a:t>The Predicted Q Value, Target Q Value, and the observed reward from the data sample is used to compute the Loss to train the Q Network. </a:t>
            </a:r>
          </a:p>
          <a:p>
            <a:r>
              <a:rPr lang="en-US" sz="2000" dirty="0" smtClean="0">
                <a:latin typeface="Times New Roman" pitchFamily="18" charset="0"/>
                <a:cs typeface="Times New Roman" pitchFamily="18" charset="0"/>
              </a:rPr>
              <a:t>The Target Network is not trained.</a:t>
            </a:r>
          </a:p>
          <a:p>
            <a:pPr>
              <a:buNone/>
            </a:pPr>
            <a:r>
              <a:rPr lang="en-US" dirty="0" smtClean="0"/>
              <a:t/>
            </a:r>
            <a:br>
              <a:rPr lang="en-US" dirty="0" smtClean="0"/>
            </a:br>
            <a:endParaRPr lang="en-US" dirty="0"/>
          </a:p>
        </p:txBody>
      </p:sp>
      <p:pic>
        <p:nvPicPr>
          <p:cNvPr id="4099" name="Picture 3"/>
          <p:cNvPicPr>
            <a:picLocks noChangeAspect="1" noChangeArrowheads="1"/>
          </p:cNvPicPr>
          <p:nvPr/>
        </p:nvPicPr>
        <p:blipFill>
          <a:blip r:embed="rId2"/>
          <a:srcRect/>
          <a:stretch>
            <a:fillRect/>
          </a:stretch>
        </p:blipFill>
        <p:spPr bwMode="auto">
          <a:xfrm>
            <a:off x="1295400" y="2819400"/>
            <a:ext cx="6688137" cy="3114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Why do we need Experience Replay?</a:t>
            </a:r>
            <a:r>
              <a:rPr lang="en-US" b="1" dirty="0" smtClean="0"/>
              <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sz="2000" dirty="0" smtClean="0">
                <a:latin typeface="Times New Roman" pitchFamily="18" charset="0"/>
                <a:cs typeface="Times New Roman" pitchFamily="18" charset="0"/>
              </a:rPr>
              <a:t>If we simply take an action, observe results from the environment, and then feed that data to the Q Network then during training each sample and the corresponding gradients would have too much variance, and the network weights would never converge.</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To train neural networks, a best practice is to select a batch of samples after shuffling the training data randomly. </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ensures that there is enough diversity in the training data to allow the network to learn meaningful weights that generalize well and can handle a range of data values.</a:t>
            </a:r>
          </a:p>
          <a:p>
            <a:endParaRPr lang="en-US" sz="12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Would that occur if we passed a batch of data from sequential actions?</a:t>
            </a:r>
            <a:endParaRPr lang="en-US" sz="2000" dirty="0" smtClean="0">
              <a:latin typeface="Times New Roman" pitchFamily="18" charset="0"/>
              <a:cs typeface="Times New Roman" pitchFamily="18" charset="0"/>
            </a:endParaRP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Actions in sequence one after the other and then feed that data as a batch to the Q Network, enough diversity in the training data.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However, Sequential actions are highly correlated with one another and are not randomly shuffled, as the network would prefer.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results in a problem called </a:t>
            </a:r>
            <a:r>
              <a:rPr lang="en-US" sz="2000" b="1" dirty="0" smtClean="0">
                <a:latin typeface="Times New Roman" pitchFamily="18" charset="0"/>
                <a:cs typeface="Times New Roman" pitchFamily="18" charset="0"/>
              </a:rPr>
              <a:t>Catastrophic Forgetting </a:t>
            </a:r>
            <a:r>
              <a:rPr lang="en-US" sz="2000" dirty="0" smtClean="0">
                <a:latin typeface="Times New Roman" pitchFamily="18" charset="0"/>
                <a:cs typeface="Times New Roman" pitchFamily="18" charset="0"/>
              </a:rPr>
              <a:t>where the network unlearns things that it had learned a short while earlier.</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Autofit/>
          </a:bodyPr>
          <a:lstStyle/>
          <a:p>
            <a:r>
              <a:rPr lang="en-US" sz="1800" dirty="0" smtClean="0">
                <a:latin typeface="Times New Roman" pitchFamily="18" charset="0"/>
                <a:cs typeface="Times New Roman" pitchFamily="18" charset="0"/>
              </a:rPr>
              <a:t>This is why the Experience Replay memory was introduced.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All of the actions and observations that the agent has taken from the beginning (limited by the capacity of the memory, of course) are stored.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Then a batch of samples is randomly selected from this memory. </a:t>
            </a:r>
          </a:p>
          <a:p>
            <a:endParaRPr lang="en-US" sz="1800" dirty="0" smtClean="0">
              <a:latin typeface="Times New Roman" pitchFamily="18" charset="0"/>
              <a:cs typeface="Times New Roman" pitchFamily="18" charset="0"/>
            </a:endParaRPr>
          </a:p>
          <a:p>
            <a:r>
              <a:rPr lang="en-US" sz="1800" dirty="0" smtClean="0">
                <a:latin typeface="Times New Roman" pitchFamily="18" charset="0"/>
                <a:cs typeface="Times New Roman" pitchFamily="18" charset="0"/>
              </a:rPr>
              <a:t>This ensures that the batch is ‘shuffled’ and contains enough diversity from older and newer samples to allow the network to learn weights that generalize to all the scenarios that it will be required to handle.</a:t>
            </a:r>
            <a:endParaRPr lang="en-US" sz="1000" dirty="0" smtClean="0">
              <a:latin typeface="Times New Roman" pitchFamily="18" charset="0"/>
              <a:cs typeface="Times New Roman" pitchFamily="18" charset="0"/>
            </a:endParaRPr>
          </a:p>
          <a:p>
            <a:endParaRPr lang="en-US" sz="1800" dirty="0">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a:srcRect/>
          <a:stretch>
            <a:fillRect/>
          </a:stretch>
        </p:blipFill>
        <p:spPr bwMode="auto">
          <a:xfrm>
            <a:off x="1371600" y="4724400"/>
            <a:ext cx="6335713" cy="11049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Robot learning</a:t>
            </a:r>
            <a:endParaRPr lang="en-US" dirty="0"/>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Let’s say that at a certain point in time, Robot is trying to find its way around a particular corner of the factory.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All of the actions that it would take over the next few moves would be confined to that section of the factory.</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the network tried to learn from that batch of actions, it would update its weights to deal specifically with that location in the factory. </a:t>
            </a:r>
          </a:p>
          <a:p>
            <a:pPr>
              <a:buNone/>
            </a:pPr>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But it would not learn anything about other parts of the factory.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If sometime later, the robot moves to another location, all of its actions and hence the network’s learning for a while would be narrowly focused on that new location.</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 It might then undo what it had learned from the original location.</a:t>
            </a:r>
            <a:endParaRPr lang="en-US" sz="20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Why do we need a second neural network (Target Network)?</a:t>
            </a:r>
            <a:r>
              <a:rPr lang="en-US" b="1" dirty="0" smtClean="0"/>
              <a:t/>
            </a:r>
            <a:br>
              <a:rPr lang="en-US" b="1" dirty="0" smtClean="0"/>
            </a:br>
            <a:endParaRPr lang="en-US" dirty="0"/>
          </a:p>
        </p:txBody>
      </p:sp>
      <p:sp>
        <p:nvSpPr>
          <p:cNvPr id="3" name="Content Placeholder 2"/>
          <p:cNvSpPr>
            <a:spLocks noGrp="1"/>
          </p:cNvSpPr>
          <p:nvPr>
            <p:ph idx="1"/>
          </p:nvPr>
        </p:nvSpPr>
        <p:spPr>
          <a:xfrm>
            <a:off x="457200" y="1676400"/>
            <a:ext cx="8229600" cy="4449763"/>
          </a:xfrm>
        </p:spPr>
        <p:txBody>
          <a:bodyPr>
            <a:normAutofit lnSpcReduction="10000"/>
          </a:bodyPr>
          <a:lstStyle/>
          <a:p>
            <a:r>
              <a:rPr lang="en-US" sz="2000" dirty="0" smtClean="0">
                <a:latin typeface="Times New Roman" pitchFamily="18" charset="0"/>
                <a:cs typeface="Times New Roman" pitchFamily="18" charset="0"/>
              </a:rPr>
              <a:t>It is possible to build a DQN with a single Q Network and no Target Network, as the target network is not getting trained.</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In that case, we do two passes through the Q Network, first to output the Predicted Q value, and then to output the Target Q value.</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But that could create a potential problem. </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Q Network’s weights get updated at each time step, which improves the prediction of the Predicted Q value. </a:t>
            </a:r>
          </a:p>
          <a:p>
            <a:endParaRPr lang="en-US" sz="11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However, since the network and its weights are the same, it also changes the direction of our predicted Target Q values. </a:t>
            </a:r>
          </a:p>
          <a:p>
            <a:endParaRPr lang="en-US" sz="12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They do not remain steady but can fluctuate after each update. This is like chasing a moving target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Target Network</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r>
              <a:rPr lang="en-US" sz="2900" dirty="0" smtClean="0">
                <a:latin typeface="Times New Roman" pitchFamily="18" charset="0"/>
                <a:cs typeface="Times New Roman" pitchFamily="18" charset="0"/>
              </a:rPr>
              <a:t>DQN introduces a second neural network, called the target network, which is used to calculate the target Q-values. </a:t>
            </a:r>
          </a:p>
          <a:p>
            <a:endParaRPr lang="en-US" sz="1800" dirty="0" smtClean="0">
              <a:latin typeface="Times New Roman" pitchFamily="18" charset="0"/>
              <a:cs typeface="Times New Roman" pitchFamily="18" charset="0"/>
            </a:endParaRPr>
          </a:p>
          <a:p>
            <a:r>
              <a:rPr lang="en-US" sz="2900" dirty="0" smtClean="0">
                <a:latin typeface="Times New Roman" pitchFamily="18" charset="0"/>
                <a:cs typeface="Times New Roman" pitchFamily="18" charset="0"/>
              </a:rPr>
              <a:t>This target network is updated less frequently than the main network to prevent rapid oscillations in learning.</a:t>
            </a:r>
          </a:p>
          <a:p>
            <a:endParaRPr lang="en-US" sz="1400" dirty="0" smtClean="0"/>
          </a:p>
          <a:p>
            <a:r>
              <a:rPr lang="en-US" dirty="0" smtClean="0">
                <a:latin typeface="Times New Roman" pitchFamily="18" charset="0"/>
                <a:cs typeface="Times New Roman" pitchFamily="18" charset="0"/>
              </a:rPr>
              <a:t>By employing a second network that doesn’t get trained, we ensure that the Target Q values remain stable, at least for a short period.</a:t>
            </a:r>
          </a:p>
          <a:p>
            <a:endParaRPr lang="en-US" sz="1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 But those Target Q values are also predictions after all and we do want them to improve, so a compromise is made. </a:t>
            </a:r>
          </a:p>
          <a:p>
            <a:endParaRPr lang="en-US" sz="16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After a pre-configured number of time-steps, the learned weights from the Q Network are copied over to the Target Network.</a:t>
            </a:r>
          </a:p>
          <a:p>
            <a:endParaRPr lang="en-US" sz="1700"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has been found that using a Target Network results in more stable training.</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2600" dirty="0" smtClean="0">
                <a:latin typeface="Times New Roman" pitchFamily="18" charset="0"/>
                <a:cs typeface="Times New Roman" pitchFamily="18" charset="0"/>
              </a:rPr>
              <a:t>It's difficult to come up with a perfect heuristic. </a:t>
            </a:r>
          </a:p>
          <a:p>
            <a:endParaRPr lang="en-US" sz="105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Improving the heuristic generally entails playing the game many times, to determine specific cases where the agent could have made better choices. </a:t>
            </a:r>
          </a:p>
          <a:p>
            <a:endParaRPr lang="en-US" sz="10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And, it can prove challenging to interpret what exactly is going wrong, and ultimately to fix old mistakes without accidentally introducing new ones.</a:t>
            </a:r>
          </a:p>
          <a:p>
            <a:endParaRPr lang="en-US" sz="10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It would be much easier if we had a more systematic way of improving the agent with game play experience.</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DQN Operation in depth</a:t>
            </a:r>
            <a:r>
              <a:rPr lang="en-US" b="1" dirty="0" smtClean="0"/>
              <a:t/>
            </a:r>
            <a:br>
              <a:rPr lang="en-US" b="1" dirty="0" smtClean="0"/>
            </a:b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1435900" y="1295400"/>
            <a:ext cx="6272200" cy="48307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Experience Replay</a:t>
            </a:r>
            <a:r>
              <a:rPr lang="en-US" b="1" dirty="0" smtClean="0"/>
              <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r>
              <a:rPr lang="en-US" sz="2000" dirty="0" smtClean="0">
                <a:latin typeface="Times New Roman" pitchFamily="18" charset="0"/>
                <a:cs typeface="Times New Roman" pitchFamily="18" charset="0"/>
              </a:rPr>
              <a:t>The Experience Replay starts the training data generation phase and uses the Q Network to select an ε-greedy action. </a:t>
            </a:r>
          </a:p>
          <a:p>
            <a:r>
              <a:rPr lang="en-US" sz="2000" dirty="0" smtClean="0">
                <a:latin typeface="Times New Roman" pitchFamily="18" charset="0"/>
                <a:cs typeface="Times New Roman" pitchFamily="18" charset="0"/>
              </a:rPr>
              <a:t>The Q Network acts as the agent while interacting with the environment to generate a training sample. </a:t>
            </a:r>
          </a:p>
          <a:p>
            <a:r>
              <a:rPr lang="en-US" sz="2000" dirty="0" smtClean="0">
                <a:latin typeface="Times New Roman" pitchFamily="18" charset="0"/>
                <a:cs typeface="Times New Roman" pitchFamily="18" charset="0"/>
              </a:rPr>
              <a:t>No DQN training happens during this phase.</a:t>
            </a:r>
          </a:p>
          <a:p>
            <a:r>
              <a:rPr lang="en-US" sz="2000" dirty="0" smtClean="0">
                <a:latin typeface="Times New Roman" pitchFamily="18" charset="0"/>
                <a:cs typeface="Times New Roman" pitchFamily="18" charset="0"/>
              </a:rPr>
              <a:t>The Q Network predicts the Q-values of all actions that can be taken from the current state. </a:t>
            </a:r>
          </a:p>
          <a:p>
            <a:r>
              <a:rPr lang="en-US" sz="2000" dirty="0" smtClean="0">
                <a:latin typeface="Times New Roman" pitchFamily="18" charset="0"/>
                <a:cs typeface="Times New Roman" pitchFamily="18" charset="0"/>
              </a:rPr>
              <a:t>We use those Q-values to select an ε-greedy action.</a:t>
            </a:r>
          </a:p>
          <a:p>
            <a:endParaRPr lang="en-US" dirty="0"/>
          </a:p>
        </p:txBody>
      </p:sp>
      <p:pic>
        <p:nvPicPr>
          <p:cNvPr id="39939" name="Picture 3"/>
          <p:cNvPicPr>
            <a:picLocks noChangeAspect="1" noChangeArrowheads="1"/>
          </p:cNvPicPr>
          <p:nvPr/>
        </p:nvPicPr>
        <p:blipFill>
          <a:blip r:embed="rId2"/>
          <a:srcRect/>
          <a:stretch>
            <a:fillRect/>
          </a:stretch>
        </p:blipFill>
        <p:spPr bwMode="auto">
          <a:xfrm>
            <a:off x="1447800" y="3886200"/>
            <a:ext cx="6726237"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The sample data (Current state, action, reward, next state) is saved</a:t>
            </a:r>
            <a:r>
              <a:rPr lang="en-US" b="1" dirty="0" smtClean="0"/>
              <a:t/>
            </a:r>
            <a:br>
              <a:rPr lang="en-US" b="1" dirty="0" smtClean="0"/>
            </a:b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0" y="1219200"/>
            <a:ext cx="5896798" cy="2267267"/>
          </a:xfrm>
          <a:prstGeom prst="rect">
            <a:avLst/>
          </a:prstGeom>
          <a:noFill/>
          <a:ln w="9525">
            <a:noFill/>
            <a:miter lim="800000"/>
            <a:headEnd/>
            <a:tailEnd/>
          </a:ln>
          <a:effectLst/>
        </p:spPr>
      </p:pic>
      <p:pic>
        <p:nvPicPr>
          <p:cNvPr id="40963" name="Picture 3"/>
          <p:cNvPicPr>
            <a:picLocks noChangeAspect="1" noChangeArrowheads="1"/>
          </p:cNvPicPr>
          <p:nvPr/>
        </p:nvPicPr>
        <p:blipFill>
          <a:blip r:embed="rId3"/>
          <a:srcRect/>
          <a:stretch>
            <a:fillRect/>
          </a:stretch>
        </p:blipFill>
        <p:spPr bwMode="auto">
          <a:xfrm>
            <a:off x="1" y="3505200"/>
            <a:ext cx="6477000" cy="3076575"/>
          </a:xfrm>
          <a:prstGeom prst="rect">
            <a:avLst/>
          </a:prstGeom>
          <a:noFill/>
          <a:ln w="9525">
            <a:noFill/>
            <a:miter lim="800000"/>
            <a:headEnd/>
            <a:tailEnd/>
          </a:ln>
          <a:effectLst/>
        </p:spPr>
      </p:pic>
      <p:sp>
        <p:nvSpPr>
          <p:cNvPr id="6" name="Rectangle 5"/>
          <p:cNvSpPr/>
          <p:nvPr/>
        </p:nvSpPr>
        <p:spPr>
          <a:xfrm>
            <a:off x="4953000" y="2514600"/>
            <a:ext cx="4038600" cy="923330"/>
          </a:xfrm>
          <a:prstGeom prst="rect">
            <a:avLst/>
          </a:prstGeom>
        </p:spPr>
        <p:txBody>
          <a:bodyPr wrap="square">
            <a:spAutoFit/>
          </a:bodyPr>
          <a:lstStyle/>
          <a:p>
            <a:r>
              <a:rPr lang="en-US" dirty="0" smtClean="0">
                <a:latin typeface="Times New Roman" pitchFamily="18" charset="0"/>
                <a:cs typeface="Times New Roman" pitchFamily="18" charset="0"/>
              </a:rPr>
              <a:t>Experience Replay executes the ε-greedy</a:t>
            </a:r>
          </a:p>
          <a:p>
            <a:r>
              <a:rPr lang="en-US" dirty="0" smtClean="0">
                <a:latin typeface="Times New Roman" pitchFamily="18" charset="0"/>
                <a:cs typeface="Times New Roman" pitchFamily="18" charset="0"/>
              </a:rPr>
              <a:t> action and receives the next state and reward.</a:t>
            </a:r>
            <a:endParaRPr lang="en-US" dirty="0">
              <a:latin typeface="Times New Roman" pitchFamily="18" charset="0"/>
              <a:cs typeface="Times New Roman" pitchFamily="18" charset="0"/>
            </a:endParaRPr>
          </a:p>
        </p:txBody>
      </p:sp>
      <p:sp>
        <p:nvSpPr>
          <p:cNvPr id="7" name="Rectangle 6"/>
          <p:cNvSpPr/>
          <p:nvPr/>
        </p:nvSpPr>
        <p:spPr>
          <a:xfrm>
            <a:off x="5257800" y="3733800"/>
            <a:ext cx="3886200" cy="1477328"/>
          </a:xfrm>
          <a:prstGeom prst="rect">
            <a:avLst/>
          </a:prstGeom>
        </p:spPr>
        <p:txBody>
          <a:bodyPr wrap="square">
            <a:spAutoFit/>
          </a:bodyPr>
          <a:lstStyle/>
          <a:p>
            <a:r>
              <a:rPr lang="en-US" dirty="0" smtClean="0">
                <a:latin typeface="Times New Roman" pitchFamily="18" charset="0"/>
                <a:cs typeface="Times New Roman" pitchFamily="18" charset="0"/>
              </a:rPr>
              <a:t>It stores the results in the replay data. </a:t>
            </a:r>
          </a:p>
          <a:p>
            <a:r>
              <a:rPr lang="en-US" dirty="0" smtClean="0">
                <a:latin typeface="Times New Roman" pitchFamily="18" charset="0"/>
                <a:cs typeface="Times New Roman" pitchFamily="18" charset="0"/>
              </a:rPr>
              <a:t>Each such result is a sample observation which will later be used as training data.</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Introduction</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r>
              <a:rPr lang="en-US" sz="2000" dirty="0" smtClean="0">
                <a:latin typeface="Times New Roman" pitchFamily="18" charset="0"/>
                <a:cs typeface="Times New Roman" pitchFamily="18" charset="0"/>
              </a:rPr>
              <a:t>Q-learning is only practical for very small environments and quickly loses it’s feasibility when the number of states and actions in the environment increases.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Deep Q-Learning is a variant of Q-Learning that uses a deep neural network to represent the Q-function, rather than a simple table of values.</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Deep neural network approximates the Q-function, which is used to determine the optimal action for a given state.</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Q-function represents the expected cumulative reward of taking a certain action in a certain state and following a certain policy.</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algorithm to handle environments with a large number of states and actions, as well as to learn from high-dimensional inputs such as images or sensor data.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Select Random Training Batch</a:t>
            </a:r>
            <a:r>
              <a:rPr lang="en-US" b="1" dirty="0" smtClean="0"/>
              <a:t/>
            </a:r>
            <a:br>
              <a:rPr lang="en-US" b="1" dirty="0" smtClean="0"/>
            </a:b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762000" y="2514600"/>
            <a:ext cx="6868484" cy="3419953"/>
          </a:xfrm>
          <a:prstGeom prst="rect">
            <a:avLst/>
          </a:prstGeom>
          <a:noFill/>
          <a:ln w="9525">
            <a:noFill/>
            <a:miter lim="800000"/>
            <a:headEnd/>
            <a:tailEnd/>
          </a:ln>
          <a:effectLst/>
        </p:spPr>
      </p:pic>
      <p:sp>
        <p:nvSpPr>
          <p:cNvPr id="5" name="Rectangle 4"/>
          <p:cNvSpPr/>
          <p:nvPr/>
        </p:nvSpPr>
        <p:spPr>
          <a:xfrm>
            <a:off x="838200" y="1600200"/>
            <a:ext cx="7543800" cy="646331"/>
          </a:xfrm>
          <a:prstGeom prst="rect">
            <a:avLst/>
          </a:prstGeom>
        </p:spPr>
        <p:txBody>
          <a:bodyPr wrap="square">
            <a:spAutoFit/>
          </a:bodyPr>
          <a:lstStyle/>
          <a:p>
            <a:r>
              <a:rPr lang="en-US" dirty="0" smtClean="0">
                <a:latin typeface="Times New Roman" pitchFamily="18" charset="0"/>
                <a:cs typeface="Times New Roman" pitchFamily="18" charset="0"/>
              </a:rPr>
              <a:t>We now start the phase to train the DQN. Select a training batch of random samples from the replay data as input for both networks.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Use the current state from the sample as input to predict the Q values for all actions</a:t>
            </a:r>
            <a:r>
              <a:rPr lang="en-US" b="1" dirty="0" smtClean="0"/>
              <a:t/>
            </a:r>
            <a:br>
              <a:rPr lang="en-US" b="1" dirty="0" smtClean="0"/>
            </a:br>
            <a:endParaRPr lang="en-US" dirty="0"/>
          </a:p>
        </p:txBody>
      </p:sp>
      <p:pic>
        <p:nvPicPr>
          <p:cNvPr id="38914" name="Picture 2"/>
          <p:cNvPicPr>
            <a:picLocks noGrp="1" noChangeAspect="1" noChangeArrowheads="1"/>
          </p:cNvPicPr>
          <p:nvPr>
            <p:ph idx="1"/>
          </p:nvPr>
        </p:nvPicPr>
        <p:blipFill>
          <a:blip r:embed="rId2"/>
          <a:srcRect/>
          <a:stretch>
            <a:fillRect/>
          </a:stretch>
        </p:blipFill>
        <p:spPr bwMode="auto">
          <a:xfrm>
            <a:off x="1143000" y="3124200"/>
            <a:ext cx="6773221" cy="2781688"/>
          </a:xfrm>
          <a:prstGeom prst="rect">
            <a:avLst/>
          </a:prstGeom>
          <a:noFill/>
          <a:ln w="9525">
            <a:noFill/>
            <a:miter lim="800000"/>
            <a:headEnd/>
            <a:tailEnd/>
          </a:ln>
          <a:effectLst/>
        </p:spPr>
      </p:pic>
      <p:sp>
        <p:nvSpPr>
          <p:cNvPr id="5" name="Rectangle 4"/>
          <p:cNvSpPr/>
          <p:nvPr/>
        </p:nvSpPr>
        <p:spPr>
          <a:xfrm>
            <a:off x="685800" y="1600200"/>
            <a:ext cx="8077200" cy="1323439"/>
          </a:xfrm>
          <a:prstGeom prst="rect">
            <a:avLst/>
          </a:prstGeom>
        </p:spPr>
        <p:txBody>
          <a:bodyPr wrap="square">
            <a:spAutoFit/>
          </a:bodyPr>
          <a:lstStyle/>
          <a:p>
            <a:r>
              <a:rPr lang="en-US" sz="2000" dirty="0" smtClean="0">
                <a:latin typeface="Times New Roman" pitchFamily="18" charset="0"/>
                <a:cs typeface="Times New Roman" pitchFamily="18" charset="0"/>
              </a:rPr>
              <a:t>To simplify the explanation, let’s follow a single sample from the batch. </a:t>
            </a:r>
          </a:p>
          <a:p>
            <a:endParaRPr lang="en-US"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Q network predicts Q values for all actions that can be taken from the state.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Select the Predicted Q-value</a:t>
            </a:r>
            <a:r>
              <a:rPr lang="en-US" b="1" dirty="0" smtClean="0"/>
              <a:t/>
            </a:r>
            <a:br>
              <a:rPr lang="en-US" b="1" dirty="0" smtClean="0"/>
            </a:br>
            <a:endParaRPr lang="en-US" dirty="0"/>
          </a:p>
        </p:txBody>
      </p:sp>
      <p:pic>
        <p:nvPicPr>
          <p:cNvPr id="39938" name="Picture 2"/>
          <p:cNvPicPr>
            <a:picLocks noGrp="1" noChangeAspect="1" noChangeArrowheads="1"/>
          </p:cNvPicPr>
          <p:nvPr>
            <p:ph idx="1"/>
          </p:nvPr>
        </p:nvPicPr>
        <p:blipFill>
          <a:blip r:embed="rId2"/>
          <a:srcRect/>
          <a:stretch>
            <a:fillRect/>
          </a:stretch>
        </p:blipFill>
        <p:spPr bwMode="auto">
          <a:xfrm>
            <a:off x="1409258" y="2391363"/>
            <a:ext cx="6325483" cy="2943636"/>
          </a:xfrm>
          <a:prstGeom prst="rect">
            <a:avLst/>
          </a:prstGeom>
          <a:noFill/>
          <a:ln w="9525">
            <a:noFill/>
            <a:miter lim="800000"/>
            <a:headEnd/>
            <a:tailEnd/>
          </a:ln>
          <a:effectLst/>
        </p:spPr>
      </p:pic>
      <p:sp>
        <p:nvSpPr>
          <p:cNvPr id="5" name="Rectangle 4"/>
          <p:cNvSpPr/>
          <p:nvPr/>
        </p:nvSpPr>
        <p:spPr>
          <a:xfrm>
            <a:off x="762000" y="1371600"/>
            <a:ext cx="7696200" cy="1261884"/>
          </a:xfrm>
          <a:prstGeom prst="rect">
            <a:avLst/>
          </a:prstGeom>
        </p:spPr>
        <p:txBody>
          <a:bodyPr wrap="square">
            <a:spAutoFit/>
          </a:bodyPr>
          <a:lstStyle/>
          <a:p>
            <a:r>
              <a:rPr lang="en-US" sz="2000" dirty="0" smtClean="0">
                <a:latin typeface="Times New Roman" pitchFamily="18" charset="0"/>
                <a:cs typeface="Times New Roman" pitchFamily="18" charset="0"/>
              </a:rPr>
              <a:t>From the output Q values, select the one for the sample action. This is the Predicted Q Value.</a:t>
            </a:r>
          </a:p>
          <a:p>
            <a:r>
              <a:rPr lang="en-US" dirty="0" smtClean="0"/>
              <a:t/>
            </a:r>
            <a:br>
              <a:rPr lang="en-US" dirty="0" smtClean="0"/>
            </a:b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Use the next state from the sample as input to the Target network</a:t>
            </a:r>
            <a:r>
              <a:rPr lang="en-US" b="1" dirty="0" smtClean="0"/>
              <a:t/>
            </a:r>
            <a:br>
              <a:rPr lang="en-US" b="1" dirty="0" smtClean="0"/>
            </a:br>
            <a:endParaRPr lang="en-US" dirty="0"/>
          </a:p>
        </p:txBody>
      </p:sp>
      <p:pic>
        <p:nvPicPr>
          <p:cNvPr id="40962" name="Picture 2"/>
          <p:cNvPicPr>
            <a:picLocks noGrp="1" noChangeAspect="1" noChangeArrowheads="1"/>
          </p:cNvPicPr>
          <p:nvPr>
            <p:ph idx="1"/>
          </p:nvPr>
        </p:nvPicPr>
        <p:blipFill>
          <a:blip r:embed="rId2"/>
          <a:srcRect/>
          <a:stretch>
            <a:fillRect/>
          </a:stretch>
        </p:blipFill>
        <p:spPr bwMode="auto">
          <a:xfrm>
            <a:off x="762000" y="3657600"/>
            <a:ext cx="7278116" cy="2924583"/>
          </a:xfrm>
          <a:prstGeom prst="rect">
            <a:avLst/>
          </a:prstGeom>
          <a:noFill/>
          <a:ln w="9525">
            <a:noFill/>
            <a:miter lim="800000"/>
            <a:headEnd/>
            <a:tailEnd/>
          </a:ln>
          <a:effectLst/>
        </p:spPr>
      </p:pic>
      <p:sp>
        <p:nvSpPr>
          <p:cNvPr id="5" name="Rectangle 4"/>
          <p:cNvSpPr/>
          <p:nvPr/>
        </p:nvSpPr>
        <p:spPr>
          <a:xfrm>
            <a:off x="533400" y="1524000"/>
            <a:ext cx="8153400" cy="2092881"/>
          </a:xfrm>
          <a:prstGeom prst="rect">
            <a:avLst/>
          </a:prstGeom>
        </p:spPr>
        <p:txBody>
          <a:bodyPr wrap="square">
            <a:spAutoFit/>
          </a:bodyPr>
          <a:lstStyle/>
          <a:p>
            <a:r>
              <a:rPr lang="en-US" sz="2000" dirty="0" smtClean="0">
                <a:latin typeface="Times New Roman" pitchFamily="18" charset="0"/>
                <a:cs typeface="Times New Roman" pitchFamily="18" charset="0"/>
              </a:rPr>
              <a:t>The next state from the sample is input to the Target network.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Target network predicts Q values for all actions that can be taken from the next state, and selects the maximum of those Q values.</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Use the next state as input to predict the Q values for all actions.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The target network selects the max of all those Q-values.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Get the Target Q Value</a:t>
            </a:r>
            <a:r>
              <a:rPr lang="en-US" b="1" dirty="0" smtClean="0"/>
              <a:t/>
            </a:r>
            <a:br>
              <a:rPr lang="en-US" b="1" dirty="0" smtClean="0"/>
            </a:br>
            <a:endParaRPr lang="en-US" dirty="0"/>
          </a:p>
        </p:txBody>
      </p:sp>
      <p:pic>
        <p:nvPicPr>
          <p:cNvPr id="41986" name="Picture 2"/>
          <p:cNvPicPr>
            <a:picLocks noGrp="1" noChangeAspect="1" noChangeArrowheads="1"/>
          </p:cNvPicPr>
          <p:nvPr>
            <p:ph idx="1"/>
          </p:nvPr>
        </p:nvPicPr>
        <p:blipFill>
          <a:blip r:embed="rId2"/>
          <a:srcRect/>
          <a:stretch>
            <a:fillRect/>
          </a:stretch>
        </p:blipFill>
        <p:spPr bwMode="auto">
          <a:xfrm>
            <a:off x="685800" y="2362200"/>
            <a:ext cx="7725854" cy="3791479"/>
          </a:xfrm>
          <a:prstGeom prst="rect">
            <a:avLst/>
          </a:prstGeom>
          <a:noFill/>
          <a:ln w="9525">
            <a:noFill/>
            <a:miter lim="800000"/>
            <a:headEnd/>
            <a:tailEnd/>
          </a:ln>
          <a:effectLst/>
        </p:spPr>
      </p:pic>
      <p:sp>
        <p:nvSpPr>
          <p:cNvPr id="5" name="Rectangle 4"/>
          <p:cNvSpPr/>
          <p:nvPr/>
        </p:nvSpPr>
        <p:spPr>
          <a:xfrm>
            <a:off x="533400" y="1447800"/>
            <a:ext cx="7772400" cy="646331"/>
          </a:xfrm>
          <a:prstGeom prst="rect">
            <a:avLst/>
          </a:prstGeom>
        </p:spPr>
        <p:txBody>
          <a:bodyPr wrap="square">
            <a:spAutoFit/>
          </a:bodyPr>
          <a:lstStyle/>
          <a:p>
            <a:r>
              <a:rPr lang="en-US" dirty="0" smtClean="0">
                <a:latin typeface="Times New Roman" pitchFamily="18" charset="0"/>
                <a:cs typeface="Times New Roman" pitchFamily="18" charset="0"/>
              </a:rPr>
              <a:t>The Target Q Value is the output of the Target Network plus the reward from the sample.</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p:cNvPicPr>
            <a:picLocks noGrp="1" noChangeAspect="1" noChangeArrowheads="1"/>
          </p:cNvPicPr>
          <p:nvPr>
            <p:ph idx="1"/>
          </p:nvPr>
        </p:nvPicPr>
        <p:blipFill>
          <a:blip r:embed="rId2"/>
          <a:srcRect/>
          <a:stretch>
            <a:fillRect/>
          </a:stretch>
        </p:blipFill>
        <p:spPr bwMode="auto">
          <a:xfrm>
            <a:off x="1066800" y="2362200"/>
            <a:ext cx="7125695" cy="3667637"/>
          </a:xfrm>
          <a:prstGeom prst="rect">
            <a:avLst/>
          </a:prstGeom>
          <a:noFill/>
          <a:ln w="9525">
            <a:noFill/>
            <a:miter lim="800000"/>
            <a:headEnd/>
            <a:tailEnd/>
          </a:ln>
          <a:effectLst/>
        </p:spPr>
      </p:pic>
      <p:sp>
        <p:nvSpPr>
          <p:cNvPr id="5" name="Rectangle 4"/>
          <p:cNvSpPr/>
          <p:nvPr/>
        </p:nvSpPr>
        <p:spPr>
          <a:xfrm>
            <a:off x="3048000" y="609600"/>
            <a:ext cx="2568332" cy="584775"/>
          </a:xfrm>
          <a:prstGeom prst="rect">
            <a:avLst/>
          </a:prstGeom>
        </p:spPr>
        <p:txBody>
          <a:bodyPr wrap="none">
            <a:spAutoFit/>
          </a:bodyPr>
          <a:lstStyle/>
          <a:p>
            <a:r>
              <a:rPr lang="en-US" sz="3200" dirty="0" smtClean="0">
                <a:latin typeface="Times New Roman" pitchFamily="18" charset="0"/>
                <a:cs typeface="Times New Roman" pitchFamily="18" charset="0"/>
              </a:rPr>
              <a:t>Compute Loss</a:t>
            </a:r>
            <a:endParaRPr lang="en-US" sz="3200" dirty="0">
              <a:latin typeface="Times New Roman" pitchFamily="18" charset="0"/>
              <a:cs typeface="Times New Roman" pitchFamily="18" charset="0"/>
            </a:endParaRPr>
          </a:p>
        </p:txBody>
      </p:sp>
      <p:sp>
        <p:nvSpPr>
          <p:cNvPr id="6" name="Rectangle 5"/>
          <p:cNvSpPr/>
          <p:nvPr/>
        </p:nvSpPr>
        <p:spPr>
          <a:xfrm>
            <a:off x="762000" y="1524000"/>
            <a:ext cx="7467600" cy="707886"/>
          </a:xfrm>
          <a:prstGeom prst="rect">
            <a:avLst/>
          </a:prstGeom>
        </p:spPr>
        <p:txBody>
          <a:bodyPr wrap="square">
            <a:spAutoFit/>
          </a:bodyPr>
          <a:lstStyle/>
          <a:p>
            <a:r>
              <a:rPr lang="en-US" sz="2000" dirty="0" smtClean="0">
                <a:latin typeface="Times New Roman" pitchFamily="18" charset="0"/>
                <a:cs typeface="Times New Roman" pitchFamily="18" charset="0"/>
              </a:rPr>
              <a:t>Compute the Mean Squared Error loss using the difference between the Target Q Value and the Predicted Q Value.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Compute Loss</a:t>
            </a:r>
            <a:endParaRPr lang="en-US" sz="3200" dirty="0">
              <a:latin typeface="Times New Roman" pitchFamily="18" charset="0"/>
              <a:cs typeface="Times New Roman" pitchFamily="18" charset="0"/>
            </a:endParaRPr>
          </a:p>
        </p:txBody>
      </p:sp>
      <p:pic>
        <p:nvPicPr>
          <p:cNvPr id="44034" name="Picture 2"/>
          <p:cNvPicPr>
            <a:picLocks noGrp="1" noChangeAspect="1" noChangeArrowheads="1"/>
          </p:cNvPicPr>
          <p:nvPr>
            <p:ph idx="1"/>
          </p:nvPr>
        </p:nvPicPr>
        <p:blipFill>
          <a:blip r:embed="rId2"/>
          <a:srcRect/>
          <a:stretch>
            <a:fillRect/>
          </a:stretch>
        </p:blipFill>
        <p:spPr bwMode="auto">
          <a:xfrm>
            <a:off x="594757" y="1972205"/>
            <a:ext cx="7954486" cy="378195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Back-propagate Loss to Q-Network</a:t>
            </a:r>
            <a:r>
              <a:rPr lang="en-US" b="1" dirty="0" smtClean="0"/>
              <a:t/>
            </a:r>
            <a:br>
              <a:rPr lang="en-US" b="1" dirty="0" smtClean="0"/>
            </a:br>
            <a:endParaRPr lang="en-US" dirty="0"/>
          </a:p>
        </p:txBody>
      </p:sp>
      <p:pic>
        <p:nvPicPr>
          <p:cNvPr id="45058" name="Picture 2"/>
          <p:cNvPicPr>
            <a:picLocks noGrp="1" noChangeAspect="1" noChangeArrowheads="1"/>
          </p:cNvPicPr>
          <p:nvPr>
            <p:ph idx="1"/>
          </p:nvPr>
        </p:nvPicPr>
        <p:blipFill>
          <a:blip r:embed="rId2"/>
          <a:srcRect/>
          <a:stretch>
            <a:fillRect/>
          </a:stretch>
        </p:blipFill>
        <p:spPr bwMode="auto">
          <a:xfrm>
            <a:off x="838200" y="3429000"/>
            <a:ext cx="7325748" cy="3286584"/>
          </a:xfrm>
          <a:prstGeom prst="rect">
            <a:avLst/>
          </a:prstGeom>
          <a:noFill/>
          <a:ln w="9525">
            <a:noFill/>
            <a:miter lim="800000"/>
            <a:headEnd/>
            <a:tailEnd/>
          </a:ln>
          <a:effectLst/>
        </p:spPr>
      </p:pic>
      <p:sp>
        <p:nvSpPr>
          <p:cNvPr id="5" name="Rectangle 4"/>
          <p:cNvSpPr/>
          <p:nvPr/>
        </p:nvSpPr>
        <p:spPr>
          <a:xfrm>
            <a:off x="762000" y="1524000"/>
            <a:ext cx="7848600" cy="1631216"/>
          </a:xfrm>
          <a:prstGeom prst="rect">
            <a:avLst/>
          </a:prstGeom>
        </p:spPr>
        <p:txBody>
          <a:bodyPr wrap="square">
            <a:spAutoFit/>
          </a:bodyPr>
          <a:lstStyle/>
          <a:p>
            <a:r>
              <a:rPr lang="en-US" sz="2000" dirty="0" smtClean="0">
                <a:latin typeface="Times New Roman" pitchFamily="18" charset="0"/>
                <a:cs typeface="Times New Roman" pitchFamily="18" charset="0"/>
              </a:rPr>
              <a:t>Back-propagate the loss and update the weights of the Q Network using gradient descent. </a:t>
            </a:r>
          </a:p>
          <a:p>
            <a:r>
              <a:rPr lang="en-US" sz="2000" dirty="0" smtClean="0">
                <a:latin typeface="Times New Roman" pitchFamily="18" charset="0"/>
                <a:cs typeface="Times New Roman" pitchFamily="18" charset="0"/>
              </a:rPr>
              <a:t>The Target network is not trained and remains fixed, so no Loss is computed, and back-propagation is not done. </a:t>
            </a:r>
          </a:p>
          <a:p>
            <a:r>
              <a:rPr lang="en-US" sz="2000" dirty="0" smtClean="0">
                <a:latin typeface="Times New Roman" pitchFamily="18" charset="0"/>
                <a:cs typeface="Times New Roman" pitchFamily="18" charset="0"/>
              </a:rPr>
              <a:t>This completes the processing for this time-step.</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Repeat for next time-step</a:t>
            </a:r>
            <a:r>
              <a:rPr lang="en-US" b="1" dirty="0" smtClean="0"/>
              <a:t/>
            </a:r>
            <a:br>
              <a:rPr lang="en-US" b="1" dirty="0" smtClean="0"/>
            </a:br>
            <a:endParaRPr lang="en-US" dirty="0"/>
          </a:p>
        </p:txBody>
      </p:sp>
      <p:pic>
        <p:nvPicPr>
          <p:cNvPr id="46082" name="Picture 2"/>
          <p:cNvPicPr>
            <a:picLocks noGrp="1" noChangeAspect="1" noChangeArrowheads="1"/>
          </p:cNvPicPr>
          <p:nvPr>
            <p:ph idx="1"/>
          </p:nvPr>
        </p:nvPicPr>
        <p:blipFill>
          <a:blip r:embed="rId2"/>
          <a:srcRect/>
          <a:stretch>
            <a:fillRect/>
          </a:stretch>
        </p:blipFill>
        <p:spPr bwMode="auto">
          <a:xfrm>
            <a:off x="838200" y="3200400"/>
            <a:ext cx="7363853" cy="2819794"/>
          </a:xfrm>
          <a:prstGeom prst="rect">
            <a:avLst/>
          </a:prstGeom>
          <a:noFill/>
          <a:ln w="9525">
            <a:noFill/>
            <a:miter lim="800000"/>
            <a:headEnd/>
            <a:tailEnd/>
          </a:ln>
          <a:effectLst/>
        </p:spPr>
      </p:pic>
      <p:sp>
        <p:nvSpPr>
          <p:cNvPr id="5" name="Rectangle 4"/>
          <p:cNvSpPr/>
          <p:nvPr/>
        </p:nvSpPr>
        <p:spPr>
          <a:xfrm>
            <a:off x="457200" y="1371600"/>
            <a:ext cx="7924800" cy="1631216"/>
          </a:xfrm>
          <a:prstGeom prst="rect">
            <a:avLst/>
          </a:prstGeom>
        </p:spPr>
        <p:txBody>
          <a:bodyPr wrap="square">
            <a:spAutoFit/>
          </a:bodyPr>
          <a:lstStyle/>
          <a:p>
            <a:r>
              <a:rPr lang="en-US" sz="2000" dirty="0" smtClean="0">
                <a:latin typeface="Times New Roman" pitchFamily="18" charset="0"/>
                <a:cs typeface="Times New Roman" pitchFamily="18" charset="0"/>
              </a:rPr>
              <a:t>The processing repeats for the next time-step. </a:t>
            </a:r>
          </a:p>
          <a:p>
            <a:r>
              <a:rPr lang="en-US" sz="2000" dirty="0" smtClean="0">
                <a:latin typeface="Times New Roman" pitchFamily="18" charset="0"/>
                <a:cs typeface="Times New Roman" pitchFamily="18" charset="0"/>
              </a:rPr>
              <a:t>The Q network weights have been updated but not the Target network’s. This allows the Q network to learn to predict more accurate Q values, while the target Q values remain fixed for a while, so we are not chasing a moving target.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latin typeface="Times New Roman" pitchFamily="18" charset="0"/>
                <a:cs typeface="Times New Roman" pitchFamily="18" charset="0"/>
              </a:rPr>
              <a:t/>
            </a:r>
            <a:br>
              <a:rPr lang="en-US" sz="3600" dirty="0" smtClean="0">
                <a:latin typeface="Times New Roman" pitchFamily="18" charset="0"/>
                <a:cs typeface="Times New Roman" pitchFamily="18" charset="0"/>
              </a:rPr>
            </a:br>
            <a:r>
              <a:rPr lang="en-US" sz="3600" dirty="0" smtClean="0">
                <a:latin typeface="Times New Roman" pitchFamily="18" charset="0"/>
                <a:cs typeface="Times New Roman" pitchFamily="18" charset="0"/>
              </a:rPr>
              <a:t>After T time-steps, copy Q Network weights to Target Network</a:t>
            </a:r>
            <a:r>
              <a:rPr lang="en-US" b="1" dirty="0" smtClean="0"/>
              <a:t/>
            </a:r>
            <a:br>
              <a:rPr lang="en-US" b="1" dirty="0" smtClean="0"/>
            </a:br>
            <a:endParaRPr lang="en-US" dirty="0"/>
          </a:p>
        </p:txBody>
      </p:sp>
      <p:pic>
        <p:nvPicPr>
          <p:cNvPr id="47106" name="Picture 2"/>
          <p:cNvPicPr>
            <a:picLocks noGrp="1" noChangeAspect="1" noChangeArrowheads="1"/>
          </p:cNvPicPr>
          <p:nvPr>
            <p:ph idx="1"/>
          </p:nvPr>
        </p:nvPicPr>
        <p:blipFill>
          <a:blip r:embed="rId2"/>
          <a:srcRect/>
          <a:stretch>
            <a:fillRect/>
          </a:stretch>
        </p:blipFill>
        <p:spPr bwMode="auto">
          <a:xfrm>
            <a:off x="1143000" y="3048000"/>
            <a:ext cx="7220958" cy="2762636"/>
          </a:xfrm>
          <a:prstGeom prst="rect">
            <a:avLst/>
          </a:prstGeom>
          <a:noFill/>
          <a:ln w="9525">
            <a:noFill/>
            <a:miter lim="800000"/>
            <a:headEnd/>
            <a:tailEnd/>
          </a:ln>
          <a:effectLst/>
        </p:spPr>
      </p:pic>
      <p:sp>
        <p:nvSpPr>
          <p:cNvPr id="5" name="Rectangle 4"/>
          <p:cNvSpPr/>
          <p:nvPr/>
        </p:nvSpPr>
        <p:spPr>
          <a:xfrm>
            <a:off x="762000" y="1828800"/>
            <a:ext cx="8001000" cy="1723549"/>
          </a:xfrm>
          <a:prstGeom prst="rect">
            <a:avLst/>
          </a:prstGeom>
        </p:spPr>
        <p:txBody>
          <a:bodyPr wrap="square">
            <a:spAutoFit/>
          </a:bodyPr>
          <a:lstStyle/>
          <a:p>
            <a:r>
              <a:rPr lang="en-US" sz="2000" dirty="0" smtClean="0">
                <a:latin typeface="Times New Roman" pitchFamily="18" charset="0"/>
                <a:cs typeface="Times New Roman" pitchFamily="18" charset="0"/>
              </a:rPr>
              <a:t>After T time-steps, copy the Q network weights to the Target network. </a:t>
            </a:r>
          </a:p>
          <a:p>
            <a:endParaRPr lang="en-US" sz="1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This lets the Target network get the improved weights so that it can also predict more accurate Q values. Processing continues as before.</a:t>
            </a:r>
          </a:p>
          <a:p>
            <a:r>
              <a:rPr lang="en-US" dirty="0" smtClean="0"/>
              <a:t/>
            </a:r>
            <a:br>
              <a:rPr lang="en-US" dirty="0" smtClean="0"/>
            </a:br>
            <a:endParaRPr lang="en-US" dirty="0"/>
          </a:p>
        </p:txBody>
      </p:sp>
      <p:sp>
        <p:nvSpPr>
          <p:cNvPr id="6" name="Rectangle 5"/>
          <p:cNvSpPr/>
          <p:nvPr/>
        </p:nvSpPr>
        <p:spPr>
          <a:xfrm>
            <a:off x="1143000" y="5943600"/>
            <a:ext cx="6858000" cy="400110"/>
          </a:xfrm>
          <a:prstGeom prst="rect">
            <a:avLst/>
          </a:prstGeom>
        </p:spPr>
        <p:txBody>
          <a:bodyPr wrap="square">
            <a:spAutoFit/>
          </a:bodyPr>
          <a:lstStyle/>
          <a:p>
            <a:r>
              <a:rPr lang="en-US" sz="2000" dirty="0" smtClean="0">
                <a:latin typeface="Times New Roman" pitchFamily="18" charset="0"/>
                <a:cs typeface="Times New Roman" pitchFamily="18" charset="0"/>
              </a:rPr>
              <a:t>The Q network weights and the Target network are again equal.</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516563"/>
          </a:xfrm>
        </p:spPr>
        <p:txBody>
          <a:bodyPr>
            <a:normAutofit/>
          </a:bodyPr>
          <a:lstStyle/>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533400" y="381000"/>
            <a:ext cx="5638800" cy="472440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1066800" y="4953000"/>
            <a:ext cx="6430963" cy="2000250"/>
          </a:xfrm>
          <a:prstGeom prst="rect">
            <a:avLst/>
          </a:prstGeom>
          <a:noFill/>
          <a:ln w="9525">
            <a:noFill/>
            <a:miter lim="800000"/>
            <a:headEnd/>
            <a:tailEnd/>
          </a:ln>
          <a:effectLst/>
        </p:spPr>
      </p:pic>
      <p:sp>
        <p:nvSpPr>
          <p:cNvPr id="10" name="Rectangle 9"/>
          <p:cNvSpPr/>
          <p:nvPr/>
        </p:nvSpPr>
        <p:spPr>
          <a:xfrm>
            <a:off x="4419600" y="228600"/>
            <a:ext cx="4724400" cy="369332"/>
          </a:xfrm>
          <a:prstGeom prst="rect">
            <a:avLst/>
          </a:prstGeom>
        </p:spPr>
        <p:txBody>
          <a:bodyPr wrap="square">
            <a:spAutoFit/>
          </a:bodyPr>
          <a:lstStyle/>
          <a:p>
            <a:r>
              <a:rPr lang="en-US" dirty="0" smtClean="0">
                <a:latin typeface="Times New Roman" pitchFamily="18" charset="0"/>
                <a:cs typeface="Times New Roman" pitchFamily="18" charset="0"/>
              </a:rPr>
              <a:t>Neural Nets are the best Function </a:t>
            </a:r>
            <a:r>
              <a:rPr lang="en-US" dirty="0" err="1" smtClean="0">
                <a:latin typeface="Times New Roman" pitchFamily="18" charset="0"/>
                <a:cs typeface="Times New Roman" pitchFamily="18" charset="0"/>
              </a:rPr>
              <a:t>Approximators</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itchFamily="18" charset="0"/>
                <a:cs typeface="Times New Roman" pitchFamily="18" charset="0"/>
              </a:rPr>
              <a:t>DQN Architecture Components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r>
              <a:rPr lang="en-US" sz="2000" dirty="0" smtClean="0">
                <a:latin typeface="Times New Roman" pitchFamily="18" charset="0"/>
                <a:cs typeface="Times New Roman" pitchFamily="18" charset="0"/>
              </a:rPr>
              <a:t>One of the key challenges in implementing Deep Q-Learning is that the Q-function is typically non-linear and can have many local minima, therefore difficult to converge to the correct Q-function. </a:t>
            </a:r>
          </a:p>
          <a:p>
            <a:r>
              <a:rPr lang="en-US" sz="2000" dirty="0" smtClean="0">
                <a:latin typeface="Times New Roman" pitchFamily="18" charset="0"/>
                <a:cs typeface="Times New Roman" pitchFamily="18" charset="0"/>
              </a:rPr>
              <a:t>To address this, the DQN architecture has two neural nets, the </a:t>
            </a:r>
            <a:r>
              <a:rPr lang="en-US" sz="2000" b="1" dirty="0" smtClean="0">
                <a:latin typeface="Times New Roman" pitchFamily="18" charset="0"/>
                <a:cs typeface="Times New Roman" pitchFamily="18" charset="0"/>
              </a:rPr>
              <a:t>Q network </a:t>
            </a:r>
            <a:r>
              <a:rPr lang="en-US" sz="2000" dirty="0" smtClean="0">
                <a:latin typeface="Times New Roman" pitchFamily="18" charset="0"/>
                <a:cs typeface="Times New Roman" pitchFamily="18" charset="0"/>
              </a:rPr>
              <a:t>and the </a:t>
            </a:r>
            <a:r>
              <a:rPr lang="en-US" sz="2000" b="1" dirty="0" smtClean="0">
                <a:latin typeface="Times New Roman" pitchFamily="18" charset="0"/>
                <a:cs typeface="Times New Roman" pitchFamily="18" charset="0"/>
              </a:rPr>
              <a:t>Target networks</a:t>
            </a:r>
            <a:r>
              <a:rPr lang="en-US" sz="2000" dirty="0" smtClean="0">
                <a:latin typeface="Times New Roman" pitchFamily="18" charset="0"/>
                <a:cs typeface="Times New Roman" pitchFamily="18" charset="0"/>
              </a:rPr>
              <a:t>, and a component called </a:t>
            </a:r>
            <a:r>
              <a:rPr lang="en-US" sz="2000" b="1" dirty="0" smtClean="0">
                <a:latin typeface="Times New Roman" pitchFamily="18" charset="0"/>
                <a:cs typeface="Times New Roman" pitchFamily="18" charset="0"/>
              </a:rPr>
              <a:t>Experience Replay</a:t>
            </a:r>
            <a:r>
              <a:rPr lang="en-US" sz="2000" dirty="0" smtClean="0">
                <a:latin typeface="Times New Roman" pitchFamily="18" charset="0"/>
                <a:cs typeface="Times New Roman" pitchFamily="18" charset="0"/>
              </a:rPr>
              <a:t>. </a:t>
            </a:r>
          </a:p>
          <a:p>
            <a:r>
              <a:rPr lang="en-US" sz="2000" dirty="0" smtClean="0">
                <a:latin typeface="Times New Roman" pitchFamily="18" charset="0"/>
                <a:cs typeface="Times New Roman" pitchFamily="18" charset="0"/>
              </a:rPr>
              <a:t>Q network is the agent that is trained to produce the Optimal State-Action value by adjusting the parameters.</a:t>
            </a:r>
          </a:p>
          <a:p>
            <a:r>
              <a:rPr lang="en-US" sz="2000" b="1" dirty="0" smtClean="0">
                <a:latin typeface="Times New Roman" pitchFamily="18" charset="0"/>
                <a:cs typeface="Times New Roman" pitchFamily="18" charset="0"/>
              </a:rPr>
              <a:t>Target network</a:t>
            </a:r>
            <a:r>
              <a:rPr lang="en-US" sz="2000" dirty="0" smtClean="0">
                <a:latin typeface="Times New Roman" pitchFamily="18" charset="0"/>
                <a:cs typeface="Times New Roman" pitchFamily="18" charset="0"/>
              </a:rPr>
              <a:t> is used for computing the target, has the same architecture as the first network but has frozen parameters. </a:t>
            </a:r>
          </a:p>
          <a:p>
            <a:r>
              <a:rPr lang="en-US" sz="2000" dirty="0" smtClean="0">
                <a:latin typeface="Times New Roman" pitchFamily="18" charset="0"/>
                <a:cs typeface="Times New Roman" pitchFamily="18" charset="0"/>
              </a:rPr>
              <a:t>After an x number of iterations, the parameters are copied to the target network.</a:t>
            </a:r>
          </a:p>
          <a:p>
            <a:r>
              <a:rPr lang="en-US" sz="2000" b="1" dirty="0" smtClean="0">
                <a:latin typeface="Times New Roman" pitchFamily="18" charset="0"/>
                <a:cs typeface="Times New Roman" pitchFamily="18" charset="0"/>
              </a:rPr>
              <a:t>Experience replay </a:t>
            </a:r>
            <a:r>
              <a:rPr lang="en-US" sz="2000" dirty="0" smtClean="0">
                <a:latin typeface="Times New Roman" pitchFamily="18" charset="0"/>
                <a:cs typeface="Times New Roman" pitchFamily="18" charset="0"/>
              </a:rPr>
              <a:t>is a technique where the agent stores a subset of its experiences (state, action, reward, next state) in a memory buffer and samples from this buffer to update the Q-function.</a:t>
            </a:r>
            <a:endParaRPr lang="en-US" sz="20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p:cNvPicPr>
            <a:picLocks noGrp="1" noChangeAspect="1" noChangeArrowheads="1"/>
          </p:cNvPicPr>
          <p:nvPr>
            <p:ph idx="1"/>
          </p:nvPr>
        </p:nvPicPr>
        <p:blipFill>
          <a:blip r:embed="rId2"/>
          <a:srcRect/>
          <a:stretch>
            <a:fillRect/>
          </a:stretch>
        </p:blipFill>
        <p:spPr bwMode="auto">
          <a:xfrm>
            <a:off x="1295400" y="381000"/>
            <a:ext cx="6544589" cy="3572374"/>
          </a:xfrm>
          <a:prstGeom prst="rect">
            <a:avLst/>
          </a:prstGeom>
          <a:noFill/>
          <a:ln w="9525">
            <a:noFill/>
            <a:miter lim="800000"/>
            <a:headEnd/>
            <a:tailEnd/>
          </a:ln>
          <a:effectLst/>
        </p:spPr>
      </p:pic>
      <p:sp>
        <p:nvSpPr>
          <p:cNvPr id="5" name="Rectangle 4"/>
          <p:cNvSpPr/>
          <p:nvPr/>
        </p:nvSpPr>
        <p:spPr>
          <a:xfrm>
            <a:off x="228600" y="4038600"/>
            <a:ext cx="8458200" cy="2769989"/>
          </a:xfrm>
          <a:prstGeom prst="rect">
            <a:avLst/>
          </a:prstGeom>
        </p:spPr>
        <p:txBody>
          <a:bodyPr wrap="square">
            <a:spAutoFit/>
          </a:bodyPr>
          <a:lstStyle/>
          <a:p>
            <a:pPr>
              <a:buFont typeface="Arial" pitchFamily="34" charset="0"/>
              <a:buChar char="•"/>
            </a:pPr>
            <a:r>
              <a:rPr lang="en-US" dirty="0" smtClean="0">
                <a:latin typeface="Times New Roman" pitchFamily="18" charset="0"/>
                <a:cs typeface="Times New Roman" pitchFamily="18" charset="0"/>
              </a:rPr>
              <a:t> The Q Network could be as simple as a linear network with a couple of hidden layers if your state can be represented via a set of numeric variables. </a:t>
            </a:r>
          </a:p>
          <a:p>
            <a:pPr>
              <a:buFont typeface="Arial" pitchFamily="34" charset="0"/>
              <a:buChar char="•"/>
            </a:pPr>
            <a:r>
              <a:rPr lang="en-US" dirty="0" smtClean="0">
                <a:latin typeface="Times New Roman" pitchFamily="18" charset="0"/>
                <a:cs typeface="Times New Roman" pitchFamily="18" charset="0"/>
              </a:rPr>
              <a:t> Or if your state data is represented as images or text, you might use a regular CNN or RNN architecture.</a:t>
            </a:r>
          </a:p>
          <a:p>
            <a:endParaRPr lang="en-US" sz="1000" dirty="0" smtClean="0">
              <a:latin typeface="Times New Roman" pitchFamily="18" charset="0"/>
              <a:cs typeface="Times New Roman" pitchFamily="18" charset="0"/>
            </a:endParaRPr>
          </a:p>
          <a:p>
            <a:pPr>
              <a:buFont typeface="Arial" pitchFamily="34" charset="0"/>
              <a:buChar char="•"/>
            </a:pPr>
            <a:r>
              <a:rPr lang="en-US" sz="20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Deep Q-Learning, we create a loss function that compares Q-value prediction and the Q-target and uses gradient descent to update the weights of our Deep Q-Network to approximate our Q-values better.</a:t>
            </a:r>
          </a:p>
          <a:p>
            <a:r>
              <a:rPr lang="en-US" dirty="0" smtClean="0"/>
              <a:t/>
            </a:r>
            <a:br>
              <a:rPr lang="en-US" dirty="0" smtClean="0"/>
            </a:b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p:cNvPicPr>
            <a:picLocks noGrp="1" noChangeAspect="1" noChangeArrowheads="1"/>
          </p:cNvPicPr>
          <p:nvPr>
            <p:ph idx="1"/>
          </p:nvPr>
        </p:nvPicPr>
        <p:blipFill>
          <a:blip r:embed="rId2"/>
          <a:srcRect/>
          <a:stretch>
            <a:fillRect/>
          </a:stretch>
        </p:blipFill>
        <p:spPr bwMode="auto">
          <a:xfrm>
            <a:off x="381000" y="838200"/>
            <a:ext cx="8229600" cy="3866671"/>
          </a:xfrm>
          <a:prstGeom prst="rect">
            <a:avLst/>
          </a:prstGeom>
          <a:noFill/>
          <a:ln w="9525">
            <a:noFill/>
            <a:miter lim="800000"/>
            <a:headEnd/>
            <a:tailEnd/>
          </a:ln>
          <a:effectLst/>
        </p:spPr>
      </p:pic>
      <p:sp>
        <p:nvSpPr>
          <p:cNvPr id="5" name="Rectangle 4"/>
          <p:cNvSpPr/>
          <p:nvPr/>
        </p:nvSpPr>
        <p:spPr>
          <a:xfrm>
            <a:off x="381000" y="4800600"/>
            <a:ext cx="8458200" cy="1261884"/>
          </a:xfrm>
          <a:prstGeom prst="rect">
            <a:avLst/>
          </a:prstGeom>
        </p:spPr>
        <p:txBody>
          <a:bodyPr wrap="square">
            <a:spAutoFit/>
          </a:bodyPr>
          <a:lstStyle/>
          <a:p>
            <a:pPr>
              <a:buFont typeface="Arial" pitchFamily="34" charset="0"/>
              <a:buChar char="•"/>
            </a:pPr>
            <a:r>
              <a:rPr lang="en-US" sz="2000" dirty="0" smtClean="0">
                <a:latin typeface="Times New Roman" pitchFamily="18" charset="0"/>
                <a:cs typeface="Times New Roman" pitchFamily="18" charset="0"/>
              </a:rPr>
              <a:t> The DQN gets trained over multiple time steps over many episodes. It goes through a sequence of operations in each time step.</a:t>
            </a:r>
          </a:p>
          <a:p>
            <a:r>
              <a:rPr lang="en-US" dirty="0" smtClean="0"/>
              <a:t/>
            </a:r>
            <a:br>
              <a:rPr lang="en-US" dirty="0" smtClean="0"/>
            </a:br>
            <a:endParaRPr lang="en-US" dirty="0"/>
          </a:p>
        </p:txBody>
      </p:sp>
      <p:sp>
        <p:nvSpPr>
          <p:cNvPr id="4" name="Rectangle 3"/>
          <p:cNvSpPr/>
          <p:nvPr/>
        </p:nvSpPr>
        <p:spPr>
          <a:xfrm>
            <a:off x="3048000" y="228600"/>
            <a:ext cx="2642134" cy="369332"/>
          </a:xfrm>
          <a:prstGeom prst="rect">
            <a:avLst/>
          </a:prstGeom>
        </p:spPr>
        <p:txBody>
          <a:bodyPr wrap="none">
            <a:spAutoFit/>
          </a:bodyPr>
          <a:lstStyle/>
          <a:p>
            <a:r>
              <a:rPr lang="en-US" b="1" dirty="0" smtClean="0"/>
              <a:t>High-level DQN Workflow</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latin typeface="Times New Roman" pitchFamily="18" charset="0"/>
                <a:cs typeface="Times New Roman" pitchFamily="18" charset="0"/>
              </a:rPr>
              <a:t>Training Data</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dirty="0" smtClean="0">
                <a:latin typeface="Times New Roman" pitchFamily="18" charset="0"/>
                <a:cs typeface="Times New Roman" pitchFamily="18" charset="0"/>
              </a:rPr>
              <a:t>Experience Replay selects an ε-greedy action from the current state, executes it in the environment, and gets back a reward and the next state.</a:t>
            </a:r>
          </a:p>
          <a:p>
            <a:endParaRPr lang="en-US"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srcRect/>
          <a:stretch>
            <a:fillRect/>
          </a:stretch>
        </p:blipFill>
        <p:spPr bwMode="auto">
          <a:xfrm>
            <a:off x="1752600" y="2514600"/>
            <a:ext cx="6324600" cy="2590800"/>
          </a:xfrm>
          <a:prstGeom prst="rect">
            <a:avLst/>
          </a:prstGeom>
          <a:noFill/>
          <a:ln w="9525">
            <a:noFill/>
            <a:miter lim="800000"/>
            <a:headEnd/>
            <a:tailEnd/>
          </a:ln>
          <a:effectLst/>
        </p:spPr>
      </p:pic>
      <p:sp>
        <p:nvSpPr>
          <p:cNvPr id="6" name="Rectangle 5"/>
          <p:cNvSpPr/>
          <p:nvPr/>
        </p:nvSpPr>
        <p:spPr>
          <a:xfrm>
            <a:off x="609600" y="5486400"/>
            <a:ext cx="7467600" cy="369332"/>
          </a:xfrm>
          <a:prstGeom prst="rect">
            <a:avLst/>
          </a:prstGeom>
        </p:spPr>
        <p:txBody>
          <a:bodyPr wrap="square">
            <a:spAutoFit/>
          </a:bodyPr>
          <a:lstStyle/>
          <a:p>
            <a:r>
              <a:rPr lang="en-US" dirty="0" smtClean="0">
                <a:latin typeface="Times New Roman" pitchFamily="18" charset="0"/>
                <a:cs typeface="Times New Roman" pitchFamily="18" charset="0"/>
              </a:rPr>
              <a:t>Experience Replay saves this observation as a sample of training data.</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Q Network predicts Q-value</a:t>
            </a:r>
            <a:r>
              <a:rPr lang="en-US" b="1" dirty="0" smtClean="0"/>
              <a:t/>
            </a:r>
            <a:br>
              <a:rPr lang="en-US" b="1" dirty="0" smtClean="0"/>
            </a:br>
            <a:endParaRPr lang="en-US" dirty="0"/>
          </a:p>
        </p:txBody>
      </p:sp>
      <p:sp>
        <p:nvSpPr>
          <p:cNvPr id="3" name="Content Placeholder 2"/>
          <p:cNvSpPr>
            <a:spLocks noGrp="1"/>
          </p:cNvSpPr>
          <p:nvPr>
            <p:ph idx="1"/>
          </p:nvPr>
        </p:nvSpPr>
        <p:spPr>
          <a:xfrm>
            <a:off x="457200" y="1371600"/>
            <a:ext cx="8229600" cy="4754563"/>
          </a:xfrm>
        </p:spPr>
        <p:txBody>
          <a:bodyPr>
            <a:normAutofit/>
          </a:bodyPr>
          <a:lstStyle/>
          <a:p>
            <a:r>
              <a:rPr lang="en-US" sz="2000" dirty="0" smtClean="0">
                <a:latin typeface="Times New Roman" pitchFamily="18" charset="0"/>
                <a:cs typeface="Times New Roman" pitchFamily="18" charset="0"/>
              </a:rPr>
              <a:t>We now take a random batch of samples from this training data, so that it contains a mix of older and more recent samples.</a:t>
            </a:r>
          </a:p>
          <a:p>
            <a:r>
              <a:rPr lang="en-US" sz="2000" dirty="0" smtClean="0">
                <a:latin typeface="Times New Roman" pitchFamily="18" charset="0"/>
                <a:cs typeface="Times New Roman" pitchFamily="18" charset="0"/>
              </a:rPr>
              <a:t>This batch of training data is then inputted to both the networks. </a:t>
            </a:r>
          </a:p>
          <a:p>
            <a:r>
              <a:rPr lang="en-US" sz="2000" dirty="0" smtClean="0">
                <a:latin typeface="Times New Roman" pitchFamily="18" charset="0"/>
                <a:cs typeface="Times New Roman" pitchFamily="18" charset="0"/>
              </a:rPr>
              <a:t>The Q network takes </a:t>
            </a:r>
            <a:r>
              <a:rPr lang="en-US" sz="2000" b="1" dirty="0" smtClean="0">
                <a:latin typeface="Times New Roman" pitchFamily="18" charset="0"/>
                <a:cs typeface="Times New Roman" pitchFamily="18" charset="0"/>
              </a:rPr>
              <a:t>the current state </a:t>
            </a:r>
            <a:r>
              <a:rPr lang="en-US" sz="2000" dirty="0" smtClean="0">
                <a:latin typeface="Times New Roman" pitchFamily="18" charset="0"/>
                <a:cs typeface="Times New Roman" pitchFamily="18" charset="0"/>
              </a:rPr>
              <a:t>and action from each data sample and predicts the Q value for that particular action as ‘Predicted Q Value’.</a:t>
            </a:r>
            <a:endParaRPr lang="en-US" sz="20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srcRect/>
          <a:stretch>
            <a:fillRect/>
          </a:stretch>
        </p:blipFill>
        <p:spPr bwMode="auto">
          <a:xfrm>
            <a:off x="990600" y="3657600"/>
            <a:ext cx="6124575" cy="2809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smtClean="0">
                <a:latin typeface="Times New Roman" pitchFamily="18" charset="0"/>
                <a:cs typeface="Times New Roman" pitchFamily="18" charset="0"/>
              </a:rPr>
              <a:t>Target Network predicts Target Q-value</a:t>
            </a:r>
            <a:r>
              <a:rPr lang="en-US" b="1" dirty="0" smtClean="0"/>
              <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sz="2000" dirty="0" smtClean="0">
                <a:latin typeface="Times New Roman" pitchFamily="18" charset="0"/>
                <a:cs typeface="Times New Roman" pitchFamily="18" charset="0"/>
              </a:rPr>
              <a:t>The Target network takes </a:t>
            </a:r>
            <a:r>
              <a:rPr lang="en-US" sz="2000" b="1" dirty="0" smtClean="0">
                <a:latin typeface="Times New Roman" pitchFamily="18" charset="0"/>
                <a:cs typeface="Times New Roman" pitchFamily="18" charset="0"/>
              </a:rPr>
              <a:t>the next state </a:t>
            </a:r>
            <a:r>
              <a:rPr lang="en-US" sz="2000" dirty="0" smtClean="0">
                <a:latin typeface="Times New Roman" pitchFamily="18" charset="0"/>
                <a:cs typeface="Times New Roman" pitchFamily="18" charset="0"/>
              </a:rPr>
              <a:t>from each data sample and predicts the best Q value out of all actions that can be taken from that state. This is the ‘Target Q Value’.</a:t>
            </a:r>
          </a:p>
          <a:p>
            <a:endParaRPr lang="en-US"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a:srcRect/>
          <a:stretch>
            <a:fillRect/>
          </a:stretch>
        </p:blipFill>
        <p:spPr bwMode="auto">
          <a:xfrm>
            <a:off x="1066800" y="2362200"/>
            <a:ext cx="6983413" cy="26384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TotalTime>
  <Words>1757</Words>
  <Application>Microsoft Office PowerPoint</Application>
  <PresentationFormat>On-screen Show (4:3)</PresentationFormat>
  <Paragraphs>161</Paragraphs>
  <Slides>29</Slides>
  <Notes>1</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Deep Q Learning</vt:lpstr>
      <vt:lpstr>Introduction</vt:lpstr>
      <vt:lpstr>Slide 3</vt:lpstr>
      <vt:lpstr>DQN Architecture Components</vt:lpstr>
      <vt:lpstr>Slide 5</vt:lpstr>
      <vt:lpstr>Slide 6</vt:lpstr>
      <vt:lpstr>Training Data</vt:lpstr>
      <vt:lpstr>Q Network predicts Q-value </vt:lpstr>
      <vt:lpstr>Target Network predicts Target Q-value </vt:lpstr>
      <vt:lpstr>Compute Loss and Train Q Network </vt:lpstr>
      <vt:lpstr>Why do we need Experience Replay? </vt:lpstr>
      <vt:lpstr>Slide 12</vt:lpstr>
      <vt:lpstr>Robot learning</vt:lpstr>
      <vt:lpstr> Why do we need a second neural network (Target Network)? </vt:lpstr>
      <vt:lpstr>Target Network</vt:lpstr>
      <vt:lpstr>Slide 16</vt:lpstr>
      <vt:lpstr>DQN Operation in depth </vt:lpstr>
      <vt:lpstr>Experience Replay </vt:lpstr>
      <vt:lpstr>The sample data (Current state, action, reward, next state) is saved </vt:lpstr>
      <vt:lpstr> Select Random Training Batch </vt:lpstr>
      <vt:lpstr> Use the current state from the sample as input to predict the Q values for all actions </vt:lpstr>
      <vt:lpstr> Select the Predicted Q-value </vt:lpstr>
      <vt:lpstr> Use the next state from the sample as input to the Target network </vt:lpstr>
      <vt:lpstr>Get the Target Q Value </vt:lpstr>
      <vt:lpstr>Slide 25</vt:lpstr>
      <vt:lpstr>Compute Loss</vt:lpstr>
      <vt:lpstr> Back-propagate Loss to Q-Network </vt:lpstr>
      <vt:lpstr> Repeat for next time-step </vt:lpstr>
      <vt:lpstr> After T time-steps, copy Q Network weights to Target Network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66</cp:revision>
  <dcterms:created xsi:type="dcterms:W3CDTF">2024-03-19T04:51:28Z</dcterms:created>
  <dcterms:modified xsi:type="dcterms:W3CDTF">2025-03-17T10:52:58Z</dcterms:modified>
</cp:coreProperties>
</file>