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9" r:id="rId4"/>
    <p:sldId id="259" r:id="rId5"/>
    <p:sldId id="260" r:id="rId6"/>
    <p:sldId id="290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96" r:id="rId16"/>
    <p:sldId id="283" r:id="rId17"/>
    <p:sldId id="292" r:id="rId18"/>
    <p:sldId id="276" r:id="rId19"/>
    <p:sldId id="277" r:id="rId20"/>
    <p:sldId id="293" r:id="rId21"/>
    <p:sldId id="279" r:id="rId22"/>
    <p:sldId id="280" r:id="rId23"/>
    <p:sldId id="278" r:id="rId24"/>
    <p:sldId id="294" r:id="rId25"/>
    <p:sldId id="295" r:id="rId26"/>
    <p:sldId id="282" r:id="rId27"/>
    <p:sldId id="284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67775-3616-4663-915E-829958EE088D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967C-396C-435A-A3AB-DDB02D1D12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A4E-24C2-48B8-B24A-7AAEF0A5DC98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C39-9559-4F61-B983-4C8DB4E222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Q-Learning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2600"/>
            <a:ext cx="8229600" cy="3815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381000" y="762000"/>
            <a:ext cx="8229600" cy="56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A deterministic Markov decision process is one in which the state transitions are deterministic (an action performed in state </a:t>
            </a:r>
            <a:r>
              <a:rPr lang="en-US" sz="5500" dirty="0" err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5500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 always transitions to the same successor state x</a:t>
            </a:r>
            <a:r>
              <a:rPr lang="en-US" sz="55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t+1</a:t>
            </a: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Alternatively, in a nondeterministic Markov decision process, a probability distribution function defines a set of potential successor states for a given action in a given state. </a:t>
            </a:r>
            <a:endParaRPr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 dirty="0">
                <a:latin typeface="Times New Roman"/>
                <a:ea typeface="Times New Roman"/>
                <a:cs typeface="Times New Roman"/>
                <a:sym typeface="Times New Roman"/>
              </a:rPr>
              <a:t>If the MDP is non-deterministic, then value iteration requires that we find the action that returns the maximum expected value.</a:t>
            </a:r>
            <a:endParaRPr/>
          </a:p>
          <a:p>
            <a:pPr marL="342900" lvl="0" indent="-2616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000" dirty="0">
                <a:latin typeface="Times New Roman"/>
                <a:ea typeface="Times New Roman"/>
                <a:cs typeface="Times New Roman"/>
                <a:sym typeface="Times New Roman"/>
              </a:rPr>
              <a:t>For example, to find the expected value of the successor state associated with a given action, one must perform that action an infinite number of times, taking the integral over the values of all possible successor states for that action. </a:t>
            </a:r>
            <a:endParaRPr/>
          </a:p>
          <a:p>
            <a:pPr marL="342900" lvl="0" indent="-287020" algn="l" rtl="0">
              <a:spcBef>
                <a:spcPts val="1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200" dirty="0">
                <a:latin typeface="Times New Roman"/>
                <a:ea typeface="Times New Roman"/>
                <a:cs typeface="Times New Roman"/>
                <a:sym typeface="Times New Roman"/>
              </a:rPr>
              <a:t>Theoretically, value iteration is possible in the context of non-deterministic MDPs, however, in practice it is computationally impossible to calculate the necessary integrals without added knowledge or some degree of modification. </a:t>
            </a:r>
            <a:endParaRPr/>
          </a:p>
          <a:p>
            <a:pPr marL="342900" lvl="0" indent="-284480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84480" algn="l" rtl="0"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200" b="1" dirty="0">
                <a:latin typeface="Times New Roman"/>
                <a:ea typeface="Times New Roman"/>
                <a:cs typeface="Times New Roman"/>
                <a:sym typeface="Times New Roman"/>
              </a:rPr>
              <a:t>Q-learning solves the problem of having to take the max over a set of integrals. </a:t>
            </a:r>
            <a:endParaRPr sz="4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680"/>
            <a:ext cx="8229600" cy="53122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Q-Learning?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Q-learning is a model-free, value-based, off-policy algorithm. 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Q-learning finds the Optimal policy by learning the optimal Q-values for each state-action pair.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 implies Quality, representing how valuable the selected action is in maximizing future rewards.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Initially, the agent randomly picks actions.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as the agent interacts with the environment, it learns which actions are better, based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 rewards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it obtains.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this experience to incrementally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Q values.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Temporal Differences(TD)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used to estimate the expected value of Q(S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a) by using the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current state and action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previous state and action.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Q-function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57546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8686800" cy="195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5943600"/>
            <a:ext cx="31623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1" y="4762500"/>
            <a:ext cx="7696200" cy="190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6381750"/>
            <a:ext cx="320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2" descr="https://miro.medium.com/v2/resize:fit:536/1*y0V_OFDJIcamdP7kCw7v5Q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8532" y="1428206"/>
            <a:ext cx="68072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2"/>
          <p:cNvSpPr/>
          <p:nvPr/>
        </p:nvSpPr>
        <p:spPr>
          <a:xfrm>
            <a:off x="252548" y="2902131"/>
            <a:ext cx="8153400" cy="367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beginning, the agent has no idea about the environment.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is more likely to explore new things than to exploit his knowledge because…he has no knowledge.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time steps, the agent will get more and more information about how the environment works and then, the agent is more likely to exploit knowledge than exploring new things.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skip this important step, the Q-Value function will converge to a local minimum which in most of the time, is far from the optimal Q-value function.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this, we will have a threshold which will decay every episode using exponential decay formula.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2573" y="326255"/>
            <a:ext cx="62023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Updating Q value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924800" cy="391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Getting Stuck in Local Optima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28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 function is Q-Table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135221" cy="31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9530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reward value is updated during the training such that in steady-state, it should reach the expected value of the reward with the discount factor, which is equivalent to the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Q*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value.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 the context of Q-learning, the value of a state is defined to be the maximum Q-value in the given state.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4151" y="2255747"/>
            <a:ext cx="3933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133600"/>
            <a:ext cx="38481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squares are Clear while some contain Danger, with rewards of 0 points and -10 points respectively.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any square, the player can take four possible actions to move Left, Right, Up, or Down.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62" y="3502206"/>
            <a:ext cx="2628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8305" y="3231570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 goal get a reward of 5 points.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2667000"/>
            <a:ext cx="4987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Q-table with 9 rows (states) and 4 columns (action).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255" y="2970530"/>
            <a:ext cx="33623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0" y="2667000"/>
            <a:ext cx="33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Approaches to </a:t>
            </a:r>
            <a:r>
              <a:rPr lang="en-US" sz="4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Implement </a:t>
            </a:r>
            <a:r>
              <a:rPr lang="en-US" sz="40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Policy-based: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goal of Reinforcement learning is to find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optimal policy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∗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will maximize the expected cumulative reward. </a:t>
            </a:r>
          </a:p>
          <a:p>
            <a:pPr lvl="1"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on-policy/policy gradient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spcBef>
                <a:spcPts val="418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this approach, the agent tries to apply such a policy that the action performed in each step helps to maximize the future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reward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without having to learn a value function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800100" lvl="1" indent="-342900">
              <a:spcBef>
                <a:spcPts val="418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Policy function/policy network accepts the state and returns the best action. </a:t>
            </a:r>
          </a:p>
          <a:p>
            <a:pPr marL="800100" lvl="1" indent="-342900">
              <a:spcBef>
                <a:spcPts val="418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More precisely, returns the probability distribution over the actions, which can be used to pick the best action. </a:t>
            </a:r>
          </a:p>
          <a:p>
            <a:pPr lvl="1">
              <a:spcBef>
                <a:spcPts val="418"/>
              </a:spcBef>
              <a:buClr>
                <a:schemeClr val="dk1"/>
              </a:buClr>
              <a:buSzPct val="100000"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idea is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 parameterize the policy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 dirty="0" smtClean="0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lvl="1">
              <a:spcBef>
                <a:spcPts val="418"/>
              </a:spcBef>
              <a:buClr>
                <a:schemeClr val="dk1"/>
              </a:buClr>
              <a:buSzPct val="100000"/>
              <a:buNone/>
            </a:pPr>
            <a:endParaRPr lang="en-US" sz="16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418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endParaRPr/>
          </a:p>
          <a:p>
            <a:pPr marL="742950" lvl="1" indent="-153034" algn="l" rtl="0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114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724400"/>
            <a:ext cx="2818278" cy="76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029200"/>
            <a:ext cx="5334000" cy="118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16014"/>
            <a:ext cx="6934200" cy="37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	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685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agent uses the ε-greedy policy to pick the current action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from the current state (S1). This is the action that it passes to the environment to execute, and gets feedback in the form of a reward (R1) and the next state (S2).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752600"/>
            <a:ext cx="65452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1371600" y="48768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Estimated Q-value (Q1) for the current state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400"/>
              </a:spcBef>
              <a:buSzPts val="2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next state has several actions, so which Q-value does it use? </a:t>
            </a:r>
          </a:p>
          <a:p>
            <a:pPr marL="342900" lvl="0">
              <a:spcBef>
                <a:spcPts val="400"/>
              </a:spcBef>
              <a:buSzPts val="2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uses the action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4) from the next state which has the highest Q-value (Q4). </a:t>
            </a:r>
          </a:p>
          <a:p>
            <a:pPr marL="342900" lvl="0">
              <a:spcBef>
                <a:spcPts val="400"/>
              </a:spcBef>
              <a:buSzPts val="200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critical to note is that it treats this action as a target action to be used only for the update to Q1.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0"/>
            <a:ext cx="5825899" cy="371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26256"/>
            <a:ext cx="5638800" cy="119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711325"/>
            <a:ext cx="7345363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038600"/>
            <a:ext cx="31051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other words, there are two actions involved: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action – the action from the current state that is actually executed in the environment, and whose Q-value is updated.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 action – has the highest Q-value from the next state, and used to update the current action’s Q value.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47339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34000"/>
            <a:ext cx="3457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the next state has become the new current state.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agent again uses the ε-greedy policy to pick an action.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action that it executes (a2) will be different from the target action (a4) used for the Q-value update in the previous time-step.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6888163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0901" y="152400"/>
            <a:ext cx="4653099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457200"/>
            <a:ext cx="82296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95600"/>
            <a:ext cx="437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explore action is chosen, though not best.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4572000" y="2819400"/>
            <a:ext cx="1123406" cy="4528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429000"/>
            <a:ext cx="8351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This is known as ‘off-policy’ learning because the actions that </a:t>
            </a:r>
          </a:p>
          <a:p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are executed are different from the target actions that are used for learning.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4267200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Start by taking a particular action from a particular state, then follow the policy after that till the end of the episode, and then measure the Return.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helps an agent learn to maximize the total reward over time through repeated interactions with the environment, even when the model of that environment is not known.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if you did this many, many times, over many episodes, the Q-value is the average Return that you would get.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57200"/>
            <a:ext cx="6172199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>
            <a:spLocks noGrp="1"/>
          </p:cNvSpPr>
          <p:nvPr>
            <p:ph type="body" idx="1"/>
          </p:nvPr>
        </p:nvSpPr>
        <p:spPr>
          <a:xfrm>
            <a:off x="457200" y="801190"/>
            <a:ext cx="8229600" cy="532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Reinforcement Learning involves managing state-action pairs and keeping a track of value (reward) attached to an action to determine the optimum policy.</a:t>
            </a:r>
            <a:endParaRPr sz="2000"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This method of maintaining a state-action-value table is not possible in real-life scenarios when there are a larger number of possibilities.</a:t>
            </a:r>
            <a:endParaRPr sz="2000"/>
          </a:p>
          <a:p>
            <a:pPr marL="342900" lvl="0" indent="-2730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Instead of utilizing a table, we can make use of Neural Networks to predict values for actions in a given state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endParaRPr lang="en-US" sz="1000" dirty="0" smtClean="0">
              <a:latin typeface="Times New Roman"/>
              <a:cs typeface="Times New Roman"/>
              <a:sym typeface="Times New Roman"/>
            </a:endParaRPr>
          </a:p>
          <a:p>
            <a:pPr marL="342900" lvl="0">
              <a:spcBef>
                <a:spcPts val="520"/>
              </a:spcBef>
              <a:buSzPts val="26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Q-function rather than a Q-table, which achieves the same result of mapping state and action pairs to a Q value.</a:t>
            </a: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598125"/>
            <a:ext cx="3657600" cy="84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40777" y="5791200"/>
            <a:ext cx="5103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Instead, we train a function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approximator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such as a neural network with parameters 𝜃, to estimate the Q-values, i.e. 𝑄(𝑠,𝑎;𝜃)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95800"/>
            <a:ext cx="3886200" cy="141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Neural Nets are the best Function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Approximators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neural networks are excellent at modeling complex functions, we can use a neural network, which we call a Deep Q Network, to estimate this Q function.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function maps a state to the Q values of all the actions that can be taken from that state.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533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5715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learns the network’s parameters (weights) such that it can output the Optimal Q values.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Value-based: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value-based approach is about to find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optimal value function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estimates the expected cumulative reward for each state or state-action pair. 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which is maximum at a state under any </a:t>
            </a:r>
            <a:r>
              <a:rPr lang="en-US" sz="2000" i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policy</a:t>
            </a:r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Value-based RL algorithms attempt to learn an optimal value function Q-learning and Deep Q-Networks (DQNs) are examples of value-based RL algorithms.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agent optimizes the expected return (V-value function).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optimal expected return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defined as: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86200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486400"/>
            <a:ext cx="2486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461" name="Google Shape;461;p6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1203" y="1600200"/>
            <a:ext cx="668159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Model based vs.Model free approaches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body" idx="1"/>
          </p:nvPr>
        </p:nvSpPr>
        <p:spPr>
          <a:xfrm>
            <a:off x="714348" y="1928802"/>
            <a:ext cx="7888288" cy="44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Model-Based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learn the model of the world, then plan using the model. Update and re-plan the model often.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Model free approach RL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derive the optimal policy without learning the model. 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Model, Value, Policy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model-based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algorithms use planning to estimate the optimal policy and create the model.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contrast,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model-free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algorithms learn the consequences of their actions through trial and error.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value-based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method trains the value function to learn which state is more valuable and take action.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Policy-based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methods train the policy directly to learn which action to take in a given state.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Q-learning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an 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Off policy RL algorithm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which is used for the temporal difference Learning. </a:t>
            </a:r>
            <a:endParaRPr lang="en-US" sz="2400" dirty="0" smtClean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 (quality) value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057400"/>
            <a:ext cx="4963218" cy="91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32766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 to the V-function, the optimal 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value is given by: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886200"/>
            <a:ext cx="29813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" y="472440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optimal policy can be obtained directly from this optimal value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334000"/>
            <a:ext cx="3314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90"/>
            <a:ext cx="8229600" cy="50201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 Q-learning, we select an action based on its reward.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agent always chooses the optimal action. Hence, it generates the maximum reward possible for the given state.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epsilon-greedy action selection, the agent uses both exploitations to take advantage of prior knowledge and exploration to look for new options: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3596" y="2918550"/>
            <a:ext cx="31051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Epsilon-Greedy Algorithm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9498"/>
            <a:ext cx="8229600" cy="47066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Epsilon-Greedy Algorithm makes use of the exploration-exploitation tradeoff by instructing the computer to explore (i.e. choose a random option with probability epsilon) and exploit (i.e. choose the option which so far seems to be the best) the remainder of the 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Usually, epsilon is set to be around 10%.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way, as time goes on, and the computer is choosing different options, it will get a sense of which choices are returning it with the highest reward.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However, from time to time it will choose a random action just to make sure that it’s not missing anything.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Using this learning algorithm, the computer can converge to the optimal strategy for whatever situation it’s trying to learn.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define the “choose” function which generates a random number between 0 and 1. 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it’s greater than epsilon, it directs us to exploit function. Otherwise, it directs us to the explore function.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1311</Words>
  <Application>Microsoft Office PowerPoint</Application>
  <PresentationFormat>On-screen Show (4:3)</PresentationFormat>
  <Paragraphs>135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Q-Learning</vt:lpstr>
      <vt:lpstr> Approaches to Implement RL </vt:lpstr>
      <vt:lpstr>Value-based:</vt:lpstr>
      <vt:lpstr>Model based vs.Model free approaches</vt:lpstr>
      <vt:lpstr>Model, Value, Policy</vt:lpstr>
      <vt:lpstr>Q (quality) value</vt:lpstr>
      <vt:lpstr>Slide 7</vt:lpstr>
      <vt:lpstr>Epsilon-Greedy Algorithm</vt:lpstr>
      <vt:lpstr>Slide 9</vt:lpstr>
      <vt:lpstr>Challenges</vt:lpstr>
      <vt:lpstr>Slide 11</vt:lpstr>
      <vt:lpstr> What is Q-Learning? </vt:lpstr>
      <vt:lpstr>Q-function</vt:lpstr>
      <vt:lpstr>Slide 14</vt:lpstr>
      <vt:lpstr>Updating Q value</vt:lpstr>
      <vt:lpstr>Getting Stuck in Local Optima</vt:lpstr>
      <vt:lpstr>Q function is Q-Table</vt:lpstr>
      <vt:lpstr>In the context of Q-learning, the value of a state is defined to be the maximum Q-value in the given state.  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Neural Nets are the best Function Approximators 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Q-Learing</dc:title>
  <dc:creator>hp</dc:creator>
  <cp:lastModifiedBy>hp</cp:lastModifiedBy>
  <cp:revision>16</cp:revision>
  <dcterms:created xsi:type="dcterms:W3CDTF">2025-02-17T06:19:37Z</dcterms:created>
  <dcterms:modified xsi:type="dcterms:W3CDTF">2025-03-25T05:01:13Z</dcterms:modified>
</cp:coreProperties>
</file>