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6858000" cx="12192000"/>
  <p:notesSz cx="6858000" cy="9144000"/>
  <p:embeddedFontLst>
    <p:embeddedFont>
      <p:font typeface="Arial Narrow"/>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6" roundtripDataSignature="AMtx7mhzHLxDPOLnwaJasi9TZZLZWQBNd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FE54C2E-5AD7-4B26-B85E-6E835D1BB463}">
  <a:tblStyle styleId="{8FE54C2E-5AD7-4B26-B85E-6E835D1BB46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ArialNarrow-regular.fntdata"/><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ArialNarrow-italic.fntdata"/><Relationship Id="rId21" Type="http://schemas.openxmlformats.org/officeDocument/2006/relationships/slide" Target="slides/slide16.xml"/><Relationship Id="rId43" Type="http://schemas.openxmlformats.org/officeDocument/2006/relationships/font" Target="fonts/ArialNarrow-bold.fntdata"/><Relationship Id="rId24" Type="http://schemas.openxmlformats.org/officeDocument/2006/relationships/slide" Target="slides/slide19.xml"/><Relationship Id="rId46" Type="http://customschemas.google.com/relationships/presentationmetadata" Target="metadata"/><Relationship Id="rId23" Type="http://schemas.openxmlformats.org/officeDocument/2006/relationships/slide" Target="slides/slide18.xml"/><Relationship Id="rId45" Type="http://schemas.openxmlformats.org/officeDocument/2006/relationships/font" Target="fonts/ArialNarrow-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3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4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4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4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4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4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4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4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4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4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4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4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4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4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46"/>
          <p:cNvSpPr/>
          <p:nvPr>
            <p:ph idx="2" type="pic"/>
          </p:nvPr>
        </p:nvSpPr>
        <p:spPr>
          <a:xfrm>
            <a:off x="5183188" y="987425"/>
            <a:ext cx="6172200" cy="4873625"/>
          </a:xfrm>
          <a:prstGeom prst="rect">
            <a:avLst/>
          </a:prstGeom>
          <a:noFill/>
          <a:ln>
            <a:noFill/>
          </a:ln>
        </p:spPr>
      </p:sp>
      <p:sp>
        <p:nvSpPr>
          <p:cNvPr id="64" name="Google Shape;64;p4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3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idx="1" type="subTitle"/>
          </p:nvPr>
        </p:nvSpPr>
        <p:spPr>
          <a:xfrm>
            <a:off x="1524000" y="2609850"/>
            <a:ext cx="9144000" cy="264795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3200"/>
              <a:buNone/>
            </a:pPr>
            <a:r>
              <a:rPr b="1" lang="en-US" sz="3200">
                <a:latin typeface="Arial Narrow"/>
                <a:ea typeface="Arial Narrow"/>
                <a:cs typeface="Arial Narrow"/>
                <a:sym typeface="Arial Narrow"/>
              </a:rPr>
              <a:t>Topic:</a:t>
            </a:r>
            <a:r>
              <a:rPr lang="en-US" sz="3200">
                <a:latin typeface="Arial Narrow"/>
                <a:ea typeface="Arial Narrow"/>
                <a:cs typeface="Arial Narrow"/>
                <a:sym typeface="Arial Narrow"/>
              </a:rPr>
              <a:t> Micro, Small and Medium Enterprises (MSMEs)</a:t>
            </a:r>
            <a:endParaRPr/>
          </a:p>
          <a:p>
            <a:pPr indent="0" lvl="0" marL="0" rtl="0" algn="ctr">
              <a:lnSpc>
                <a:spcPct val="90000"/>
              </a:lnSpc>
              <a:spcBef>
                <a:spcPts val="1000"/>
              </a:spcBef>
              <a:spcAft>
                <a:spcPts val="0"/>
              </a:spcAft>
              <a:buClr>
                <a:schemeClr val="dk1"/>
              </a:buClr>
              <a:buSzPts val="3200"/>
              <a:buNone/>
            </a:pPr>
            <a:r>
              <a:t/>
            </a:r>
            <a:endParaRPr sz="3200">
              <a:latin typeface="Arial Narrow"/>
              <a:ea typeface="Arial Narrow"/>
              <a:cs typeface="Arial Narrow"/>
              <a:sym typeface="Arial Narrow"/>
            </a:endParaRPr>
          </a:p>
          <a:p>
            <a:pPr indent="0" lvl="0" marL="0" rtl="0" algn="ctr">
              <a:lnSpc>
                <a:spcPct val="90000"/>
              </a:lnSpc>
              <a:spcBef>
                <a:spcPts val="1000"/>
              </a:spcBef>
              <a:spcAft>
                <a:spcPts val="0"/>
              </a:spcAft>
              <a:buClr>
                <a:schemeClr val="dk1"/>
              </a:buClr>
              <a:buSzPts val="3200"/>
              <a:buNone/>
            </a:pPr>
            <a:r>
              <a:rPr b="1" lang="en-US" sz="3200">
                <a:latin typeface="Arial Narrow"/>
                <a:ea typeface="Arial Narrow"/>
                <a:cs typeface="Arial Narrow"/>
                <a:sym typeface="Arial Narrow"/>
              </a:rPr>
              <a:t>Subtitle:</a:t>
            </a:r>
            <a:r>
              <a:rPr lang="en-US" sz="3200">
                <a:latin typeface="Arial Narrow"/>
                <a:ea typeface="Arial Narrow"/>
                <a:cs typeface="Arial Narrow"/>
                <a:sym typeface="Arial Narrow"/>
              </a:rPr>
              <a:t> Organizational Setup, Policies, Current Schemes, and Challenges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0"/>
          <p:cNvSpPr txBox="1"/>
          <p:nvPr>
            <p:ph idx="1" type="body"/>
          </p:nvPr>
        </p:nvSpPr>
        <p:spPr>
          <a:xfrm>
            <a:off x="409575" y="466725"/>
            <a:ext cx="10944225" cy="5710238"/>
          </a:xfrm>
          <a:prstGeom prst="rect">
            <a:avLst/>
          </a:prstGeom>
          <a:noFill/>
          <a:ln>
            <a:noFill/>
          </a:ln>
        </p:spPr>
        <p:txBody>
          <a:bodyPr anchorCtr="0" anchor="t" bIns="45700" lIns="91425" spcFirstLastPara="1" rIns="91425" wrap="square" tIns="45700">
            <a:normAutofit lnSpcReduction="20000"/>
          </a:bodyPr>
          <a:lstStyle/>
          <a:p>
            <a:pPr indent="0" lvl="0" marL="0" rtl="0" algn="just">
              <a:lnSpc>
                <a:spcPct val="90000"/>
              </a:lnSpc>
              <a:spcBef>
                <a:spcPts val="0"/>
              </a:spcBef>
              <a:spcAft>
                <a:spcPts val="0"/>
              </a:spcAft>
              <a:buClr>
                <a:schemeClr val="dk1"/>
              </a:buClr>
              <a:buSzPts val="2600"/>
              <a:buNone/>
            </a:pPr>
            <a:r>
              <a:rPr b="1" lang="en-US" sz="2600">
                <a:latin typeface="Arial Narrow"/>
                <a:ea typeface="Arial Narrow"/>
                <a:cs typeface="Arial Narrow"/>
                <a:sym typeface="Arial Narrow"/>
              </a:rPr>
              <a:t>b</a:t>
            </a:r>
            <a:r>
              <a:rPr b="1" lang="en-US" sz="2600">
                <a:latin typeface="Arial Narrow"/>
                <a:ea typeface="Arial Narrow"/>
                <a:cs typeface="Arial Narrow"/>
                <a:sym typeface="Arial Narrow"/>
              </a:rPr>
              <a:t>. MSMEs as Drivers of Innovation and Creative Destruction</a:t>
            </a:r>
            <a:endParaRPr/>
          </a:p>
          <a:p>
            <a:pPr indent="-279400" lvl="0" marL="228600" rtl="0" algn="just">
              <a:lnSpc>
                <a:spcPct val="90000"/>
              </a:lnSpc>
              <a:spcBef>
                <a:spcPts val="1000"/>
              </a:spcBef>
              <a:spcAft>
                <a:spcPts val="0"/>
              </a:spcAft>
              <a:buSzPts val="2600"/>
              <a:buFont typeface="Arial Narrow"/>
              <a:buChar char="•"/>
            </a:pPr>
            <a:r>
              <a:rPr lang="en-US" sz="2600">
                <a:latin typeface="Arial Narrow"/>
                <a:ea typeface="Arial Narrow"/>
                <a:cs typeface="Arial Narrow"/>
                <a:sym typeface="Arial Narrow"/>
              </a:rPr>
              <a:t>MSMEs are </a:t>
            </a:r>
            <a:r>
              <a:rPr b="1" lang="en-US" sz="2600">
                <a:latin typeface="Arial Narrow"/>
                <a:ea typeface="Arial Narrow"/>
                <a:cs typeface="Arial Narrow"/>
                <a:sym typeface="Arial Narrow"/>
              </a:rPr>
              <a:t>more agile than large firms</a:t>
            </a:r>
            <a:r>
              <a:rPr lang="en-US" sz="2600">
                <a:latin typeface="Arial Narrow"/>
                <a:ea typeface="Arial Narrow"/>
                <a:cs typeface="Arial Narrow"/>
                <a:sym typeface="Arial Narrow"/>
              </a:rPr>
              <a:t>, allowing them to:</a:t>
            </a:r>
            <a:endParaRPr/>
          </a:p>
          <a:p>
            <a:pPr indent="-279400" lvl="1" marL="685800" rtl="0" algn="just">
              <a:lnSpc>
                <a:spcPct val="90000"/>
              </a:lnSpc>
              <a:spcBef>
                <a:spcPts val="0"/>
              </a:spcBef>
              <a:spcAft>
                <a:spcPts val="0"/>
              </a:spcAft>
              <a:buSzPts val="2600"/>
              <a:buFont typeface="Arial Narrow"/>
              <a:buChar char="•"/>
            </a:pPr>
            <a:r>
              <a:rPr lang="en-US" sz="2600">
                <a:latin typeface="Arial Narrow"/>
                <a:ea typeface="Arial Narrow"/>
                <a:cs typeface="Arial Narrow"/>
                <a:sym typeface="Arial Narrow"/>
              </a:rPr>
              <a:t>Experiment with </a:t>
            </a:r>
            <a:r>
              <a:rPr b="1" lang="en-US" sz="2600">
                <a:latin typeface="Arial Narrow"/>
                <a:ea typeface="Arial Narrow"/>
                <a:cs typeface="Arial Narrow"/>
                <a:sym typeface="Arial Narrow"/>
              </a:rPr>
              <a:t>new ideas and business models</a:t>
            </a:r>
            <a:r>
              <a:rPr lang="en-US" sz="2600">
                <a:latin typeface="Arial Narrow"/>
                <a:ea typeface="Arial Narrow"/>
                <a:cs typeface="Arial Narrow"/>
                <a:sym typeface="Arial Narrow"/>
              </a:rPr>
              <a:t>.</a:t>
            </a:r>
            <a:endParaRPr/>
          </a:p>
          <a:p>
            <a:pPr indent="-279400" lvl="1" marL="685800" rtl="0" algn="just">
              <a:lnSpc>
                <a:spcPct val="90000"/>
              </a:lnSpc>
              <a:spcBef>
                <a:spcPts val="0"/>
              </a:spcBef>
              <a:spcAft>
                <a:spcPts val="0"/>
              </a:spcAft>
              <a:buSzPts val="2600"/>
              <a:buFont typeface="Arial Narrow"/>
              <a:buChar char="•"/>
            </a:pPr>
            <a:r>
              <a:rPr lang="en-US" sz="2600">
                <a:latin typeface="Arial Narrow"/>
                <a:ea typeface="Arial Narrow"/>
                <a:cs typeface="Arial Narrow"/>
                <a:sym typeface="Arial Narrow"/>
              </a:rPr>
              <a:t>Adapt </a:t>
            </a:r>
            <a:r>
              <a:rPr b="1" lang="en-US" sz="2600">
                <a:latin typeface="Arial Narrow"/>
                <a:ea typeface="Arial Narrow"/>
                <a:cs typeface="Arial Narrow"/>
                <a:sym typeface="Arial Narrow"/>
              </a:rPr>
              <a:t>quickly to changing market trends</a:t>
            </a:r>
            <a:r>
              <a:rPr lang="en-US" sz="2600">
                <a:latin typeface="Arial Narrow"/>
                <a:ea typeface="Arial Narrow"/>
                <a:cs typeface="Arial Narrow"/>
                <a:sym typeface="Arial Narrow"/>
              </a:rPr>
              <a:t>.</a:t>
            </a:r>
            <a:endParaRPr/>
          </a:p>
          <a:p>
            <a:pPr indent="-279400" lvl="1" marL="685800" rtl="0" algn="just">
              <a:lnSpc>
                <a:spcPct val="90000"/>
              </a:lnSpc>
              <a:spcBef>
                <a:spcPts val="0"/>
              </a:spcBef>
              <a:spcAft>
                <a:spcPts val="0"/>
              </a:spcAft>
              <a:buSzPts val="2600"/>
              <a:buFont typeface="Arial Narrow"/>
              <a:buChar char="•"/>
            </a:pPr>
            <a:r>
              <a:rPr lang="en-US" sz="2600">
                <a:latin typeface="Arial Narrow"/>
                <a:ea typeface="Arial Narrow"/>
                <a:cs typeface="Arial Narrow"/>
                <a:sym typeface="Arial Narrow"/>
              </a:rPr>
              <a:t>Challenge established players through </a:t>
            </a:r>
            <a:r>
              <a:rPr b="1" lang="en-US" sz="2600">
                <a:latin typeface="Arial Narrow"/>
                <a:ea typeface="Arial Narrow"/>
                <a:cs typeface="Arial Narrow"/>
                <a:sym typeface="Arial Narrow"/>
              </a:rPr>
              <a:t>disruptive innovations</a:t>
            </a:r>
            <a:r>
              <a:rPr lang="en-US" sz="2600">
                <a:latin typeface="Arial Narrow"/>
                <a:ea typeface="Arial Narrow"/>
                <a:cs typeface="Arial Narrow"/>
                <a:sym typeface="Arial Narrow"/>
              </a:rPr>
              <a:t>.</a:t>
            </a:r>
            <a:endParaRPr/>
          </a:p>
          <a:p>
            <a:pPr indent="-240982" lvl="0" marL="228600" rtl="0" algn="just">
              <a:lnSpc>
                <a:spcPct val="90000"/>
              </a:lnSpc>
              <a:spcBef>
                <a:spcPts val="1000"/>
              </a:spcBef>
              <a:spcAft>
                <a:spcPts val="0"/>
              </a:spcAft>
              <a:buClr>
                <a:schemeClr val="dk1"/>
              </a:buClr>
              <a:buSzPts val="2600"/>
              <a:buChar char="•"/>
            </a:pPr>
            <a:r>
              <a:rPr b="1" lang="en-US" sz="2600">
                <a:latin typeface="Arial Narrow"/>
                <a:ea typeface="Arial Narrow"/>
                <a:cs typeface="Arial Narrow"/>
                <a:sym typeface="Arial Narrow"/>
              </a:rPr>
              <a:t>Key Ways MSMEs Drive Creative Destruction</a:t>
            </a:r>
            <a:endParaRPr/>
          </a:p>
          <a:p>
            <a:pPr indent="0" lvl="0" marL="0" rtl="0" algn="just">
              <a:lnSpc>
                <a:spcPct val="90000"/>
              </a:lnSpc>
              <a:spcBef>
                <a:spcPts val="1000"/>
              </a:spcBef>
              <a:spcAft>
                <a:spcPts val="0"/>
              </a:spcAft>
              <a:buClr>
                <a:schemeClr val="dk1"/>
              </a:buClr>
              <a:buSzPts val="2600"/>
              <a:buNone/>
            </a:pPr>
            <a:r>
              <a:rPr b="1" lang="en-US" sz="2600">
                <a:latin typeface="Arial Narrow"/>
                <a:ea typeface="Arial Narrow"/>
                <a:cs typeface="Arial Narrow"/>
                <a:sym typeface="Arial Narrow"/>
              </a:rPr>
              <a:t>(A) Introduction of New Technologies</a:t>
            </a:r>
            <a:endParaRPr/>
          </a:p>
          <a:p>
            <a:pPr indent="-240982" lvl="0" marL="228600" rtl="0" algn="just">
              <a:lnSpc>
                <a:spcPct val="90000"/>
              </a:lnSpc>
              <a:spcBef>
                <a:spcPts val="1000"/>
              </a:spcBef>
              <a:spcAft>
                <a:spcPts val="0"/>
              </a:spcAft>
              <a:buClr>
                <a:schemeClr val="dk1"/>
              </a:buClr>
              <a:buSzPts val="2600"/>
              <a:buFont typeface="Arial"/>
              <a:buChar char="•"/>
            </a:pPr>
            <a:r>
              <a:rPr lang="en-US" sz="2600">
                <a:latin typeface="Arial Narrow"/>
                <a:ea typeface="Arial Narrow"/>
                <a:cs typeface="Arial Narrow"/>
                <a:sym typeface="Arial Narrow"/>
              </a:rPr>
              <a:t>MSMEs are often pioneers in adopting and commercializing </a:t>
            </a:r>
            <a:r>
              <a:rPr b="1" lang="en-US" sz="2600">
                <a:latin typeface="Arial Narrow"/>
                <a:ea typeface="Arial Narrow"/>
                <a:cs typeface="Arial Narrow"/>
                <a:sym typeface="Arial Narrow"/>
              </a:rPr>
              <a:t>new technologies</a:t>
            </a:r>
            <a:r>
              <a:rPr lang="en-US" sz="2600">
                <a:latin typeface="Arial Narrow"/>
                <a:ea typeface="Arial Narrow"/>
                <a:cs typeface="Arial Narrow"/>
                <a:sym typeface="Arial Narrow"/>
              </a:rPr>
              <a:t> that disrupt traditional industries.</a:t>
            </a:r>
            <a:endParaRPr/>
          </a:p>
          <a:p>
            <a:pPr indent="0" lvl="0" marL="0" rtl="0" algn="just">
              <a:lnSpc>
                <a:spcPct val="90000"/>
              </a:lnSpc>
              <a:spcBef>
                <a:spcPts val="1000"/>
              </a:spcBef>
              <a:spcAft>
                <a:spcPts val="0"/>
              </a:spcAft>
              <a:buClr>
                <a:schemeClr val="dk1"/>
              </a:buClr>
              <a:buSzPts val="2600"/>
              <a:buNone/>
            </a:pPr>
            <a:r>
              <a:rPr b="1" lang="en-US" sz="2600">
                <a:latin typeface="Arial Narrow"/>
                <a:ea typeface="Arial Narrow"/>
                <a:cs typeface="Arial Narrow"/>
                <a:sym typeface="Arial Narrow"/>
              </a:rPr>
              <a:t>Example: Fintech Startups vs. Traditional Banks</a:t>
            </a:r>
            <a:r>
              <a:rPr lang="en-US" sz="2600">
                <a:latin typeface="Arial Narrow"/>
                <a:ea typeface="Arial Narrow"/>
                <a:cs typeface="Arial Narrow"/>
                <a:sym typeface="Arial Narrow"/>
              </a:rPr>
              <a:t> </a:t>
            </a:r>
            <a:endParaRPr/>
          </a:p>
          <a:p>
            <a:pPr indent="-298132" lvl="1" marL="742950" rtl="0" algn="just">
              <a:lnSpc>
                <a:spcPct val="90000"/>
              </a:lnSpc>
              <a:spcBef>
                <a:spcPts val="500"/>
              </a:spcBef>
              <a:spcAft>
                <a:spcPts val="0"/>
              </a:spcAft>
              <a:buClr>
                <a:schemeClr val="dk1"/>
              </a:buClr>
              <a:buSzPts val="2600"/>
              <a:buFont typeface="Arial"/>
              <a:buChar char="•"/>
            </a:pPr>
            <a:r>
              <a:rPr lang="en-US" sz="2600">
                <a:latin typeface="Arial Narrow"/>
                <a:ea typeface="Arial Narrow"/>
                <a:cs typeface="Arial Narrow"/>
                <a:sym typeface="Arial Narrow"/>
              </a:rPr>
              <a:t>Small </a:t>
            </a:r>
            <a:r>
              <a:rPr b="1" lang="en-US" sz="2600">
                <a:latin typeface="Arial Narrow"/>
                <a:ea typeface="Arial Narrow"/>
                <a:cs typeface="Arial Narrow"/>
                <a:sym typeface="Arial Narrow"/>
              </a:rPr>
              <a:t>fintech companies</a:t>
            </a:r>
            <a:r>
              <a:rPr lang="en-US" sz="2600">
                <a:latin typeface="Arial Narrow"/>
                <a:ea typeface="Arial Narrow"/>
                <a:cs typeface="Arial Narrow"/>
                <a:sym typeface="Arial Narrow"/>
              </a:rPr>
              <a:t> like </a:t>
            </a:r>
            <a:r>
              <a:rPr b="1" lang="en-US" sz="2600">
                <a:latin typeface="Arial Narrow"/>
                <a:ea typeface="Arial Narrow"/>
                <a:cs typeface="Arial Narrow"/>
                <a:sym typeface="Arial Narrow"/>
              </a:rPr>
              <a:t>Paytm, PhonePe, and Razorpay</a:t>
            </a:r>
            <a:r>
              <a:rPr lang="en-US" sz="2600">
                <a:latin typeface="Arial Narrow"/>
                <a:ea typeface="Arial Narrow"/>
                <a:cs typeface="Arial Narrow"/>
                <a:sym typeface="Arial Narrow"/>
              </a:rPr>
              <a:t> have disrupted traditional banking by offering digital payment solutions.</a:t>
            </a:r>
            <a:endParaRPr/>
          </a:p>
          <a:p>
            <a:pPr indent="-298132" lvl="1" marL="742950" rtl="0" algn="just">
              <a:lnSpc>
                <a:spcPct val="90000"/>
              </a:lnSpc>
              <a:spcBef>
                <a:spcPts val="500"/>
              </a:spcBef>
              <a:spcAft>
                <a:spcPts val="0"/>
              </a:spcAft>
              <a:buClr>
                <a:schemeClr val="dk1"/>
              </a:buClr>
              <a:buSzPts val="2600"/>
              <a:buFont typeface="Arial"/>
              <a:buChar char="•"/>
            </a:pPr>
            <a:r>
              <a:rPr lang="en-US" sz="2600">
                <a:latin typeface="Arial Narrow"/>
                <a:ea typeface="Arial Narrow"/>
                <a:cs typeface="Arial Narrow"/>
                <a:sym typeface="Arial Narrow"/>
              </a:rPr>
              <a:t>These MSMEs introduced </a:t>
            </a:r>
            <a:r>
              <a:rPr b="1" lang="en-US" sz="2600">
                <a:latin typeface="Arial Narrow"/>
                <a:ea typeface="Arial Narrow"/>
                <a:cs typeface="Arial Narrow"/>
                <a:sym typeface="Arial Narrow"/>
              </a:rPr>
              <a:t>faster, cheaper, and more convenient financial services</a:t>
            </a:r>
            <a:r>
              <a:rPr lang="en-US" sz="2600">
                <a:latin typeface="Arial Narrow"/>
                <a:ea typeface="Arial Narrow"/>
                <a:cs typeface="Arial Narrow"/>
                <a:sym typeface="Arial Narrow"/>
              </a:rPr>
              <a:t>, forcing large banks to adopt similar technologies.</a:t>
            </a:r>
            <a:endParaRPr/>
          </a:p>
          <a:p>
            <a:pPr indent="-64135"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1"/>
          <p:cNvSpPr txBox="1"/>
          <p:nvPr>
            <p:ph idx="1" type="body"/>
          </p:nvPr>
        </p:nvSpPr>
        <p:spPr>
          <a:xfrm>
            <a:off x="838200" y="981075"/>
            <a:ext cx="10515600" cy="5195888"/>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800"/>
              <a:buNone/>
            </a:pPr>
            <a:r>
              <a:rPr b="1" lang="en-US">
                <a:latin typeface="Arial Narrow"/>
                <a:ea typeface="Arial Narrow"/>
                <a:cs typeface="Arial Narrow"/>
                <a:sym typeface="Arial Narrow"/>
              </a:rPr>
              <a:t>(B) Disrupting Business Models</a:t>
            </a:r>
            <a:endParaRPr/>
          </a:p>
          <a:p>
            <a:pPr indent="-228600" lvl="0" marL="228600" rtl="0" algn="just">
              <a:lnSpc>
                <a:spcPct val="90000"/>
              </a:lnSpc>
              <a:spcBef>
                <a:spcPts val="1000"/>
              </a:spcBef>
              <a:spcAft>
                <a:spcPts val="0"/>
              </a:spcAft>
              <a:buClr>
                <a:schemeClr val="dk1"/>
              </a:buClr>
              <a:buSzPts val="2800"/>
              <a:buFont typeface="Arial"/>
              <a:buChar char="•"/>
            </a:pPr>
            <a:r>
              <a:rPr lang="en-US">
                <a:latin typeface="Arial Narrow"/>
                <a:ea typeface="Arial Narrow"/>
                <a:cs typeface="Arial Narrow"/>
                <a:sym typeface="Arial Narrow"/>
              </a:rPr>
              <a:t>Many MSMEs </a:t>
            </a:r>
            <a:r>
              <a:rPr b="1" lang="en-US">
                <a:latin typeface="Arial Narrow"/>
                <a:ea typeface="Arial Narrow"/>
                <a:cs typeface="Arial Narrow"/>
                <a:sym typeface="Arial Narrow"/>
              </a:rPr>
              <a:t>introduce new ways of delivering products and services</a:t>
            </a:r>
            <a:r>
              <a:rPr lang="en-US">
                <a:latin typeface="Arial Narrow"/>
                <a:ea typeface="Arial Narrow"/>
                <a:cs typeface="Arial Narrow"/>
                <a:sym typeface="Arial Narrow"/>
              </a:rPr>
              <a:t> that challenge existing giants.</a:t>
            </a:r>
            <a:endParaRPr/>
          </a:p>
          <a:p>
            <a:pPr indent="0" lvl="0" marL="0" rtl="0" algn="just">
              <a:lnSpc>
                <a:spcPct val="90000"/>
              </a:lnSpc>
              <a:spcBef>
                <a:spcPts val="1000"/>
              </a:spcBef>
              <a:spcAft>
                <a:spcPts val="0"/>
              </a:spcAft>
              <a:buClr>
                <a:schemeClr val="dk1"/>
              </a:buClr>
              <a:buSzPts val="2800"/>
              <a:buNone/>
            </a:pPr>
            <a:r>
              <a:rPr b="1" lang="en-US">
                <a:latin typeface="Arial Narrow"/>
                <a:ea typeface="Arial Narrow"/>
                <a:cs typeface="Arial Narrow"/>
                <a:sym typeface="Arial Narrow"/>
              </a:rPr>
              <a:t>Example: E-commerce and Retail Disruption</a:t>
            </a:r>
            <a:r>
              <a:rPr lang="en-US">
                <a:latin typeface="Arial Narrow"/>
                <a:ea typeface="Arial Narrow"/>
                <a:cs typeface="Arial Narrow"/>
                <a:sym typeface="Arial Narrow"/>
              </a:rPr>
              <a:t> </a:t>
            </a:r>
            <a:endParaRPr/>
          </a:p>
          <a:p>
            <a:pPr indent="-285750" lvl="1" marL="742950" rtl="0" algn="just">
              <a:lnSpc>
                <a:spcPct val="90000"/>
              </a:lnSpc>
              <a:spcBef>
                <a:spcPts val="500"/>
              </a:spcBef>
              <a:spcAft>
                <a:spcPts val="0"/>
              </a:spcAft>
              <a:buClr>
                <a:schemeClr val="dk1"/>
              </a:buClr>
              <a:buSzPts val="2800"/>
              <a:buFont typeface="Arial"/>
              <a:buChar char="•"/>
            </a:pPr>
            <a:r>
              <a:rPr lang="en-US" sz="2800">
                <a:latin typeface="Arial Narrow"/>
                <a:ea typeface="Arial Narrow"/>
                <a:cs typeface="Arial Narrow"/>
                <a:sym typeface="Arial Narrow"/>
              </a:rPr>
              <a:t>Small businesses such as </a:t>
            </a:r>
            <a:r>
              <a:rPr b="1" lang="en-US" sz="2800">
                <a:latin typeface="Arial Narrow"/>
                <a:ea typeface="Arial Narrow"/>
                <a:cs typeface="Arial Narrow"/>
                <a:sym typeface="Arial Narrow"/>
              </a:rPr>
              <a:t>Shopify-powered stores</a:t>
            </a:r>
            <a:r>
              <a:rPr lang="en-US" sz="2800">
                <a:latin typeface="Arial Narrow"/>
                <a:ea typeface="Arial Narrow"/>
                <a:cs typeface="Arial Narrow"/>
                <a:sym typeface="Arial Narrow"/>
              </a:rPr>
              <a:t> and </a:t>
            </a:r>
            <a:r>
              <a:rPr b="1" lang="en-US" sz="2800">
                <a:latin typeface="Arial Narrow"/>
                <a:ea typeface="Arial Narrow"/>
                <a:cs typeface="Arial Narrow"/>
                <a:sym typeface="Arial Narrow"/>
              </a:rPr>
              <a:t>direct-to-consumer brands</a:t>
            </a:r>
            <a:r>
              <a:rPr lang="en-US" sz="2800">
                <a:latin typeface="Arial Narrow"/>
                <a:ea typeface="Arial Narrow"/>
                <a:cs typeface="Arial Narrow"/>
                <a:sym typeface="Arial Narrow"/>
              </a:rPr>
              <a:t> (D2C) disrupted traditional retail chains.</a:t>
            </a:r>
            <a:endParaRPr/>
          </a:p>
          <a:p>
            <a:pPr indent="-285750" lvl="1" marL="742950" rtl="0" algn="just">
              <a:lnSpc>
                <a:spcPct val="90000"/>
              </a:lnSpc>
              <a:spcBef>
                <a:spcPts val="500"/>
              </a:spcBef>
              <a:spcAft>
                <a:spcPts val="0"/>
              </a:spcAft>
              <a:buClr>
                <a:schemeClr val="dk1"/>
              </a:buClr>
              <a:buSzPts val="2800"/>
              <a:buFont typeface="Arial"/>
              <a:buChar char="•"/>
            </a:pPr>
            <a:r>
              <a:rPr b="1" lang="en-US" sz="2800">
                <a:latin typeface="Arial Narrow"/>
                <a:ea typeface="Arial Narrow"/>
                <a:cs typeface="Arial Narrow"/>
                <a:sym typeface="Arial Narrow"/>
              </a:rPr>
              <a:t>Amazon (which started as an MSME)</a:t>
            </a:r>
            <a:r>
              <a:rPr lang="en-US" sz="2800">
                <a:latin typeface="Arial Narrow"/>
                <a:ea typeface="Arial Narrow"/>
                <a:cs typeface="Arial Narrow"/>
                <a:sym typeface="Arial Narrow"/>
              </a:rPr>
              <a:t> initially challenged bookstore chains like Borders and Barnes &amp; Noble, leading to a shift in consumer behavior toward online shopping.</a:t>
            </a:r>
            <a:endParaRPr/>
          </a:p>
          <a:p>
            <a:pPr indent="-50800" lvl="0" marL="228600" rtl="0" algn="just">
              <a:lnSpc>
                <a:spcPct val="90000"/>
              </a:lnSpc>
              <a:spcBef>
                <a:spcPts val="1000"/>
              </a:spcBef>
              <a:spcAft>
                <a:spcPts val="0"/>
              </a:spcAft>
              <a:buClr>
                <a:schemeClr val="dk1"/>
              </a:buClr>
              <a:buSzPts val="2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graphicFrame>
        <p:nvGraphicFramePr>
          <p:cNvPr id="142" name="Google Shape;142;p12"/>
          <p:cNvGraphicFramePr/>
          <p:nvPr/>
        </p:nvGraphicFramePr>
        <p:xfrm>
          <a:off x="838200" y="1657350"/>
          <a:ext cx="3000000" cy="3000000"/>
        </p:xfrm>
        <a:graphic>
          <a:graphicData uri="http://schemas.openxmlformats.org/drawingml/2006/table">
            <a:tbl>
              <a:tblPr>
                <a:noFill/>
                <a:tableStyleId>{8FE54C2E-5AD7-4B26-B85E-6E835D1BB463}</a:tableStyleId>
              </a:tblPr>
              <a:tblGrid>
                <a:gridCol w="2476500"/>
                <a:gridCol w="4533900"/>
                <a:gridCol w="3505200"/>
              </a:tblGrid>
              <a:tr h="590525">
                <a:tc>
                  <a:txBody>
                    <a:bodyPr/>
                    <a:lstStyle/>
                    <a:p>
                      <a:pPr indent="0" lvl="0" marL="0" marR="0" rtl="0" algn="just">
                        <a:spcBef>
                          <a:spcPts val="0"/>
                        </a:spcBef>
                        <a:spcAft>
                          <a:spcPts val="0"/>
                        </a:spcAft>
                        <a:buNone/>
                      </a:pPr>
                      <a:r>
                        <a:rPr b="1" lang="en-US" sz="2400" u="none" cap="none" strike="noStrike">
                          <a:latin typeface="Arial Narrow"/>
                          <a:ea typeface="Arial Narrow"/>
                          <a:cs typeface="Arial Narrow"/>
                          <a:sym typeface="Arial Narrow"/>
                        </a:rPr>
                        <a:t>Industry</a:t>
                      </a:r>
                      <a:endParaRPr sz="2400" u="none" cap="none" strike="noStrike">
                        <a:latin typeface="Arial Narrow"/>
                        <a:ea typeface="Arial Narrow"/>
                        <a:cs typeface="Arial Narrow"/>
                        <a:sym typeface="Arial Narrow"/>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just">
                        <a:spcBef>
                          <a:spcPts val="0"/>
                        </a:spcBef>
                        <a:spcAft>
                          <a:spcPts val="0"/>
                        </a:spcAft>
                        <a:buNone/>
                      </a:pPr>
                      <a:r>
                        <a:rPr b="1" lang="en-US" sz="2400" u="none" cap="none" strike="noStrike">
                          <a:latin typeface="Arial Narrow"/>
                          <a:ea typeface="Arial Narrow"/>
                          <a:cs typeface="Arial Narrow"/>
                          <a:sym typeface="Arial Narrow"/>
                        </a:rPr>
                        <a:t>Traditional Business</a:t>
                      </a:r>
                      <a:endParaRPr sz="2400" u="none" cap="none" strike="noStrike">
                        <a:latin typeface="Arial Narrow"/>
                        <a:ea typeface="Arial Narrow"/>
                        <a:cs typeface="Arial Narrow"/>
                        <a:sym typeface="Arial Narrow"/>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just">
                        <a:spcBef>
                          <a:spcPts val="0"/>
                        </a:spcBef>
                        <a:spcAft>
                          <a:spcPts val="0"/>
                        </a:spcAft>
                        <a:buNone/>
                      </a:pPr>
                      <a:r>
                        <a:rPr b="1" lang="en-US" sz="2400" u="none" cap="none" strike="noStrike">
                          <a:latin typeface="Arial Narrow"/>
                          <a:ea typeface="Arial Narrow"/>
                          <a:cs typeface="Arial Narrow"/>
                          <a:sym typeface="Arial Narrow"/>
                        </a:rPr>
                        <a:t>Disruptive MSMEs</a:t>
                      </a:r>
                      <a:endParaRPr sz="2400" u="none" cap="none" strike="noStrike">
                        <a:latin typeface="Arial Narrow"/>
                        <a:ea typeface="Arial Narrow"/>
                        <a:cs typeface="Arial Narrow"/>
                        <a:sym typeface="Arial Narrow"/>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90525">
                <a:tc>
                  <a:txBody>
                    <a:bodyPr/>
                    <a:lstStyle/>
                    <a:p>
                      <a:pPr indent="0" lvl="0" marL="0" marR="0" rtl="0" algn="just">
                        <a:spcBef>
                          <a:spcPts val="0"/>
                        </a:spcBef>
                        <a:spcAft>
                          <a:spcPts val="0"/>
                        </a:spcAft>
                        <a:buNone/>
                      </a:pPr>
                      <a:r>
                        <a:rPr b="1" lang="en-US" sz="2400" u="none" cap="none" strike="noStrike">
                          <a:latin typeface="Arial Narrow"/>
                          <a:ea typeface="Arial Narrow"/>
                          <a:cs typeface="Arial Narrow"/>
                          <a:sym typeface="Arial Narrow"/>
                        </a:rPr>
                        <a:t>Transportation</a:t>
                      </a:r>
                      <a:endParaRPr sz="2400" u="none" cap="none" strike="noStrike">
                        <a:latin typeface="Arial Narrow"/>
                        <a:ea typeface="Arial Narrow"/>
                        <a:cs typeface="Arial Narrow"/>
                        <a:sym typeface="Arial Narrow"/>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just">
                        <a:spcBef>
                          <a:spcPts val="0"/>
                        </a:spcBef>
                        <a:spcAft>
                          <a:spcPts val="0"/>
                        </a:spcAft>
                        <a:buNone/>
                      </a:pPr>
                      <a:r>
                        <a:rPr lang="en-US" sz="2400" u="none" cap="none" strike="noStrike">
                          <a:latin typeface="Arial Narrow"/>
                          <a:ea typeface="Arial Narrow"/>
                          <a:cs typeface="Arial Narrow"/>
                          <a:sym typeface="Arial Narrow"/>
                        </a:rPr>
                        <a:t>Traditional taxi services</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just">
                        <a:spcBef>
                          <a:spcPts val="0"/>
                        </a:spcBef>
                        <a:spcAft>
                          <a:spcPts val="0"/>
                        </a:spcAft>
                        <a:buNone/>
                      </a:pPr>
                      <a:r>
                        <a:rPr b="1" lang="en-US" sz="2400" u="none" cap="none" strike="noStrike">
                          <a:latin typeface="Arial Narrow"/>
                          <a:ea typeface="Arial Narrow"/>
                          <a:cs typeface="Arial Narrow"/>
                          <a:sym typeface="Arial Narrow"/>
                        </a:rPr>
                        <a:t>Uber, Ola</a:t>
                      </a:r>
                      <a:r>
                        <a:rPr lang="en-US" sz="2400" u="none" cap="none" strike="noStrike">
                          <a:latin typeface="Arial Narrow"/>
                          <a:ea typeface="Arial Narrow"/>
                          <a:cs typeface="Arial Narrow"/>
                          <a:sym typeface="Arial Narrow"/>
                        </a:rPr>
                        <a:t> (app-based ride-sharing)</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90525">
                <a:tc>
                  <a:txBody>
                    <a:bodyPr/>
                    <a:lstStyle/>
                    <a:p>
                      <a:pPr indent="0" lvl="0" marL="0" marR="0" rtl="0" algn="just">
                        <a:spcBef>
                          <a:spcPts val="0"/>
                        </a:spcBef>
                        <a:spcAft>
                          <a:spcPts val="0"/>
                        </a:spcAft>
                        <a:buNone/>
                      </a:pPr>
                      <a:r>
                        <a:rPr b="1" lang="en-US" sz="2400" u="none" cap="none" strike="noStrike">
                          <a:latin typeface="Arial Narrow"/>
                          <a:ea typeface="Arial Narrow"/>
                          <a:cs typeface="Arial Narrow"/>
                          <a:sym typeface="Arial Narrow"/>
                        </a:rPr>
                        <a:t>Hospitality</a:t>
                      </a:r>
                      <a:endParaRPr sz="2400" u="none" cap="none" strike="noStrike">
                        <a:latin typeface="Arial Narrow"/>
                        <a:ea typeface="Arial Narrow"/>
                        <a:cs typeface="Arial Narrow"/>
                        <a:sym typeface="Arial Narrow"/>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just">
                        <a:spcBef>
                          <a:spcPts val="0"/>
                        </a:spcBef>
                        <a:spcAft>
                          <a:spcPts val="0"/>
                        </a:spcAft>
                        <a:buNone/>
                      </a:pPr>
                      <a:r>
                        <a:rPr lang="en-US" sz="2400" u="none" cap="none" strike="noStrike">
                          <a:latin typeface="Arial Narrow"/>
                          <a:ea typeface="Arial Narrow"/>
                          <a:cs typeface="Arial Narrow"/>
                          <a:sym typeface="Arial Narrow"/>
                        </a:rPr>
                        <a:t>Hotels and travel agencies</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just">
                        <a:spcBef>
                          <a:spcPts val="0"/>
                        </a:spcBef>
                        <a:spcAft>
                          <a:spcPts val="0"/>
                        </a:spcAft>
                        <a:buNone/>
                      </a:pPr>
                      <a:r>
                        <a:rPr b="1" lang="en-US" sz="2400" u="none" cap="none" strike="noStrike">
                          <a:latin typeface="Arial Narrow"/>
                          <a:ea typeface="Arial Narrow"/>
                          <a:cs typeface="Arial Narrow"/>
                          <a:sym typeface="Arial Narrow"/>
                        </a:rPr>
                        <a:t>Airbnb, OYO</a:t>
                      </a:r>
                      <a:r>
                        <a:rPr lang="en-US" sz="2400" u="none" cap="none" strike="noStrike">
                          <a:latin typeface="Arial Narrow"/>
                          <a:ea typeface="Arial Narrow"/>
                          <a:cs typeface="Arial Narrow"/>
                          <a:sym typeface="Arial Narrow"/>
                        </a:rPr>
                        <a:t> (home-sharing model)</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033425">
                <a:tc>
                  <a:txBody>
                    <a:bodyPr/>
                    <a:lstStyle/>
                    <a:p>
                      <a:pPr indent="0" lvl="0" marL="0" marR="0" rtl="0" algn="just">
                        <a:spcBef>
                          <a:spcPts val="0"/>
                        </a:spcBef>
                        <a:spcAft>
                          <a:spcPts val="0"/>
                        </a:spcAft>
                        <a:buNone/>
                      </a:pPr>
                      <a:r>
                        <a:rPr b="1" lang="en-US" sz="2400" u="none" cap="none" strike="noStrike">
                          <a:latin typeface="Arial Narrow"/>
                          <a:ea typeface="Arial Narrow"/>
                          <a:cs typeface="Arial Narrow"/>
                          <a:sym typeface="Arial Narrow"/>
                        </a:rPr>
                        <a:t>Entertainment</a:t>
                      </a:r>
                      <a:endParaRPr sz="2400" u="none" cap="none" strike="noStrike">
                        <a:latin typeface="Arial Narrow"/>
                        <a:ea typeface="Arial Narrow"/>
                        <a:cs typeface="Arial Narrow"/>
                        <a:sym typeface="Arial Narrow"/>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just">
                        <a:spcBef>
                          <a:spcPts val="0"/>
                        </a:spcBef>
                        <a:spcAft>
                          <a:spcPts val="0"/>
                        </a:spcAft>
                        <a:buNone/>
                      </a:pPr>
                      <a:r>
                        <a:rPr lang="en-US" sz="2400" u="none" cap="none" strike="noStrike">
                          <a:latin typeface="Arial Narrow"/>
                          <a:ea typeface="Arial Narrow"/>
                          <a:cs typeface="Arial Narrow"/>
                          <a:sym typeface="Arial Narrow"/>
                        </a:rPr>
                        <a:t>DVD rental businesses</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just">
                        <a:spcBef>
                          <a:spcPts val="0"/>
                        </a:spcBef>
                        <a:spcAft>
                          <a:spcPts val="0"/>
                        </a:spcAft>
                        <a:buNone/>
                      </a:pPr>
                      <a:r>
                        <a:rPr b="1" lang="en-US" sz="2400" u="none" cap="none" strike="noStrike">
                          <a:latin typeface="Arial Narrow"/>
                          <a:ea typeface="Arial Narrow"/>
                          <a:cs typeface="Arial Narrow"/>
                          <a:sym typeface="Arial Narrow"/>
                        </a:rPr>
                        <a:t>Netflix, Hotstar</a:t>
                      </a:r>
                      <a:r>
                        <a:rPr lang="en-US" sz="2400" u="none" cap="none" strike="noStrike">
                          <a:latin typeface="Arial Narrow"/>
                          <a:ea typeface="Arial Narrow"/>
                          <a:cs typeface="Arial Narrow"/>
                          <a:sym typeface="Arial Narrow"/>
                        </a:rPr>
                        <a:t> (streaming services)</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90525">
                <a:tc>
                  <a:txBody>
                    <a:bodyPr/>
                    <a:lstStyle/>
                    <a:p>
                      <a:pPr indent="0" lvl="0" marL="0" marR="0" rtl="0" algn="just">
                        <a:spcBef>
                          <a:spcPts val="0"/>
                        </a:spcBef>
                        <a:spcAft>
                          <a:spcPts val="0"/>
                        </a:spcAft>
                        <a:buNone/>
                      </a:pPr>
                      <a:r>
                        <a:rPr b="1" lang="en-US" sz="2400" u="none" cap="none" strike="noStrike">
                          <a:latin typeface="Arial Narrow"/>
                          <a:ea typeface="Arial Narrow"/>
                          <a:cs typeface="Arial Narrow"/>
                          <a:sym typeface="Arial Narrow"/>
                        </a:rPr>
                        <a:t>Retail</a:t>
                      </a:r>
                      <a:endParaRPr sz="2400" u="none" cap="none" strike="noStrike">
                        <a:latin typeface="Arial Narrow"/>
                        <a:ea typeface="Arial Narrow"/>
                        <a:cs typeface="Arial Narrow"/>
                        <a:sym typeface="Arial Narrow"/>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just">
                        <a:spcBef>
                          <a:spcPts val="0"/>
                        </a:spcBef>
                        <a:spcAft>
                          <a:spcPts val="0"/>
                        </a:spcAft>
                        <a:buNone/>
                      </a:pPr>
                      <a:r>
                        <a:rPr lang="en-US" sz="2400" u="none" cap="none" strike="noStrike">
                          <a:latin typeface="Arial Narrow"/>
                          <a:ea typeface="Arial Narrow"/>
                          <a:cs typeface="Arial Narrow"/>
                          <a:sym typeface="Arial Narrow"/>
                        </a:rPr>
                        <a:t>Brick-and-mortar stores</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just">
                        <a:spcBef>
                          <a:spcPts val="0"/>
                        </a:spcBef>
                        <a:spcAft>
                          <a:spcPts val="0"/>
                        </a:spcAft>
                        <a:buNone/>
                      </a:pPr>
                      <a:r>
                        <a:rPr b="1" lang="en-US" sz="2400" u="none" cap="none" strike="noStrike">
                          <a:latin typeface="Arial Narrow"/>
                          <a:ea typeface="Arial Narrow"/>
                          <a:cs typeface="Arial Narrow"/>
                          <a:sym typeface="Arial Narrow"/>
                        </a:rPr>
                        <a:t>Flipkart, Amazon</a:t>
                      </a:r>
                      <a:r>
                        <a:rPr lang="en-US" sz="2400" u="none" cap="none" strike="noStrike">
                          <a:latin typeface="Arial Narrow"/>
                          <a:ea typeface="Arial Narrow"/>
                          <a:cs typeface="Arial Narrow"/>
                          <a:sym typeface="Arial Narrow"/>
                        </a:rPr>
                        <a:t> (e-commerce)</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143" name="Google Shape;143;p12"/>
          <p:cNvSpPr txBox="1"/>
          <p:nvPr/>
        </p:nvSpPr>
        <p:spPr>
          <a:xfrm>
            <a:off x="904875" y="676960"/>
            <a:ext cx="737235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Arial Narrow"/>
                <a:ea typeface="Arial Narrow"/>
                <a:cs typeface="Arial Narrow"/>
                <a:sym typeface="Arial Narrow"/>
              </a:rPr>
              <a:t>(C) Industry-Specific Disruptions</a:t>
            </a:r>
            <a:endParaRPr/>
          </a:p>
          <a:p>
            <a:pPr indent="0" lvl="0" marL="0" marR="0" rtl="0" algn="l">
              <a:spcBef>
                <a:spcPts val="0"/>
              </a:spcBef>
              <a:spcAft>
                <a:spcPts val="0"/>
              </a:spcAft>
              <a:buNone/>
            </a:pPr>
            <a:r>
              <a:rPr lang="en-US" sz="2000">
                <a:solidFill>
                  <a:schemeClr val="dk1"/>
                </a:solidFill>
                <a:latin typeface="Arial Narrow"/>
                <a:ea typeface="Arial Narrow"/>
                <a:cs typeface="Arial Narrow"/>
                <a:sym typeface="Arial Narrow"/>
              </a:rPr>
              <a:t>MSMEs have driven disruptions across multiple industries: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3"/>
          <p:cNvSpPr txBox="1"/>
          <p:nvPr>
            <p:ph idx="1" type="body"/>
          </p:nvPr>
        </p:nvSpPr>
        <p:spPr>
          <a:xfrm>
            <a:off x="838200" y="866775"/>
            <a:ext cx="10515600" cy="5310188"/>
          </a:xfrm>
          <a:prstGeom prst="rect">
            <a:avLst/>
          </a:prstGeom>
          <a:noFill/>
          <a:ln>
            <a:noFill/>
          </a:ln>
        </p:spPr>
        <p:txBody>
          <a:bodyPr anchorCtr="0" anchor="t" bIns="45700" lIns="91425" spcFirstLastPara="1" rIns="91425" wrap="square" tIns="45700">
            <a:normAutofit fontScale="85000" lnSpcReduction="20000"/>
          </a:bodyPr>
          <a:lstStyle/>
          <a:p>
            <a:pPr indent="0" lvl="0" marL="0" rtl="0" algn="just">
              <a:lnSpc>
                <a:spcPct val="90000"/>
              </a:lnSpc>
              <a:spcBef>
                <a:spcPts val="0"/>
              </a:spcBef>
              <a:spcAft>
                <a:spcPts val="0"/>
              </a:spcAft>
              <a:buClr>
                <a:schemeClr val="dk1"/>
              </a:buClr>
              <a:buSzPct val="100000"/>
              <a:buNone/>
            </a:pPr>
            <a:r>
              <a:rPr b="1" lang="en-US" sz="2800">
                <a:latin typeface="Arial Narrow"/>
                <a:ea typeface="Arial Narrow"/>
                <a:cs typeface="Arial Narrow"/>
                <a:sym typeface="Arial Narrow"/>
              </a:rPr>
              <a:t>2. Keynesian Economics and Demand Stimulation</a:t>
            </a:r>
            <a:endParaRPr/>
          </a:p>
          <a:p>
            <a:pPr indent="-228600" lvl="0" marL="228600" rtl="0" algn="just">
              <a:lnSpc>
                <a:spcPct val="90000"/>
              </a:lnSpc>
              <a:spcBef>
                <a:spcPts val="1000"/>
              </a:spcBef>
              <a:spcAft>
                <a:spcPts val="0"/>
              </a:spcAft>
              <a:buClr>
                <a:schemeClr val="dk1"/>
              </a:buClr>
              <a:buSzPct val="100000"/>
              <a:buFont typeface="Arial"/>
              <a:buChar char="•"/>
            </a:pPr>
            <a:r>
              <a:rPr lang="en-US" sz="2800">
                <a:latin typeface="Arial Narrow"/>
                <a:ea typeface="Arial Narrow"/>
                <a:cs typeface="Arial Narrow"/>
                <a:sym typeface="Arial Narrow"/>
              </a:rPr>
              <a:t>According to </a:t>
            </a:r>
            <a:r>
              <a:rPr b="1" lang="en-US" sz="2800">
                <a:latin typeface="Arial Narrow"/>
                <a:ea typeface="Arial Narrow"/>
                <a:cs typeface="Arial Narrow"/>
                <a:sym typeface="Arial Narrow"/>
              </a:rPr>
              <a:t>John Maynard Keynes</a:t>
            </a:r>
            <a:r>
              <a:rPr lang="en-US" sz="2800">
                <a:latin typeface="Arial Narrow"/>
                <a:ea typeface="Arial Narrow"/>
                <a:cs typeface="Arial Narrow"/>
                <a:sym typeface="Arial Narrow"/>
              </a:rPr>
              <a:t>, increased government spending can boost aggregate demand, leading to higher employment and output.</a:t>
            </a:r>
            <a:endParaRPr/>
          </a:p>
          <a:p>
            <a:pPr indent="-228600" lvl="0" marL="228600" rtl="0" algn="just">
              <a:lnSpc>
                <a:spcPct val="90000"/>
              </a:lnSpc>
              <a:spcBef>
                <a:spcPts val="1000"/>
              </a:spcBef>
              <a:spcAft>
                <a:spcPts val="0"/>
              </a:spcAft>
              <a:buClr>
                <a:schemeClr val="dk1"/>
              </a:buClr>
              <a:buSzPct val="100000"/>
              <a:buFont typeface="Arial"/>
              <a:buChar char="•"/>
            </a:pPr>
            <a:r>
              <a:rPr b="1" lang="en-US" sz="2800">
                <a:latin typeface="Arial Narrow"/>
                <a:ea typeface="Arial Narrow"/>
                <a:cs typeface="Arial Narrow"/>
                <a:sym typeface="Arial Narrow"/>
              </a:rPr>
              <a:t>Government support for MSMEs</a:t>
            </a:r>
            <a:r>
              <a:rPr lang="en-US" sz="2800">
                <a:latin typeface="Arial Narrow"/>
                <a:ea typeface="Arial Narrow"/>
                <a:cs typeface="Arial Narrow"/>
                <a:sym typeface="Arial Narrow"/>
              </a:rPr>
              <a:t> (such as subsidies, financial aid, and skill development programs) creates additional demand, which in turn stimulates the economy.</a:t>
            </a:r>
            <a:endParaRPr/>
          </a:p>
          <a:p>
            <a:pPr indent="-228600" lvl="0" marL="228600" rtl="0" algn="just">
              <a:lnSpc>
                <a:spcPct val="90000"/>
              </a:lnSpc>
              <a:spcBef>
                <a:spcPts val="1000"/>
              </a:spcBef>
              <a:spcAft>
                <a:spcPts val="0"/>
              </a:spcAft>
              <a:buClr>
                <a:schemeClr val="dk1"/>
              </a:buClr>
              <a:buSzPct val="100000"/>
              <a:buFont typeface="Arial"/>
              <a:buChar char="•"/>
            </a:pPr>
            <a:r>
              <a:rPr lang="en-US" sz="2800">
                <a:latin typeface="Arial Narrow"/>
                <a:ea typeface="Arial Narrow"/>
                <a:cs typeface="Arial Narrow"/>
                <a:sym typeface="Arial Narrow"/>
              </a:rPr>
              <a:t>MSMEs act as a demand-pull force by increasing the purchasing power of workers, which leads to </a:t>
            </a:r>
            <a:r>
              <a:rPr b="1" lang="en-US" sz="2800">
                <a:latin typeface="Arial Narrow"/>
                <a:ea typeface="Arial Narrow"/>
                <a:cs typeface="Arial Narrow"/>
                <a:sym typeface="Arial Narrow"/>
              </a:rPr>
              <a:t>higher consumption and economic expansion</a:t>
            </a:r>
            <a:r>
              <a:rPr lang="en-US" sz="2800">
                <a:latin typeface="Arial Narrow"/>
                <a:ea typeface="Arial Narrow"/>
                <a:cs typeface="Arial Narrow"/>
                <a:sym typeface="Arial Narrow"/>
              </a:rPr>
              <a:t>.</a:t>
            </a:r>
            <a:endParaRPr/>
          </a:p>
          <a:p>
            <a:pPr indent="-228600" lvl="0" marL="228600" rtl="0" algn="just">
              <a:lnSpc>
                <a:spcPct val="90000"/>
              </a:lnSpc>
              <a:spcBef>
                <a:spcPts val="1000"/>
              </a:spcBef>
              <a:spcAft>
                <a:spcPts val="0"/>
              </a:spcAft>
              <a:buClr>
                <a:schemeClr val="dk1"/>
              </a:buClr>
              <a:buSzPct val="100000"/>
              <a:buChar char="•"/>
            </a:pPr>
            <a:r>
              <a:rPr b="1" lang="en-US" sz="2800">
                <a:latin typeface="Arial Narrow"/>
                <a:ea typeface="Arial Narrow"/>
                <a:cs typeface="Arial Narrow"/>
                <a:sym typeface="Arial Narrow"/>
              </a:rPr>
              <a:t>Keynesian Economics and Demand Stimulation: The Role of MSMEs</a:t>
            </a:r>
            <a:endParaRPr/>
          </a:p>
          <a:p>
            <a:pPr indent="-228600" lvl="0" marL="228600" rtl="0" algn="just">
              <a:lnSpc>
                <a:spcPct val="90000"/>
              </a:lnSpc>
              <a:spcBef>
                <a:spcPts val="1000"/>
              </a:spcBef>
              <a:spcAft>
                <a:spcPts val="0"/>
              </a:spcAft>
              <a:buClr>
                <a:schemeClr val="dk1"/>
              </a:buClr>
              <a:buSzPct val="100000"/>
              <a:buChar char="•"/>
            </a:pPr>
            <a:r>
              <a:rPr lang="en-US" sz="2800">
                <a:latin typeface="Arial Narrow"/>
                <a:ea typeface="Arial Narrow"/>
                <a:cs typeface="Arial Narrow"/>
                <a:sym typeface="Arial Narrow"/>
              </a:rPr>
              <a:t>John Maynard Keynes, one of the most influential economists of the 20th century, developed </a:t>
            </a:r>
            <a:r>
              <a:rPr b="1" lang="en-US" sz="2800">
                <a:latin typeface="Arial Narrow"/>
                <a:ea typeface="Arial Narrow"/>
                <a:cs typeface="Arial Narrow"/>
                <a:sym typeface="Arial Narrow"/>
              </a:rPr>
              <a:t>Keynesian Economics</a:t>
            </a:r>
            <a:r>
              <a:rPr lang="en-US" sz="2800">
                <a:latin typeface="Arial Narrow"/>
                <a:ea typeface="Arial Narrow"/>
                <a:cs typeface="Arial Narrow"/>
                <a:sym typeface="Arial Narrow"/>
              </a:rPr>
              <a:t>, which argues that </a:t>
            </a:r>
            <a:r>
              <a:rPr b="1" lang="en-US" sz="2800">
                <a:latin typeface="Arial Narrow"/>
                <a:ea typeface="Arial Narrow"/>
                <a:cs typeface="Arial Narrow"/>
                <a:sym typeface="Arial Narrow"/>
              </a:rPr>
              <a:t>aggregate demand drives economic growth and employment levels</a:t>
            </a:r>
            <a:r>
              <a:rPr lang="en-US" sz="2800">
                <a:latin typeface="Arial Narrow"/>
                <a:ea typeface="Arial Narrow"/>
                <a:cs typeface="Arial Narrow"/>
                <a:sym typeface="Arial Narrow"/>
              </a:rPr>
              <a:t>. He emphasized that during economic downturns, </a:t>
            </a:r>
            <a:r>
              <a:rPr b="1" lang="en-US" sz="2800">
                <a:latin typeface="Arial Narrow"/>
                <a:ea typeface="Arial Narrow"/>
                <a:cs typeface="Arial Narrow"/>
                <a:sym typeface="Arial Narrow"/>
              </a:rPr>
              <a:t>government intervention is necessary</a:t>
            </a:r>
            <a:r>
              <a:rPr lang="en-US" sz="2800">
                <a:latin typeface="Arial Narrow"/>
                <a:ea typeface="Arial Narrow"/>
                <a:cs typeface="Arial Narrow"/>
                <a:sym typeface="Arial Narrow"/>
              </a:rPr>
              <a:t> to boost demand and restore economic stability.</a:t>
            </a:r>
            <a:endParaRPr/>
          </a:p>
          <a:p>
            <a:pPr indent="-228600" lvl="0" marL="228600" rtl="0" algn="just">
              <a:lnSpc>
                <a:spcPct val="90000"/>
              </a:lnSpc>
              <a:spcBef>
                <a:spcPts val="1000"/>
              </a:spcBef>
              <a:spcAft>
                <a:spcPts val="0"/>
              </a:spcAft>
              <a:buClr>
                <a:schemeClr val="dk1"/>
              </a:buClr>
              <a:buSzPct val="100000"/>
              <a:buChar char="•"/>
            </a:pPr>
            <a:r>
              <a:rPr lang="en-US" sz="2800">
                <a:latin typeface="Arial Narrow"/>
                <a:ea typeface="Arial Narrow"/>
                <a:cs typeface="Arial Narrow"/>
                <a:sym typeface="Arial Narrow"/>
              </a:rPr>
              <a:t>In this context, </a:t>
            </a:r>
            <a:r>
              <a:rPr b="1" lang="en-US" sz="2800">
                <a:latin typeface="Arial Narrow"/>
                <a:ea typeface="Arial Narrow"/>
                <a:cs typeface="Arial Narrow"/>
                <a:sym typeface="Arial Narrow"/>
              </a:rPr>
              <a:t>Micro, Small, and Medium Enterprises (MSMEs) play a crucial role in Keynesian economic policy</a:t>
            </a:r>
            <a:r>
              <a:rPr lang="en-US" sz="2800">
                <a:latin typeface="Arial Narrow"/>
                <a:ea typeface="Arial Narrow"/>
                <a:cs typeface="Arial Narrow"/>
                <a:sym typeface="Arial Narrow"/>
              </a:rPr>
              <a:t> by stimulating demand, generating employment, and driving economic expansion.</a:t>
            </a:r>
            <a:endParaRPr/>
          </a:p>
          <a:p>
            <a:pPr indent="-7747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4"/>
          <p:cNvSpPr txBox="1"/>
          <p:nvPr>
            <p:ph idx="1" type="body"/>
          </p:nvPr>
        </p:nvSpPr>
        <p:spPr>
          <a:xfrm>
            <a:off x="342900" y="504825"/>
            <a:ext cx="11010900" cy="5672138"/>
          </a:xfrm>
          <a:prstGeom prst="rect">
            <a:avLst/>
          </a:prstGeom>
          <a:noFill/>
          <a:ln>
            <a:noFill/>
          </a:ln>
        </p:spPr>
        <p:txBody>
          <a:bodyPr anchorCtr="0" anchor="t" bIns="45700" lIns="91425" spcFirstLastPara="1" rIns="91425" wrap="square" tIns="45700">
            <a:normAutofit fontScale="55000" lnSpcReduction="10000"/>
          </a:bodyPr>
          <a:lstStyle/>
          <a:p>
            <a:pPr indent="-228600" lvl="0" marL="228600" rtl="0" algn="just">
              <a:lnSpc>
                <a:spcPct val="90000"/>
              </a:lnSpc>
              <a:spcBef>
                <a:spcPts val="0"/>
              </a:spcBef>
              <a:spcAft>
                <a:spcPts val="0"/>
              </a:spcAft>
              <a:buClr>
                <a:schemeClr val="dk1"/>
              </a:buClr>
              <a:buSzPct val="100000"/>
              <a:buChar char="•"/>
            </a:pPr>
            <a:r>
              <a:rPr b="1" lang="en-US" sz="3600">
                <a:latin typeface="Arial Narrow"/>
                <a:ea typeface="Arial Narrow"/>
                <a:cs typeface="Arial Narrow"/>
                <a:sym typeface="Arial Narrow"/>
              </a:rPr>
              <a:t>Keynesian Economics and Aggregate Demand</a:t>
            </a:r>
            <a:endParaRPr/>
          </a:p>
          <a:p>
            <a:pPr indent="-228600" lvl="0" marL="228600" rtl="0" algn="just">
              <a:lnSpc>
                <a:spcPct val="90000"/>
              </a:lnSpc>
              <a:spcBef>
                <a:spcPts val="1000"/>
              </a:spcBef>
              <a:spcAft>
                <a:spcPts val="0"/>
              </a:spcAft>
              <a:buClr>
                <a:schemeClr val="dk1"/>
              </a:buClr>
              <a:buSzPct val="100000"/>
              <a:buChar char="•"/>
            </a:pPr>
            <a:r>
              <a:rPr lang="en-US" sz="3600">
                <a:latin typeface="Arial Narrow"/>
                <a:ea typeface="Arial Narrow"/>
                <a:cs typeface="Arial Narrow"/>
                <a:sym typeface="Arial Narrow"/>
              </a:rPr>
              <a:t>Keynesian theory is based on the idea that </a:t>
            </a:r>
            <a:r>
              <a:rPr b="1" lang="en-US" sz="3600">
                <a:latin typeface="Arial Narrow"/>
                <a:ea typeface="Arial Narrow"/>
                <a:cs typeface="Arial Narrow"/>
                <a:sym typeface="Arial Narrow"/>
              </a:rPr>
              <a:t>total spending in an economy (aggregate demand) determines overall economic performance</a:t>
            </a:r>
            <a:r>
              <a:rPr lang="en-US" sz="3600">
                <a:latin typeface="Arial Narrow"/>
                <a:ea typeface="Arial Narrow"/>
                <a:cs typeface="Arial Narrow"/>
                <a:sym typeface="Arial Narrow"/>
              </a:rPr>
              <a:t>.</a:t>
            </a:r>
            <a:endParaRPr/>
          </a:p>
          <a:p>
            <a:pPr indent="-228600" lvl="0" marL="228600" rtl="0" algn="just">
              <a:lnSpc>
                <a:spcPct val="90000"/>
              </a:lnSpc>
              <a:spcBef>
                <a:spcPts val="1000"/>
              </a:spcBef>
              <a:spcAft>
                <a:spcPts val="0"/>
              </a:spcAft>
              <a:buClr>
                <a:schemeClr val="dk1"/>
              </a:buClr>
              <a:buSzPct val="100000"/>
              <a:buChar char="•"/>
            </a:pPr>
            <a:r>
              <a:rPr lang="en-US" sz="3600">
                <a:latin typeface="Arial Narrow"/>
                <a:ea typeface="Arial Narrow"/>
                <a:cs typeface="Arial Narrow"/>
                <a:sym typeface="Arial Narrow"/>
              </a:rPr>
              <a:t>📌 </a:t>
            </a:r>
            <a:r>
              <a:rPr b="1" lang="en-US" sz="3600">
                <a:latin typeface="Arial Narrow"/>
                <a:ea typeface="Arial Narrow"/>
                <a:cs typeface="Arial Narrow"/>
                <a:sym typeface="Arial Narrow"/>
              </a:rPr>
              <a:t>Key equation for Aggregate Demand (AD):</a:t>
            </a:r>
            <a:endParaRPr sz="3600">
              <a:latin typeface="Arial Narrow"/>
              <a:ea typeface="Arial Narrow"/>
              <a:cs typeface="Arial Narrow"/>
              <a:sym typeface="Arial Narrow"/>
            </a:endParaRPr>
          </a:p>
          <a:p>
            <a:pPr indent="-228600" lvl="0" marL="228600" rtl="0" algn="just">
              <a:lnSpc>
                <a:spcPct val="90000"/>
              </a:lnSpc>
              <a:spcBef>
                <a:spcPts val="1000"/>
              </a:spcBef>
              <a:spcAft>
                <a:spcPts val="0"/>
              </a:spcAft>
              <a:buClr>
                <a:schemeClr val="dk1"/>
              </a:buClr>
              <a:buSzPct val="100000"/>
              <a:buChar char="•"/>
            </a:pPr>
            <a:r>
              <a:rPr lang="en-US" sz="3600">
                <a:latin typeface="Arial Narrow"/>
                <a:ea typeface="Arial Narrow"/>
                <a:cs typeface="Arial Narrow"/>
                <a:sym typeface="Arial Narrow"/>
              </a:rPr>
              <a:t>AD=C+I+G+(X−M) where:</a:t>
            </a:r>
            <a:endParaRPr/>
          </a:p>
          <a:p>
            <a:pPr indent="-228600" lvl="0" marL="228600" rtl="0" algn="just">
              <a:lnSpc>
                <a:spcPct val="90000"/>
              </a:lnSpc>
              <a:spcBef>
                <a:spcPts val="1000"/>
              </a:spcBef>
              <a:spcAft>
                <a:spcPts val="0"/>
              </a:spcAft>
              <a:buClr>
                <a:schemeClr val="dk1"/>
              </a:buClr>
              <a:buSzPct val="100000"/>
              <a:buFont typeface="Arial"/>
              <a:buChar char="•"/>
            </a:pPr>
            <a:r>
              <a:rPr b="1" lang="en-US" sz="3600">
                <a:latin typeface="Arial Narrow"/>
                <a:ea typeface="Arial Narrow"/>
                <a:cs typeface="Arial Narrow"/>
                <a:sym typeface="Arial Narrow"/>
              </a:rPr>
              <a:t>C</a:t>
            </a:r>
            <a:r>
              <a:rPr lang="en-US" sz="3600">
                <a:latin typeface="Arial Narrow"/>
                <a:ea typeface="Arial Narrow"/>
                <a:cs typeface="Arial Narrow"/>
                <a:sym typeface="Arial Narrow"/>
              </a:rPr>
              <a:t> = Consumption (spending by households)</a:t>
            </a:r>
            <a:endParaRPr/>
          </a:p>
          <a:p>
            <a:pPr indent="-228600" lvl="0" marL="228600" rtl="0" algn="just">
              <a:lnSpc>
                <a:spcPct val="90000"/>
              </a:lnSpc>
              <a:spcBef>
                <a:spcPts val="1000"/>
              </a:spcBef>
              <a:spcAft>
                <a:spcPts val="0"/>
              </a:spcAft>
              <a:buClr>
                <a:schemeClr val="dk1"/>
              </a:buClr>
              <a:buSzPct val="100000"/>
              <a:buFont typeface="Arial"/>
              <a:buChar char="•"/>
            </a:pPr>
            <a:r>
              <a:rPr b="1" lang="en-US" sz="3600">
                <a:latin typeface="Arial Narrow"/>
                <a:ea typeface="Arial Narrow"/>
                <a:cs typeface="Arial Narrow"/>
                <a:sym typeface="Arial Narrow"/>
              </a:rPr>
              <a:t>I</a:t>
            </a:r>
            <a:r>
              <a:rPr lang="en-US" sz="3600">
                <a:latin typeface="Arial Narrow"/>
                <a:ea typeface="Arial Narrow"/>
                <a:cs typeface="Arial Narrow"/>
                <a:sym typeface="Arial Narrow"/>
              </a:rPr>
              <a:t> = Investment (business expenditures on capital goods)</a:t>
            </a:r>
            <a:endParaRPr/>
          </a:p>
          <a:p>
            <a:pPr indent="-228600" lvl="0" marL="228600" rtl="0" algn="just">
              <a:lnSpc>
                <a:spcPct val="90000"/>
              </a:lnSpc>
              <a:spcBef>
                <a:spcPts val="1000"/>
              </a:spcBef>
              <a:spcAft>
                <a:spcPts val="0"/>
              </a:spcAft>
              <a:buClr>
                <a:schemeClr val="dk1"/>
              </a:buClr>
              <a:buSzPct val="100000"/>
              <a:buFont typeface="Arial"/>
              <a:buChar char="•"/>
            </a:pPr>
            <a:r>
              <a:rPr b="1" lang="en-US" sz="3600">
                <a:latin typeface="Arial Narrow"/>
                <a:ea typeface="Arial Narrow"/>
                <a:cs typeface="Arial Narrow"/>
                <a:sym typeface="Arial Narrow"/>
              </a:rPr>
              <a:t>G</a:t>
            </a:r>
            <a:r>
              <a:rPr lang="en-US" sz="3600">
                <a:latin typeface="Arial Narrow"/>
                <a:ea typeface="Arial Narrow"/>
                <a:cs typeface="Arial Narrow"/>
                <a:sym typeface="Arial Narrow"/>
              </a:rPr>
              <a:t> = Government spending</a:t>
            </a:r>
            <a:endParaRPr/>
          </a:p>
          <a:p>
            <a:pPr indent="-228600" lvl="0" marL="228600" rtl="0" algn="just">
              <a:lnSpc>
                <a:spcPct val="90000"/>
              </a:lnSpc>
              <a:spcBef>
                <a:spcPts val="1000"/>
              </a:spcBef>
              <a:spcAft>
                <a:spcPts val="0"/>
              </a:spcAft>
              <a:buClr>
                <a:schemeClr val="dk1"/>
              </a:buClr>
              <a:buSzPct val="100000"/>
              <a:buFont typeface="Arial"/>
              <a:buChar char="•"/>
            </a:pPr>
            <a:r>
              <a:rPr b="1" lang="en-US" sz="3600">
                <a:latin typeface="Arial Narrow"/>
                <a:ea typeface="Arial Narrow"/>
                <a:cs typeface="Arial Narrow"/>
                <a:sym typeface="Arial Narrow"/>
              </a:rPr>
              <a:t>(X - M)</a:t>
            </a:r>
            <a:r>
              <a:rPr lang="en-US" sz="3600">
                <a:latin typeface="Arial Narrow"/>
                <a:ea typeface="Arial Narrow"/>
                <a:cs typeface="Arial Narrow"/>
                <a:sym typeface="Arial Narrow"/>
              </a:rPr>
              <a:t> = Net exports (exports minus imports)</a:t>
            </a:r>
            <a:endParaRPr/>
          </a:p>
          <a:p>
            <a:pPr indent="-228600" lvl="0" marL="228600" rtl="0" algn="just">
              <a:lnSpc>
                <a:spcPct val="90000"/>
              </a:lnSpc>
              <a:spcBef>
                <a:spcPts val="1000"/>
              </a:spcBef>
              <a:spcAft>
                <a:spcPts val="0"/>
              </a:spcAft>
              <a:buClr>
                <a:schemeClr val="dk1"/>
              </a:buClr>
              <a:buSzPct val="100000"/>
              <a:buChar char="•"/>
            </a:pPr>
            <a:r>
              <a:rPr b="1" lang="en-US" sz="3600">
                <a:latin typeface="Arial Narrow"/>
                <a:ea typeface="Arial Narrow"/>
                <a:cs typeface="Arial Narrow"/>
                <a:sym typeface="Arial Narrow"/>
              </a:rPr>
              <a:t>Keynes’ Main Argument:</a:t>
            </a:r>
            <a:endParaRPr/>
          </a:p>
          <a:p>
            <a:pPr indent="-228600" lvl="0" marL="228600" rtl="0" algn="just">
              <a:lnSpc>
                <a:spcPct val="90000"/>
              </a:lnSpc>
              <a:spcBef>
                <a:spcPts val="1000"/>
              </a:spcBef>
              <a:spcAft>
                <a:spcPts val="0"/>
              </a:spcAft>
              <a:buClr>
                <a:schemeClr val="dk1"/>
              </a:buClr>
              <a:buSzPct val="100000"/>
              <a:buFont typeface="Calibri"/>
              <a:buAutoNum type="arabicPeriod"/>
            </a:pPr>
            <a:r>
              <a:rPr lang="en-US" sz="3600">
                <a:latin typeface="Arial Narrow"/>
                <a:ea typeface="Arial Narrow"/>
                <a:cs typeface="Arial Narrow"/>
                <a:sym typeface="Arial Narrow"/>
              </a:rPr>
              <a:t>During </a:t>
            </a:r>
            <a:r>
              <a:rPr b="1" lang="en-US" sz="3600">
                <a:latin typeface="Arial Narrow"/>
                <a:ea typeface="Arial Narrow"/>
                <a:cs typeface="Arial Narrow"/>
                <a:sym typeface="Arial Narrow"/>
              </a:rPr>
              <a:t>economic slowdowns</a:t>
            </a:r>
            <a:r>
              <a:rPr lang="en-US" sz="3600">
                <a:latin typeface="Arial Narrow"/>
                <a:ea typeface="Arial Narrow"/>
                <a:cs typeface="Arial Narrow"/>
                <a:sym typeface="Arial Narrow"/>
              </a:rPr>
              <a:t>, people </a:t>
            </a:r>
            <a:r>
              <a:rPr b="1" lang="en-US" sz="3600">
                <a:latin typeface="Arial Narrow"/>
                <a:ea typeface="Arial Narrow"/>
                <a:cs typeface="Arial Narrow"/>
                <a:sym typeface="Arial Narrow"/>
              </a:rPr>
              <a:t>spend less</a:t>
            </a:r>
            <a:r>
              <a:rPr lang="en-US" sz="3600">
                <a:latin typeface="Arial Narrow"/>
                <a:ea typeface="Arial Narrow"/>
                <a:cs typeface="Arial Narrow"/>
                <a:sym typeface="Arial Narrow"/>
              </a:rPr>
              <a:t>, businesses </a:t>
            </a:r>
            <a:r>
              <a:rPr b="1" lang="en-US" sz="3600">
                <a:latin typeface="Arial Narrow"/>
                <a:ea typeface="Arial Narrow"/>
                <a:cs typeface="Arial Narrow"/>
                <a:sym typeface="Arial Narrow"/>
              </a:rPr>
              <a:t>cut investments</a:t>
            </a:r>
            <a:r>
              <a:rPr lang="en-US" sz="3600">
                <a:latin typeface="Arial Narrow"/>
                <a:ea typeface="Arial Narrow"/>
                <a:cs typeface="Arial Narrow"/>
                <a:sym typeface="Arial Narrow"/>
              </a:rPr>
              <a:t>, and unemployment </a:t>
            </a:r>
            <a:r>
              <a:rPr b="1" lang="en-US" sz="3600">
                <a:latin typeface="Arial Narrow"/>
                <a:ea typeface="Arial Narrow"/>
                <a:cs typeface="Arial Narrow"/>
                <a:sym typeface="Arial Narrow"/>
              </a:rPr>
              <a:t>rises</a:t>
            </a:r>
            <a:r>
              <a:rPr lang="en-US" sz="3600">
                <a:latin typeface="Arial Narrow"/>
                <a:ea typeface="Arial Narrow"/>
                <a:cs typeface="Arial Narrow"/>
                <a:sym typeface="Arial Narrow"/>
              </a:rPr>
              <a:t>.</a:t>
            </a:r>
            <a:endParaRPr/>
          </a:p>
          <a:p>
            <a:pPr indent="-228600" lvl="0" marL="228600" rtl="0" algn="just">
              <a:lnSpc>
                <a:spcPct val="90000"/>
              </a:lnSpc>
              <a:spcBef>
                <a:spcPts val="1000"/>
              </a:spcBef>
              <a:spcAft>
                <a:spcPts val="0"/>
              </a:spcAft>
              <a:buClr>
                <a:schemeClr val="dk1"/>
              </a:buClr>
              <a:buSzPct val="100000"/>
              <a:buFont typeface="Calibri"/>
              <a:buAutoNum type="arabicPeriod"/>
            </a:pPr>
            <a:r>
              <a:rPr lang="en-US" sz="3600">
                <a:latin typeface="Arial Narrow"/>
                <a:ea typeface="Arial Narrow"/>
                <a:cs typeface="Arial Narrow"/>
                <a:sym typeface="Arial Narrow"/>
              </a:rPr>
              <a:t>The government should </a:t>
            </a:r>
            <a:r>
              <a:rPr b="1" lang="en-US" sz="3600">
                <a:latin typeface="Arial Narrow"/>
                <a:ea typeface="Arial Narrow"/>
                <a:cs typeface="Arial Narrow"/>
                <a:sym typeface="Arial Narrow"/>
              </a:rPr>
              <a:t>intervene by increasing spending</a:t>
            </a:r>
            <a:r>
              <a:rPr lang="en-US" sz="3600">
                <a:latin typeface="Arial Narrow"/>
                <a:ea typeface="Arial Narrow"/>
                <a:cs typeface="Arial Narrow"/>
                <a:sym typeface="Arial Narrow"/>
              </a:rPr>
              <a:t> (G), which boosts aggregate demand.</a:t>
            </a:r>
            <a:endParaRPr/>
          </a:p>
          <a:p>
            <a:pPr indent="-228600" lvl="0" marL="228600" rtl="0" algn="just">
              <a:lnSpc>
                <a:spcPct val="90000"/>
              </a:lnSpc>
              <a:spcBef>
                <a:spcPts val="1000"/>
              </a:spcBef>
              <a:spcAft>
                <a:spcPts val="0"/>
              </a:spcAft>
              <a:buClr>
                <a:schemeClr val="dk1"/>
              </a:buClr>
              <a:buSzPct val="100000"/>
              <a:buFont typeface="Calibri"/>
              <a:buAutoNum type="arabicPeriod"/>
            </a:pPr>
            <a:r>
              <a:rPr lang="en-US" sz="3600">
                <a:latin typeface="Arial Narrow"/>
                <a:ea typeface="Arial Narrow"/>
                <a:cs typeface="Arial Narrow"/>
                <a:sym typeface="Arial Narrow"/>
              </a:rPr>
              <a:t>Higher demand leads to </a:t>
            </a:r>
            <a:r>
              <a:rPr b="1" lang="en-US" sz="3600">
                <a:latin typeface="Arial Narrow"/>
                <a:ea typeface="Arial Narrow"/>
                <a:cs typeface="Arial Narrow"/>
                <a:sym typeface="Arial Narrow"/>
              </a:rPr>
              <a:t>higher production</a:t>
            </a:r>
            <a:r>
              <a:rPr lang="en-US" sz="3600">
                <a:latin typeface="Arial Narrow"/>
                <a:ea typeface="Arial Narrow"/>
                <a:cs typeface="Arial Narrow"/>
                <a:sym typeface="Arial Narrow"/>
              </a:rPr>
              <a:t>, which creates </a:t>
            </a:r>
            <a:r>
              <a:rPr b="1" lang="en-US" sz="3600">
                <a:latin typeface="Arial Narrow"/>
                <a:ea typeface="Arial Narrow"/>
                <a:cs typeface="Arial Narrow"/>
                <a:sym typeface="Arial Narrow"/>
              </a:rPr>
              <a:t>more jobs and income</a:t>
            </a:r>
            <a:r>
              <a:rPr lang="en-US" sz="3600">
                <a:latin typeface="Arial Narrow"/>
                <a:ea typeface="Arial Narrow"/>
                <a:cs typeface="Arial Narrow"/>
                <a:sym typeface="Arial Narrow"/>
              </a:rPr>
              <a:t>, stimulating further demand.</a:t>
            </a:r>
            <a:endParaRPr/>
          </a:p>
          <a:p>
            <a:pPr indent="-228600" lvl="0" marL="228600" rtl="0" algn="just">
              <a:lnSpc>
                <a:spcPct val="90000"/>
              </a:lnSpc>
              <a:spcBef>
                <a:spcPts val="1000"/>
              </a:spcBef>
              <a:spcAft>
                <a:spcPts val="0"/>
              </a:spcAft>
              <a:buClr>
                <a:schemeClr val="dk1"/>
              </a:buClr>
              <a:buSzPct val="100000"/>
              <a:buFont typeface="Calibri"/>
              <a:buAutoNum type="arabicPeriod"/>
            </a:pPr>
            <a:r>
              <a:rPr b="1" lang="en-US" sz="3600">
                <a:latin typeface="Arial Narrow"/>
                <a:ea typeface="Arial Narrow"/>
                <a:cs typeface="Arial Narrow"/>
                <a:sym typeface="Arial Narrow"/>
              </a:rPr>
              <a:t>MSMEs benefit from this cycle</a:t>
            </a:r>
            <a:r>
              <a:rPr lang="en-US" sz="3600">
                <a:latin typeface="Arial Narrow"/>
                <a:ea typeface="Arial Narrow"/>
                <a:cs typeface="Arial Narrow"/>
                <a:sym typeface="Arial Narrow"/>
              </a:rPr>
              <a:t> as they respond quickly to rising demand by hiring more workers and increasing production.</a:t>
            </a:r>
            <a:endParaRPr/>
          </a:p>
          <a:p>
            <a:pPr indent="-13081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5"/>
          <p:cNvSpPr txBox="1"/>
          <p:nvPr>
            <p:ph idx="1" type="body"/>
          </p:nvPr>
        </p:nvSpPr>
        <p:spPr>
          <a:xfrm>
            <a:off x="838200" y="504825"/>
            <a:ext cx="10515600" cy="5672138"/>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Clr>
                <a:schemeClr val="dk1"/>
              </a:buClr>
              <a:buSzPct val="100000"/>
              <a:buNone/>
            </a:pPr>
            <a:r>
              <a:rPr b="1" lang="en-US"/>
              <a:t>2. How MSMEs Contribute to Demand Stimulation</a:t>
            </a:r>
            <a:endParaRPr/>
          </a:p>
          <a:p>
            <a:pPr indent="-228600" lvl="0" marL="228600" rtl="0" algn="l">
              <a:lnSpc>
                <a:spcPct val="90000"/>
              </a:lnSpc>
              <a:spcBef>
                <a:spcPts val="1000"/>
              </a:spcBef>
              <a:spcAft>
                <a:spcPts val="0"/>
              </a:spcAft>
              <a:buClr>
                <a:schemeClr val="dk1"/>
              </a:buClr>
              <a:buSzPct val="100000"/>
              <a:buChar char="•"/>
            </a:pPr>
            <a:r>
              <a:rPr lang="en-US"/>
              <a:t>MSMEs play a </a:t>
            </a:r>
            <a:r>
              <a:rPr b="1" lang="en-US"/>
              <a:t>dual role</a:t>
            </a:r>
            <a:r>
              <a:rPr lang="en-US"/>
              <a:t> in the Keynesian framework:</a:t>
            </a:r>
            <a:endParaRPr/>
          </a:p>
          <a:p>
            <a:pPr indent="-265430" lvl="1" marL="685800" rtl="0" algn="l">
              <a:lnSpc>
                <a:spcPct val="90000"/>
              </a:lnSpc>
              <a:spcBef>
                <a:spcPts val="1000"/>
              </a:spcBef>
              <a:spcAft>
                <a:spcPts val="0"/>
              </a:spcAft>
              <a:buClr>
                <a:schemeClr val="dk1"/>
              </a:buClr>
              <a:buSzPct val="116666"/>
              <a:buFont typeface="Arial"/>
              <a:buChar char="•"/>
            </a:pPr>
            <a:r>
              <a:rPr lang="en-US"/>
              <a:t>They </a:t>
            </a:r>
            <a:r>
              <a:rPr b="1" lang="en-US"/>
              <a:t>directly benefit</a:t>
            </a:r>
            <a:r>
              <a:rPr lang="en-US"/>
              <a:t> from government stimulus policies.</a:t>
            </a:r>
            <a:endParaRPr/>
          </a:p>
          <a:p>
            <a:pPr indent="-265430" lvl="1" marL="685800" rtl="0" algn="l">
              <a:lnSpc>
                <a:spcPct val="90000"/>
              </a:lnSpc>
              <a:spcBef>
                <a:spcPts val="1000"/>
              </a:spcBef>
              <a:spcAft>
                <a:spcPts val="0"/>
              </a:spcAft>
              <a:buClr>
                <a:schemeClr val="dk1"/>
              </a:buClr>
              <a:buSzPct val="116666"/>
              <a:buFont typeface="Arial"/>
              <a:buChar char="•"/>
            </a:pPr>
            <a:r>
              <a:rPr lang="en-US"/>
              <a:t>They </a:t>
            </a:r>
            <a:r>
              <a:rPr b="1" lang="en-US"/>
              <a:t>amplify</a:t>
            </a:r>
            <a:r>
              <a:rPr lang="en-US"/>
              <a:t> the impact by generating employment and increasing household spending.</a:t>
            </a:r>
            <a:endParaRPr/>
          </a:p>
          <a:p>
            <a:pPr indent="-228600" lvl="0" marL="228600" rtl="0" algn="l">
              <a:lnSpc>
                <a:spcPct val="90000"/>
              </a:lnSpc>
              <a:spcBef>
                <a:spcPts val="1000"/>
              </a:spcBef>
              <a:spcAft>
                <a:spcPts val="0"/>
              </a:spcAft>
              <a:buClr>
                <a:schemeClr val="dk1"/>
              </a:buClr>
              <a:buSzPct val="100000"/>
              <a:buChar char="•"/>
            </a:pPr>
            <a:r>
              <a:rPr b="1" lang="en-US"/>
              <a:t>(A) MSMEs and Job Creation → Increased Consumption</a:t>
            </a:r>
            <a:endParaRPr/>
          </a:p>
          <a:p>
            <a:pPr indent="-228600" lvl="0" marL="228600" rtl="0" algn="l">
              <a:lnSpc>
                <a:spcPct val="90000"/>
              </a:lnSpc>
              <a:spcBef>
                <a:spcPts val="1000"/>
              </a:spcBef>
              <a:spcAft>
                <a:spcPts val="0"/>
              </a:spcAft>
              <a:buClr>
                <a:schemeClr val="dk1"/>
              </a:buClr>
              <a:buSzPct val="100000"/>
              <a:buChar char="•"/>
            </a:pPr>
            <a:r>
              <a:rPr lang="en-US"/>
              <a:t>✅ </a:t>
            </a:r>
            <a:r>
              <a:rPr b="1" lang="en-US"/>
              <a:t>Keynesian Multiplier Effect:</a:t>
            </a:r>
            <a:r>
              <a:rPr lang="en-US"/>
              <a:t> MSMEs create employment, increasing workers’ incomes. These workers, in turn, spend their wages, leading to higher consumption (</a:t>
            </a:r>
            <a:r>
              <a:rPr b="1" lang="en-US"/>
              <a:t>C</a:t>
            </a:r>
            <a:r>
              <a:rPr lang="en-US"/>
              <a:t>), which further stimulates economic activity.</a:t>
            </a:r>
            <a:endParaRPr/>
          </a:p>
          <a:p>
            <a:pPr indent="-228600" lvl="0" marL="228600" rtl="0" algn="l">
              <a:lnSpc>
                <a:spcPct val="90000"/>
              </a:lnSpc>
              <a:spcBef>
                <a:spcPts val="1000"/>
              </a:spcBef>
              <a:spcAft>
                <a:spcPts val="0"/>
              </a:spcAft>
              <a:buClr>
                <a:schemeClr val="dk1"/>
              </a:buClr>
              <a:buSzPct val="100000"/>
              <a:buChar char="•"/>
            </a:pPr>
            <a:r>
              <a:rPr b="1" lang="en-US"/>
              <a:t>Example:</a:t>
            </a:r>
            <a:endParaRPr/>
          </a:p>
          <a:p>
            <a:pPr indent="-228600" lvl="0" marL="228600" rtl="0" algn="l">
              <a:lnSpc>
                <a:spcPct val="90000"/>
              </a:lnSpc>
              <a:spcBef>
                <a:spcPts val="1000"/>
              </a:spcBef>
              <a:spcAft>
                <a:spcPts val="0"/>
              </a:spcAft>
              <a:buClr>
                <a:schemeClr val="dk1"/>
              </a:buClr>
              <a:buSzPct val="100000"/>
              <a:buFont typeface="Arial"/>
              <a:buChar char="•"/>
            </a:pPr>
            <a:r>
              <a:rPr lang="en-US"/>
              <a:t>A government </a:t>
            </a:r>
            <a:r>
              <a:rPr b="1" lang="en-US"/>
              <a:t>subsidizes MSME manufacturing units</a:t>
            </a:r>
            <a:r>
              <a:rPr lang="en-US"/>
              <a:t> in rural areas.</a:t>
            </a:r>
            <a:endParaRPr/>
          </a:p>
          <a:p>
            <a:pPr indent="-228600" lvl="0" marL="228600" rtl="0" algn="l">
              <a:lnSpc>
                <a:spcPct val="90000"/>
              </a:lnSpc>
              <a:spcBef>
                <a:spcPts val="1000"/>
              </a:spcBef>
              <a:spcAft>
                <a:spcPts val="0"/>
              </a:spcAft>
              <a:buClr>
                <a:schemeClr val="dk1"/>
              </a:buClr>
              <a:buSzPct val="100000"/>
              <a:buFont typeface="Arial"/>
              <a:buChar char="•"/>
            </a:pPr>
            <a:r>
              <a:rPr lang="en-US"/>
              <a:t>These MSMEs </a:t>
            </a:r>
            <a:r>
              <a:rPr b="1" lang="en-US"/>
              <a:t>hire local workers</a:t>
            </a:r>
            <a:r>
              <a:rPr lang="en-US"/>
              <a:t>, who earn wages.</a:t>
            </a:r>
            <a:endParaRPr/>
          </a:p>
          <a:p>
            <a:pPr indent="-228600" lvl="0" marL="228600" rtl="0" algn="l">
              <a:lnSpc>
                <a:spcPct val="90000"/>
              </a:lnSpc>
              <a:spcBef>
                <a:spcPts val="1000"/>
              </a:spcBef>
              <a:spcAft>
                <a:spcPts val="0"/>
              </a:spcAft>
              <a:buClr>
                <a:schemeClr val="dk1"/>
              </a:buClr>
              <a:buSzPct val="100000"/>
              <a:buFont typeface="Arial"/>
              <a:buChar char="•"/>
            </a:pPr>
            <a:r>
              <a:rPr lang="en-US"/>
              <a:t>The workers </a:t>
            </a:r>
            <a:r>
              <a:rPr b="1" lang="en-US"/>
              <a:t>spend their income</a:t>
            </a:r>
            <a:r>
              <a:rPr lang="en-US"/>
              <a:t> on food, housing, and other goods, increasing </a:t>
            </a:r>
            <a:r>
              <a:rPr b="1" lang="en-US"/>
              <a:t>local demand</a:t>
            </a:r>
            <a:r>
              <a:rPr lang="en-US"/>
              <a:t>.</a:t>
            </a:r>
            <a:endParaRPr/>
          </a:p>
          <a:p>
            <a:pPr indent="-228600" lvl="0" marL="228600" rtl="0" algn="l">
              <a:lnSpc>
                <a:spcPct val="90000"/>
              </a:lnSpc>
              <a:spcBef>
                <a:spcPts val="1000"/>
              </a:spcBef>
              <a:spcAft>
                <a:spcPts val="0"/>
              </a:spcAft>
              <a:buClr>
                <a:schemeClr val="dk1"/>
              </a:buClr>
              <a:buSzPct val="100000"/>
              <a:buFont typeface="Arial"/>
              <a:buChar char="•"/>
            </a:pPr>
            <a:r>
              <a:rPr lang="en-US"/>
              <a:t>This demand creates opportunities for </a:t>
            </a:r>
            <a:r>
              <a:rPr b="1" lang="en-US"/>
              <a:t>other businesses</a:t>
            </a:r>
            <a:r>
              <a:rPr lang="en-US"/>
              <a:t>, leading to </a:t>
            </a:r>
            <a:r>
              <a:rPr b="1" lang="en-US"/>
              <a:t>higher economic output</a:t>
            </a:r>
            <a:r>
              <a:rPr lang="en-US"/>
              <a: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6"/>
          <p:cNvSpPr txBox="1"/>
          <p:nvPr>
            <p:ph idx="1" type="body"/>
          </p:nvPr>
        </p:nvSpPr>
        <p:spPr>
          <a:xfrm>
            <a:off x="838200" y="371476"/>
            <a:ext cx="10515600" cy="6267450"/>
          </a:xfrm>
          <a:prstGeom prst="rect">
            <a:avLst/>
          </a:prstGeom>
          <a:noFill/>
          <a:ln>
            <a:noFill/>
          </a:ln>
        </p:spPr>
        <p:txBody>
          <a:bodyPr anchorCtr="0" anchor="t" bIns="45700" lIns="91425" spcFirstLastPara="1" rIns="91425" wrap="square" tIns="45700">
            <a:normAutofit fontScale="62500" lnSpcReduction="20000"/>
          </a:bodyPr>
          <a:lstStyle/>
          <a:p>
            <a:pPr indent="-101600" lvl="0" marL="228600" rtl="0" algn="just">
              <a:lnSpc>
                <a:spcPct val="90000"/>
              </a:lnSpc>
              <a:spcBef>
                <a:spcPts val="0"/>
              </a:spcBef>
              <a:spcAft>
                <a:spcPts val="0"/>
              </a:spcAft>
              <a:buClr>
                <a:schemeClr val="dk1"/>
              </a:buClr>
              <a:buSzPct val="100000"/>
              <a:buFont typeface="Arial"/>
              <a:buNone/>
            </a:pPr>
            <a:r>
              <a:t/>
            </a:r>
            <a:endParaRPr sz="3200">
              <a:latin typeface="Arial Narrow"/>
              <a:ea typeface="Arial Narrow"/>
              <a:cs typeface="Arial Narrow"/>
              <a:sym typeface="Arial Narrow"/>
            </a:endParaRPr>
          </a:p>
          <a:p>
            <a:pPr indent="0" lvl="0" marL="0" rtl="0" algn="just">
              <a:lnSpc>
                <a:spcPct val="90000"/>
              </a:lnSpc>
              <a:spcBef>
                <a:spcPts val="1000"/>
              </a:spcBef>
              <a:spcAft>
                <a:spcPts val="0"/>
              </a:spcAft>
              <a:buClr>
                <a:schemeClr val="dk1"/>
              </a:buClr>
              <a:buSzPct val="100000"/>
              <a:buNone/>
            </a:pPr>
            <a:r>
              <a:rPr b="1" lang="en-US" sz="3200">
                <a:latin typeface="Arial Narrow"/>
                <a:ea typeface="Arial Narrow"/>
                <a:cs typeface="Arial Narrow"/>
                <a:sym typeface="Arial Narrow"/>
              </a:rPr>
              <a:t>(B) Government Spending on MSMEs → Direct Stimulus to the Economy</a:t>
            </a:r>
            <a:endParaRPr/>
          </a:p>
          <a:p>
            <a:pPr indent="-228600" lvl="0" marL="228600" rtl="0" algn="just">
              <a:lnSpc>
                <a:spcPct val="90000"/>
              </a:lnSpc>
              <a:spcBef>
                <a:spcPts val="1000"/>
              </a:spcBef>
              <a:spcAft>
                <a:spcPts val="0"/>
              </a:spcAft>
              <a:buClr>
                <a:schemeClr val="dk1"/>
              </a:buClr>
              <a:buSzPct val="100000"/>
              <a:buChar char="•"/>
            </a:pPr>
            <a:r>
              <a:rPr lang="en-US" sz="3200">
                <a:latin typeface="Arial Narrow"/>
                <a:ea typeface="Arial Narrow"/>
                <a:cs typeface="Arial Narrow"/>
                <a:sym typeface="Arial Narrow"/>
              </a:rPr>
              <a:t>Governments often </a:t>
            </a:r>
            <a:r>
              <a:rPr b="1" lang="en-US" sz="3200">
                <a:latin typeface="Arial Narrow"/>
                <a:ea typeface="Arial Narrow"/>
                <a:cs typeface="Arial Narrow"/>
                <a:sym typeface="Arial Narrow"/>
              </a:rPr>
              <a:t>directly support MSMEs</a:t>
            </a:r>
            <a:r>
              <a:rPr lang="en-US" sz="3200">
                <a:latin typeface="Arial Narrow"/>
                <a:ea typeface="Arial Narrow"/>
                <a:cs typeface="Arial Narrow"/>
                <a:sym typeface="Arial Narrow"/>
              </a:rPr>
              <a:t> through:</a:t>
            </a:r>
            <a:endParaRPr/>
          </a:p>
          <a:p>
            <a:pPr indent="-241300" lvl="1" marL="685800" rtl="0" algn="just">
              <a:lnSpc>
                <a:spcPct val="90000"/>
              </a:lnSpc>
              <a:spcBef>
                <a:spcPts val="1000"/>
              </a:spcBef>
              <a:spcAft>
                <a:spcPts val="0"/>
              </a:spcAft>
              <a:buClr>
                <a:schemeClr val="dk1"/>
              </a:buClr>
              <a:buSzPct val="100000"/>
              <a:buFont typeface="Arial"/>
              <a:buChar char="•"/>
            </a:pPr>
            <a:r>
              <a:rPr b="1" lang="en-US" sz="3200">
                <a:latin typeface="Arial Narrow"/>
                <a:ea typeface="Arial Narrow"/>
                <a:cs typeface="Arial Narrow"/>
                <a:sym typeface="Arial Narrow"/>
              </a:rPr>
              <a:t>Subsidies</a:t>
            </a:r>
            <a:r>
              <a:rPr lang="en-US" sz="3200">
                <a:latin typeface="Arial Narrow"/>
                <a:ea typeface="Arial Narrow"/>
                <a:cs typeface="Arial Narrow"/>
                <a:sym typeface="Arial Narrow"/>
              </a:rPr>
              <a:t> for production and exports.</a:t>
            </a:r>
            <a:endParaRPr/>
          </a:p>
          <a:p>
            <a:pPr indent="-241300" lvl="1" marL="685800" rtl="0" algn="just">
              <a:lnSpc>
                <a:spcPct val="90000"/>
              </a:lnSpc>
              <a:spcBef>
                <a:spcPts val="1000"/>
              </a:spcBef>
              <a:spcAft>
                <a:spcPts val="0"/>
              </a:spcAft>
              <a:buClr>
                <a:schemeClr val="dk1"/>
              </a:buClr>
              <a:buSzPct val="100000"/>
              <a:buFont typeface="Arial"/>
              <a:buChar char="•"/>
            </a:pPr>
            <a:r>
              <a:rPr b="1" lang="en-US" sz="3200">
                <a:latin typeface="Arial Narrow"/>
                <a:ea typeface="Arial Narrow"/>
                <a:cs typeface="Arial Narrow"/>
                <a:sym typeface="Arial Narrow"/>
              </a:rPr>
              <a:t>Low-interest loans</a:t>
            </a:r>
            <a:r>
              <a:rPr lang="en-US" sz="3200">
                <a:latin typeface="Arial Narrow"/>
                <a:ea typeface="Arial Narrow"/>
                <a:cs typeface="Arial Narrow"/>
                <a:sym typeface="Arial Narrow"/>
              </a:rPr>
              <a:t> to encourage investment.</a:t>
            </a:r>
            <a:endParaRPr/>
          </a:p>
          <a:p>
            <a:pPr indent="-241300" lvl="1" marL="685800" rtl="0" algn="just">
              <a:lnSpc>
                <a:spcPct val="90000"/>
              </a:lnSpc>
              <a:spcBef>
                <a:spcPts val="1000"/>
              </a:spcBef>
              <a:spcAft>
                <a:spcPts val="0"/>
              </a:spcAft>
              <a:buClr>
                <a:schemeClr val="dk1"/>
              </a:buClr>
              <a:buSzPct val="100000"/>
              <a:buFont typeface="Arial"/>
              <a:buChar char="•"/>
            </a:pPr>
            <a:r>
              <a:rPr b="1" lang="en-US" sz="3200">
                <a:latin typeface="Arial Narrow"/>
                <a:ea typeface="Arial Narrow"/>
                <a:cs typeface="Arial Narrow"/>
                <a:sym typeface="Arial Narrow"/>
              </a:rPr>
              <a:t>Skill development programs</a:t>
            </a:r>
            <a:r>
              <a:rPr lang="en-US" sz="3200">
                <a:latin typeface="Arial Narrow"/>
                <a:ea typeface="Arial Narrow"/>
                <a:cs typeface="Arial Narrow"/>
                <a:sym typeface="Arial Narrow"/>
              </a:rPr>
              <a:t> to improve labor productivity.</a:t>
            </a:r>
            <a:endParaRPr/>
          </a:p>
          <a:p>
            <a:pPr indent="-228600" lvl="0" marL="228600" rtl="0" algn="just">
              <a:lnSpc>
                <a:spcPct val="90000"/>
              </a:lnSpc>
              <a:spcBef>
                <a:spcPts val="1000"/>
              </a:spcBef>
              <a:spcAft>
                <a:spcPts val="0"/>
              </a:spcAft>
              <a:buClr>
                <a:schemeClr val="dk1"/>
              </a:buClr>
              <a:buSzPct val="100000"/>
              <a:buChar char="•"/>
            </a:pPr>
            <a:r>
              <a:rPr lang="en-US" sz="3200">
                <a:latin typeface="Arial Narrow"/>
                <a:ea typeface="Arial Narrow"/>
                <a:cs typeface="Arial Narrow"/>
                <a:sym typeface="Arial Narrow"/>
              </a:rPr>
              <a:t>These measures </a:t>
            </a:r>
            <a:r>
              <a:rPr b="1" lang="en-US" sz="3200">
                <a:latin typeface="Arial Narrow"/>
                <a:ea typeface="Arial Narrow"/>
                <a:cs typeface="Arial Narrow"/>
                <a:sym typeface="Arial Narrow"/>
              </a:rPr>
              <a:t>reduce costs for MSMEs</a:t>
            </a:r>
            <a:r>
              <a:rPr lang="en-US" sz="3200">
                <a:latin typeface="Arial Narrow"/>
                <a:ea typeface="Arial Narrow"/>
                <a:cs typeface="Arial Narrow"/>
                <a:sym typeface="Arial Narrow"/>
              </a:rPr>
              <a:t>, making them more competitive and </a:t>
            </a:r>
            <a:r>
              <a:rPr b="1" lang="en-US" sz="3200">
                <a:latin typeface="Arial Narrow"/>
                <a:ea typeface="Arial Narrow"/>
                <a:cs typeface="Arial Narrow"/>
                <a:sym typeface="Arial Narrow"/>
              </a:rPr>
              <a:t>allowing them to expand production</a:t>
            </a:r>
            <a:r>
              <a:rPr lang="en-US" sz="3200">
                <a:latin typeface="Arial Narrow"/>
                <a:ea typeface="Arial Narrow"/>
                <a:cs typeface="Arial Narrow"/>
                <a:sym typeface="Arial Narrow"/>
              </a:rPr>
              <a:t>, which </a:t>
            </a:r>
            <a:r>
              <a:rPr b="1" lang="en-US" sz="3200">
                <a:latin typeface="Arial Narrow"/>
                <a:ea typeface="Arial Narrow"/>
                <a:cs typeface="Arial Narrow"/>
                <a:sym typeface="Arial Narrow"/>
              </a:rPr>
              <a:t>adds to aggregate demand</a:t>
            </a:r>
            <a:r>
              <a:rPr lang="en-US" sz="3200">
                <a:latin typeface="Arial Narrow"/>
                <a:ea typeface="Arial Narrow"/>
                <a:cs typeface="Arial Narrow"/>
                <a:sym typeface="Arial Narrow"/>
              </a:rPr>
              <a:t>.</a:t>
            </a:r>
            <a:endParaRPr/>
          </a:p>
          <a:p>
            <a:pPr indent="-228600" lvl="0" marL="228600" rtl="0" algn="just">
              <a:lnSpc>
                <a:spcPct val="90000"/>
              </a:lnSpc>
              <a:spcBef>
                <a:spcPts val="1000"/>
              </a:spcBef>
              <a:spcAft>
                <a:spcPts val="0"/>
              </a:spcAft>
              <a:buClr>
                <a:schemeClr val="dk1"/>
              </a:buClr>
              <a:buSzPct val="100000"/>
              <a:buChar char="•"/>
            </a:pPr>
            <a:r>
              <a:rPr b="1" lang="en-US" sz="3200">
                <a:latin typeface="Arial Narrow"/>
                <a:ea typeface="Arial Narrow"/>
                <a:cs typeface="Arial Narrow"/>
                <a:sym typeface="Arial Narrow"/>
              </a:rPr>
              <a:t>Example:</a:t>
            </a:r>
            <a:endParaRPr sz="3200">
              <a:latin typeface="Arial Narrow"/>
              <a:ea typeface="Arial Narrow"/>
              <a:cs typeface="Arial Narrow"/>
              <a:sym typeface="Arial Narrow"/>
            </a:endParaRPr>
          </a:p>
          <a:p>
            <a:pPr indent="-228600" lvl="0" marL="228600" rtl="0" algn="just">
              <a:lnSpc>
                <a:spcPct val="90000"/>
              </a:lnSpc>
              <a:spcBef>
                <a:spcPts val="1000"/>
              </a:spcBef>
              <a:spcAft>
                <a:spcPts val="0"/>
              </a:spcAft>
              <a:buClr>
                <a:schemeClr val="dk1"/>
              </a:buClr>
              <a:buSzPct val="100000"/>
              <a:buFont typeface="Arial"/>
              <a:buChar char="•"/>
            </a:pPr>
            <a:r>
              <a:rPr lang="en-US" sz="3200">
                <a:latin typeface="Arial Narrow"/>
                <a:ea typeface="Arial Narrow"/>
                <a:cs typeface="Arial Narrow"/>
                <a:sym typeface="Arial Narrow"/>
              </a:rPr>
              <a:t>The </a:t>
            </a:r>
            <a:r>
              <a:rPr b="1" lang="en-US" sz="3200">
                <a:latin typeface="Arial Narrow"/>
                <a:ea typeface="Arial Narrow"/>
                <a:cs typeface="Arial Narrow"/>
                <a:sym typeface="Arial Narrow"/>
              </a:rPr>
              <a:t>Indian government’s MUDRA scheme</a:t>
            </a:r>
            <a:r>
              <a:rPr lang="en-US" sz="3200">
                <a:latin typeface="Arial Narrow"/>
                <a:ea typeface="Arial Narrow"/>
                <a:cs typeface="Arial Narrow"/>
                <a:sym typeface="Arial Narrow"/>
              </a:rPr>
              <a:t> provides </a:t>
            </a:r>
            <a:r>
              <a:rPr b="1" lang="en-US" sz="3200">
                <a:latin typeface="Arial Narrow"/>
                <a:ea typeface="Arial Narrow"/>
                <a:cs typeface="Arial Narrow"/>
                <a:sym typeface="Arial Narrow"/>
              </a:rPr>
              <a:t>collateral-free loans to small businesses</a:t>
            </a:r>
            <a:r>
              <a:rPr lang="en-US" sz="3200">
                <a:latin typeface="Arial Narrow"/>
                <a:ea typeface="Arial Narrow"/>
                <a:cs typeface="Arial Narrow"/>
                <a:sym typeface="Arial Narrow"/>
              </a:rPr>
              <a:t>.</a:t>
            </a:r>
            <a:endParaRPr/>
          </a:p>
          <a:p>
            <a:pPr indent="-228600" lvl="0" marL="228600" rtl="0" algn="just">
              <a:lnSpc>
                <a:spcPct val="90000"/>
              </a:lnSpc>
              <a:spcBef>
                <a:spcPts val="1000"/>
              </a:spcBef>
              <a:spcAft>
                <a:spcPts val="0"/>
              </a:spcAft>
              <a:buClr>
                <a:schemeClr val="dk1"/>
              </a:buClr>
              <a:buSzPct val="100000"/>
              <a:buFont typeface="Arial"/>
              <a:buChar char="•"/>
            </a:pPr>
            <a:r>
              <a:rPr lang="en-US" sz="3200">
                <a:latin typeface="Arial Narrow"/>
                <a:ea typeface="Arial Narrow"/>
                <a:cs typeface="Arial Narrow"/>
                <a:sym typeface="Arial Narrow"/>
              </a:rPr>
              <a:t>This allows entrepreneurs to </a:t>
            </a:r>
            <a:r>
              <a:rPr b="1" lang="en-US" sz="3200">
                <a:latin typeface="Arial Narrow"/>
                <a:ea typeface="Arial Narrow"/>
                <a:cs typeface="Arial Narrow"/>
                <a:sym typeface="Arial Narrow"/>
              </a:rPr>
              <a:t>start or expand businesses</a:t>
            </a:r>
            <a:r>
              <a:rPr lang="en-US" sz="3200">
                <a:latin typeface="Arial Narrow"/>
                <a:ea typeface="Arial Narrow"/>
                <a:cs typeface="Arial Narrow"/>
                <a:sym typeface="Arial Narrow"/>
              </a:rPr>
              <a:t>, increasing </a:t>
            </a:r>
            <a:r>
              <a:rPr b="1" lang="en-US" sz="3200">
                <a:latin typeface="Arial Narrow"/>
                <a:ea typeface="Arial Narrow"/>
                <a:cs typeface="Arial Narrow"/>
                <a:sym typeface="Arial Narrow"/>
              </a:rPr>
              <a:t>economic activity and employment</a:t>
            </a:r>
            <a:r>
              <a:rPr lang="en-US" sz="3200">
                <a:latin typeface="Arial Narrow"/>
                <a:ea typeface="Arial Narrow"/>
                <a:cs typeface="Arial Narrow"/>
                <a:sym typeface="Arial Narrow"/>
              </a:rPr>
              <a:t>.</a:t>
            </a:r>
            <a:endParaRPr/>
          </a:p>
          <a:p>
            <a:pPr indent="-228600" lvl="0" marL="228600" rtl="0" algn="just">
              <a:lnSpc>
                <a:spcPct val="90000"/>
              </a:lnSpc>
              <a:spcBef>
                <a:spcPts val="1000"/>
              </a:spcBef>
              <a:spcAft>
                <a:spcPts val="0"/>
              </a:spcAft>
              <a:buClr>
                <a:schemeClr val="dk1"/>
              </a:buClr>
              <a:buSzPct val="100000"/>
              <a:buFont typeface="Arial"/>
              <a:buChar char="•"/>
            </a:pPr>
            <a:r>
              <a:rPr lang="en-US" sz="3200">
                <a:latin typeface="Arial Narrow"/>
                <a:ea typeface="Arial Narrow"/>
                <a:cs typeface="Arial Narrow"/>
                <a:sym typeface="Arial Narrow"/>
              </a:rPr>
              <a:t>The </a:t>
            </a:r>
            <a:r>
              <a:rPr b="1" lang="en-US" sz="3200">
                <a:latin typeface="Arial Narrow"/>
                <a:ea typeface="Arial Narrow"/>
                <a:cs typeface="Arial Narrow"/>
                <a:sym typeface="Arial Narrow"/>
              </a:rPr>
              <a:t>demand for goods and services rises</a:t>
            </a:r>
            <a:r>
              <a:rPr lang="en-US" sz="3200">
                <a:latin typeface="Arial Narrow"/>
                <a:ea typeface="Arial Narrow"/>
                <a:cs typeface="Arial Narrow"/>
                <a:sym typeface="Arial Narrow"/>
              </a:rPr>
              <a:t>, leading to </a:t>
            </a:r>
            <a:r>
              <a:rPr b="1" lang="en-US" sz="3200">
                <a:latin typeface="Arial Narrow"/>
                <a:ea typeface="Arial Narrow"/>
                <a:cs typeface="Arial Narrow"/>
                <a:sym typeface="Arial Narrow"/>
              </a:rPr>
              <a:t>higher economic growth</a:t>
            </a:r>
            <a:r>
              <a:rPr lang="en-US" sz="3200">
                <a:latin typeface="Arial Narrow"/>
                <a:ea typeface="Arial Narrow"/>
                <a:cs typeface="Arial Narrow"/>
                <a:sym typeface="Arial Narrow"/>
              </a:rPr>
              <a:t>.</a:t>
            </a:r>
            <a:endParaRPr/>
          </a:p>
          <a:p>
            <a:pPr indent="0" lvl="0" marL="0" rtl="0" algn="just">
              <a:lnSpc>
                <a:spcPct val="90000"/>
              </a:lnSpc>
              <a:spcBef>
                <a:spcPts val="1000"/>
              </a:spcBef>
              <a:spcAft>
                <a:spcPts val="0"/>
              </a:spcAft>
              <a:buClr>
                <a:schemeClr val="dk1"/>
              </a:buClr>
              <a:buSzPct val="100000"/>
              <a:buNone/>
            </a:pPr>
            <a:r>
              <a:rPr b="1" lang="en-US" sz="3200">
                <a:latin typeface="Arial Narrow"/>
                <a:ea typeface="Arial Narrow"/>
                <a:cs typeface="Arial Narrow"/>
                <a:sym typeface="Arial Narrow"/>
              </a:rPr>
              <a:t>(C) MSMEs and Investment Spending (I)</a:t>
            </a:r>
            <a:endParaRPr/>
          </a:p>
          <a:p>
            <a:pPr indent="-228600" lvl="0" marL="228600" rtl="0" algn="just">
              <a:lnSpc>
                <a:spcPct val="90000"/>
              </a:lnSpc>
              <a:spcBef>
                <a:spcPts val="1000"/>
              </a:spcBef>
              <a:spcAft>
                <a:spcPts val="0"/>
              </a:spcAft>
              <a:buClr>
                <a:schemeClr val="dk1"/>
              </a:buClr>
              <a:buSzPct val="100000"/>
              <a:buFont typeface="Arial"/>
              <a:buChar char="•"/>
            </a:pPr>
            <a:r>
              <a:rPr lang="en-US" sz="3200">
                <a:latin typeface="Arial Narrow"/>
                <a:ea typeface="Arial Narrow"/>
                <a:cs typeface="Arial Narrow"/>
                <a:sym typeface="Arial Narrow"/>
              </a:rPr>
              <a:t>MSMEs, when supported with government incentives, invest in new technologies, machinery, and business expansion.</a:t>
            </a:r>
            <a:endParaRPr/>
          </a:p>
          <a:p>
            <a:pPr indent="-228600" lvl="0" marL="228600" rtl="0" algn="just">
              <a:lnSpc>
                <a:spcPct val="90000"/>
              </a:lnSpc>
              <a:spcBef>
                <a:spcPts val="1000"/>
              </a:spcBef>
              <a:spcAft>
                <a:spcPts val="0"/>
              </a:spcAft>
              <a:buClr>
                <a:schemeClr val="dk1"/>
              </a:buClr>
              <a:buSzPct val="100000"/>
              <a:buFont typeface="Arial"/>
              <a:buChar char="•"/>
            </a:pPr>
            <a:r>
              <a:rPr lang="en-US" sz="3200">
                <a:latin typeface="Arial Narrow"/>
                <a:ea typeface="Arial Narrow"/>
                <a:cs typeface="Arial Narrow"/>
                <a:sym typeface="Arial Narrow"/>
              </a:rPr>
              <a:t>This </a:t>
            </a:r>
            <a:r>
              <a:rPr b="1" lang="en-US" sz="3200">
                <a:latin typeface="Arial Narrow"/>
                <a:ea typeface="Arial Narrow"/>
                <a:cs typeface="Arial Narrow"/>
                <a:sym typeface="Arial Narrow"/>
              </a:rPr>
              <a:t>increases overall investment (I)</a:t>
            </a:r>
            <a:r>
              <a:rPr lang="en-US" sz="3200">
                <a:latin typeface="Arial Narrow"/>
                <a:ea typeface="Arial Narrow"/>
                <a:cs typeface="Arial Narrow"/>
                <a:sym typeface="Arial Narrow"/>
              </a:rPr>
              <a:t>, leading to </a:t>
            </a:r>
            <a:r>
              <a:rPr b="1" lang="en-US" sz="3200">
                <a:latin typeface="Arial Narrow"/>
                <a:ea typeface="Arial Narrow"/>
                <a:cs typeface="Arial Narrow"/>
                <a:sym typeface="Arial Narrow"/>
              </a:rPr>
              <a:t>higher production and employment</a:t>
            </a:r>
            <a:r>
              <a:rPr lang="en-US" sz="3200">
                <a:latin typeface="Arial Narrow"/>
                <a:ea typeface="Arial Narrow"/>
                <a:cs typeface="Arial Narrow"/>
                <a:sym typeface="Arial Narrow"/>
              </a:rPr>
              <a:t>.</a:t>
            </a:r>
            <a:endParaRPr/>
          </a:p>
          <a:p>
            <a:pPr indent="-228600" lvl="0" marL="228600" rtl="0" algn="just">
              <a:lnSpc>
                <a:spcPct val="90000"/>
              </a:lnSpc>
              <a:spcBef>
                <a:spcPts val="1000"/>
              </a:spcBef>
              <a:spcAft>
                <a:spcPts val="0"/>
              </a:spcAft>
              <a:buClr>
                <a:schemeClr val="dk1"/>
              </a:buClr>
              <a:buSzPct val="100000"/>
              <a:buFont typeface="Arial"/>
              <a:buChar char="•"/>
            </a:pPr>
            <a:r>
              <a:rPr lang="en-US" sz="3200">
                <a:latin typeface="Arial Narrow"/>
                <a:ea typeface="Arial Narrow"/>
                <a:cs typeface="Arial Narrow"/>
                <a:sym typeface="Arial Narrow"/>
              </a:rPr>
              <a:t>Since MSMEs are </a:t>
            </a:r>
            <a:r>
              <a:rPr b="1" lang="en-US" sz="3200">
                <a:latin typeface="Arial Narrow"/>
                <a:ea typeface="Arial Narrow"/>
                <a:cs typeface="Arial Narrow"/>
                <a:sym typeface="Arial Narrow"/>
              </a:rPr>
              <a:t>more flexible</a:t>
            </a:r>
            <a:r>
              <a:rPr lang="en-US" sz="3200">
                <a:latin typeface="Arial Narrow"/>
                <a:ea typeface="Arial Narrow"/>
                <a:cs typeface="Arial Narrow"/>
                <a:sym typeface="Arial Narrow"/>
              </a:rPr>
              <a:t> than large firms, they </a:t>
            </a:r>
            <a:r>
              <a:rPr b="1" lang="en-US" sz="3200">
                <a:latin typeface="Arial Narrow"/>
                <a:ea typeface="Arial Narrow"/>
                <a:cs typeface="Arial Narrow"/>
                <a:sym typeface="Arial Narrow"/>
              </a:rPr>
              <a:t>respond faster</a:t>
            </a:r>
            <a:r>
              <a:rPr lang="en-US" sz="3200">
                <a:latin typeface="Arial Narrow"/>
                <a:ea typeface="Arial Narrow"/>
                <a:cs typeface="Arial Narrow"/>
                <a:sym typeface="Arial Narrow"/>
              </a:rPr>
              <a:t> to changes in demand, making them </a:t>
            </a:r>
            <a:r>
              <a:rPr b="1" lang="en-US" sz="3200">
                <a:latin typeface="Arial Narrow"/>
                <a:ea typeface="Arial Narrow"/>
                <a:cs typeface="Arial Narrow"/>
                <a:sym typeface="Arial Narrow"/>
              </a:rPr>
              <a:t>key players in economic recovery</a:t>
            </a:r>
            <a:r>
              <a:rPr lang="en-US" sz="3200">
                <a:latin typeface="Arial Narrow"/>
                <a:ea typeface="Arial Narrow"/>
                <a:cs typeface="Arial Narrow"/>
                <a:sym typeface="Arial Narrow"/>
              </a:rPr>
              <a:t>.</a:t>
            </a:r>
            <a:endParaRPr/>
          </a:p>
          <a:p>
            <a:pPr indent="-11747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7"/>
          <p:cNvSpPr txBox="1"/>
          <p:nvPr>
            <p:ph idx="1" type="body"/>
          </p:nvPr>
        </p:nvSpPr>
        <p:spPr>
          <a:xfrm>
            <a:off x="838200" y="809625"/>
            <a:ext cx="10515600" cy="5367338"/>
          </a:xfrm>
          <a:prstGeom prst="rect">
            <a:avLst/>
          </a:prstGeom>
          <a:noFill/>
          <a:ln>
            <a:noFill/>
          </a:ln>
        </p:spPr>
        <p:txBody>
          <a:bodyPr anchorCtr="0" anchor="t" bIns="45700" lIns="91425" spcFirstLastPara="1" rIns="91425" wrap="square" tIns="45700">
            <a:normAutofit fontScale="92500" lnSpcReduction="20000"/>
          </a:bodyPr>
          <a:lstStyle/>
          <a:p>
            <a:pPr indent="0" lvl="0" marL="0" rtl="0" algn="just">
              <a:lnSpc>
                <a:spcPct val="90000"/>
              </a:lnSpc>
              <a:spcBef>
                <a:spcPts val="0"/>
              </a:spcBef>
              <a:spcAft>
                <a:spcPts val="0"/>
              </a:spcAft>
              <a:buClr>
                <a:schemeClr val="dk1"/>
              </a:buClr>
              <a:buSzPct val="100000"/>
              <a:buNone/>
            </a:pPr>
            <a:r>
              <a:rPr b="1" lang="en-US">
                <a:latin typeface="Arial Narrow"/>
                <a:ea typeface="Arial Narrow"/>
                <a:cs typeface="Arial Narrow"/>
                <a:sym typeface="Arial Narrow"/>
              </a:rPr>
              <a:t>3. Case Studies: Keynesian Demand Stimulation via MSMEs</a:t>
            </a:r>
            <a:endParaRPr/>
          </a:p>
          <a:p>
            <a:pPr indent="-228600" lvl="0" marL="228600" rtl="0" algn="just">
              <a:lnSpc>
                <a:spcPct val="90000"/>
              </a:lnSpc>
              <a:spcBef>
                <a:spcPts val="1000"/>
              </a:spcBef>
              <a:spcAft>
                <a:spcPts val="0"/>
              </a:spcAft>
              <a:buClr>
                <a:schemeClr val="dk1"/>
              </a:buClr>
              <a:buSzPct val="100000"/>
              <a:buChar char="•"/>
            </a:pPr>
            <a:r>
              <a:rPr b="1" lang="en-US">
                <a:latin typeface="Arial Narrow"/>
                <a:ea typeface="Arial Narrow"/>
                <a:cs typeface="Arial Narrow"/>
                <a:sym typeface="Arial Narrow"/>
              </a:rPr>
              <a:t>Case Study 1: Post-2008 Financial Crisis - U.S. Small Business Stimulus</a:t>
            </a:r>
            <a:endParaRPr/>
          </a:p>
          <a:p>
            <a:pPr indent="-228600" lvl="0" marL="228600" rtl="0" algn="just">
              <a:lnSpc>
                <a:spcPct val="90000"/>
              </a:lnSpc>
              <a:spcBef>
                <a:spcPts val="1000"/>
              </a:spcBef>
              <a:spcAft>
                <a:spcPts val="0"/>
              </a:spcAft>
              <a:buClr>
                <a:schemeClr val="dk1"/>
              </a:buClr>
              <a:buSzPct val="100000"/>
              <a:buFont typeface="Arial"/>
              <a:buChar char="•"/>
            </a:pPr>
            <a:r>
              <a:rPr lang="en-US">
                <a:latin typeface="Arial Narrow"/>
                <a:ea typeface="Arial Narrow"/>
                <a:cs typeface="Arial Narrow"/>
                <a:sym typeface="Arial Narrow"/>
              </a:rPr>
              <a:t>The </a:t>
            </a:r>
            <a:r>
              <a:rPr b="1" lang="en-US">
                <a:latin typeface="Arial Narrow"/>
                <a:ea typeface="Arial Narrow"/>
                <a:cs typeface="Arial Narrow"/>
                <a:sym typeface="Arial Narrow"/>
              </a:rPr>
              <a:t>American Recovery and Reinvestment Act (ARRA)</a:t>
            </a:r>
            <a:r>
              <a:rPr lang="en-US">
                <a:latin typeface="Arial Narrow"/>
                <a:ea typeface="Arial Narrow"/>
                <a:cs typeface="Arial Narrow"/>
                <a:sym typeface="Arial Narrow"/>
              </a:rPr>
              <a:t> provided </a:t>
            </a:r>
            <a:r>
              <a:rPr b="1" lang="en-US">
                <a:latin typeface="Arial Narrow"/>
                <a:ea typeface="Arial Narrow"/>
                <a:cs typeface="Arial Narrow"/>
                <a:sym typeface="Arial Narrow"/>
              </a:rPr>
              <a:t>$787 billion</a:t>
            </a:r>
            <a:r>
              <a:rPr lang="en-US">
                <a:latin typeface="Arial Narrow"/>
                <a:ea typeface="Arial Narrow"/>
                <a:cs typeface="Arial Narrow"/>
                <a:sym typeface="Arial Narrow"/>
              </a:rPr>
              <a:t> to stimulate demand, including </a:t>
            </a:r>
            <a:r>
              <a:rPr b="1" lang="en-US">
                <a:latin typeface="Arial Narrow"/>
                <a:ea typeface="Arial Narrow"/>
                <a:cs typeface="Arial Narrow"/>
                <a:sym typeface="Arial Narrow"/>
              </a:rPr>
              <a:t>$30 billion for small business loans</a:t>
            </a:r>
            <a:r>
              <a:rPr lang="en-US">
                <a:latin typeface="Arial Narrow"/>
                <a:ea typeface="Arial Narrow"/>
                <a:cs typeface="Arial Narrow"/>
                <a:sym typeface="Arial Narrow"/>
              </a:rPr>
              <a:t>.</a:t>
            </a:r>
            <a:endParaRPr/>
          </a:p>
          <a:p>
            <a:pPr indent="-228600" lvl="0" marL="228600" rtl="0" algn="just">
              <a:lnSpc>
                <a:spcPct val="90000"/>
              </a:lnSpc>
              <a:spcBef>
                <a:spcPts val="1000"/>
              </a:spcBef>
              <a:spcAft>
                <a:spcPts val="0"/>
              </a:spcAft>
              <a:buClr>
                <a:schemeClr val="dk1"/>
              </a:buClr>
              <a:buSzPct val="100000"/>
              <a:buFont typeface="Arial"/>
              <a:buChar char="•"/>
            </a:pPr>
            <a:r>
              <a:rPr b="1" lang="en-US">
                <a:latin typeface="Arial Narrow"/>
                <a:ea typeface="Arial Narrow"/>
                <a:cs typeface="Arial Narrow"/>
                <a:sym typeface="Arial Narrow"/>
              </a:rPr>
              <a:t>MSMEs used this funding</a:t>
            </a:r>
            <a:r>
              <a:rPr lang="en-US">
                <a:latin typeface="Arial Narrow"/>
                <a:ea typeface="Arial Narrow"/>
                <a:cs typeface="Arial Narrow"/>
                <a:sym typeface="Arial Narrow"/>
              </a:rPr>
              <a:t> to expand operations, hire more workers, and invest in innovation.</a:t>
            </a:r>
            <a:endParaRPr/>
          </a:p>
          <a:p>
            <a:pPr indent="-228600" lvl="0" marL="228600" rtl="0" algn="just">
              <a:lnSpc>
                <a:spcPct val="90000"/>
              </a:lnSpc>
              <a:spcBef>
                <a:spcPts val="1000"/>
              </a:spcBef>
              <a:spcAft>
                <a:spcPts val="0"/>
              </a:spcAft>
              <a:buClr>
                <a:schemeClr val="dk1"/>
              </a:buClr>
              <a:buSzPct val="100000"/>
              <a:buFont typeface="Arial"/>
              <a:buChar char="•"/>
            </a:pPr>
            <a:r>
              <a:rPr lang="en-US">
                <a:latin typeface="Arial Narrow"/>
                <a:ea typeface="Arial Narrow"/>
                <a:cs typeface="Arial Narrow"/>
                <a:sym typeface="Arial Narrow"/>
              </a:rPr>
              <a:t>The </a:t>
            </a:r>
            <a:r>
              <a:rPr b="1" lang="en-US">
                <a:latin typeface="Arial Narrow"/>
                <a:ea typeface="Arial Narrow"/>
                <a:cs typeface="Arial Narrow"/>
                <a:sym typeface="Arial Narrow"/>
              </a:rPr>
              <a:t>unemployment rate fell</a:t>
            </a:r>
            <a:r>
              <a:rPr lang="en-US">
                <a:latin typeface="Arial Narrow"/>
                <a:ea typeface="Arial Narrow"/>
                <a:cs typeface="Arial Narrow"/>
                <a:sym typeface="Arial Narrow"/>
              </a:rPr>
              <a:t> from </a:t>
            </a:r>
            <a:r>
              <a:rPr b="1" lang="en-US">
                <a:latin typeface="Arial Narrow"/>
                <a:ea typeface="Arial Narrow"/>
                <a:cs typeface="Arial Narrow"/>
                <a:sym typeface="Arial Narrow"/>
              </a:rPr>
              <a:t>10% in 2009 to 4.7% in 2016</a:t>
            </a:r>
            <a:r>
              <a:rPr lang="en-US">
                <a:latin typeface="Arial Narrow"/>
                <a:ea typeface="Arial Narrow"/>
                <a:cs typeface="Arial Narrow"/>
                <a:sym typeface="Arial Narrow"/>
              </a:rPr>
              <a:t>, showing the effectiveness of Keynesian policies in </a:t>
            </a:r>
            <a:r>
              <a:rPr b="1" lang="en-US">
                <a:latin typeface="Arial Narrow"/>
                <a:ea typeface="Arial Narrow"/>
                <a:cs typeface="Arial Narrow"/>
                <a:sym typeface="Arial Narrow"/>
              </a:rPr>
              <a:t>demand recovery</a:t>
            </a:r>
            <a:r>
              <a:rPr lang="en-US">
                <a:latin typeface="Arial Narrow"/>
                <a:ea typeface="Arial Narrow"/>
                <a:cs typeface="Arial Narrow"/>
                <a:sym typeface="Arial Narrow"/>
              </a:rPr>
              <a:t>.</a:t>
            </a:r>
            <a:endParaRPr/>
          </a:p>
          <a:p>
            <a:pPr indent="-228600" lvl="0" marL="228600" rtl="0" algn="just">
              <a:lnSpc>
                <a:spcPct val="90000"/>
              </a:lnSpc>
              <a:spcBef>
                <a:spcPts val="1000"/>
              </a:spcBef>
              <a:spcAft>
                <a:spcPts val="0"/>
              </a:spcAft>
              <a:buClr>
                <a:schemeClr val="dk1"/>
              </a:buClr>
              <a:buSzPct val="100000"/>
              <a:buChar char="•"/>
            </a:pPr>
            <a:r>
              <a:rPr b="1" lang="en-US">
                <a:latin typeface="Arial Narrow"/>
                <a:ea typeface="Arial Narrow"/>
                <a:cs typeface="Arial Narrow"/>
                <a:sym typeface="Arial Narrow"/>
              </a:rPr>
              <a:t>Case Study 2: India’s MSME Support During COVID-19</a:t>
            </a:r>
            <a:endParaRPr/>
          </a:p>
          <a:p>
            <a:pPr indent="-228600" lvl="0" marL="228600" rtl="0" algn="just">
              <a:lnSpc>
                <a:spcPct val="90000"/>
              </a:lnSpc>
              <a:spcBef>
                <a:spcPts val="1000"/>
              </a:spcBef>
              <a:spcAft>
                <a:spcPts val="0"/>
              </a:spcAft>
              <a:buClr>
                <a:schemeClr val="dk1"/>
              </a:buClr>
              <a:buSzPct val="100000"/>
              <a:buFont typeface="Arial"/>
              <a:buChar char="•"/>
            </a:pPr>
            <a:r>
              <a:rPr lang="en-US">
                <a:latin typeface="Arial Narrow"/>
                <a:ea typeface="Arial Narrow"/>
                <a:cs typeface="Arial Narrow"/>
                <a:sym typeface="Arial Narrow"/>
              </a:rPr>
              <a:t>The </a:t>
            </a:r>
            <a:r>
              <a:rPr b="1" lang="en-US">
                <a:latin typeface="Arial Narrow"/>
                <a:ea typeface="Arial Narrow"/>
                <a:cs typeface="Arial Narrow"/>
                <a:sym typeface="Arial Narrow"/>
              </a:rPr>
              <a:t>Atmanirbhar Bharat stimulus package</a:t>
            </a:r>
            <a:r>
              <a:rPr lang="en-US">
                <a:latin typeface="Arial Narrow"/>
                <a:ea typeface="Arial Narrow"/>
                <a:cs typeface="Arial Narrow"/>
                <a:sym typeface="Arial Narrow"/>
              </a:rPr>
              <a:t> allocated </a:t>
            </a:r>
            <a:r>
              <a:rPr b="1" lang="en-US">
                <a:latin typeface="Arial Narrow"/>
                <a:ea typeface="Arial Narrow"/>
                <a:cs typeface="Arial Narrow"/>
                <a:sym typeface="Arial Narrow"/>
              </a:rPr>
              <a:t>₹3 lakh crore (approx. $40 billion) in credit guarantees</a:t>
            </a:r>
            <a:r>
              <a:rPr lang="en-US">
                <a:latin typeface="Arial Narrow"/>
                <a:ea typeface="Arial Narrow"/>
                <a:cs typeface="Arial Narrow"/>
                <a:sym typeface="Arial Narrow"/>
              </a:rPr>
              <a:t> for MSMEs.</a:t>
            </a:r>
            <a:endParaRPr/>
          </a:p>
          <a:p>
            <a:pPr indent="-228600" lvl="0" marL="228600" rtl="0" algn="just">
              <a:lnSpc>
                <a:spcPct val="90000"/>
              </a:lnSpc>
              <a:spcBef>
                <a:spcPts val="1000"/>
              </a:spcBef>
              <a:spcAft>
                <a:spcPts val="0"/>
              </a:spcAft>
              <a:buClr>
                <a:schemeClr val="dk1"/>
              </a:buClr>
              <a:buSzPct val="100000"/>
              <a:buFont typeface="Arial"/>
              <a:buChar char="•"/>
            </a:pPr>
            <a:r>
              <a:rPr lang="en-US">
                <a:latin typeface="Arial Narrow"/>
                <a:ea typeface="Arial Narrow"/>
                <a:cs typeface="Arial Narrow"/>
                <a:sym typeface="Arial Narrow"/>
              </a:rPr>
              <a:t>MSMEs </a:t>
            </a:r>
            <a:r>
              <a:rPr b="1" lang="en-US">
                <a:latin typeface="Arial Narrow"/>
                <a:ea typeface="Arial Narrow"/>
                <a:cs typeface="Arial Narrow"/>
                <a:sym typeface="Arial Narrow"/>
              </a:rPr>
              <a:t>used the funds to stay operational</a:t>
            </a:r>
            <a:r>
              <a:rPr lang="en-US">
                <a:latin typeface="Arial Narrow"/>
                <a:ea typeface="Arial Narrow"/>
                <a:cs typeface="Arial Narrow"/>
                <a:sym typeface="Arial Narrow"/>
              </a:rPr>
              <a:t>, keeping jobs intact.</a:t>
            </a:r>
            <a:endParaRPr/>
          </a:p>
          <a:p>
            <a:pPr indent="-228600" lvl="0" marL="228600" rtl="0" algn="just">
              <a:lnSpc>
                <a:spcPct val="90000"/>
              </a:lnSpc>
              <a:spcBef>
                <a:spcPts val="1000"/>
              </a:spcBef>
              <a:spcAft>
                <a:spcPts val="0"/>
              </a:spcAft>
              <a:buClr>
                <a:schemeClr val="dk1"/>
              </a:buClr>
              <a:buSzPct val="100000"/>
              <a:buFont typeface="Arial"/>
              <a:buChar char="•"/>
            </a:pPr>
            <a:r>
              <a:rPr lang="en-US">
                <a:latin typeface="Arial Narrow"/>
                <a:ea typeface="Arial Narrow"/>
                <a:cs typeface="Arial Narrow"/>
                <a:sym typeface="Arial Narrow"/>
              </a:rPr>
              <a:t>Increased liquidity </a:t>
            </a:r>
            <a:r>
              <a:rPr b="1" lang="en-US">
                <a:latin typeface="Arial Narrow"/>
                <a:ea typeface="Arial Narrow"/>
                <a:cs typeface="Arial Narrow"/>
                <a:sym typeface="Arial Narrow"/>
              </a:rPr>
              <a:t>helped maintain purchasing power</a:t>
            </a:r>
            <a:r>
              <a:rPr lang="en-US">
                <a:latin typeface="Arial Narrow"/>
                <a:ea typeface="Arial Narrow"/>
                <a:cs typeface="Arial Narrow"/>
                <a:sym typeface="Arial Narrow"/>
              </a:rPr>
              <a:t>, preventing a deeper recession.</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8"/>
          <p:cNvSpPr txBox="1"/>
          <p:nvPr>
            <p:ph idx="1" type="body"/>
          </p:nvPr>
        </p:nvSpPr>
        <p:spPr>
          <a:xfrm>
            <a:off x="838200" y="533400"/>
            <a:ext cx="10515600" cy="5643563"/>
          </a:xfrm>
          <a:prstGeom prst="rect">
            <a:avLst/>
          </a:prstGeom>
          <a:noFill/>
          <a:ln>
            <a:noFill/>
          </a:ln>
        </p:spPr>
        <p:txBody>
          <a:bodyPr anchorCtr="0" anchor="t" bIns="45700" lIns="91425" spcFirstLastPara="1" rIns="91425" wrap="square" tIns="45700">
            <a:normAutofit fontScale="70000" lnSpcReduction="20000"/>
          </a:bodyPr>
          <a:lstStyle/>
          <a:p>
            <a:pPr indent="0" lvl="0" marL="0" rtl="0" algn="just">
              <a:lnSpc>
                <a:spcPct val="90000"/>
              </a:lnSpc>
              <a:spcBef>
                <a:spcPts val="0"/>
              </a:spcBef>
              <a:spcAft>
                <a:spcPts val="0"/>
              </a:spcAft>
              <a:buClr>
                <a:schemeClr val="dk1"/>
              </a:buClr>
              <a:buSzPct val="100000"/>
              <a:buNone/>
            </a:pPr>
            <a:r>
              <a:rPr b="1" lang="en-US" sz="3200">
                <a:latin typeface="Arial Narrow"/>
                <a:ea typeface="Arial Narrow"/>
                <a:cs typeface="Arial Narrow"/>
                <a:sym typeface="Arial Narrow"/>
              </a:rPr>
              <a:t>4. Keynesian Multiplier Effect and MSMEs</a:t>
            </a:r>
            <a:endParaRPr/>
          </a:p>
          <a:p>
            <a:pPr indent="-228600" lvl="0" marL="228600" rtl="0" algn="just">
              <a:lnSpc>
                <a:spcPct val="90000"/>
              </a:lnSpc>
              <a:spcBef>
                <a:spcPts val="1000"/>
              </a:spcBef>
              <a:spcAft>
                <a:spcPts val="0"/>
              </a:spcAft>
              <a:buClr>
                <a:schemeClr val="dk1"/>
              </a:buClr>
              <a:buSzPct val="100000"/>
              <a:buChar char="•"/>
            </a:pPr>
            <a:r>
              <a:rPr lang="en-US" sz="3200">
                <a:latin typeface="Arial Narrow"/>
                <a:ea typeface="Arial Narrow"/>
                <a:cs typeface="Arial Narrow"/>
                <a:sym typeface="Arial Narrow"/>
              </a:rPr>
              <a:t>A </a:t>
            </a:r>
            <a:r>
              <a:rPr b="1" lang="en-US" sz="3200">
                <a:latin typeface="Arial Narrow"/>
                <a:ea typeface="Arial Narrow"/>
                <a:cs typeface="Arial Narrow"/>
                <a:sym typeface="Arial Narrow"/>
              </a:rPr>
              <a:t>Keynesian multiplier</a:t>
            </a:r>
            <a:r>
              <a:rPr lang="en-US" sz="3200">
                <a:latin typeface="Arial Narrow"/>
                <a:ea typeface="Arial Narrow"/>
                <a:cs typeface="Arial Narrow"/>
                <a:sym typeface="Arial Narrow"/>
              </a:rPr>
              <a:t> occurs when </a:t>
            </a:r>
            <a:r>
              <a:rPr b="1" lang="en-US" sz="3200">
                <a:latin typeface="Arial Narrow"/>
                <a:ea typeface="Arial Narrow"/>
                <a:cs typeface="Arial Narrow"/>
                <a:sym typeface="Arial Narrow"/>
              </a:rPr>
              <a:t>initial government spending leads to a larger increase in economic output</a:t>
            </a:r>
            <a:r>
              <a:rPr lang="en-US" sz="3200">
                <a:latin typeface="Arial Narrow"/>
                <a:ea typeface="Arial Narrow"/>
                <a:cs typeface="Arial Narrow"/>
                <a:sym typeface="Arial Narrow"/>
              </a:rPr>
              <a:t>.</a:t>
            </a:r>
            <a:endParaRPr/>
          </a:p>
          <a:p>
            <a:pPr indent="-228600" lvl="0" marL="228600" rtl="0" algn="just">
              <a:lnSpc>
                <a:spcPct val="90000"/>
              </a:lnSpc>
              <a:spcBef>
                <a:spcPts val="1000"/>
              </a:spcBef>
              <a:spcAft>
                <a:spcPts val="0"/>
              </a:spcAft>
              <a:buClr>
                <a:schemeClr val="dk1"/>
              </a:buClr>
              <a:buSzPct val="100000"/>
              <a:buChar char="•"/>
            </a:pPr>
            <a:r>
              <a:rPr lang="en-US" sz="3200">
                <a:latin typeface="Arial Narrow"/>
                <a:ea typeface="Arial Narrow"/>
                <a:cs typeface="Arial Narrow"/>
                <a:sym typeface="Arial Narrow"/>
              </a:rPr>
              <a:t>🔹 </a:t>
            </a:r>
            <a:r>
              <a:rPr b="1" lang="en-US" sz="3200">
                <a:latin typeface="Arial Narrow"/>
                <a:ea typeface="Arial Narrow"/>
                <a:cs typeface="Arial Narrow"/>
                <a:sym typeface="Arial Narrow"/>
              </a:rPr>
              <a:t>Formula for the Multiplier Effect:</a:t>
            </a:r>
            <a:endParaRPr sz="3200">
              <a:latin typeface="Arial Narrow"/>
              <a:ea typeface="Arial Narrow"/>
              <a:cs typeface="Arial Narrow"/>
              <a:sym typeface="Arial Narrow"/>
            </a:endParaRPr>
          </a:p>
          <a:p>
            <a:pPr indent="-228600" lvl="0" marL="228600" rtl="0" algn="just">
              <a:lnSpc>
                <a:spcPct val="90000"/>
              </a:lnSpc>
              <a:spcBef>
                <a:spcPts val="1000"/>
              </a:spcBef>
              <a:spcAft>
                <a:spcPts val="0"/>
              </a:spcAft>
              <a:buClr>
                <a:schemeClr val="dk1"/>
              </a:buClr>
              <a:buSzPct val="100000"/>
              <a:buChar char="•"/>
            </a:pPr>
            <a:r>
              <a:rPr lang="en-US" sz="3200">
                <a:latin typeface="Arial Narrow"/>
                <a:ea typeface="Arial Narrow"/>
                <a:cs typeface="Arial Narrow"/>
                <a:sym typeface="Arial Narrow"/>
              </a:rPr>
              <a:t>Multiplier=1/1−MPC</a:t>
            </a:r>
            <a:endParaRPr/>
          </a:p>
          <a:p>
            <a:pPr indent="0" lvl="0" marL="0" rtl="0" algn="just">
              <a:lnSpc>
                <a:spcPct val="90000"/>
              </a:lnSpc>
              <a:spcBef>
                <a:spcPts val="1000"/>
              </a:spcBef>
              <a:spcAft>
                <a:spcPts val="0"/>
              </a:spcAft>
              <a:buClr>
                <a:schemeClr val="dk1"/>
              </a:buClr>
              <a:buSzPct val="100000"/>
              <a:buNone/>
            </a:pPr>
            <a:r>
              <a:rPr lang="en-US" sz="3200">
                <a:latin typeface="Arial Narrow"/>
                <a:ea typeface="Arial Narrow"/>
                <a:cs typeface="Arial Narrow"/>
                <a:sym typeface="Arial Narrow"/>
              </a:rPr>
              <a:t>where </a:t>
            </a:r>
            <a:r>
              <a:rPr b="1" lang="en-US" sz="3200">
                <a:latin typeface="Arial Narrow"/>
                <a:ea typeface="Arial Narrow"/>
                <a:cs typeface="Arial Narrow"/>
                <a:sym typeface="Arial Narrow"/>
              </a:rPr>
              <a:t>MPC (Marginal Propensity to Consume)</a:t>
            </a:r>
            <a:r>
              <a:rPr lang="en-US" sz="3200">
                <a:latin typeface="Arial Narrow"/>
                <a:ea typeface="Arial Narrow"/>
                <a:cs typeface="Arial Narrow"/>
                <a:sym typeface="Arial Narrow"/>
              </a:rPr>
              <a:t> is the fraction of additional income that people spend rather than save.</a:t>
            </a:r>
            <a:endParaRPr/>
          </a:p>
          <a:p>
            <a:pPr indent="-228600" lvl="0" marL="228600" rtl="0" algn="just">
              <a:lnSpc>
                <a:spcPct val="90000"/>
              </a:lnSpc>
              <a:spcBef>
                <a:spcPts val="1000"/>
              </a:spcBef>
              <a:spcAft>
                <a:spcPts val="0"/>
              </a:spcAft>
              <a:buClr>
                <a:schemeClr val="dk1"/>
              </a:buClr>
              <a:buSzPct val="100000"/>
              <a:buChar char="•"/>
            </a:pPr>
            <a:r>
              <a:rPr lang="en-US" sz="3200">
                <a:latin typeface="Arial Narrow"/>
                <a:ea typeface="Arial Narrow"/>
                <a:cs typeface="Arial Narrow"/>
                <a:sym typeface="Arial Narrow"/>
              </a:rPr>
              <a:t>Since MSMEs </a:t>
            </a:r>
            <a:r>
              <a:rPr b="1" lang="en-US" sz="3200">
                <a:latin typeface="Arial Narrow"/>
                <a:ea typeface="Arial Narrow"/>
                <a:cs typeface="Arial Narrow"/>
                <a:sym typeface="Arial Narrow"/>
              </a:rPr>
              <a:t>employ low- and middle-income workers</a:t>
            </a:r>
            <a:r>
              <a:rPr lang="en-US" sz="3200">
                <a:latin typeface="Arial Narrow"/>
                <a:ea typeface="Arial Narrow"/>
                <a:cs typeface="Arial Narrow"/>
                <a:sym typeface="Arial Narrow"/>
              </a:rPr>
              <a:t>, their employees have a </a:t>
            </a:r>
            <a:r>
              <a:rPr b="1" lang="en-US" sz="3200">
                <a:latin typeface="Arial Narrow"/>
                <a:ea typeface="Arial Narrow"/>
                <a:cs typeface="Arial Narrow"/>
                <a:sym typeface="Arial Narrow"/>
              </a:rPr>
              <a:t>high MPC</a:t>
            </a:r>
            <a:r>
              <a:rPr lang="en-US" sz="3200">
                <a:latin typeface="Arial Narrow"/>
                <a:ea typeface="Arial Narrow"/>
                <a:cs typeface="Arial Narrow"/>
                <a:sym typeface="Arial Narrow"/>
              </a:rPr>
              <a:t>, meaning they </a:t>
            </a:r>
            <a:r>
              <a:rPr b="1" lang="en-US" sz="3200">
                <a:latin typeface="Arial Narrow"/>
                <a:ea typeface="Arial Narrow"/>
                <a:cs typeface="Arial Narrow"/>
                <a:sym typeface="Arial Narrow"/>
              </a:rPr>
              <a:t>spend most of their income</a:t>
            </a:r>
            <a:r>
              <a:rPr lang="en-US" sz="3200">
                <a:latin typeface="Arial Narrow"/>
                <a:ea typeface="Arial Narrow"/>
                <a:cs typeface="Arial Narrow"/>
                <a:sym typeface="Arial Narrow"/>
              </a:rPr>
              <a:t>. This results in:</a:t>
            </a:r>
            <a:endParaRPr/>
          </a:p>
          <a:p>
            <a:pPr indent="-228600" lvl="0" marL="228600" rtl="0" algn="just">
              <a:lnSpc>
                <a:spcPct val="90000"/>
              </a:lnSpc>
              <a:spcBef>
                <a:spcPts val="1000"/>
              </a:spcBef>
              <a:spcAft>
                <a:spcPts val="0"/>
              </a:spcAft>
              <a:buClr>
                <a:schemeClr val="dk1"/>
              </a:buClr>
              <a:buSzPct val="100000"/>
              <a:buFont typeface="Calibri"/>
              <a:buAutoNum type="arabicPeriod"/>
            </a:pPr>
            <a:r>
              <a:rPr b="1" lang="en-US" sz="3200">
                <a:latin typeface="Arial Narrow"/>
                <a:ea typeface="Arial Narrow"/>
                <a:cs typeface="Arial Narrow"/>
                <a:sym typeface="Arial Narrow"/>
              </a:rPr>
              <a:t>Higher consumption spending</a:t>
            </a:r>
            <a:r>
              <a:rPr lang="en-US" sz="3200">
                <a:latin typeface="Arial Narrow"/>
                <a:ea typeface="Arial Narrow"/>
                <a:cs typeface="Arial Narrow"/>
                <a:sym typeface="Arial Narrow"/>
              </a:rPr>
              <a:t>, increasing aggregate demand.</a:t>
            </a:r>
            <a:endParaRPr/>
          </a:p>
          <a:p>
            <a:pPr indent="-228600" lvl="0" marL="228600" rtl="0" algn="just">
              <a:lnSpc>
                <a:spcPct val="90000"/>
              </a:lnSpc>
              <a:spcBef>
                <a:spcPts val="1000"/>
              </a:spcBef>
              <a:spcAft>
                <a:spcPts val="0"/>
              </a:spcAft>
              <a:buClr>
                <a:schemeClr val="dk1"/>
              </a:buClr>
              <a:buSzPct val="100000"/>
              <a:buFont typeface="Calibri"/>
              <a:buAutoNum type="arabicPeriod"/>
            </a:pPr>
            <a:r>
              <a:rPr b="1" lang="en-US" sz="3200">
                <a:latin typeface="Arial Narrow"/>
                <a:ea typeface="Arial Narrow"/>
                <a:cs typeface="Arial Narrow"/>
                <a:sym typeface="Arial Narrow"/>
              </a:rPr>
              <a:t>More production</a:t>
            </a:r>
            <a:r>
              <a:rPr lang="en-US" sz="3200">
                <a:latin typeface="Arial Narrow"/>
                <a:ea typeface="Arial Narrow"/>
                <a:cs typeface="Arial Narrow"/>
                <a:sym typeface="Arial Narrow"/>
              </a:rPr>
              <a:t> by businesses to meet demand.</a:t>
            </a:r>
            <a:endParaRPr/>
          </a:p>
          <a:p>
            <a:pPr indent="-228600" lvl="0" marL="228600" rtl="0" algn="just">
              <a:lnSpc>
                <a:spcPct val="90000"/>
              </a:lnSpc>
              <a:spcBef>
                <a:spcPts val="1000"/>
              </a:spcBef>
              <a:spcAft>
                <a:spcPts val="0"/>
              </a:spcAft>
              <a:buClr>
                <a:schemeClr val="dk1"/>
              </a:buClr>
              <a:buSzPct val="100000"/>
              <a:buFont typeface="Calibri"/>
              <a:buAutoNum type="arabicPeriod"/>
            </a:pPr>
            <a:r>
              <a:rPr b="1" lang="en-US" sz="3200">
                <a:latin typeface="Arial Narrow"/>
                <a:ea typeface="Arial Narrow"/>
                <a:cs typeface="Arial Narrow"/>
                <a:sym typeface="Arial Narrow"/>
              </a:rPr>
              <a:t>Further job creation and income growth</a:t>
            </a:r>
            <a:r>
              <a:rPr lang="en-US" sz="3200">
                <a:latin typeface="Arial Narrow"/>
                <a:ea typeface="Arial Narrow"/>
                <a:cs typeface="Arial Narrow"/>
                <a:sym typeface="Arial Narrow"/>
              </a:rPr>
              <a:t>.</a:t>
            </a:r>
            <a:endParaRPr/>
          </a:p>
          <a:p>
            <a:pPr indent="0" lvl="0" marL="0" rtl="0" algn="just">
              <a:lnSpc>
                <a:spcPct val="90000"/>
              </a:lnSpc>
              <a:spcBef>
                <a:spcPts val="1000"/>
              </a:spcBef>
              <a:spcAft>
                <a:spcPts val="0"/>
              </a:spcAft>
              <a:buClr>
                <a:schemeClr val="dk1"/>
              </a:buClr>
              <a:buSzPct val="100000"/>
              <a:buNone/>
            </a:pPr>
            <a:r>
              <a:rPr lang="en-US" sz="3200">
                <a:latin typeface="Arial Narrow"/>
                <a:ea typeface="Arial Narrow"/>
                <a:cs typeface="Arial Narrow"/>
                <a:sym typeface="Arial Narrow"/>
              </a:rPr>
              <a:t>✅ </a:t>
            </a:r>
            <a:r>
              <a:rPr b="1" lang="en-US" sz="3200">
                <a:latin typeface="Arial Narrow"/>
                <a:ea typeface="Arial Narrow"/>
                <a:cs typeface="Arial Narrow"/>
                <a:sym typeface="Arial Narrow"/>
              </a:rPr>
              <a:t>Example:</a:t>
            </a:r>
            <a:endParaRPr sz="3200">
              <a:latin typeface="Arial Narrow"/>
              <a:ea typeface="Arial Narrow"/>
              <a:cs typeface="Arial Narrow"/>
              <a:sym typeface="Arial Narrow"/>
            </a:endParaRPr>
          </a:p>
          <a:p>
            <a:pPr indent="-228600" lvl="0" marL="228600" rtl="0" algn="just">
              <a:lnSpc>
                <a:spcPct val="90000"/>
              </a:lnSpc>
              <a:spcBef>
                <a:spcPts val="1000"/>
              </a:spcBef>
              <a:spcAft>
                <a:spcPts val="0"/>
              </a:spcAft>
              <a:buClr>
                <a:schemeClr val="dk1"/>
              </a:buClr>
              <a:buSzPct val="100000"/>
              <a:buFont typeface="Arial"/>
              <a:buChar char="•"/>
            </a:pPr>
            <a:r>
              <a:rPr lang="en-US" sz="3200">
                <a:latin typeface="Arial Narrow"/>
                <a:ea typeface="Arial Narrow"/>
                <a:cs typeface="Arial Narrow"/>
                <a:sym typeface="Arial Narrow"/>
              </a:rPr>
              <a:t>A government invests </a:t>
            </a:r>
            <a:r>
              <a:rPr b="1" lang="en-US" sz="3200">
                <a:latin typeface="Arial Narrow"/>
                <a:ea typeface="Arial Narrow"/>
                <a:cs typeface="Arial Narrow"/>
                <a:sym typeface="Arial Narrow"/>
              </a:rPr>
              <a:t>₹100 crore</a:t>
            </a:r>
            <a:r>
              <a:rPr lang="en-US" sz="3200">
                <a:latin typeface="Arial Narrow"/>
                <a:ea typeface="Arial Narrow"/>
                <a:cs typeface="Arial Narrow"/>
                <a:sym typeface="Arial Narrow"/>
              </a:rPr>
              <a:t> in MSME sector stimulus.</a:t>
            </a:r>
            <a:endParaRPr/>
          </a:p>
          <a:p>
            <a:pPr indent="-228600" lvl="0" marL="228600" rtl="0" algn="just">
              <a:lnSpc>
                <a:spcPct val="90000"/>
              </a:lnSpc>
              <a:spcBef>
                <a:spcPts val="1000"/>
              </a:spcBef>
              <a:spcAft>
                <a:spcPts val="0"/>
              </a:spcAft>
              <a:buClr>
                <a:schemeClr val="dk1"/>
              </a:buClr>
              <a:buSzPct val="100000"/>
              <a:buFont typeface="Arial"/>
              <a:buChar char="•"/>
            </a:pPr>
            <a:r>
              <a:rPr lang="en-US" sz="3200">
                <a:latin typeface="Arial Narrow"/>
                <a:ea typeface="Arial Narrow"/>
                <a:cs typeface="Arial Narrow"/>
                <a:sym typeface="Arial Narrow"/>
              </a:rPr>
              <a:t>Workers spend </a:t>
            </a:r>
            <a:r>
              <a:rPr b="1" lang="en-US" sz="3200">
                <a:latin typeface="Arial Narrow"/>
                <a:ea typeface="Arial Narrow"/>
                <a:cs typeface="Arial Narrow"/>
                <a:sym typeface="Arial Narrow"/>
              </a:rPr>
              <a:t>₹80 crore</a:t>
            </a:r>
            <a:r>
              <a:rPr lang="en-US" sz="3200">
                <a:latin typeface="Arial Narrow"/>
                <a:ea typeface="Arial Narrow"/>
                <a:cs typeface="Arial Narrow"/>
                <a:sym typeface="Arial Narrow"/>
              </a:rPr>
              <a:t> (MPC = 0.8), which circulates further in the economy.</a:t>
            </a:r>
            <a:endParaRPr/>
          </a:p>
          <a:p>
            <a:pPr indent="-228600" lvl="0" marL="228600" rtl="0" algn="just">
              <a:lnSpc>
                <a:spcPct val="90000"/>
              </a:lnSpc>
              <a:spcBef>
                <a:spcPts val="1000"/>
              </a:spcBef>
              <a:spcAft>
                <a:spcPts val="0"/>
              </a:spcAft>
              <a:buClr>
                <a:schemeClr val="dk1"/>
              </a:buClr>
              <a:buSzPct val="100000"/>
              <a:buFont typeface="Arial"/>
              <a:buChar char="•"/>
            </a:pPr>
            <a:r>
              <a:rPr lang="en-US" sz="3200">
                <a:latin typeface="Arial Narrow"/>
                <a:ea typeface="Arial Narrow"/>
                <a:cs typeface="Arial Narrow"/>
                <a:sym typeface="Arial Narrow"/>
              </a:rPr>
              <a:t>The total GDP increase </a:t>
            </a:r>
            <a:r>
              <a:rPr b="1" lang="en-US" sz="3200">
                <a:latin typeface="Arial Narrow"/>
                <a:ea typeface="Arial Narrow"/>
                <a:cs typeface="Arial Narrow"/>
                <a:sym typeface="Arial Narrow"/>
              </a:rPr>
              <a:t>could be ₹400 crore or more</a:t>
            </a:r>
            <a:r>
              <a:rPr lang="en-US" sz="3200">
                <a:latin typeface="Arial Narrow"/>
                <a:ea typeface="Arial Narrow"/>
                <a:cs typeface="Arial Narrow"/>
                <a:sym typeface="Arial Narrow"/>
              </a:rPr>
              <a:t>, thanks to the multiplier effect.</a:t>
            </a:r>
            <a:endParaRPr/>
          </a:p>
          <a:p>
            <a:pPr indent="-10414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9"/>
          <p:cNvSpPr txBox="1"/>
          <p:nvPr>
            <p:ph idx="1" type="body"/>
          </p:nvPr>
        </p:nvSpPr>
        <p:spPr>
          <a:xfrm>
            <a:off x="838200" y="828675"/>
            <a:ext cx="10515600" cy="5348288"/>
          </a:xfrm>
          <a:prstGeom prst="rect">
            <a:avLst/>
          </a:prstGeom>
          <a:noFill/>
          <a:ln>
            <a:noFill/>
          </a:ln>
        </p:spPr>
        <p:txBody>
          <a:bodyPr anchorCtr="0" anchor="t" bIns="45700" lIns="91425" spcFirstLastPara="1" rIns="91425" wrap="square" tIns="45700">
            <a:normAutofit fontScale="92500" lnSpcReduction="10000"/>
          </a:bodyPr>
          <a:lstStyle/>
          <a:p>
            <a:pPr indent="0" lvl="0" marL="0" rtl="0" algn="just">
              <a:lnSpc>
                <a:spcPct val="90000"/>
              </a:lnSpc>
              <a:spcBef>
                <a:spcPts val="0"/>
              </a:spcBef>
              <a:spcAft>
                <a:spcPts val="0"/>
              </a:spcAft>
              <a:buClr>
                <a:schemeClr val="dk1"/>
              </a:buClr>
              <a:buSzPct val="100000"/>
              <a:buNone/>
            </a:pPr>
            <a:r>
              <a:rPr b="1" lang="en-US">
                <a:latin typeface="Arial Narrow"/>
                <a:ea typeface="Arial Narrow"/>
                <a:cs typeface="Arial Narrow"/>
                <a:sym typeface="Arial Narrow"/>
              </a:rPr>
              <a:t>5. Policy Recommendations for Strengthening MSME Demand Stimulus</a:t>
            </a:r>
            <a:endParaRPr/>
          </a:p>
          <a:p>
            <a:pPr indent="0" lvl="0" marL="0" rtl="0" algn="just">
              <a:lnSpc>
                <a:spcPct val="90000"/>
              </a:lnSpc>
              <a:spcBef>
                <a:spcPts val="1000"/>
              </a:spcBef>
              <a:spcAft>
                <a:spcPts val="0"/>
              </a:spcAft>
              <a:buClr>
                <a:schemeClr val="dk1"/>
              </a:buClr>
              <a:buSzPct val="100000"/>
              <a:buNone/>
            </a:pPr>
            <a:r>
              <a:rPr b="1" lang="en-US">
                <a:latin typeface="Arial Narrow"/>
                <a:ea typeface="Arial Narrow"/>
                <a:cs typeface="Arial Narrow"/>
                <a:sym typeface="Arial Narrow"/>
              </a:rPr>
              <a:t>(A) Direct Financial Support</a:t>
            </a:r>
            <a:endParaRPr/>
          </a:p>
          <a:p>
            <a:pPr indent="-228600" lvl="0" marL="228600" rtl="0" algn="just">
              <a:lnSpc>
                <a:spcPct val="90000"/>
              </a:lnSpc>
              <a:spcBef>
                <a:spcPts val="1000"/>
              </a:spcBef>
              <a:spcAft>
                <a:spcPts val="0"/>
              </a:spcAft>
              <a:buClr>
                <a:schemeClr val="dk1"/>
              </a:buClr>
              <a:buSzPct val="100000"/>
              <a:buFont typeface="Arial"/>
              <a:buChar char="•"/>
            </a:pPr>
            <a:r>
              <a:rPr lang="en-US">
                <a:latin typeface="Arial Narrow"/>
                <a:ea typeface="Arial Narrow"/>
                <a:cs typeface="Arial Narrow"/>
                <a:sym typeface="Arial Narrow"/>
              </a:rPr>
              <a:t>Expand </a:t>
            </a:r>
            <a:r>
              <a:rPr b="1" lang="en-US">
                <a:latin typeface="Arial Narrow"/>
                <a:ea typeface="Arial Narrow"/>
                <a:cs typeface="Arial Narrow"/>
                <a:sym typeface="Arial Narrow"/>
              </a:rPr>
              <a:t>low-interest credit programs</a:t>
            </a:r>
            <a:r>
              <a:rPr lang="en-US">
                <a:latin typeface="Arial Narrow"/>
                <a:ea typeface="Arial Narrow"/>
                <a:cs typeface="Arial Narrow"/>
                <a:sym typeface="Arial Narrow"/>
              </a:rPr>
              <a:t> for MSMEs.</a:t>
            </a:r>
            <a:endParaRPr/>
          </a:p>
          <a:p>
            <a:pPr indent="-228600" lvl="0" marL="228600" rtl="0" algn="just">
              <a:lnSpc>
                <a:spcPct val="90000"/>
              </a:lnSpc>
              <a:spcBef>
                <a:spcPts val="1000"/>
              </a:spcBef>
              <a:spcAft>
                <a:spcPts val="0"/>
              </a:spcAft>
              <a:buClr>
                <a:schemeClr val="dk1"/>
              </a:buClr>
              <a:buSzPct val="100000"/>
              <a:buFont typeface="Arial"/>
              <a:buChar char="•"/>
            </a:pPr>
            <a:r>
              <a:rPr lang="en-US">
                <a:latin typeface="Arial Narrow"/>
                <a:ea typeface="Arial Narrow"/>
                <a:cs typeface="Arial Narrow"/>
                <a:sym typeface="Arial Narrow"/>
              </a:rPr>
              <a:t>Increase </a:t>
            </a:r>
            <a:r>
              <a:rPr b="1" lang="en-US">
                <a:latin typeface="Arial Narrow"/>
                <a:ea typeface="Arial Narrow"/>
                <a:cs typeface="Arial Narrow"/>
                <a:sym typeface="Arial Narrow"/>
              </a:rPr>
              <a:t>subsidies for technology adoption</a:t>
            </a:r>
            <a:r>
              <a:rPr lang="en-US">
                <a:latin typeface="Arial Narrow"/>
                <a:ea typeface="Arial Narrow"/>
                <a:cs typeface="Arial Narrow"/>
                <a:sym typeface="Arial Narrow"/>
              </a:rPr>
              <a:t> to improve productivity.</a:t>
            </a:r>
            <a:endParaRPr/>
          </a:p>
          <a:p>
            <a:pPr indent="0" lvl="0" marL="0" rtl="0" algn="just">
              <a:lnSpc>
                <a:spcPct val="90000"/>
              </a:lnSpc>
              <a:spcBef>
                <a:spcPts val="1000"/>
              </a:spcBef>
              <a:spcAft>
                <a:spcPts val="0"/>
              </a:spcAft>
              <a:buClr>
                <a:schemeClr val="dk1"/>
              </a:buClr>
              <a:buSzPct val="100000"/>
              <a:buNone/>
            </a:pPr>
            <a:r>
              <a:rPr b="1" lang="en-US">
                <a:latin typeface="Arial Narrow"/>
                <a:ea typeface="Arial Narrow"/>
                <a:cs typeface="Arial Narrow"/>
                <a:sym typeface="Arial Narrow"/>
              </a:rPr>
              <a:t>(B) Public Procurement from MSMEs</a:t>
            </a:r>
            <a:endParaRPr/>
          </a:p>
          <a:p>
            <a:pPr indent="-228600" lvl="0" marL="228600" rtl="0" algn="just">
              <a:lnSpc>
                <a:spcPct val="90000"/>
              </a:lnSpc>
              <a:spcBef>
                <a:spcPts val="1000"/>
              </a:spcBef>
              <a:spcAft>
                <a:spcPts val="0"/>
              </a:spcAft>
              <a:buClr>
                <a:schemeClr val="dk1"/>
              </a:buClr>
              <a:buSzPct val="100000"/>
              <a:buFont typeface="Arial"/>
              <a:buChar char="•"/>
            </a:pPr>
            <a:r>
              <a:rPr lang="en-US">
                <a:latin typeface="Arial Narrow"/>
                <a:ea typeface="Arial Narrow"/>
                <a:cs typeface="Arial Narrow"/>
                <a:sym typeface="Arial Narrow"/>
              </a:rPr>
              <a:t>Governments can </a:t>
            </a:r>
            <a:r>
              <a:rPr b="1" lang="en-US">
                <a:latin typeface="Arial Narrow"/>
                <a:ea typeface="Arial Narrow"/>
                <a:cs typeface="Arial Narrow"/>
                <a:sym typeface="Arial Narrow"/>
              </a:rPr>
              <a:t>buy more products from MSMEs</a:t>
            </a:r>
            <a:r>
              <a:rPr lang="en-US">
                <a:latin typeface="Arial Narrow"/>
                <a:ea typeface="Arial Narrow"/>
                <a:cs typeface="Arial Narrow"/>
                <a:sym typeface="Arial Narrow"/>
              </a:rPr>
              <a:t> (e.g., in defense, healthcare, infrastructure projects).</a:t>
            </a:r>
            <a:endParaRPr/>
          </a:p>
          <a:p>
            <a:pPr indent="-228600" lvl="0" marL="228600" rtl="0" algn="just">
              <a:lnSpc>
                <a:spcPct val="90000"/>
              </a:lnSpc>
              <a:spcBef>
                <a:spcPts val="1000"/>
              </a:spcBef>
              <a:spcAft>
                <a:spcPts val="0"/>
              </a:spcAft>
              <a:buClr>
                <a:schemeClr val="dk1"/>
              </a:buClr>
              <a:buSzPct val="100000"/>
              <a:buFont typeface="Arial"/>
              <a:buChar char="•"/>
            </a:pPr>
            <a:r>
              <a:rPr lang="en-US">
                <a:latin typeface="Arial Narrow"/>
                <a:ea typeface="Arial Narrow"/>
                <a:cs typeface="Arial Narrow"/>
                <a:sym typeface="Arial Narrow"/>
              </a:rPr>
              <a:t>This </a:t>
            </a:r>
            <a:r>
              <a:rPr b="1" lang="en-US">
                <a:latin typeface="Arial Narrow"/>
                <a:ea typeface="Arial Narrow"/>
                <a:cs typeface="Arial Narrow"/>
                <a:sym typeface="Arial Narrow"/>
              </a:rPr>
              <a:t>directly boosts demand for MSME goods and services</a:t>
            </a:r>
            <a:r>
              <a:rPr lang="en-US">
                <a:latin typeface="Arial Narrow"/>
                <a:ea typeface="Arial Narrow"/>
                <a:cs typeface="Arial Narrow"/>
                <a:sym typeface="Arial Narrow"/>
              </a:rPr>
              <a:t>.</a:t>
            </a:r>
            <a:endParaRPr/>
          </a:p>
          <a:p>
            <a:pPr indent="0" lvl="0" marL="0" rtl="0" algn="just">
              <a:lnSpc>
                <a:spcPct val="90000"/>
              </a:lnSpc>
              <a:spcBef>
                <a:spcPts val="1000"/>
              </a:spcBef>
              <a:spcAft>
                <a:spcPts val="0"/>
              </a:spcAft>
              <a:buClr>
                <a:schemeClr val="dk1"/>
              </a:buClr>
              <a:buSzPct val="100000"/>
              <a:buNone/>
            </a:pPr>
            <a:r>
              <a:rPr b="1" lang="en-US">
                <a:latin typeface="Arial Narrow"/>
                <a:ea typeface="Arial Narrow"/>
                <a:cs typeface="Arial Narrow"/>
                <a:sym typeface="Arial Narrow"/>
              </a:rPr>
              <a:t>(C) Skill Development and Training Programs</a:t>
            </a:r>
            <a:endParaRPr/>
          </a:p>
          <a:p>
            <a:pPr indent="-228600" lvl="0" marL="228600" rtl="0" algn="just">
              <a:lnSpc>
                <a:spcPct val="90000"/>
              </a:lnSpc>
              <a:spcBef>
                <a:spcPts val="1000"/>
              </a:spcBef>
              <a:spcAft>
                <a:spcPts val="0"/>
              </a:spcAft>
              <a:buClr>
                <a:schemeClr val="dk1"/>
              </a:buClr>
              <a:buSzPct val="100000"/>
              <a:buFont typeface="Arial"/>
              <a:buChar char="•"/>
            </a:pPr>
            <a:r>
              <a:rPr lang="en-US">
                <a:latin typeface="Arial Narrow"/>
                <a:ea typeface="Arial Narrow"/>
                <a:cs typeface="Arial Narrow"/>
                <a:sym typeface="Arial Narrow"/>
              </a:rPr>
              <a:t>Investing in </a:t>
            </a:r>
            <a:r>
              <a:rPr b="1" lang="en-US">
                <a:latin typeface="Arial Narrow"/>
                <a:ea typeface="Arial Narrow"/>
                <a:cs typeface="Arial Narrow"/>
                <a:sym typeface="Arial Narrow"/>
              </a:rPr>
              <a:t>worker training</a:t>
            </a:r>
            <a:r>
              <a:rPr lang="en-US">
                <a:latin typeface="Arial Narrow"/>
                <a:ea typeface="Arial Narrow"/>
                <a:cs typeface="Arial Narrow"/>
                <a:sym typeface="Arial Narrow"/>
              </a:rPr>
              <a:t> improves productivity, leading to </a:t>
            </a:r>
            <a:r>
              <a:rPr b="1" lang="en-US">
                <a:latin typeface="Arial Narrow"/>
                <a:ea typeface="Arial Narrow"/>
                <a:cs typeface="Arial Narrow"/>
                <a:sym typeface="Arial Narrow"/>
              </a:rPr>
              <a:t>higher wages and spending power</a:t>
            </a:r>
            <a:r>
              <a:rPr lang="en-US">
                <a:latin typeface="Arial Narrow"/>
                <a:ea typeface="Arial Narrow"/>
                <a:cs typeface="Arial Narrow"/>
                <a:sym typeface="Arial Narrow"/>
              </a:rPr>
              <a:t>.</a:t>
            </a:r>
            <a:endParaRPr/>
          </a:p>
          <a:p>
            <a:pPr indent="-228600" lvl="0" marL="228600" rtl="0" algn="just">
              <a:lnSpc>
                <a:spcPct val="90000"/>
              </a:lnSpc>
              <a:spcBef>
                <a:spcPts val="1000"/>
              </a:spcBef>
              <a:spcAft>
                <a:spcPts val="0"/>
              </a:spcAft>
              <a:buClr>
                <a:schemeClr val="dk1"/>
              </a:buClr>
              <a:buSzPct val="100000"/>
              <a:buFont typeface="Arial"/>
              <a:buChar char="•"/>
            </a:pPr>
            <a:r>
              <a:rPr lang="en-US">
                <a:latin typeface="Arial Narrow"/>
                <a:ea typeface="Arial Narrow"/>
                <a:cs typeface="Arial Narrow"/>
                <a:sym typeface="Arial Narrow"/>
              </a:rPr>
              <a:t>This leads to </a:t>
            </a:r>
            <a:r>
              <a:rPr b="1" lang="en-US">
                <a:latin typeface="Arial Narrow"/>
                <a:ea typeface="Arial Narrow"/>
                <a:cs typeface="Arial Narrow"/>
                <a:sym typeface="Arial Narrow"/>
              </a:rPr>
              <a:t>greater consumer demand</a:t>
            </a:r>
            <a:r>
              <a:rPr lang="en-US">
                <a:latin typeface="Arial Narrow"/>
                <a:ea typeface="Arial Narrow"/>
                <a:cs typeface="Arial Narrow"/>
                <a:sym typeface="Arial Narrow"/>
              </a:rPr>
              <a:t>, driving further economic expansion.</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
          <p:cNvSpPr/>
          <p:nvPr/>
        </p:nvSpPr>
        <p:spPr>
          <a:xfrm>
            <a:off x="0" y="473075"/>
            <a:ext cx="12192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 name="Google Shape;90;p2"/>
          <p:cNvSpPr/>
          <p:nvPr/>
        </p:nvSpPr>
        <p:spPr>
          <a:xfrm>
            <a:off x="352425" y="762306"/>
            <a:ext cx="10220326" cy="5109091"/>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800"/>
              <a:buFont typeface="Arial Narrow"/>
              <a:buNone/>
            </a:pPr>
            <a:r>
              <a:rPr b="1" i="0" lang="en-US" sz="2800" u="none" cap="none" strike="noStrike">
                <a:solidFill>
                  <a:schemeClr val="dk1"/>
                </a:solidFill>
                <a:latin typeface="Arial Narrow"/>
                <a:ea typeface="Arial Narrow"/>
                <a:cs typeface="Arial Narrow"/>
                <a:sym typeface="Arial Narrow"/>
              </a:rPr>
              <a:t>Introduction to MSMEs</a:t>
            </a:r>
            <a:endParaRPr b="0" i="0" sz="2800" u="none" cap="none" strike="noStrike">
              <a:solidFill>
                <a:schemeClr val="dk1"/>
              </a:solidFill>
              <a:latin typeface="Arial Narrow"/>
              <a:ea typeface="Arial Narrow"/>
              <a:cs typeface="Arial Narrow"/>
              <a:sym typeface="Arial Narrow"/>
            </a:endParaRPr>
          </a:p>
          <a:p>
            <a:pPr indent="-177800" lvl="0" marL="0" marR="0" rtl="0" algn="l">
              <a:lnSpc>
                <a:spcPct val="100000"/>
              </a:lnSpc>
              <a:spcBef>
                <a:spcPts val="0"/>
              </a:spcBef>
              <a:spcAft>
                <a:spcPts val="0"/>
              </a:spcAft>
              <a:buClr>
                <a:schemeClr val="dk1"/>
              </a:buClr>
              <a:buSzPts val="2800"/>
              <a:buFont typeface="Arial Narrow"/>
              <a:buChar char="•"/>
            </a:pPr>
            <a:r>
              <a:rPr b="1" i="0" lang="en-US" sz="2800" u="none" cap="none" strike="noStrike">
                <a:solidFill>
                  <a:schemeClr val="dk1"/>
                </a:solidFill>
                <a:latin typeface="Arial Narrow"/>
                <a:ea typeface="Arial Narrow"/>
                <a:cs typeface="Arial Narrow"/>
                <a:sym typeface="Arial Narrow"/>
              </a:rPr>
              <a:t>Definition:</a:t>
            </a:r>
            <a:r>
              <a:rPr b="0" i="0" lang="en-US" sz="2800" u="none" cap="none" strike="noStrike">
                <a:solidFill>
                  <a:schemeClr val="dk1"/>
                </a:solidFill>
                <a:latin typeface="Arial Narrow"/>
                <a:ea typeface="Arial Narrow"/>
                <a:cs typeface="Arial Narrow"/>
                <a:sym typeface="Arial Narrow"/>
              </a:rPr>
              <a:t> MSMEs are classified based on investment and turnover.</a:t>
            </a:r>
            <a:endParaRPr/>
          </a:p>
          <a:p>
            <a:pPr indent="-177800" lvl="0" marL="0" marR="0" rtl="0" algn="l">
              <a:lnSpc>
                <a:spcPct val="100000"/>
              </a:lnSpc>
              <a:spcBef>
                <a:spcPts val="0"/>
              </a:spcBef>
              <a:spcAft>
                <a:spcPts val="0"/>
              </a:spcAft>
              <a:buClr>
                <a:schemeClr val="dk1"/>
              </a:buClr>
              <a:buSzPts val="2800"/>
              <a:buFont typeface="Arial Narrow"/>
              <a:buChar char="•"/>
            </a:pPr>
            <a:r>
              <a:rPr b="1" i="0" lang="en-US" sz="2800" u="none" cap="none" strike="noStrike">
                <a:solidFill>
                  <a:schemeClr val="dk1"/>
                </a:solidFill>
                <a:latin typeface="Arial Narrow"/>
                <a:ea typeface="Arial Narrow"/>
                <a:cs typeface="Arial Narrow"/>
                <a:sym typeface="Arial Narrow"/>
              </a:rPr>
              <a:t>Categories:</a:t>
            </a:r>
            <a:endParaRPr b="0" i="0" sz="2800" u="none" cap="none" strike="noStrike">
              <a:solidFill>
                <a:schemeClr val="dk1"/>
              </a:solidFill>
              <a:latin typeface="Arial Narrow"/>
              <a:ea typeface="Arial Narrow"/>
              <a:cs typeface="Arial Narrow"/>
              <a:sym typeface="Arial Narrow"/>
            </a:endParaRPr>
          </a:p>
          <a:p>
            <a:pPr indent="-177800" lvl="1" marL="457200" marR="0" rtl="0" algn="l">
              <a:lnSpc>
                <a:spcPct val="100000"/>
              </a:lnSpc>
              <a:spcBef>
                <a:spcPts val="0"/>
              </a:spcBef>
              <a:spcAft>
                <a:spcPts val="0"/>
              </a:spcAft>
              <a:buClr>
                <a:schemeClr val="dk1"/>
              </a:buClr>
              <a:buSzPts val="2800"/>
              <a:buFont typeface="Arial Narrow"/>
              <a:buChar char="•"/>
            </a:pPr>
            <a:r>
              <a:rPr b="1" i="0" lang="en-US" sz="2800" u="none" cap="none" strike="noStrike">
                <a:solidFill>
                  <a:schemeClr val="dk1"/>
                </a:solidFill>
                <a:latin typeface="Arial Narrow"/>
                <a:ea typeface="Arial Narrow"/>
                <a:cs typeface="Arial Narrow"/>
                <a:sym typeface="Arial Narrow"/>
              </a:rPr>
              <a:t>Micro Enterprises:</a:t>
            </a:r>
            <a:r>
              <a:rPr b="0" i="0" lang="en-US" sz="2800" u="none" cap="none" strike="noStrike">
                <a:solidFill>
                  <a:schemeClr val="dk1"/>
                </a:solidFill>
                <a:latin typeface="Arial Narrow"/>
                <a:ea typeface="Arial Narrow"/>
                <a:cs typeface="Arial Narrow"/>
                <a:sym typeface="Arial Narrow"/>
              </a:rPr>
              <a:t> Investment &lt; INR 1 Cr &amp; Turnover &lt; INR 5 Cr</a:t>
            </a:r>
            <a:endParaRPr/>
          </a:p>
          <a:p>
            <a:pPr indent="-177800" lvl="1" marL="457200" marR="0" rtl="0" algn="l">
              <a:lnSpc>
                <a:spcPct val="100000"/>
              </a:lnSpc>
              <a:spcBef>
                <a:spcPts val="0"/>
              </a:spcBef>
              <a:spcAft>
                <a:spcPts val="0"/>
              </a:spcAft>
              <a:buClr>
                <a:schemeClr val="dk1"/>
              </a:buClr>
              <a:buSzPts val="2800"/>
              <a:buFont typeface="Arial Narrow"/>
              <a:buChar char="•"/>
            </a:pPr>
            <a:r>
              <a:rPr b="1" i="0" lang="en-US" sz="2800" u="none" cap="none" strike="noStrike">
                <a:solidFill>
                  <a:schemeClr val="dk1"/>
                </a:solidFill>
                <a:latin typeface="Arial Narrow"/>
                <a:ea typeface="Arial Narrow"/>
                <a:cs typeface="Arial Narrow"/>
                <a:sym typeface="Arial Narrow"/>
              </a:rPr>
              <a:t>Small Enterprises:</a:t>
            </a:r>
            <a:r>
              <a:rPr b="0" i="0" lang="en-US" sz="2800" u="none" cap="none" strike="noStrike">
                <a:solidFill>
                  <a:schemeClr val="dk1"/>
                </a:solidFill>
                <a:latin typeface="Arial Narrow"/>
                <a:ea typeface="Arial Narrow"/>
                <a:cs typeface="Arial Narrow"/>
                <a:sym typeface="Arial Narrow"/>
              </a:rPr>
              <a:t> Investment &lt; INR 10 Cr &amp; Turnover &lt; INR 50 Cr</a:t>
            </a:r>
            <a:endParaRPr/>
          </a:p>
          <a:p>
            <a:pPr indent="-177800" lvl="1" marL="457200" marR="0" rtl="0" algn="l">
              <a:lnSpc>
                <a:spcPct val="100000"/>
              </a:lnSpc>
              <a:spcBef>
                <a:spcPts val="0"/>
              </a:spcBef>
              <a:spcAft>
                <a:spcPts val="0"/>
              </a:spcAft>
              <a:buClr>
                <a:schemeClr val="dk1"/>
              </a:buClr>
              <a:buSzPts val="2800"/>
              <a:buFont typeface="Arial Narrow"/>
              <a:buChar char="•"/>
            </a:pPr>
            <a:r>
              <a:rPr b="1" i="0" lang="en-US" sz="2800" u="none" cap="none" strike="noStrike">
                <a:solidFill>
                  <a:schemeClr val="dk1"/>
                </a:solidFill>
                <a:latin typeface="Arial Narrow"/>
                <a:ea typeface="Arial Narrow"/>
                <a:cs typeface="Arial Narrow"/>
                <a:sym typeface="Arial Narrow"/>
              </a:rPr>
              <a:t>Medium Enterprises:</a:t>
            </a:r>
            <a:r>
              <a:rPr b="0" i="0" lang="en-US" sz="2800" u="none" cap="none" strike="noStrike">
                <a:solidFill>
                  <a:schemeClr val="dk1"/>
                </a:solidFill>
                <a:latin typeface="Arial Narrow"/>
                <a:ea typeface="Arial Narrow"/>
                <a:cs typeface="Arial Narrow"/>
                <a:sym typeface="Arial Narrow"/>
              </a:rPr>
              <a:t> Investment &lt; INR 50 Cr &amp; Turnover &lt; INR 250 Cr</a:t>
            </a:r>
            <a:endParaRPr/>
          </a:p>
          <a:p>
            <a:pPr indent="-177800" lvl="0" marL="0" marR="0" rtl="0" algn="ctr">
              <a:lnSpc>
                <a:spcPct val="100000"/>
              </a:lnSpc>
              <a:spcBef>
                <a:spcPts val="0"/>
              </a:spcBef>
              <a:spcAft>
                <a:spcPts val="0"/>
              </a:spcAft>
              <a:buClr>
                <a:schemeClr val="dk1"/>
              </a:buClr>
              <a:buSzPts val="2800"/>
              <a:buFont typeface="Arial Narrow"/>
              <a:buChar char="•"/>
            </a:pPr>
            <a:r>
              <a:rPr b="1" i="0" lang="en-US" sz="2800" u="none" cap="none" strike="noStrike">
                <a:solidFill>
                  <a:schemeClr val="dk1"/>
                </a:solidFill>
                <a:latin typeface="Arial Narrow"/>
                <a:ea typeface="Arial Narrow"/>
                <a:cs typeface="Arial Narrow"/>
                <a:sym typeface="Arial Narrow"/>
              </a:rPr>
              <a:t>Significance:</a:t>
            </a:r>
            <a:r>
              <a:rPr b="0" i="0" lang="en-US" sz="2800" u="none" cap="none" strike="noStrike">
                <a:solidFill>
                  <a:schemeClr val="dk1"/>
                </a:solidFill>
                <a:latin typeface="Arial Narrow"/>
                <a:ea typeface="Arial Narrow"/>
                <a:cs typeface="Arial Narrow"/>
                <a:sym typeface="Arial Narrow"/>
              </a:rPr>
              <a:t> Contribute ~30% to India’s GDP and employ 110+ million people.</a:t>
            </a:r>
            <a:endParaRPr/>
          </a:p>
          <a:p>
            <a:pPr indent="-177800" lvl="0" marL="0" marR="0" rtl="0" algn="ctr">
              <a:lnSpc>
                <a:spcPct val="100000"/>
              </a:lnSpc>
              <a:spcBef>
                <a:spcPts val="0"/>
              </a:spcBef>
              <a:spcAft>
                <a:spcPts val="0"/>
              </a:spcAft>
              <a:buClr>
                <a:schemeClr val="dk1"/>
              </a:buClr>
              <a:buSzPts val="2800"/>
              <a:buFont typeface="Arial Narrow"/>
              <a:buChar char="•"/>
            </a:pPr>
            <a:r>
              <a:rPr b="1" i="0" lang="en-US" sz="2800" u="none" cap="none" strike="noStrike">
                <a:solidFill>
                  <a:schemeClr val="dk1"/>
                </a:solidFill>
                <a:latin typeface="Arial Narrow"/>
                <a:ea typeface="Arial Narrow"/>
                <a:cs typeface="Arial Narrow"/>
                <a:sym typeface="Arial Narrow"/>
              </a:rPr>
              <a:t>Example:</a:t>
            </a:r>
            <a:r>
              <a:rPr b="0" i="0" lang="en-US" sz="2800" u="none" cap="none" strike="noStrike">
                <a:solidFill>
                  <a:schemeClr val="dk1"/>
                </a:solidFill>
                <a:latin typeface="Arial Narrow"/>
                <a:ea typeface="Arial Narrow"/>
                <a:cs typeface="Arial Narrow"/>
                <a:sym typeface="Arial Narrow"/>
              </a:rPr>
              <a:t> Lijjat Papad, a micro-enterprise started by seven women in 1959 with INR 80, has now grown into a multi-million-dollar cooperative empowering thousands of women.</a:t>
            </a:r>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0"/>
          <p:cNvSpPr txBox="1"/>
          <p:nvPr>
            <p:ph idx="1" type="body"/>
          </p:nvPr>
        </p:nvSpPr>
        <p:spPr>
          <a:xfrm>
            <a:off x="838200" y="981075"/>
            <a:ext cx="10515600" cy="519588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a:latin typeface="Arial Narrow"/>
                <a:ea typeface="Arial Narrow"/>
                <a:cs typeface="Arial Narrow"/>
                <a:sym typeface="Arial Narrow"/>
              </a:rPr>
              <a:t>6. Conclusion: Why MSMEs are Vital in Keynesian Economics</a:t>
            </a:r>
            <a:endParaRPr/>
          </a:p>
          <a:p>
            <a:pPr indent="0" lvl="0" marL="0" rtl="0" algn="l">
              <a:lnSpc>
                <a:spcPct val="90000"/>
              </a:lnSpc>
              <a:spcBef>
                <a:spcPts val="1000"/>
              </a:spcBef>
              <a:spcAft>
                <a:spcPts val="0"/>
              </a:spcAft>
              <a:buClr>
                <a:schemeClr val="dk1"/>
              </a:buClr>
              <a:buSzPts val="2800"/>
              <a:buNone/>
            </a:pPr>
            <a:r>
              <a:rPr lang="en-US">
                <a:latin typeface="Arial Narrow"/>
                <a:ea typeface="Arial Narrow"/>
                <a:cs typeface="Arial Narrow"/>
                <a:sym typeface="Arial Narrow"/>
              </a:rPr>
              <a:t>✅ MSMEs </a:t>
            </a:r>
            <a:r>
              <a:rPr b="1" lang="en-US">
                <a:latin typeface="Arial Narrow"/>
                <a:ea typeface="Arial Narrow"/>
                <a:cs typeface="Arial Narrow"/>
                <a:sym typeface="Arial Narrow"/>
              </a:rPr>
              <a:t>boost aggregate demand</a:t>
            </a:r>
            <a:r>
              <a:rPr lang="en-US">
                <a:latin typeface="Arial Narrow"/>
                <a:ea typeface="Arial Narrow"/>
                <a:cs typeface="Arial Narrow"/>
                <a:sym typeface="Arial Narrow"/>
              </a:rPr>
              <a:t> by creating jobs and increasing household consumption.</a:t>
            </a:r>
            <a:br>
              <a:rPr lang="en-US">
                <a:latin typeface="Arial Narrow"/>
                <a:ea typeface="Arial Narrow"/>
                <a:cs typeface="Arial Narrow"/>
                <a:sym typeface="Arial Narrow"/>
              </a:rPr>
            </a:br>
            <a:r>
              <a:rPr lang="en-US">
                <a:latin typeface="Arial Narrow"/>
                <a:ea typeface="Arial Narrow"/>
                <a:cs typeface="Arial Narrow"/>
                <a:sym typeface="Arial Narrow"/>
              </a:rPr>
              <a:t>✅ Government spending on MSMEs </a:t>
            </a:r>
            <a:r>
              <a:rPr b="1" lang="en-US">
                <a:latin typeface="Arial Narrow"/>
                <a:ea typeface="Arial Narrow"/>
                <a:cs typeface="Arial Narrow"/>
                <a:sym typeface="Arial Narrow"/>
              </a:rPr>
              <a:t>stimulates economic activity</a:t>
            </a:r>
            <a:r>
              <a:rPr lang="en-US">
                <a:latin typeface="Arial Narrow"/>
                <a:ea typeface="Arial Narrow"/>
                <a:cs typeface="Arial Narrow"/>
                <a:sym typeface="Arial Narrow"/>
              </a:rPr>
              <a:t>, leading to </a:t>
            </a:r>
            <a:r>
              <a:rPr b="1" lang="en-US">
                <a:latin typeface="Arial Narrow"/>
                <a:ea typeface="Arial Narrow"/>
                <a:cs typeface="Arial Narrow"/>
                <a:sym typeface="Arial Narrow"/>
              </a:rPr>
              <a:t>higher production and employment</a:t>
            </a:r>
            <a:r>
              <a:rPr lang="en-US">
                <a:latin typeface="Arial Narrow"/>
                <a:ea typeface="Arial Narrow"/>
                <a:cs typeface="Arial Narrow"/>
                <a:sym typeface="Arial Narrow"/>
              </a:rPr>
              <a:t>.</a:t>
            </a:r>
            <a:br>
              <a:rPr lang="en-US">
                <a:latin typeface="Arial Narrow"/>
                <a:ea typeface="Arial Narrow"/>
                <a:cs typeface="Arial Narrow"/>
                <a:sym typeface="Arial Narrow"/>
              </a:rPr>
            </a:br>
            <a:r>
              <a:rPr lang="en-US">
                <a:latin typeface="Arial Narrow"/>
                <a:ea typeface="Arial Narrow"/>
                <a:cs typeface="Arial Narrow"/>
                <a:sym typeface="Arial Narrow"/>
              </a:rPr>
              <a:t>✅ The </a:t>
            </a:r>
            <a:r>
              <a:rPr b="1" lang="en-US">
                <a:latin typeface="Arial Narrow"/>
                <a:ea typeface="Arial Narrow"/>
                <a:cs typeface="Arial Narrow"/>
                <a:sym typeface="Arial Narrow"/>
              </a:rPr>
              <a:t>Keynesian multiplier effect amplifies</a:t>
            </a:r>
            <a:r>
              <a:rPr lang="en-US">
                <a:latin typeface="Arial Narrow"/>
                <a:ea typeface="Arial Narrow"/>
                <a:cs typeface="Arial Narrow"/>
                <a:sym typeface="Arial Narrow"/>
              </a:rPr>
              <a:t> the impact of MSME-driven demand growth.</a:t>
            </a:r>
            <a:endParaRPr/>
          </a:p>
          <a:p>
            <a:pPr indent="-228600" lvl="0" marL="228600" rtl="0" algn="l">
              <a:lnSpc>
                <a:spcPct val="90000"/>
              </a:lnSpc>
              <a:spcBef>
                <a:spcPts val="1000"/>
              </a:spcBef>
              <a:spcAft>
                <a:spcPts val="0"/>
              </a:spcAft>
              <a:buClr>
                <a:schemeClr val="dk1"/>
              </a:buClr>
              <a:buSzPts val="2800"/>
              <a:buChar char="•"/>
            </a:pPr>
            <a:r>
              <a:rPr lang="en-US">
                <a:latin typeface="Arial Narrow"/>
                <a:ea typeface="Arial Narrow"/>
                <a:cs typeface="Arial Narrow"/>
                <a:sym typeface="Arial Narrow"/>
              </a:rPr>
              <a:t>👉 </a:t>
            </a:r>
            <a:r>
              <a:rPr b="1" lang="en-US">
                <a:latin typeface="Arial Narrow"/>
                <a:ea typeface="Arial Narrow"/>
                <a:cs typeface="Arial Narrow"/>
                <a:sym typeface="Arial Narrow"/>
              </a:rPr>
              <a:t>Final Thought:</a:t>
            </a:r>
            <a:br>
              <a:rPr lang="en-US">
                <a:latin typeface="Arial Narrow"/>
                <a:ea typeface="Arial Narrow"/>
                <a:cs typeface="Arial Narrow"/>
                <a:sym typeface="Arial Narrow"/>
              </a:rPr>
            </a:br>
            <a:r>
              <a:rPr lang="en-US">
                <a:latin typeface="Arial Narrow"/>
                <a:ea typeface="Arial Narrow"/>
                <a:cs typeface="Arial Narrow"/>
                <a:sym typeface="Arial Narrow"/>
              </a:rPr>
              <a:t>🌍 </a:t>
            </a:r>
            <a:r>
              <a:rPr b="1" lang="en-US">
                <a:latin typeface="Arial Narrow"/>
                <a:ea typeface="Arial Narrow"/>
                <a:cs typeface="Arial Narrow"/>
                <a:sym typeface="Arial Narrow"/>
              </a:rPr>
              <a:t>Countries that actively support MSMEs through Keynesian policies tend to recover faster from economic downturns.</a:t>
            </a:r>
            <a:endParaRPr>
              <a:latin typeface="Arial Narrow"/>
              <a:ea typeface="Arial Narrow"/>
              <a:cs typeface="Arial Narrow"/>
              <a:sym typeface="Arial Narrow"/>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1"/>
          <p:cNvSpPr txBox="1"/>
          <p:nvPr>
            <p:ph idx="1" type="body"/>
          </p:nvPr>
        </p:nvSpPr>
        <p:spPr>
          <a:xfrm>
            <a:off x="838200" y="276226"/>
            <a:ext cx="10515600" cy="5900738"/>
          </a:xfrm>
          <a:prstGeom prst="rect">
            <a:avLst/>
          </a:prstGeom>
          <a:noFill/>
          <a:ln>
            <a:noFill/>
          </a:ln>
        </p:spPr>
        <p:txBody>
          <a:bodyPr anchorCtr="0" anchor="t" bIns="45700" lIns="91425" spcFirstLastPara="1" rIns="91425" wrap="square" tIns="45700">
            <a:normAutofit lnSpcReduction="10000"/>
          </a:bodyPr>
          <a:lstStyle/>
          <a:p>
            <a:pPr indent="0" lvl="0" marL="0" rtl="0" algn="just">
              <a:lnSpc>
                <a:spcPct val="90000"/>
              </a:lnSpc>
              <a:spcBef>
                <a:spcPts val="0"/>
              </a:spcBef>
              <a:spcAft>
                <a:spcPts val="0"/>
              </a:spcAft>
              <a:buClr>
                <a:schemeClr val="dk1"/>
              </a:buClr>
              <a:buSzPts val="2800"/>
              <a:buNone/>
            </a:pPr>
            <a:r>
              <a:rPr b="1" lang="en-US">
                <a:latin typeface="Arial Narrow"/>
                <a:ea typeface="Arial Narrow"/>
                <a:cs typeface="Arial Narrow"/>
                <a:sym typeface="Arial Narrow"/>
              </a:rPr>
              <a:t>3. Endogenous Growth Theory and the Role of MSMEs</a:t>
            </a:r>
            <a:endParaRPr>
              <a:latin typeface="Arial Narrow"/>
              <a:ea typeface="Arial Narrow"/>
              <a:cs typeface="Arial Narrow"/>
              <a:sym typeface="Arial Narrow"/>
            </a:endParaRPr>
          </a:p>
          <a:p>
            <a:pPr indent="-228600" lvl="0" marL="228600" rtl="0" algn="just">
              <a:lnSpc>
                <a:spcPct val="90000"/>
              </a:lnSpc>
              <a:spcBef>
                <a:spcPts val="1000"/>
              </a:spcBef>
              <a:spcAft>
                <a:spcPts val="0"/>
              </a:spcAft>
              <a:buClr>
                <a:schemeClr val="dk1"/>
              </a:buClr>
              <a:buSzPts val="2800"/>
              <a:buChar char="•"/>
            </a:pPr>
            <a:r>
              <a:rPr lang="en-US">
                <a:latin typeface="Arial Narrow"/>
                <a:ea typeface="Arial Narrow"/>
                <a:cs typeface="Arial Narrow"/>
                <a:sym typeface="Arial Narrow"/>
              </a:rPr>
              <a:t>Endogenous Growth Theory, developed by economists such as Paul Romer, Robert Lucas, and others, emphasizes that economic growth is driven by internal factors rather than external forces like capital accumulation alone. Unlike classical models, which assume diminishing returns to capital, endogenous growth models highlight the significance of investment in human capital, research and development (R&amp;D), and technological innovation as key drivers of sustainable growth.</a:t>
            </a:r>
            <a:endParaRPr/>
          </a:p>
          <a:p>
            <a:pPr indent="-228600" lvl="0" marL="228600" rtl="0" algn="just">
              <a:lnSpc>
                <a:spcPct val="90000"/>
              </a:lnSpc>
              <a:spcBef>
                <a:spcPts val="1000"/>
              </a:spcBef>
              <a:spcAft>
                <a:spcPts val="0"/>
              </a:spcAft>
              <a:buClr>
                <a:schemeClr val="dk1"/>
              </a:buClr>
              <a:buSzPts val="2800"/>
              <a:buChar char="•"/>
            </a:pPr>
            <a:r>
              <a:rPr b="1" lang="en-US">
                <a:latin typeface="Arial Narrow"/>
                <a:ea typeface="Arial Narrow"/>
                <a:cs typeface="Arial Narrow"/>
                <a:sym typeface="Arial Narrow"/>
              </a:rPr>
              <a:t>Key Components of Endogenous Growth Theory</a:t>
            </a:r>
            <a:endParaRPr/>
          </a:p>
          <a:p>
            <a:pPr indent="-228600" lvl="0" marL="228600" rtl="0" algn="just">
              <a:lnSpc>
                <a:spcPct val="90000"/>
              </a:lnSpc>
              <a:spcBef>
                <a:spcPts val="1000"/>
              </a:spcBef>
              <a:spcAft>
                <a:spcPts val="0"/>
              </a:spcAft>
              <a:buClr>
                <a:schemeClr val="dk1"/>
              </a:buClr>
              <a:buSzPts val="2800"/>
              <a:buFont typeface="Calibri"/>
              <a:buAutoNum type="arabicPeriod"/>
            </a:pPr>
            <a:r>
              <a:rPr b="1" lang="en-US">
                <a:latin typeface="Arial Narrow"/>
                <a:ea typeface="Arial Narrow"/>
                <a:cs typeface="Arial Narrow"/>
                <a:sym typeface="Arial Narrow"/>
              </a:rPr>
              <a:t>Human Capital Development</a:t>
            </a:r>
            <a:endParaRPr>
              <a:latin typeface="Arial Narrow"/>
              <a:ea typeface="Arial Narrow"/>
              <a:cs typeface="Arial Narrow"/>
              <a:sym typeface="Arial Narrow"/>
            </a:endParaRPr>
          </a:p>
          <a:p>
            <a:pPr indent="-285750" lvl="1" marL="742950" rtl="0" algn="just">
              <a:lnSpc>
                <a:spcPct val="90000"/>
              </a:lnSpc>
              <a:spcBef>
                <a:spcPts val="500"/>
              </a:spcBef>
              <a:spcAft>
                <a:spcPts val="0"/>
              </a:spcAft>
              <a:buClr>
                <a:schemeClr val="dk1"/>
              </a:buClr>
              <a:buSzPts val="2400"/>
              <a:buFont typeface="Calibri"/>
              <a:buAutoNum type="arabicPeriod"/>
            </a:pPr>
            <a:r>
              <a:rPr lang="en-US">
                <a:latin typeface="Arial Narrow"/>
                <a:ea typeface="Arial Narrow"/>
                <a:cs typeface="Arial Narrow"/>
                <a:sym typeface="Arial Narrow"/>
              </a:rPr>
              <a:t>Education and skill enhancement increase labor productivity.</a:t>
            </a:r>
            <a:endParaRPr/>
          </a:p>
          <a:p>
            <a:pPr indent="-285750" lvl="1" marL="742950" rtl="0" algn="just">
              <a:lnSpc>
                <a:spcPct val="90000"/>
              </a:lnSpc>
              <a:spcBef>
                <a:spcPts val="500"/>
              </a:spcBef>
              <a:spcAft>
                <a:spcPts val="0"/>
              </a:spcAft>
              <a:buClr>
                <a:schemeClr val="dk1"/>
              </a:buClr>
              <a:buSzPts val="2400"/>
              <a:buFont typeface="Calibri"/>
              <a:buAutoNum type="arabicPeriod"/>
            </a:pPr>
            <a:r>
              <a:rPr lang="en-US">
                <a:latin typeface="Arial Narrow"/>
                <a:ea typeface="Arial Narrow"/>
                <a:cs typeface="Arial Narrow"/>
                <a:sym typeface="Arial Narrow"/>
              </a:rPr>
              <a:t>A well-trained workforce contributes to innovation, entrepreneurship, and knowledge dissemination.</a:t>
            </a:r>
            <a:endParaRPr/>
          </a:p>
          <a:p>
            <a:pPr indent="-285750" lvl="1" marL="742950" rtl="0" algn="just">
              <a:lnSpc>
                <a:spcPct val="90000"/>
              </a:lnSpc>
              <a:spcBef>
                <a:spcPts val="500"/>
              </a:spcBef>
              <a:spcAft>
                <a:spcPts val="0"/>
              </a:spcAft>
              <a:buClr>
                <a:schemeClr val="dk1"/>
              </a:buClr>
              <a:buSzPts val="2400"/>
              <a:buFont typeface="Calibri"/>
              <a:buAutoNum type="arabicPeriod"/>
            </a:pPr>
            <a:r>
              <a:rPr lang="en-US">
                <a:latin typeface="Arial Narrow"/>
                <a:ea typeface="Arial Narrow"/>
                <a:cs typeface="Arial Narrow"/>
                <a:sym typeface="Arial Narrow"/>
              </a:rPr>
              <a:t>Higher levels of education lead to better problem-solving, adaptation to new technologies, and increased efficiency in businesses.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2"/>
          <p:cNvSpPr txBox="1"/>
          <p:nvPr>
            <p:ph idx="1" type="body"/>
          </p:nvPr>
        </p:nvSpPr>
        <p:spPr>
          <a:xfrm>
            <a:off x="838200" y="542925"/>
            <a:ext cx="10515600" cy="5634038"/>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800"/>
              <a:buNone/>
            </a:pPr>
            <a:r>
              <a:rPr b="1" lang="en-US">
                <a:latin typeface="Arial Narrow"/>
                <a:ea typeface="Arial Narrow"/>
                <a:cs typeface="Arial Narrow"/>
                <a:sym typeface="Arial Narrow"/>
              </a:rPr>
              <a:t>2. Innovation and Technological Progress</a:t>
            </a:r>
            <a:endParaRPr>
              <a:latin typeface="Arial Narrow"/>
              <a:ea typeface="Arial Narrow"/>
              <a:cs typeface="Arial Narrow"/>
              <a:sym typeface="Arial Narrow"/>
            </a:endParaRPr>
          </a:p>
          <a:p>
            <a:pPr indent="-285750" lvl="1" marL="742950" rtl="0" algn="just">
              <a:lnSpc>
                <a:spcPct val="90000"/>
              </a:lnSpc>
              <a:spcBef>
                <a:spcPts val="500"/>
              </a:spcBef>
              <a:spcAft>
                <a:spcPts val="0"/>
              </a:spcAft>
              <a:buClr>
                <a:schemeClr val="dk1"/>
              </a:buClr>
              <a:buSzPts val="2400"/>
              <a:buFont typeface="Calibri"/>
              <a:buAutoNum type="arabicPeriod"/>
            </a:pPr>
            <a:r>
              <a:rPr lang="en-US">
                <a:latin typeface="Arial Narrow"/>
                <a:ea typeface="Arial Narrow"/>
                <a:cs typeface="Arial Narrow"/>
                <a:sym typeface="Arial Narrow"/>
              </a:rPr>
              <a:t>Investment in R&amp;D leads to continuous improvements in production techniques and new product development.</a:t>
            </a:r>
            <a:endParaRPr/>
          </a:p>
          <a:p>
            <a:pPr indent="-285750" lvl="1" marL="742950" rtl="0" algn="just">
              <a:lnSpc>
                <a:spcPct val="90000"/>
              </a:lnSpc>
              <a:spcBef>
                <a:spcPts val="500"/>
              </a:spcBef>
              <a:spcAft>
                <a:spcPts val="0"/>
              </a:spcAft>
              <a:buClr>
                <a:schemeClr val="dk1"/>
              </a:buClr>
              <a:buSzPts val="2400"/>
              <a:buFont typeface="Calibri"/>
              <a:buAutoNum type="arabicPeriod"/>
            </a:pPr>
            <a:r>
              <a:rPr lang="en-US">
                <a:latin typeface="Arial Narrow"/>
                <a:ea typeface="Arial Narrow"/>
                <a:cs typeface="Arial Narrow"/>
                <a:sym typeface="Arial Narrow"/>
              </a:rPr>
              <a:t>Innovation creates competitive advantages and stimulates productivity growth across industries.</a:t>
            </a:r>
            <a:endParaRPr/>
          </a:p>
          <a:p>
            <a:pPr indent="-285750" lvl="1" marL="742950" rtl="0" algn="just">
              <a:lnSpc>
                <a:spcPct val="90000"/>
              </a:lnSpc>
              <a:spcBef>
                <a:spcPts val="500"/>
              </a:spcBef>
              <a:spcAft>
                <a:spcPts val="0"/>
              </a:spcAft>
              <a:buClr>
                <a:schemeClr val="dk1"/>
              </a:buClr>
              <a:buSzPts val="2400"/>
              <a:buFont typeface="Calibri"/>
              <a:buAutoNum type="arabicPeriod"/>
            </a:pPr>
            <a:r>
              <a:rPr lang="en-US">
                <a:latin typeface="Arial Narrow"/>
                <a:ea typeface="Arial Narrow"/>
                <a:cs typeface="Arial Narrow"/>
                <a:sym typeface="Arial Narrow"/>
              </a:rPr>
              <a:t>Technology spillovers enhance the efficiency of firms beyond those that originally developed the innovation.</a:t>
            </a:r>
            <a:endParaRPr/>
          </a:p>
          <a:p>
            <a:pPr indent="0" lvl="0" marL="0" rtl="0" algn="just">
              <a:lnSpc>
                <a:spcPct val="90000"/>
              </a:lnSpc>
              <a:spcBef>
                <a:spcPts val="1000"/>
              </a:spcBef>
              <a:spcAft>
                <a:spcPts val="0"/>
              </a:spcAft>
              <a:buClr>
                <a:schemeClr val="dk1"/>
              </a:buClr>
              <a:buSzPts val="2800"/>
              <a:buNone/>
            </a:pPr>
            <a:r>
              <a:rPr b="1" lang="en-US">
                <a:latin typeface="Arial Narrow"/>
                <a:ea typeface="Arial Narrow"/>
                <a:cs typeface="Arial Narrow"/>
                <a:sym typeface="Arial Narrow"/>
              </a:rPr>
              <a:t>3. Knowledge Spillovers and Positive Externalities</a:t>
            </a:r>
            <a:endParaRPr>
              <a:latin typeface="Arial Narrow"/>
              <a:ea typeface="Arial Narrow"/>
              <a:cs typeface="Arial Narrow"/>
              <a:sym typeface="Arial Narrow"/>
            </a:endParaRPr>
          </a:p>
          <a:p>
            <a:pPr indent="-285750" lvl="1" marL="742950" rtl="0" algn="just">
              <a:lnSpc>
                <a:spcPct val="90000"/>
              </a:lnSpc>
              <a:spcBef>
                <a:spcPts val="500"/>
              </a:spcBef>
              <a:spcAft>
                <a:spcPts val="0"/>
              </a:spcAft>
              <a:buClr>
                <a:schemeClr val="dk1"/>
              </a:buClr>
              <a:buSzPts val="2400"/>
              <a:buFont typeface="Calibri"/>
              <a:buAutoNum type="arabicPeriod"/>
            </a:pPr>
            <a:r>
              <a:rPr lang="en-US">
                <a:latin typeface="Arial Narrow"/>
                <a:ea typeface="Arial Narrow"/>
                <a:cs typeface="Arial Narrow"/>
                <a:sym typeface="Arial Narrow"/>
              </a:rPr>
              <a:t>The creation of new knowledge and ideas leads to widespread benefits in the economy.</a:t>
            </a:r>
            <a:endParaRPr/>
          </a:p>
          <a:p>
            <a:pPr indent="-285750" lvl="1" marL="742950" rtl="0" algn="just">
              <a:lnSpc>
                <a:spcPct val="90000"/>
              </a:lnSpc>
              <a:spcBef>
                <a:spcPts val="500"/>
              </a:spcBef>
              <a:spcAft>
                <a:spcPts val="0"/>
              </a:spcAft>
              <a:buClr>
                <a:schemeClr val="dk1"/>
              </a:buClr>
              <a:buSzPts val="2400"/>
              <a:buFont typeface="Calibri"/>
              <a:buAutoNum type="arabicPeriod"/>
            </a:pPr>
            <a:r>
              <a:rPr lang="en-US">
                <a:latin typeface="Arial Narrow"/>
                <a:ea typeface="Arial Narrow"/>
                <a:cs typeface="Arial Narrow"/>
                <a:sym typeface="Arial Narrow"/>
              </a:rPr>
              <a:t>Innovations in one sector or firm can be adapted and applied in other sectors, leading to cumulative improvements in productivity.</a:t>
            </a:r>
            <a:endParaRPr/>
          </a:p>
          <a:p>
            <a:pPr indent="-285750" lvl="1" marL="742950" rtl="0" algn="just">
              <a:lnSpc>
                <a:spcPct val="90000"/>
              </a:lnSpc>
              <a:spcBef>
                <a:spcPts val="500"/>
              </a:spcBef>
              <a:spcAft>
                <a:spcPts val="0"/>
              </a:spcAft>
              <a:buClr>
                <a:schemeClr val="dk1"/>
              </a:buClr>
              <a:buSzPts val="2400"/>
              <a:buFont typeface="Calibri"/>
              <a:buAutoNum type="arabicPeriod"/>
            </a:pPr>
            <a:r>
              <a:rPr lang="en-US">
                <a:latin typeface="Arial Narrow"/>
                <a:ea typeface="Arial Narrow"/>
                <a:cs typeface="Arial Narrow"/>
                <a:sym typeface="Arial Narrow"/>
              </a:rPr>
              <a:t>Open innovation and collaboration between businesses, universities, and research institutions accelerate economic development.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3"/>
          <p:cNvSpPr txBox="1"/>
          <p:nvPr>
            <p:ph idx="1" type="body"/>
          </p:nvPr>
        </p:nvSpPr>
        <p:spPr>
          <a:xfrm>
            <a:off x="838200" y="704850"/>
            <a:ext cx="10515600" cy="5472113"/>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rtl="0" algn="just">
              <a:lnSpc>
                <a:spcPct val="90000"/>
              </a:lnSpc>
              <a:spcBef>
                <a:spcPts val="0"/>
              </a:spcBef>
              <a:spcAft>
                <a:spcPts val="0"/>
              </a:spcAft>
              <a:buClr>
                <a:schemeClr val="dk1"/>
              </a:buClr>
              <a:buSzPct val="100000"/>
              <a:buChar char="•"/>
            </a:pPr>
            <a:r>
              <a:rPr b="1" lang="en-US">
                <a:latin typeface="Arial Narrow"/>
                <a:ea typeface="Arial Narrow"/>
                <a:cs typeface="Arial Narrow"/>
                <a:sym typeface="Arial Narrow"/>
              </a:rPr>
              <a:t>Role of MSMEs in Endogenous Growth Theory</a:t>
            </a:r>
            <a:endParaRPr/>
          </a:p>
          <a:p>
            <a:pPr indent="-228600" lvl="0" marL="228600" rtl="0" algn="just">
              <a:lnSpc>
                <a:spcPct val="90000"/>
              </a:lnSpc>
              <a:spcBef>
                <a:spcPts val="1000"/>
              </a:spcBef>
              <a:spcAft>
                <a:spcPts val="0"/>
              </a:spcAft>
              <a:buClr>
                <a:schemeClr val="dk1"/>
              </a:buClr>
              <a:buSzPct val="100000"/>
              <a:buChar char="•"/>
            </a:pPr>
            <a:r>
              <a:rPr lang="en-US">
                <a:latin typeface="Arial Narrow"/>
                <a:ea typeface="Arial Narrow"/>
                <a:cs typeface="Arial Narrow"/>
                <a:sym typeface="Arial Narrow"/>
              </a:rPr>
              <a:t>Micro, Small, and Medium Enterprises (MSMEs) play a crucial role in fostering endogenous growth by driving innovation, creating employment, and contributing to technological progress. Their impact can be analyzed through the following dimensions:</a:t>
            </a:r>
            <a:endParaRPr/>
          </a:p>
          <a:p>
            <a:pPr indent="-228600" lvl="0" marL="228600" rtl="0" algn="just">
              <a:lnSpc>
                <a:spcPct val="90000"/>
              </a:lnSpc>
              <a:spcBef>
                <a:spcPts val="1000"/>
              </a:spcBef>
              <a:spcAft>
                <a:spcPts val="0"/>
              </a:spcAft>
              <a:buClr>
                <a:schemeClr val="dk1"/>
              </a:buClr>
              <a:buSzPct val="100000"/>
              <a:buChar char="•"/>
            </a:pPr>
            <a:r>
              <a:rPr b="1" lang="en-US">
                <a:latin typeface="Arial Narrow"/>
                <a:ea typeface="Arial Narrow"/>
                <a:cs typeface="Arial Narrow"/>
                <a:sym typeface="Arial Narrow"/>
              </a:rPr>
              <a:t>1. Investment in Human Capital Development</a:t>
            </a:r>
            <a:endParaRPr/>
          </a:p>
          <a:p>
            <a:pPr indent="-228600" lvl="0" marL="228600" rtl="0" algn="just">
              <a:lnSpc>
                <a:spcPct val="90000"/>
              </a:lnSpc>
              <a:spcBef>
                <a:spcPts val="1000"/>
              </a:spcBef>
              <a:spcAft>
                <a:spcPts val="0"/>
              </a:spcAft>
              <a:buClr>
                <a:schemeClr val="dk1"/>
              </a:buClr>
              <a:buSzPct val="100000"/>
              <a:buFont typeface="Arial"/>
              <a:buChar char="•"/>
            </a:pPr>
            <a:r>
              <a:rPr lang="en-US">
                <a:latin typeface="Arial Narrow"/>
                <a:ea typeface="Arial Narrow"/>
                <a:cs typeface="Arial Narrow"/>
                <a:sym typeface="Arial Narrow"/>
              </a:rPr>
              <a:t>MSMEs focus on skill enhancement and workforce training, ensuring adaptability to changing market needs.</a:t>
            </a:r>
            <a:endParaRPr/>
          </a:p>
          <a:p>
            <a:pPr indent="-228600" lvl="0" marL="228600" rtl="0" algn="just">
              <a:lnSpc>
                <a:spcPct val="90000"/>
              </a:lnSpc>
              <a:spcBef>
                <a:spcPts val="1000"/>
              </a:spcBef>
              <a:spcAft>
                <a:spcPts val="0"/>
              </a:spcAft>
              <a:buClr>
                <a:schemeClr val="dk1"/>
              </a:buClr>
              <a:buSzPct val="100000"/>
              <a:buFont typeface="Arial"/>
              <a:buChar char="•"/>
            </a:pPr>
            <a:r>
              <a:rPr lang="en-US">
                <a:latin typeface="Arial Narrow"/>
                <a:ea typeface="Arial Narrow"/>
                <a:cs typeface="Arial Narrow"/>
                <a:sym typeface="Arial Narrow"/>
              </a:rPr>
              <a:t>Many MSMEs provide on-the-job training, apprenticeships, and vocational education to their employees.</a:t>
            </a:r>
            <a:endParaRPr/>
          </a:p>
          <a:p>
            <a:pPr indent="-228600" lvl="0" marL="228600" rtl="0" algn="just">
              <a:lnSpc>
                <a:spcPct val="90000"/>
              </a:lnSpc>
              <a:spcBef>
                <a:spcPts val="1000"/>
              </a:spcBef>
              <a:spcAft>
                <a:spcPts val="0"/>
              </a:spcAft>
              <a:buClr>
                <a:schemeClr val="dk1"/>
              </a:buClr>
              <a:buSzPct val="100000"/>
              <a:buFont typeface="Arial"/>
              <a:buChar char="•"/>
            </a:pPr>
            <a:r>
              <a:rPr lang="en-US">
                <a:latin typeface="Arial Narrow"/>
                <a:ea typeface="Arial Narrow"/>
                <a:cs typeface="Arial Narrow"/>
                <a:sym typeface="Arial Narrow"/>
              </a:rPr>
              <a:t>Higher skill levels improve productivity and encourage entrepreneurial ventures.</a:t>
            </a:r>
            <a:endParaRPr/>
          </a:p>
          <a:p>
            <a:pPr indent="-228600" lvl="0" marL="228600" rtl="0" algn="just">
              <a:lnSpc>
                <a:spcPct val="90000"/>
              </a:lnSpc>
              <a:spcBef>
                <a:spcPts val="1000"/>
              </a:spcBef>
              <a:spcAft>
                <a:spcPts val="0"/>
              </a:spcAft>
              <a:buClr>
                <a:schemeClr val="dk1"/>
              </a:buClr>
              <a:buSzPct val="100000"/>
              <a:buChar char="•"/>
            </a:pPr>
            <a:r>
              <a:rPr b="1" lang="en-US">
                <a:latin typeface="Arial Narrow"/>
                <a:ea typeface="Arial Narrow"/>
                <a:cs typeface="Arial Narrow"/>
                <a:sym typeface="Arial Narrow"/>
              </a:rPr>
              <a:t>2. Research and Development (R&amp;D) and Innovation</a:t>
            </a:r>
            <a:endParaRPr/>
          </a:p>
          <a:p>
            <a:pPr indent="-228600" lvl="0" marL="228600" rtl="0" algn="just">
              <a:lnSpc>
                <a:spcPct val="90000"/>
              </a:lnSpc>
              <a:spcBef>
                <a:spcPts val="1000"/>
              </a:spcBef>
              <a:spcAft>
                <a:spcPts val="0"/>
              </a:spcAft>
              <a:buClr>
                <a:schemeClr val="dk1"/>
              </a:buClr>
              <a:buSzPct val="100000"/>
              <a:buFont typeface="Arial"/>
              <a:buChar char="•"/>
            </a:pPr>
            <a:r>
              <a:rPr lang="en-US">
                <a:latin typeface="Arial Narrow"/>
                <a:ea typeface="Arial Narrow"/>
                <a:cs typeface="Arial Narrow"/>
                <a:sym typeface="Arial Narrow"/>
              </a:rPr>
              <a:t>MSMEs are often at the forefront of innovation, particularly in technology-driven industries.</a:t>
            </a:r>
            <a:endParaRPr/>
          </a:p>
          <a:p>
            <a:pPr indent="-228600" lvl="0" marL="228600" rtl="0" algn="just">
              <a:lnSpc>
                <a:spcPct val="90000"/>
              </a:lnSpc>
              <a:spcBef>
                <a:spcPts val="1000"/>
              </a:spcBef>
              <a:spcAft>
                <a:spcPts val="0"/>
              </a:spcAft>
              <a:buClr>
                <a:schemeClr val="dk1"/>
              </a:buClr>
              <a:buSzPct val="100000"/>
              <a:buFont typeface="Arial"/>
              <a:buChar char="•"/>
            </a:pPr>
            <a:r>
              <a:rPr lang="en-US">
                <a:latin typeface="Arial Narrow"/>
                <a:ea typeface="Arial Narrow"/>
                <a:cs typeface="Arial Narrow"/>
                <a:sym typeface="Arial Narrow"/>
              </a:rPr>
              <a:t>They develop niche products and services, which larger firms later adopt and scale.</a:t>
            </a:r>
            <a:endParaRPr/>
          </a:p>
          <a:p>
            <a:pPr indent="-228600" lvl="0" marL="228600" rtl="0" algn="just">
              <a:lnSpc>
                <a:spcPct val="90000"/>
              </a:lnSpc>
              <a:spcBef>
                <a:spcPts val="1000"/>
              </a:spcBef>
              <a:spcAft>
                <a:spcPts val="0"/>
              </a:spcAft>
              <a:buClr>
                <a:schemeClr val="dk1"/>
              </a:buClr>
              <a:buSzPct val="100000"/>
              <a:buFont typeface="Arial"/>
              <a:buChar char="•"/>
            </a:pPr>
            <a:r>
              <a:rPr lang="en-US">
                <a:latin typeface="Arial Narrow"/>
                <a:ea typeface="Arial Narrow"/>
                <a:cs typeface="Arial Narrow"/>
                <a:sym typeface="Arial Narrow"/>
              </a:rPr>
              <a:t>Government policies, subsidies, and incubators support MSME-driven R&amp;D activities.</a:t>
            </a:r>
            <a:endParaRPr/>
          </a:p>
          <a:p>
            <a:pPr indent="-7747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ph idx="1" type="body"/>
          </p:nvPr>
        </p:nvSpPr>
        <p:spPr>
          <a:xfrm>
            <a:off x="838200" y="428626"/>
            <a:ext cx="10515600" cy="5748338"/>
          </a:xfrm>
          <a:prstGeom prst="rect">
            <a:avLst/>
          </a:prstGeom>
          <a:noFill/>
          <a:ln>
            <a:noFill/>
          </a:ln>
        </p:spPr>
        <p:txBody>
          <a:bodyPr anchorCtr="0" anchor="t" bIns="45700" lIns="91425" spcFirstLastPara="1" rIns="91425" wrap="square" tIns="45700">
            <a:normAutofit fontScale="77500" lnSpcReduction="20000"/>
          </a:bodyPr>
          <a:lstStyle/>
          <a:p>
            <a:pPr indent="0" lvl="0" marL="0" rtl="0" algn="just">
              <a:lnSpc>
                <a:spcPct val="90000"/>
              </a:lnSpc>
              <a:spcBef>
                <a:spcPts val="0"/>
              </a:spcBef>
              <a:spcAft>
                <a:spcPts val="0"/>
              </a:spcAft>
              <a:buClr>
                <a:schemeClr val="dk1"/>
              </a:buClr>
              <a:buSzPct val="100000"/>
              <a:buNone/>
            </a:pPr>
            <a:r>
              <a:rPr b="1" lang="en-US">
                <a:latin typeface="Arial Narrow"/>
                <a:ea typeface="Arial Narrow"/>
                <a:cs typeface="Arial Narrow"/>
                <a:sym typeface="Arial Narrow"/>
              </a:rPr>
              <a:t>3. Knowledge Spillovers to Larger Firms and Other Sectors</a:t>
            </a:r>
            <a:endParaRPr/>
          </a:p>
          <a:p>
            <a:pPr indent="-228600" lvl="0" marL="228600" rtl="0" algn="just">
              <a:lnSpc>
                <a:spcPct val="90000"/>
              </a:lnSpc>
              <a:spcBef>
                <a:spcPts val="1000"/>
              </a:spcBef>
              <a:spcAft>
                <a:spcPts val="0"/>
              </a:spcAft>
              <a:buClr>
                <a:schemeClr val="dk1"/>
              </a:buClr>
              <a:buSzPct val="100000"/>
              <a:buFont typeface="Arial"/>
              <a:buChar char="•"/>
            </a:pPr>
            <a:r>
              <a:rPr lang="en-US">
                <a:latin typeface="Arial Narrow"/>
                <a:ea typeface="Arial Narrow"/>
                <a:cs typeface="Arial Narrow"/>
                <a:sym typeface="Arial Narrow"/>
              </a:rPr>
              <a:t>Innovations developed by MSMEs often diffuse to larger firms, leading to efficiency gains and cost reductions.</a:t>
            </a:r>
            <a:endParaRPr/>
          </a:p>
          <a:p>
            <a:pPr indent="-228600" lvl="0" marL="228600" rtl="0" algn="just">
              <a:lnSpc>
                <a:spcPct val="90000"/>
              </a:lnSpc>
              <a:spcBef>
                <a:spcPts val="1000"/>
              </a:spcBef>
              <a:spcAft>
                <a:spcPts val="0"/>
              </a:spcAft>
              <a:buClr>
                <a:schemeClr val="dk1"/>
              </a:buClr>
              <a:buSzPct val="100000"/>
              <a:buFont typeface="Arial"/>
              <a:buChar char="•"/>
            </a:pPr>
            <a:r>
              <a:rPr lang="en-US">
                <a:latin typeface="Arial Narrow"/>
                <a:ea typeface="Arial Narrow"/>
                <a:cs typeface="Arial Narrow"/>
                <a:sym typeface="Arial Narrow"/>
              </a:rPr>
              <a:t>Larger corporations may acquire successful MSMEs or collaborate with them to integrate new technologies.</a:t>
            </a:r>
            <a:endParaRPr/>
          </a:p>
          <a:p>
            <a:pPr indent="-228600" lvl="0" marL="228600" rtl="0" algn="just">
              <a:lnSpc>
                <a:spcPct val="90000"/>
              </a:lnSpc>
              <a:spcBef>
                <a:spcPts val="1000"/>
              </a:spcBef>
              <a:spcAft>
                <a:spcPts val="0"/>
              </a:spcAft>
              <a:buClr>
                <a:schemeClr val="dk1"/>
              </a:buClr>
              <a:buSzPct val="100000"/>
              <a:buFont typeface="Arial"/>
              <a:buChar char="•"/>
            </a:pPr>
            <a:r>
              <a:rPr lang="en-US">
                <a:latin typeface="Arial Narrow"/>
                <a:ea typeface="Arial Narrow"/>
                <a:cs typeface="Arial Narrow"/>
                <a:sym typeface="Arial Narrow"/>
              </a:rPr>
              <a:t>Spillovers occur when skilled employees trained in MSMEs transition to larger firms, bringing expertise and fresh ideas.</a:t>
            </a:r>
            <a:endParaRPr/>
          </a:p>
          <a:p>
            <a:pPr indent="0" lvl="0" marL="0" rtl="0" algn="just">
              <a:lnSpc>
                <a:spcPct val="90000"/>
              </a:lnSpc>
              <a:spcBef>
                <a:spcPts val="1000"/>
              </a:spcBef>
              <a:spcAft>
                <a:spcPts val="0"/>
              </a:spcAft>
              <a:buClr>
                <a:schemeClr val="dk1"/>
              </a:buClr>
              <a:buSzPct val="100000"/>
              <a:buNone/>
            </a:pPr>
            <a:r>
              <a:rPr b="1" lang="en-US">
                <a:latin typeface="Arial Narrow"/>
                <a:ea typeface="Arial Narrow"/>
                <a:cs typeface="Arial Narrow"/>
                <a:sym typeface="Arial Narrow"/>
              </a:rPr>
              <a:t>4. Contribution to Economic Diversification and Resilience</a:t>
            </a:r>
            <a:endParaRPr/>
          </a:p>
          <a:p>
            <a:pPr indent="-228600" lvl="0" marL="228600" rtl="0" algn="just">
              <a:lnSpc>
                <a:spcPct val="90000"/>
              </a:lnSpc>
              <a:spcBef>
                <a:spcPts val="1000"/>
              </a:spcBef>
              <a:spcAft>
                <a:spcPts val="0"/>
              </a:spcAft>
              <a:buClr>
                <a:schemeClr val="dk1"/>
              </a:buClr>
              <a:buSzPct val="100000"/>
              <a:buFont typeface="Arial"/>
              <a:buChar char="•"/>
            </a:pPr>
            <a:r>
              <a:rPr lang="en-US">
                <a:latin typeface="Arial Narrow"/>
                <a:ea typeface="Arial Narrow"/>
                <a:cs typeface="Arial Narrow"/>
                <a:sym typeface="Arial Narrow"/>
              </a:rPr>
              <a:t>MSMEs operate in diverse sectors, reducing the risk of economic shocks affecting overall growth.</a:t>
            </a:r>
            <a:endParaRPr/>
          </a:p>
          <a:p>
            <a:pPr indent="-228600" lvl="0" marL="228600" rtl="0" algn="just">
              <a:lnSpc>
                <a:spcPct val="90000"/>
              </a:lnSpc>
              <a:spcBef>
                <a:spcPts val="1000"/>
              </a:spcBef>
              <a:spcAft>
                <a:spcPts val="0"/>
              </a:spcAft>
              <a:buClr>
                <a:schemeClr val="dk1"/>
              </a:buClr>
              <a:buSzPct val="100000"/>
              <a:buFont typeface="Arial"/>
              <a:buChar char="•"/>
            </a:pPr>
            <a:r>
              <a:rPr lang="en-US">
                <a:latin typeface="Arial Narrow"/>
                <a:ea typeface="Arial Narrow"/>
                <a:cs typeface="Arial Narrow"/>
                <a:sym typeface="Arial Narrow"/>
              </a:rPr>
              <a:t>Their flexibility allows them to pivot in response to economic changes, ensuring market dynamism.</a:t>
            </a:r>
            <a:endParaRPr/>
          </a:p>
          <a:p>
            <a:pPr indent="-228600" lvl="0" marL="228600" rtl="0" algn="just">
              <a:lnSpc>
                <a:spcPct val="90000"/>
              </a:lnSpc>
              <a:spcBef>
                <a:spcPts val="1000"/>
              </a:spcBef>
              <a:spcAft>
                <a:spcPts val="0"/>
              </a:spcAft>
              <a:buClr>
                <a:schemeClr val="dk1"/>
              </a:buClr>
              <a:buSzPct val="100000"/>
              <a:buFont typeface="Arial"/>
              <a:buChar char="•"/>
            </a:pPr>
            <a:r>
              <a:rPr lang="en-US">
                <a:latin typeface="Arial Narrow"/>
                <a:ea typeface="Arial Narrow"/>
                <a:cs typeface="Arial Narrow"/>
                <a:sym typeface="Arial Narrow"/>
              </a:rPr>
              <a:t>The presence of MSMEs fosters healthy competition, preventing monopolistic market structures.</a:t>
            </a:r>
            <a:endParaRPr/>
          </a:p>
          <a:p>
            <a:pPr indent="0" lvl="0" marL="0" rtl="0" algn="just">
              <a:lnSpc>
                <a:spcPct val="90000"/>
              </a:lnSpc>
              <a:spcBef>
                <a:spcPts val="1000"/>
              </a:spcBef>
              <a:spcAft>
                <a:spcPts val="0"/>
              </a:spcAft>
              <a:buClr>
                <a:schemeClr val="dk1"/>
              </a:buClr>
              <a:buSzPct val="100000"/>
              <a:buNone/>
            </a:pPr>
            <a:r>
              <a:rPr b="1" lang="en-US">
                <a:latin typeface="Arial Narrow"/>
                <a:ea typeface="Arial Narrow"/>
                <a:cs typeface="Arial Narrow"/>
                <a:sym typeface="Arial Narrow"/>
              </a:rPr>
              <a:t>5. Promoting Sustainable and Inclusive Growth</a:t>
            </a:r>
            <a:endParaRPr/>
          </a:p>
          <a:p>
            <a:pPr indent="-228600" lvl="0" marL="228600" rtl="0" algn="just">
              <a:lnSpc>
                <a:spcPct val="90000"/>
              </a:lnSpc>
              <a:spcBef>
                <a:spcPts val="1000"/>
              </a:spcBef>
              <a:spcAft>
                <a:spcPts val="0"/>
              </a:spcAft>
              <a:buClr>
                <a:schemeClr val="dk1"/>
              </a:buClr>
              <a:buSzPct val="100000"/>
              <a:buFont typeface="Arial"/>
              <a:buChar char="•"/>
            </a:pPr>
            <a:r>
              <a:rPr lang="en-US">
                <a:latin typeface="Arial Narrow"/>
                <a:ea typeface="Arial Narrow"/>
                <a:cs typeface="Arial Narrow"/>
                <a:sym typeface="Arial Narrow"/>
              </a:rPr>
              <a:t>By creating employment in both urban and rural areas, MSMEs contribute to inclusive economic development.</a:t>
            </a:r>
            <a:endParaRPr/>
          </a:p>
          <a:p>
            <a:pPr indent="-228600" lvl="0" marL="228600" rtl="0" algn="just">
              <a:lnSpc>
                <a:spcPct val="90000"/>
              </a:lnSpc>
              <a:spcBef>
                <a:spcPts val="1000"/>
              </a:spcBef>
              <a:spcAft>
                <a:spcPts val="0"/>
              </a:spcAft>
              <a:buClr>
                <a:schemeClr val="dk1"/>
              </a:buClr>
              <a:buSzPct val="100000"/>
              <a:buFont typeface="Arial"/>
              <a:buChar char="•"/>
            </a:pPr>
            <a:r>
              <a:rPr lang="en-US">
                <a:latin typeface="Arial Narrow"/>
                <a:ea typeface="Arial Narrow"/>
                <a:cs typeface="Arial Narrow"/>
                <a:sym typeface="Arial Narrow"/>
              </a:rPr>
              <a:t>They support local supply chains, reducing dependence on imports and enhancing domestic production capacity.</a:t>
            </a:r>
            <a:endParaRPr/>
          </a:p>
          <a:p>
            <a:pPr indent="-228600" lvl="0" marL="228600" rtl="0" algn="just">
              <a:lnSpc>
                <a:spcPct val="90000"/>
              </a:lnSpc>
              <a:spcBef>
                <a:spcPts val="1000"/>
              </a:spcBef>
              <a:spcAft>
                <a:spcPts val="0"/>
              </a:spcAft>
              <a:buClr>
                <a:schemeClr val="dk1"/>
              </a:buClr>
              <a:buSzPct val="100000"/>
              <a:buFont typeface="Arial"/>
              <a:buChar char="•"/>
            </a:pPr>
            <a:r>
              <a:rPr lang="en-US">
                <a:latin typeface="Arial Narrow"/>
                <a:ea typeface="Arial Narrow"/>
                <a:cs typeface="Arial Narrow"/>
                <a:sym typeface="Arial Narrow"/>
              </a:rPr>
              <a:t>Many MSMEs focus on sustainable practices, such as green technologies, renewable energy, and circular economy models.</a:t>
            </a:r>
            <a:endParaRPr/>
          </a:p>
          <a:p>
            <a:pPr indent="-90804"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5"/>
          <p:cNvSpPr txBox="1"/>
          <p:nvPr>
            <p:ph idx="1" type="body"/>
          </p:nvPr>
        </p:nvSpPr>
        <p:spPr>
          <a:xfrm>
            <a:off x="838200" y="609600"/>
            <a:ext cx="10515600" cy="5567363"/>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90000"/>
              </a:lnSpc>
              <a:spcBef>
                <a:spcPts val="0"/>
              </a:spcBef>
              <a:spcAft>
                <a:spcPts val="0"/>
              </a:spcAft>
              <a:buClr>
                <a:schemeClr val="dk1"/>
              </a:buClr>
              <a:buSzPct val="100000"/>
              <a:buNone/>
            </a:pPr>
            <a:r>
              <a:rPr b="1" lang="en-US" sz="3400">
                <a:latin typeface="Arial Narrow"/>
                <a:ea typeface="Arial Narrow"/>
                <a:cs typeface="Arial Narrow"/>
                <a:sym typeface="Arial Narrow"/>
              </a:rPr>
              <a:t>1. Zoho Corporation (India) – MSME-Driven Innovation &amp; Knowledge Spillovers</a:t>
            </a:r>
            <a:endParaRPr/>
          </a:p>
          <a:p>
            <a:pPr indent="0" lvl="0" marL="0" rtl="0" algn="l">
              <a:lnSpc>
                <a:spcPct val="90000"/>
              </a:lnSpc>
              <a:spcBef>
                <a:spcPts val="1000"/>
              </a:spcBef>
              <a:spcAft>
                <a:spcPts val="0"/>
              </a:spcAft>
              <a:buClr>
                <a:schemeClr val="dk1"/>
              </a:buClr>
              <a:buSzPct val="100000"/>
              <a:buNone/>
            </a:pPr>
            <a:r>
              <a:rPr b="1" lang="en-US" sz="3400">
                <a:latin typeface="Arial Narrow"/>
                <a:ea typeface="Arial Narrow"/>
                <a:cs typeface="Arial Narrow"/>
                <a:sym typeface="Arial Narrow"/>
              </a:rPr>
              <a:t>Industry:</a:t>
            </a:r>
            <a:r>
              <a:rPr lang="en-US" sz="3400">
                <a:latin typeface="Arial Narrow"/>
                <a:ea typeface="Arial Narrow"/>
                <a:cs typeface="Arial Narrow"/>
                <a:sym typeface="Arial Narrow"/>
              </a:rPr>
              <a:t> SaaS (Software as a Service)</a:t>
            </a:r>
            <a:br>
              <a:rPr lang="en-US" sz="3400">
                <a:latin typeface="Arial Narrow"/>
                <a:ea typeface="Arial Narrow"/>
                <a:cs typeface="Arial Narrow"/>
                <a:sym typeface="Arial Narrow"/>
              </a:rPr>
            </a:br>
            <a:r>
              <a:rPr b="1" lang="en-US" sz="3400">
                <a:latin typeface="Arial Narrow"/>
                <a:ea typeface="Arial Narrow"/>
                <a:cs typeface="Arial Narrow"/>
                <a:sym typeface="Arial Narrow"/>
              </a:rPr>
              <a:t>Relevance:</a:t>
            </a:r>
            <a:r>
              <a:rPr lang="en-US" sz="3400">
                <a:latin typeface="Arial Narrow"/>
                <a:ea typeface="Arial Narrow"/>
                <a:cs typeface="Arial Narrow"/>
                <a:sym typeface="Arial Narrow"/>
              </a:rPr>
              <a:t> Innovation, R&amp;D, and Human Capital Development</a:t>
            </a:r>
            <a:endParaRPr/>
          </a:p>
          <a:p>
            <a:pPr indent="0" lvl="0" marL="0" rtl="0" algn="l">
              <a:lnSpc>
                <a:spcPct val="90000"/>
              </a:lnSpc>
              <a:spcBef>
                <a:spcPts val="1000"/>
              </a:spcBef>
              <a:spcAft>
                <a:spcPts val="0"/>
              </a:spcAft>
              <a:buClr>
                <a:schemeClr val="dk1"/>
              </a:buClr>
              <a:buSzPct val="100000"/>
              <a:buNone/>
            </a:pPr>
            <a:r>
              <a:rPr b="1" lang="en-US" sz="3400">
                <a:latin typeface="Arial Narrow"/>
                <a:ea typeface="Arial Narrow"/>
                <a:cs typeface="Arial Narrow"/>
                <a:sym typeface="Arial Narrow"/>
              </a:rPr>
              <a:t>Overview: </a:t>
            </a:r>
            <a:r>
              <a:rPr lang="en-US" sz="3400">
                <a:latin typeface="Arial Narrow"/>
                <a:ea typeface="Arial Narrow"/>
                <a:cs typeface="Arial Narrow"/>
                <a:sym typeface="Arial Narrow"/>
              </a:rPr>
              <a:t>Zoho, an Indian software company, started as an MSME and grew into a global player by focusing on </a:t>
            </a:r>
            <a:r>
              <a:rPr b="1" lang="en-US" sz="3400">
                <a:latin typeface="Arial Narrow"/>
                <a:ea typeface="Arial Narrow"/>
                <a:cs typeface="Arial Narrow"/>
                <a:sym typeface="Arial Narrow"/>
              </a:rPr>
              <a:t>in-house skill development and innovation</a:t>
            </a:r>
            <a:r>
              <a:rPr lang="en-US" sz="3400">
                <a:latin typeface="Arial Narrow"/>
                <a:ea typeface="Arial Narrow"/>
                <a:cs typeface="Arial Narrow"/>
                <a:sym typeface="Arial Narrow"/>
              </a:rPr>
              <a:t>. Instead of hiring from elite universities, Zoho launched </a:t>
            </a:r>
            <a:r>
              <a:rPr b="1" lang="en-US" sz="3400">
                <a:latin typeface="Arial Narrow"/>
                <a:ea typeface="Arial Narrow"/>
                <a:cs typeface="Arial Narrow"/>
                <a:sym typeface="Arial Narrow"/>
              </a:rPr>
              <a:t>Zoho Schools of Learning</a:t>
            </a:r>
            <a:r>
              <a:rPr lang="en-US" sz="3400">
                <a:latin typeface="Arial Narrow"/>
                <a:ea typeface="Arial Narrow"/>
                <a:cs typeface="Arial Narrow"/>
                <a:sym typeface="Arial Narrow"/>
              </a:rPr>
              <a:t>, training rural youth in coding and business skills. This approach reduced hiring costs and fueled internal innovation.</a:t>
            </a:r>
            <a:endParaRPr/>
          </a:p>
          <a:p>
            <a:pPr indent="0" lvl="0" marL="0" rtl="0" algn="l">
              <a:lnSpc>
                <a:spcPct val="90000"/>
              </a:lnSpc>
              <a:spcBef>
                <a:spcPts val="1000"/>
              </a:spcBef>
              <a:spcAft>
                <a:spcPts val="0"/>
              </a:spcAft>
              <a:buClr>
                <a:schemeClr val="dk1"/>
              </a:buClr>
              <a:buSzPct val="100000"/>
              <a:buNone/>
            </a:pPr>
            <a:r>
              <a:rPr b="1" lang="en-US" sz="3400">
                <a:latin typeface="Arial Narrow"/>
                <a:ea typeface="Arial Narrow"/>
                <a:cs typeface="Arial Narrow"/>
                <a:sym typeface="Arial Narrow"/>
              </a:rPr>
              <a:t>Economic Interpretation:</a:t>
            </a:r>
            <a:endParaRPr/>
          </a:p>
          <a:p>
            <a:pPr indent="-228600" lvl="0" marL="228600" rtl="0" algn="l">
              <a:lnSpc>
                <a:spcPct val="90000"/>
              </a:lnSpc>
              <a:spcBef>
                <a:spcPts val="1000"/>
              </a:spcBef>
              <a:spcAft>
                <a:spcPts val="0"/>
              </a:spcAft>
              <a:buClr>
                <a:schemeClr val="dk1"/>
              </a:buClr>
              <a:buSzPct val="100000"/>
              <a:buFont typeface="Arial"/>
              <a:buChar char="•"/>
            </a:pPr>
            <a:r>
              <a:rPr b="1" lang="en-US" sz="3400">
                <a:latin typeface="Arial Narrow"/>
                <a:ea typeface="Arial Narrow"/>
                <a:cs typeface="Arial Narrow"/>
                <a:sym typeface="Arial Narrow"/>
              </a:rPr>
              <a:t>Human Capital Formation:</a:t>
            </a:r>
            <a:r>
              <a:rPr lang="en-US" sz="3400">
                <a:latin typeface="Arial Narrow"/>
                <a:ea typeface="Arial Narrow"/>
                <a:cs typeface="Arial Narrow"/>
                <a:sym typeface="Arial Narrow"/>
              </a:rPr>
              <a:t> Investing in skill development created a workforce that contributed to innovation.</a:t>
            </a:r>
            <a:endParaRPr/>
          </a:p>
          <a:p>
            <a:pPr indent="-228600" lvl="0" marL="228600" rtl="0" algn="l">
              <a:lnSpc>
                <a:spcPct val="90000"/>
              </a:lnSpc>
              <a:spcBef>
                <a:spcPts val="1000"/>
              </a:spcBef>
              <a:spcAft>
                <a:spcPts val="0"/>
              </a:spcAft>
              <a:buClr>
                <a:schemeClr val="dk1"/>
              </a:buClr>
              <a:buSzPct val="100000"/>
              <a:buFont typeface="Arial"/>
              <a:buChar char="•"/>
            </a:pPr>
            <a:r>
              <a:rPr b="1" lang="en-US" sz="3400">
                <a:latin typeface="Arial Narrow"/>
                <a:ea typeface="Arial Narrow"/>
                <a:cs typeface="Arial Narrow"/>
                <a:sym typeface="Arial Narrow"/>
              </a:rPr>
              <a:t>R&amp;D-Led Growth:</a:t>
            </a:r>
            <a:r>
              <a:rPr lang="en-US" sz="3400">
                <a:latin typeface="Arial Narrow"/>
                <a:ea typeface="Arial Narrow"/>
                <a:cs typeface="Arial Narrow"/>
                <a:sym typeface="Arial Narrow"/>
              </a:rPr>
              <a:t> The company built its own technology stack rather than relying on external providers, fostering self-sustaining innovation.</a:t>
            </a:r>
            <a:endParaRPr/>
          </a:p>
          <a:p>
            <a:pPr indent="-228600" lvl="0" marL="228600" rtl="0" algn="l">
              <a:lnSpc>
                <a:spcPct val="90000"/>
              </a:lnSpc>
              <a:spcBef>
                <a:spcPts val="1000"/>
              </a:spcBef>
              <a:spcAft>
                <a:spcPts val="0"/>
              </a:spcAft>
              <a:buClr>
                <a:schemeClr val="dk1"/>
              </a:buClr>
              <a:buSzPct val="100000"/>
              <a:buFont typeface="Arial"/>
              <a:buChar char="•"/>
            </a:pPr>
            <a:r>
              <a:rPr b="1" lang="en-US" sz="3400">
                <a:latin typeface="Arial Narrow"/>
                <a:ea typeface="Arial Narrow"/>
                <a:cs typeface="Arial Narrow"/>
                <a:sym typeface="Arial Narrow"/>
              </a:rPr>
              <a:t>Knowledge Spillovers:</a:t>
            </a:r>
            <a:r>
              <a:rPr lang="en-US" sz="3400">
                <a:latin typeface="Arial Narrow"/>
                <a:ea typeface="Arial Narrow"/>
                <a:cs typeface="Arial Narrow"/>
                <a:sym typeface="Arial Narrow"/>
              </a:rPr>
              <a:t> Many Zoho-trained engineers later started their own ventures, contributing to broader economic growth.</a:t>
            </a:r>
            <a:endParaRPr/>
          </a:p>
          <a:p>
            <a:pPr indent="-90804"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sz="2800">
                <a:latin typeface="Arial Narrow"/>
                <a:ea typeface="Arial Narrow"/>
                <a:cs typeface="Arial Narrow"/>
                <a:sym typeface="Arial Narrow"/>
              </a:rPr>
              <a:t>Impact on MSME Sector &amp; Economy:</a:t>
            </a:r>
            <a:endParaRPr/>
          </a:p>
          <a:p>
            <a:pPr indent="-228600" lvl="0" marL="228600" rtl="0" algn="l">
              <a:lnSpc>
                <a:spcPct val="90000"/>
              </a:lnSpc>
              <a:spcBef>
                <a:spcPts val="1000"/>
              </a:spcBef>
              <a:spcAft>
                <a:spcPts val="0"/>
              </a:spcAft>
              <a:buClr>
                <a:schemeClr val="dk1"/>
              </a:buClr>
              <a:buSzPts val="2800"/>
              <a:buFont typeface="Arial"/>
              <a:buChar char="•"/>
            </a:pPr>
            <a:r>
              <a:rPr b="1" lang="en-US" sz="2800">
                <a:latin typeface="Arial Narrow"/>
                <a:ea typeface="Arial Narrow"/>
                <a:cs typeface="Arial Narrow"/>
                <a:sym typeface="Arial Narrow"/>
              </a:rPr>
              <a:t>Job Creation:</a:t>
            </a:r>
            <a:r>
              <a:rPr lang="en-US" sz="2800">
                <a:latin typeface="Arial Narrow"/>
                <a:ea typeface="Arial Narrow"/>
                <a:cs typeface="Arial Narrow"/>
                <a:sym typeface="Arial Narrow"/>
              </a:rPr>
              <a:t> More than 12,000 employees, with many from rural India.</a:t>
            </a:r>
            <a:endParaRPr/>
          </a:p>
          <a:p>
            <a:pPr indent="-228600" lvl="0" marL="228600" rtl="0" algn="l">
              <a:lnSpc>
                <a:spcPct val="90000"/>
              </a:lnSpc>
              <a:spcBef>
                <a:spcPts val="1000"/>
              </a:spcBef>
              <a:spcAft>
                <a:spcPts val="0"/>
              </a:spcAft>
              <a:buClr>
                <a:schemeClr val="dk1"/>
              </a:buClr>
              <a:buSzPts val="2800"/>
              <a:buFont typeface="Arial"/>
              <a:buChar char="•"/>
            </a:pPr>
            <a:r>
              <a:rPr b="1" lang="en-US" sz="2800">
                <a:latin typeface="Arial Narrow"/>
                <a:ea typeface="Arial Narrow"/>
                <a:cs typeface="Arial Narrow"/>
                <a:sym typeface="Arial Narrow"/>
              </a:rPr>
              <a:t>Technology Ecosystem Development:</a:t>
            </a:r>
            <a:r>
              <a:rPr lang="en-US" sz="2800">
                <a:latin typeface="Arial Narrow"/>
                <a:ea typeface="Arial Narrow"/>
                <a:cs typeface="Arial Narrow"/>
                <a:sym typeface="Arial Narrow"/>
              </a:rPr>
              <a:t> Inspired other MSMEs to focus on skill-based hiring and R&amp;D.</a:t>
            </a:r>
            <a:endParaRPr/>
          </a:p>
          <a:p>
            <a:pPr indent="-228600" lvl="0" marL="228600" rtl="0" algn="l">
              <a:lnSpc>
                <a:spcPct val="90000"/>
              </a:lnSpc>
              <a:spcBef>
                <a:spcPts val="1000"/>
              </a:spcBef>
              <a:spcAft>
                <a:spcPts val="0"/>
              </a:spcAft>
              <a:buClr>
                <a:schemeClr val="dk1"/>
              </a:buClr>
              <a:buSzPts val="2800"/>
              <a:buFont typeface="Arial"/>
              <a:buChar char="•"/>
            </a:pPr>
            <a:r>
              <a:rPr b="1" lang="en-US" sz="2800">
                <a:latin typeface="Arial Narrow"/>
                <a:ea typeface="Arial Narrow"/>
                <a:cs typeface="Arial Narrow"/>
                <a:sym typeface="Arial Narrow"/>
              </a:rPr>
              <a:t>Market Disruption:</a:t>
            </a:r>
            <a:r>
              <a:rPr lang="en-US" sz="2800">
                <a:latin typeface="Arial Narrow"/>
                <a:ea typeface="Arial Narrow"/>
                <a:cs typeface="Arial Narrow"/>
                <a:sym typeface="Arial Narrow"/>
              </a:rPr>
              <a:t> Challenged global giants like Salesforce and Google in the SaaS market.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7"/>
          <p:cNvSpPr txBox="1"/>
          <p:nvPr>
            <p:ph idx="1" type="body"/>
          </p:nvPr>
        </p:nvSpPr>
        <p:spPr>
          <a:xfrm>
            <a:off x="838200" y="400050"/>
            <a:ext cx="10515600" cy="5776913"/>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chemeClr val="dk1"/>
              </a:buClr>
              <a:buSzPct val="100000"/>
              <a:buNone/>
            </a:pPr>
            <a:r>
              <a:rPr b="1" lang="en-US">
                <a:latin typeface="Arial Narrow"/>
                <a:ea typeface="Arial Narrow"/>
                <a:cs typeface="Arial Narrow"/>
                <a:sym typeface="Arial Narrow"/>
              </a:rPr>
              <a:t>2. Grameen Bank (Bangladesh) – Microfinance and Entrepreneurship Growth</a:t>
            </a:r>
            <a:endParaRPr/>
          </a:p>
          <a:p>
            <a:pPr indent="0" lvl="0" marL="0" rtl="0" algn="l">
              <a:lnSpc>
                <a:spcPct val="90000"/>
              </a:lnSpc>
              <a:spcBef>
                <a:spcPts val="1000"/>
              </a:spcBef>
              <a:spcAft>
                <a:spcPts val="0"/>
              </a:spcAft>
              <a:buClr>
                <a:schemeClr val="dk1"/>
              </a:buClr>
              <a:buSzPct val="100000"/>
              <a:buNone/>
            </a:pPr>
            <a:r>
              <a:rPr b="1" lang="en-US">
                <a:latin typeface="Arial Narrow"/>
                <a:ea typeface="Arial Narrow"/>
                <a:cs typeface="Arial Narrow"/>
                <a:sym typeface="Arial Narrow"/>
              </a:rPr>
              <a:t>Industry:</a:t>
            </a:r>
            <a:r>
              <a:rPr lang="en-US">
                <a:latin typeface="Arial Narrow"/>
                <a:ea typeface="Arial Narrow"/>
                <a:cs typeface="Arial Narrow"/>
                <a:sym typeface="Arial Narrow"/>
              </a:rPr>
              <a:t> Microfinance</a:t>
            </a:r>
            <a:br>
              <a:rPr lang="en-US">
                <a:latin typeface="Arial Narrow"/>
                <a:ea typeface="Arial Narrow"/>
                <a:cs typeface="Arial Narrow"/>
                <a:sym typeface="Arial Narrow"/>
              </a:rPr>
            </a:br>
            <a:r>
              <a:rPr b="1" lang="en-US">
                <a:latin typeface="Arial Narrow"/>
                <a:ea typeface="Arial Narrow"/>
                <a:cs typeface="Arial Narrow"/>
                <a:sym typeface="Arial Narrow"/>
              </a:rPr>
              <a:t>Relevance:</a:t>
            </a:r>
            <a:r>
              <a:rPr lang="en-US">
                <a:latin typeface="Arial Narrow"/>
                <a:ea typeface="Arial Narrow"/>
                <a:cs typeface="Arial Narrow"/>
                <a:sym typeface="Arial Narrow"/>
              </a:rPr>
              <a:t> MSME Funding, Entrepreneurial Growth, Demand Creation</a:t>
            </a:r>
            <a:endParaRPr/>
          </a:p>
          <a:p>
            <a:pPr indent="0" lvl="0" marL="0" rtl="0" algn="l">
              <a:lnSpc>
                <a:spcPct val="90000"/>
              </a:lnSpc>
              <a:spcBef>
                <a:spcPts val="1000"/>
              </a:spcBef>
              <a:spcAft>
                <a:spcPts val="0"/>
              </a:spcAft>
              <a:buClr>
                <a:schemeClr val="dk1"/>
              </a:buClr>
              <a:buSzPct val="100000"/>
              <a:buNone/>
            </a:pPr>
            <a:r>
              <a:rPr b="1" lang="en-US">
                <a:latin typeface="Arial Narrow"/>
                <a:ea typeface="Arial Narrow"/>
                <a:cs typeface="Arial Narrow"/>
                <a:sym typeface="Arial Narrow"/>
              </a:rPr>
              <a:t>Overview: </a:t>
            </a:r>
            <a:r>
              <a:rPr lang="en-US">
                <a:latin typeface="Arial Narrow"/>
                <a:ea typeface="Arial Narrow"/>
                <a:cs typeface="Arial Narrow"/>
                <a:sym typeface="Arial Narrow"/>
              </a:rPr>
              <a:t>Founded by Nobel Laureate Muhammad Yunus, Grameen Bank revolutionized microfinance by providing small loans to rural entrepreneurs, especially women, without requiring collateral. This enabled small businesses to emerge, strengthening </a:t>
            </a:r>
            <a:r>
              <a:rPr b="1" lang="en-US">
                <a:latin typeface="Arial Narrow"/>
                <a:ea typeface="Arial Narrow"/>
                <a:cs typeface="Arial Narrow"/>
                <a:sym typeface="Arial Narrow"/>
              </a:rPr>
              <a:t>local economies</a:t>
            </a:r>
            <a:r>
              <a:rPr lang="en-US">
                <a:latin typeface="Arial Narrow"/>
                <a:ea typeface="Arial Narrow"/>
                <a:cs typeface="Arial Narrow"/>
                <a:sym typeface="Arial Narrow"/>
              </a:rPr>
              <a:t> and reducing poverty.</a:t>
            </a:r>
            <a:endParaRPr/>
          </a:p>
          <a:p>
            <a:pPr indent="0" lvl="0" marL="0" rtl="0" algn="l">
              <a:lnSpc>
                <a:spcPct val="90000"/>
              </a:lnSpc>
              <a:spcBef>
                <a:spcPts val="1000"/>
              </a:spcBef>
              <a:spcAft>
                <a:spcPts val="0"/>
              </a:spcAft>
              <a:buClr>
                <a:schemeClr val="dk1"/>
              </a:buClr>
              <a:buSzPct val="100000"/>
              <a:buNone/>
            </a:pPr>
            <a:r>
              <a:rPr b="1" lang="en-US">
                <a:latin typeface="Arial Narrow"/>
                <a:ea typeface="Arial Narrow"/>
                <a:cs typeface="Arial Narrow"/>
                <a:sym typeface="Arial Narrow"/>
              </a:rPr>
              <a:t>Economic Interpretation:</a:t>
            </a:r>
            <a:endParaRPr/>
          </a:p>
          <a:p>
            <a:pPr indent="-228600" lvl="0" marL="228600" rtl="0" algn="l">
              <a:lnSpc>
                <a:spcPct val="90000"/>
              </a:lnSpc>
              <a:spcBef>
                <a:spcPts val="1000"/>
              </a:spcBef>
              <a:spcAft>
                <a:spcPts val="0"/>
              </a:spcAft>
              <a:buClr>
                <a:schemeClr val="dk1"/>
              </a:buClr>
              <a:buSzPct val="100000"/>
              <a:buFont typeface="Arial"/>
              <a:buChar char="•"/>
            </a:pPr>
            <a:r>
              <a:rPr b="1" lang="en-US">
                <a:latin typeface="Arial Narrow"/>
                <a:ea typeface="Arial Narrow"/>
                <a:cs typeface="Arial Narrow"/>
                <a:sym typeface="Arial Narrow"/>
              </a:rPr>
              <a:t>Human Capital Development:</a:t>
            </a:r>
            <a:r>
              <a:rPr lang="en-US">
                <a:latin typeface="Arial Narrow"/>
                <a:ea typeface="Arial Narrow"/>
                <a:cs typeface="Arial Narrow"/>
                <a:sym typeface="Arial Narrow"/>
              </a:rPr>
              <a:t> Microloans enabled skill-based entrepreneurship in handicrafts, farming, and small retail.</a:t>
            </a:r>
            <a:endParaRPr/>
          </a:p>
          <a:p>
            <a:pPr indent="-228600" lvl="0" marL="228600" rtl="0" algn="l">
              <a:lnSpc>
                <a:spcPct val="90000"/>
              </a:lnSpc>
              <a:spcBef>
                <a:spcPts val="1000"/>
              </a:spcBef>
              <a:spcAft>
                <a:spcPts val="0"/>
              </a:spcAft>
              <a:buClr>
                <a:schemeClr val="dk1"/>
              </a:buClr>
              <a:buSzPct val="100000"/>
              <a:buFont typeface="Arial"/>
              <a:buChar char="•"/>
            </a:pPr>
            <a:r>
              <a:rPr b="1" lang="en-US">
                <a:latin typeface="Arial Narrow"/>
                <a:ea typeface="Arial Narrow"/>
                <a:cs typeface="Arial Narrow"/>
                <a:sym typeface="Arial Narrow"/>
              </a:rPr>
              <a:t>Demand-Driven Growth:</a:t>
            </a:r>
            <a:r>
              <a:rPr lang="en-US">
                <a:latin typeface="Arial Narrow"/>
                <a:ea typeface="Arial Narrow"/>
                <a:cs typeface="Arial Narrow"/>
                <a:sym typeface="Arial Narrow"/>
              </a:rPr>
              <a:t> As small businesses flourished, they created jobs, increasing local purchasing power.</a:t>
            </a:r>
            <a:endParaRPr/>
          </a:p>
          <a:p>
            <a:pPr indent="-228600" lvl="0" marL="228600" rtl="0" algn="l">
              <a:lnSpc>
                <a:spcPct val="90000"/>
              </a:lnSpc>
              <a:spcBef>
                <a:spcPts val="1000"/>
              </a:spcBef>
              <a:spcAft>
                <a:spcPts val="0"/>
              </a:spcAft>
              <a:buClr>
                <a:schemeClr val="dk1"/>
              </a:buClr>
              <a:buSzPct val="100000"/>
              <a:buFont typeface="Arial"/>
              <a:buChar char="•"/>
            </a:pPr>
            <a:r>
              <a:rPr b="1" lang="en-US">
                <a:latin typeface="Arial Narrow"/>
                <a:ea typeface="Arial Narrow"/>
                <a:cs typeface="Arial Narrow"/>
                <a:sym typeface="Arial Narrow"/>
              </a:rPr>
              <a:t>Knowledge Spillovers:</a:t>
            </a:r>
            <a:r>
              <a:rPr lang="en-US">
                <a:latin typeface="Arial Narrow"/>
                <a:ea typeface="Arial Narrow"/>
                <a:cs typeface="Arial Narrow"/>
                <a:sym typeface="Arial Narrow"/>
              </a:rPr>
              <a:t> Successful entrepreneurs mentored others, fostering a cycle of self-sustaining growth.</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a:latin typeface="Arial Narrow"/>
                <a:ea typeface="Arial Narrow"/>
                <a:cs typeface="Arial Narrow"/>
                <a:sym typeface="Arial Narrow"/>
              </a:rPr>
              <a:t>Impact on MSME Sector &amp; Economy:</a:t>
            </a:r>
            <a:endParaRPr/>
          </a:p>
          <a:p>
            <a:pPr indent="-228600" lvl="0" marL="228600" rtl="0" algn="l">
              <a:lnSpc>
                <a:spcPct val="90000"/>
              </a:lnSpc>
              <a:spcBef>
                <a:spcPts val="1000"/>
              </a:spcBef>
              <a:spcAft>
                <a:spcPts val="0"/>
              </a:spcAft>
              <a:buClr>
                <a:schemeClr val="dk1"/>
              </a:buClr>
              <a:buSzPts val="2800"/>
              <a:buFont typeface="Arial"/>
              <a:buChar char="•"/>
            </a:pPr>
            <a:r>
              <a:rPr b="1" lang="en-US">
                <a:latin typeface="Arial Narrow"/>
                <a:ea typeface="Arial Narrow"/>
                <a:cs typeface="Arial Narrow"/>
                <a:sym typeface="Arial Narrow"/>
              </a:rPr>
              <a:t>Employment Generation:</a:t>
            </a:r>
            <a:r>
              <a:rPr lang="en-US">
                <a:latin typeface="Arial Narrow"/>
                <a:ea typeface="Arial Narrow"/>
                <a:cs typeface="Arial Narrow"/>
                <a:sym typeface="Arial Narrow"/>
              </a:rPr>
              <a:t> 9+ million borrowers, 97% of whom are women.</a:t>
            </a:r>
            <a:endParaRPr/>
          </a:p>
          <a:p>
            <a:pPr indent="-228600" lvl="0" marL="228600" rtl="0" algn="l">
              <a:lnSpc>
                <a:spcPct val="90000"/>
              </a:lnSpc>
              <a:spcBef>
                <a:spcPts val="1000"/>
              </a:spcBef>
              <a:spcAft>
                <a:spcPts val="0"/>
              </a:spcAft>
              <a:buClr>
                <a:schemeClr val="dk1"/>
              </a:buClr>
              <a:buSzPts val="2800"/>
              <a:buFont typeface="Arial"/>
              <a:buChar char="•"/>
            </a:pPr>
            <a:r>
              <a:rPr b="1" lang="en-US">
                <a:latin typeface="Arial Narrow"/>
                <a:ea typeface="Arial Narrow"/>
                <a:cs typeface="Arial Narrow"/>
                <a:sym typeface="Arial Narrow"/>
              </a:rPr>
              <a:t>Entrepreneurial Growth:</a:t>
            </a:r>
            <a:r>
              <a:rPr lang="en-US">
                <a:latin typeface="Arial Narrow"/>
                <a:ea typeface="Arial Narrow"/>
                <a:cs typeface="Arial Narrow"/>
                <a:sym typeface="Arial Narrow"/>
              </a:rPr>
              <a:t> Millions of small businesses launched in rural Bangladesh.</a:t>
            </a:r>
            <a:endParaRPr/>
          </a:p>
          <a:p>
            <a:pPr indent="-228600" lvl="0" marL="228600" rtl="0" algn="l">
              <a:lnSpc>
                <a:spcPct val="90000"/>
              </a:lnSpc>
              <a:spcBef>
                <a:spcPts val="1000"/>
              </a:spcBef>
              <a:spcAft>
                <a:spcPts val="0"/>
              </a:spcAft>
              <a:buClr>
                <a:schemeClr val="dk1"/>
              </a:buClr>
              <a:buSzPts val="2800"/>
              <a:buFont typeface="Arial"/>
              <a:buChar char="•"/>
            </a:pPr>
            <a:r>
              <a:rPr b="1" lang="en-US">
                <a:latin typeface="Arial Narrow"/>
                <a:ea typeface="Arial Narrow"/>
                <a:cs typeface="Arial Narrow"/>
                <a:sym typeface="Arial Narrow"/>
              </a:rPr>
              <a:t>Poverty Reduction:</a:t>
            </a:r>
            <a:r>
              <a:rPr lang="en-US">
                <a:latin typeface="Arial Narrow"/>
                <a:ea typeface="Arial Narrow"/>
                <a:cs typeface="Arial Narrow"/>
                <a:sym typeface="Arial Narrow"/>
              </a:rPr>
              <a:t> Demonstrated that MSMEs can be effective tools for economic upliftment.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9"/>
          <p:cNvSpPr txBox="1"/>
          <p:nvPr>
            <p:ph idx="1" type="body"/>
          </p:nvPr>
        </p:nvSpPr>
        <p:spPr>
          <a:xfrm>
            <a:off x="838200" y="552450"/>
            <a:ext cx="10515600" cy="562451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b="1" lang="en-US" sz="2400">
                <a:latin typeface="Arial Narrow"/>
                <a:ea typeface="Arial Narrow"/>
                <a:cs typeface="Arial Narrow"/>
                <a:sym typeface="Arial Narrow"/>
              </a:rPr>
              <a:t>3. Kenya’s M-Pesa – Digital Innovation and MSME Growth</a:t>
            </a:r>
            <a:endParaRPr/>
          </a:p>
          <a:p>
            <a:pPr indent="-228600" lvl="0" marL="228600" rtl="0" algn="l">
              <a:lnSpc>
                <a:spcPct val="90000"/>
              </a:lnSpc>
              <a:spcBef>
                <a:spcPts val="1000"/>
              </a:spcBef>
              <a:spcAft>
                <a:spcPts val="0"/>
              </a:spcAft>
              <a:buClr>
                <a:schemeClr val="dk1"/>
              </a:buClr>
              <a:buSzPts val="2400"/>
              <a:buChar char="•"/>
            </a:pPr>
            <a:r>
              <a:rPr b="1" lang="en-US" sz="2400">
                <a:latin typeface="Arial Narrow"/>
                <a:ea typeface="Arial Narrow"/>
                <a:cs typeface="Arial Narrow"/>
                <a:sym typeface="Arial Narrow"/>
              </a:rPr>
              <a:t>Industry:</a:t>
            </a:r>
            <a:r>
              <a:rPr lang="en-US" sz="2400">
                <a:latin typeface="Arial Narrow"/>
                <a:ea typeface="Arial Narrow"/>
                <a:cs typeface="Arial Narrow"/>
                <a:sym typeface="Arial Narrow"/>
              </a:rPr>
              <a:t> FinTech (Mobile Payments)</a:t>
            </a:r>
            <a:br>
              <a:rPr lang="en-US" sz="2400">
                <a:latin typeface="Arial Narrow"/>
                <a:ea typeface="Arial Narrow"/>
                <a:cs typeface="Arial Narrow"/>
                <a:sym typeface="Arial Narrow"/>
              </a:rPr>
            </a:br>
            <a:r>
              <a:rPr b="1" lang="en-US" sz="2400">
                <a:latin typeface="Arial Narrow"/>
                <a:ea typeface="Arial Narrow"/>
                <a:cs typeface="Arial Narrow"/>
                <a:sym typeface="Arial Narrow"/>
              </a:rPr>
              <a:t>Relevance:</a:t>
            </a:r>
            <a:r>
              <a:rPr lang="en-US" sz="2400">
                <a:latin typeface="Arial Narrow"/>
                <a:ea typeface="Arial Narrow"/>
                <a:cs typeface="Arial Narrow"/>
                <a:sym typeface="Arial Narrow"/>
              </a:rPr>
              <a:t> Technology, MSME Growth, Financial Inclusion</a:t>
            </a:r>
            <a:endParaRPr/>
          </a:p>
          <a:p>
            <a:pPr indent="0" lvl="0" marL="0" rtl="0" algn="l">
              <a:lnSpc>
                <a:spcPct val="90000"/>
              </a:lnSpc>
              <a:spcBef>
                <a:spcPts val="1000"/>
              </a:spcBef>
              <a:spcAft>
                <a:spcPts val="0"/>
              </a:spcAft>
              <a:buClr>
                <a:schemeClr val="dk1"/>
              </a:buClr>
              <a:buSzPts val="2400"/>
              <a:buNone/>
            </a:pPr>
            <a:r>
              <a:rPr b="1" lang="en-US" sz="2400">
                <a:latin typeface="Arial Narrow"/>
                <a:ea typeface="Arial Narrow"/>
                <a:cs typeface="Arial Narrow"/>
                <a:sym typeface="Arial Narrow"/>
              </a:rPr>
              <a:t>Overview: </a:t>
            </a:r>
            <a:r>
              <a:rPr lang="en-US" sz="2400">
                <a:latin typeface="Arial Narrow"/>
                <a:ea typeface="Arial Narrow"/>
                <a:cs typeface="Arial Narrow"/>
                <a:sym typeface="Arial Narrow"/>
              </a:rPr>
              <a:t>M-Pesa, launched by Safaricom, transformed Kenya’s economy by providing </a:t>
            </a:r>
            <a:r>
              <a:rPr b="1" lang="en-US" sz="2400">
                <a:latin typeface="Arial Narrow"/>
                <a:ea typeface="Arial Narrow"/>
                <a:cs typeface="Arial Narrow"/>
                <a:sym typeface="Arial Narrow"/>
              </a:rPr>
              <a:t>mobile-based financial services</a:t>
            </a:r>
            <a:r>
              <a:rPr lang="en-US" sz="2400">
                <a:latin typeface="Arial Narrow"/>
                <a:ea typeface="Arial Narrow"/>
                <a:cs typeface="Arial Narrow"/>
                <a:sym typeface="Arial Narrow"/>
              </a:rPr>
              <a:t> to unbanked individuals and MSMEs. Small businesses used M-Pesa for digital transactions, reducing dependence on cash and improving financial inclusion.</a:t>
            </a:r>
            <a:endParaRPr/>
          </a:p>
          <a:p>
            <a:pPr indent="0" lvl="0" marL="0" rtl="0" algn="l">
              <a:lnSpc>
                <a:spcPct val="90000"/>
              </a:lnSpc>
              <a:spcBef>
                <a:spcPts val="1000"/>
              </a:spcBef>
              <a:spcAft>
                <a:spcPts val="0"/>
              </a:spcAft>
              <a:buClr>
                <a:schemeClr val="dk1"/>
              </a:buClr>
              <a:buSzPts val="2400"/>
              <a:buNone/>
            </a:pPr>
            <a:r>
              <a:rPr b="1" lang="en-US" sz="2400">
                <a:latin typeface="Arial Narrow"/>
                <a:ea typeface="Arial Narrow"/>
                <a:cs typeface="Arial Narrow"/>
                <a:sym typeface="Arial Narrow"/>
              </a:rPr>
              <a:t>Economic Interpretation:</a:t>
            </a:r>
            <a:endParaRPr/>
          </a:p>
          <a:p>
            <a:pPr indent="-228600" lvl="0" marL="228600" rtl="0" algn="l">
              <a:lnSpc>
                <a:spcPct val="90000"/>
              </a:lnSpc>
              <a:spcBef>
                <a:spcPts val="1000"/>
              </a:spcBef>
              <a:spcAft>
                <a:spcPts val="0"/>
              </a:spcAft>
              <a:buClr>
                <a:schemeClr val="dk1"/>
              </a:buClr>
              <a:buSzPts val="2400"/>
              <a:buFont typeface="Arial"/>
              <a:buChar char="•"/>
            </a:pPr>
            <a:r>
              <a:rPr b="1" lang="en-US" sz="2400">
                <a:latin typeface="Arial Narrow"/>
                <a:ea typeface="Arial Narrow"/>
                <a:cs typeface="Arial Narrow"/>
                <a:sym typeface="Arial Narrow"/>
              </a:rPr>
              <a:t>Innovation-Led Growth:</a:t>
            </a:r>
            <a:r>
              <a:rPr lang="en-US" sz="2400">
                <a:latin typeface="Arial Narrow"/>
                <a:ea typeface="Arial Narrow"/>
                <a:cs typeface="Arial Narrow"/>
                <a:sym typeface="Arial Narrow"/>
              </a:rPr>
              <a:t> M-Pesa created a digital payment system that became the backbone of Kenya’s MSME economy.</a:t>
            </a:r>
            <a:endParaRPr/>
          </a:p>
          <a:p>
            <a:pPr indent="-228600" lvl="0" marL="228600" rtl="0" algn="l">
              <a:lnSpc>
                <a:spcPct val="90000"/>
              </a:lnSpc>
              <a:spcBef>
                <a:spcPts val="1000"/>
              </a:spcBef>
              <a:spcAft>
                <a:spcPts val="0"/>
              </a:spcAft>
              <a:buClr>
                <a:schemeClr val="dk1"/>
              </a:buClr>
              <a:buSzPts val="2400"/>
              <a:buFont typeface="Arial"/>
              <a:buChar char="•"/>
            </a:pPr>
            <a:r>
              <a:rPr b="1" lang="en-US" sz="2400">
                <a:latin typeface="Arial Narrow"/>
                <a:ea typeface="Arial Narrow"/>
                <a:cs typeface="Arial Narrow"/>
                <a:sym typeface="Arial Narrow"/>
              </a:rPr>
              <a:t>Knowledge Spillovers:</a:t>
            </a:r>
            <a:r>
              <a:rPr lang="en-US" sz="2400">
                <a:latin typeface="Arial Narrow"/>
                <a:ea typeface="Arial Narrow"/>
                <a:cs typeface="Arial Narrow"/>
                <a:sym typeface="Arial Narrow"/>
              </a:rPr>
              <a:t> Inspired similar financial innovations across Africa and Asia.</a:t>
            </a:r>
            <a:endParaRPr/>
          </a:p>
          <a:p>
            <a:pPr indent="-228600" lvl="0" marL="228600" rtl="0" algn="l">
              <a:lnSpc>
                <a:spcPct val="90000"/>
              </a:lnSpc>
              <a:spcBef>
                <a:spcPts val="1000"/>
              </a:spcBef>
              <a:spcAft>
                <a:spcPts val="0"/>
              </a:spcAft>
              <a:buClr>
                <a:schemeClr val="dk1"/>
              </a:buClr>
              <a:buSzPts val="2400"/>
              <a:buFont typeface="Arial"/>
              <a:buChar char="•"/>
            </a:pPr>
            <a:r>
              <a:rPr b="1" lang="en-US" sz="2400">
                <a:latin typeface="Arial Narrow"/>
                <a:ea typeface="Arial Narrow"/>
                <a:cs typeface="Arial Narrow"/>
                <a:sym typeface="Arial Narrow"/>
              </a:rPr>
              <a:t>Human Capital Development:</a:t>
            </a:r>
            <a:r>
              <a:rPr lang="en-US" sz="2400">
                <a:latin typeface="Arial Narrow"/>
                <a:ea typeface="Arial Narrow"/>
                <a:cs typeface="Arial Narrow"/>
                <a:sym typeface="Arial Narrow"/>
              </a:rPr>
              <a:t> Enabled small entrepreneurs to access credit and expand operations.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3"/>
          <p:cNvSpPr txBox="1"/>
          <p:nvPr/>
        </p:nvSpPr>
        <p:spPr>
          <a:xfrm>
            <a:off x="276225" y="110074"/>
            <a:ext cx="11830050" cy="489364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400">
                <a:solidFill>
                  <a:schemeClr val="dk1"/>
                </a:solidFill>
                <a:latin typeface="Arial Narrow"/>
                <a:ea typeface="Arial Narrow"/>
                <a:cs typeface="Arial Narrow"/>
                <a:sym typeface="Arial Narrow"/>
              </a:rPr>
              <a:t>Relevance of MSMEs in Entrepreneurship</a:t>
            </a:r>
            <a:endParaRPr/>
          </a:p>
          <a:p>
            <a:pPr indent="0" lvl="0" marL="0" marR="0" rtl="0" algn="just">
              <a:spcBef>
                <a:spcPts val="0"/>
              </a:spcBef>
              <a:spcAft>
                <a:spcPts val="0"/>
              </a:spcAft>
              <a:buNone/>
            </a:pPr>
            <a:r>
              <a:rPr b="1" lang="en-US" sz="2400">
                <a:solidFill>
                  <a:schemeClr val="dk1"/>
                </a:solidFill>
                <a:latin typeface="Arial Narrow"/>
                <a:ea typeface="Arial Narrow"/>
                <a:cs typeface="Arial Narrow"/>
                <a:sym typeface="Arial Narrow"/>
              </a:rPr>
              <a:t>a) Employment Generation</a:t>
            </a:r>
            <a:endParaRPr/>
          </a:p>
          <a:p>
            <a:pPr indent="0" lvl="0" marL="0" marR="0" rtl="0" algn="just">
              <a:spcBef>
                <a:spcPts val="0"/>
              </a:spcBef>
              <a:spcAft>
                <a:spcPts val="0"/>
              </a:spcAft>
              <a:buNone/>
            </a:pPr>
            <a:r>
              <a:rPr lang="en-US" sz="2400">
                <a:solidFill>
                  <a:schemeClr val="dk1"/>
                </a:solidFill>
                <a:latin typeface="Arial Narrow"/>
                <a:ea typeface="Arial Narrow"/>
                <a:cs typeface="Arial Narrow"/>
                <a:sym typeface="Arial Narrow"/>
              </a:rPr>
              <a:t>MSMEs are labor-intensive and provide employment opportunities to a vast section of society, including semi-skilled and unskilled workers. In developing economies like India, where unemployment is a major challenge, MSMEs act as a crucial driver of job creation.</a:t>
            </a:r>
            <a:endParaRPr/>
          </a:p>
          <a:p>
            <a:pPr indent="0" lvl="0" marL="0" marR="0" rtl="0" algn="just">
              <a:spcBef>
                <a:spcPts val="0"/>
              </a:spcBef>
              <a:spcAft>
                <a:spcPts val="0"/>
              </a:spcAft>
              <a:buNone/>
            </a:pPr>
            <a:r>
              <a:rPr b="1" lang="en-US" sz="2400">
                <a:solidFill>
                  <a:schemeClr val="dk1"/>
                </a:solidFill>
                <a:latin typeface="Arial Narrow"/>
                <a:ea typeface="Arial Narrow"/>
                <a:cs typeface="Arial Narrow"/>
                <a:sym typeface="Arial Narrow"/>
              </a:rPr>
              <a:t>b) Innovation and Flexibility</a:t>
            </a:r>
            <a:endParaRPr/>
          </a:p>
          <a:p>
            <a:pPr indent="0" lvl="0" marL="0" marR="0" rtl="0" algn="just">
              <a:spcBef>
                <a:spcPts val="0"/>
              </a:spcBef>
              <a:spcAft>
                <a:spcPts val="0"/>
              </a:spcAft>
              <a:buNone/>
            </a:pPr>
            <a:r>
              <a:rPr lang="en-US" sz="2400">
                <a:solidFill>
                  <a:schemeClr val="dk1"/>
                </a:solidFill>
                <a:latin typeface="Arial Narrow"/>
                <a:ea typeface="Arial Narrow"/>
                <a:cs typeface="Arial Narrow"/>
                <a:sym typeface="Arial Narrow"/>
              </a:rPr>
              <a:t>Entrepreneurs in MSMEs bring innovation through new products, services, and business models. Due to their smaller size, they can quickly adapt to market changes and consumer preferences, which larger firms may struggle with.</a:t>
            </a:r>
            <a:endParaRPr/>
          </a:p>
          <a:p>
            <a:pPr indent="0" lvl="0" marL="0" marR="0" rtl="0" algn="just">
              <a:spcBef>
                <a:spcPts val="0"/>
              </a:spcBef>
              <a:spcAft>
                <a:spcPts val="0"/>
              </a:spcAft>
              <a:buNone/>
            </a:pPr>
            <a:r>
              <a:rPr b="1" lang="en-US" sz="2400">
                <a:solidFill>
                  <a:schemeClr val="dk1"/>
                </a:solidFill>
                <a:latin typeface="Arial Narrow"/>
                <a:ea typeface="Arial Narrow"/>
                <a:cs typeface="Arial Narrow"/>
                <a:sym typeface="Arial Narrow"/>
              </a:rPr>
              <a:t>c) Low Capital Requirement</a:t>
            </a:r>
            <a:endParaRPr/>
          </a:p>
          <a:p>
            <a:pPr indent="0" lvl="0" marL="0" marR="0" rtl="0" algn="just">
              <a:spcBef>
                <a:spcPts val="0"/>
              </a:spcBef>
              <a:spcAft>
                <a:spcPts val="0"/>
              </a:spcAft>
              <a:buNone/>
            </a:pPr>
            <a:r>
              <a:rPr lang="en-US" sz="2400">
                <a:solidFill>
                  <a:schemeClr val="dk1"/>
                </a:solidFill>
                <a:latin typeface="Arial Narrow"/>
                <a:ea typeface="Arial Narrow"/>
                <a:cs typeface="Arial Narrow"/>
                <a:sym typeface="Arial Narrow"/>
              </a:rPr>
              <a:t>Starting an MSME requires relatively lower capital investment compared to large enterprises. This encourages individuals with limited financial resources to become entrepreneurs and contribute to economic growth.</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a:latin typeface="Arial Narrow"/>
                <a:ea typeface="Arial Narrow"/>
                <a:cs typeface="Arial Narrow"/>
                <a:sym typeface="Arial Narrow"/>
              </a:rPr>
              <a:t>Economic Impact</a:t>
            </a:r>
            <a:endParaRPr/>
          </a:p>
          <a:p>
            <a:pPr indent="-228600" lvl="0" marL="228600" rtl="0" algn="l">
              <a:lnSpc>
                <a:spcPct val="90000"/>
              </a:lnSpc>
              <a:spcBef>
                <a:spcPts val="1000"/>
              </a:spcBef>
              <a:spcAft>
                <a:spcPts val="0"/>
              </a:spcAft>
              <a:buClr>
                <a:schemeClr val="dk1"/>
              </a:buClr>
              <a:buSzPts val="2800"/>
              <a:buChar char="•"/>
            </a:pPr>
            <a:r>
              <a:rPr lang="en-US">
                <a:latin typeface="Arial Narrow"/>
                <a:ea typeface="Arial Narrow"/>
                <a:cs typeface="Arial Narrow"/>
                <a:sym typeface="Arial Narrow"/>
              </a:rPr>
              <a:t>MSMEs using M-Pesa grew their revenues by </a:t>
            </a:r>
            <a:r>
              <a:rPr b="1" lang="en-US">
                <a:latin typeface="Arial Narrow"/>
                <a:ea typeface="Arial Narrow"/>
                <a:cs typeface="Arial Narrow"/>
                <a:sym typeface="Arial Narrow"/>
              </a:rPr>
              <a:t>15-20%</a:t>
            </a:r>
            <a:r>
              <a:rPr lang="en-US">
                <a:latin typeface="Arial Narrow"/>
                <a:ea typeface="Arial Narrow"/>
                <a:cs typeface="Arial Narrow"/>
                <a:sym typeface="Arial Narrow"/>
              </a:rPr>
              <a:t> annually.</a:t>
            </a:r>
            <a:endParaRPr/>
          </a:p>
          <a:p>
            <a:pPr indent="-228600" lvl="0" marL="228600" rtl="0" algn="l">
              <a:lnSpc>
                <a:spcPct val="90000"/>
              </a:lnSpc>
              <a:spcBef>
                <a:spcPts val="1000"/>
              </a:spcBef>
              <a:spcAft>
                <a:spcPts val="0"/>
              </a:spcAft>
              <a:buClr>
                <a:schemeClr val="dk1"/>
              </a:buClr>
              <a:buSzPts val="2800"/>
              <a:buChar char="•"/>
            </a:pPr>
            <a:r>
              <a:rPr lang="en-US">
                <a:latin typeface="Arial Narrow"/>
                <a:ea typeface="Arial Narrow"/>
                <a:cs typeface="Arial Narrow"/>
                <a:sym typeface="Arial Narrow"/>
              </a:rPr>
              <a:t>It lifted </a:t>
            </a:r>
            <a:r>
              <a:rPr b="1" lang="en-US">
                <a:latin typeface="Arial Narrow"/>
                <a:ea typeface="Arial Narrow"/>
                <a:cs typeface="Arial Narrow"/>
                <a:sym typeface="Arial Narrow"/>
              </a:rPr>
              <a:t>200,000 Kenyan households out of poverty</a:t>
            </a:r>
            <a:r>
              <a:rPr lang="en-US">
                <a:latin typeface="Arial Narrow"/>
                <a:ea typeface="Arial Narrow"/>
                <a:cs typeface="Arial Narrow"/>
                <a:sym typeface="Arial Narrow"/>
              </a:rPr>
              <a:t>, particularly empowering female entrepreneurs.</a:t>
            </a:r>
            <a:endParaRPr/>
          </a:p>
          <a:p>
            <a:pPr indent="-228600" lvl="0" marL="228600" rtl="0" algn="l">
              <a:lnSpc>
                <a:spcPct val="90000"/>
              </a:lnSpc>
              <a:spcBef>
                <a:spcPts val="1000"/>
              </a:spcBef>
              <a:spcAft>
                <a:spcPts val="0"/>
              </a:spcAft>
              <a:buClr>
                <a:schemeClr val="dk1"/>
              </a:buClr>
              <a:buSzPts val="2800"/>
              <a:buChar char="•"/>
            </a:pPr>
            <a:r>
              <a:rPr lang="en-US">
                <a:latin typeface="Arial Narrow"/>
                <a:ea typeface="Arial Narrow"/>
                <a:cs typeface="Arial Narrow"/>
                <a:sym typeface="Arial Narrow"/>
              </a:rPr>
              <a:t>Kenya became a global fintech hub, attracting international investments and </a:t>
            </a:r>
            <a:r>
              <a:rPr b="1" lang="en-US">
                <a:latin typeface="Arial Narrow"/>
                <a:ea typeface="Arial Narrow"/>
                <a:cs typeface="Arial Narrow"/>
                <a:sym typeface="Arial Narrow"/>
              </a:rPr>
              <a:t>inspiring digital payment solutions worldwide</a:t>
            </a:r>
            <a:r>
              <a:rPr lang="en-US">
                <a:latin typeface="Arial Narrow"/>
                <a:ea typeface="Arial Narrow"/>
                <a:cs typeface="Arial Narrow"/>
                <a:sym typeface="Arial Narrow"/>
              </a:rPr>
              <a: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1"/>
          <p:cNvSpPr txBox="1"/>
          <p:nvPr>
            <p:ph idx="1" type="body"/>
          </p:nvPr>
        </p:nvSpPr>
        <p:spPr>
          <a:xfrm>
            <a:off x="838200" y="523875"/>
            <a:ext cx="10515600" cy="5653088"/>
          </a:xfrm>
          <a:prstGeom prst="rect">
            <a:avLst/>
          </a:prstGeom>
          <a:noFill/>
          <a:ln>
            <a:noFill/>
          </a:ln>
        </p:spPr>
        <p:txBody>
          <a:bodyPr anchorCtr="0" anchor="t" bIns="45700" lIns="91425" spcFirstLastPara="1" rIns="91425" wrap="square" tIns="45700">
            <a:normAutofit fontScale="47500" lnSpcReduction="20000"/>
          </a:bodyPr>
          <a:lstStyle/>
          <a:p>
            <a:pPr indent="0" lvl="0" marL="0" rtl="0" algn="just">
              <a:lnSpc>
                <a:spcPct val="90000"/>
              </a:lnSpc>
              <a:spcBef>
                <a:spcPts val="0"/>
              </a:spcBef>
              <a:spcAft>
                <a:spcPts val="0"/>
              </a:spcAft>
              <a:buClr>
                <a:schemeClr val="dk1"/>
              </a:buClr>
              <a:buSzPct val="100000"/>
              <a:buNone/>
            </a:pPr>
            <a:r>
              <a:rPr b="1" lang="en-US" sz="4200">
                <a:latin typeface="Arial Narrow"/>
                <a:ea typeface="Arial Narrow"/>
                <a:cs typeface="Arial Narrow"/>
                <a:sym typeface="Arial Narrow"/>
              </a:rPr>
              <a:t>4. Germany’s “Hidden Champions” – The Role of MSMEs in Innovation</a:t>
            </a:r>
            <a:endParaRPr/>
          </a:p>
          <a:p>
            <a:pPr indent="-228600" lvl="0" marL="228600" rtl="0" algn="just">
              <a:lnSpc>
                <a:spcPct val="90000"/>
              </a:lnSpc>
              <a:spcBef>
                <a:spcPts val="1000"/>
              </a:spcBef>
              <a:spcAft>
                <a:spcPts val="0"/>
              </a:spcAft>
              <a:buClr>
                <a:schemeClr val="dk1"/>
              </a:buClr>
              <a:buSzPct val="100000"/>
              <a:buChar char="•"/>
            </a:pPr>
            <a:r>
              <a:rPr b="1" lang="en-US" sz="4200">
                <a:latin typeface="Arial Narrow"/>
                <a:ea typeface="Arial Narrow"/>
                <a:cs typeface="Arial Narrow"/>
                <a:sym typeface="Arial Narrow"/>
              </a:rPr>
              <a:t>Context &amp; Background</a:t>
            </a:r>
            <a:endParaRPr/>
          </a:p>
          <a:p>
            <a:pPr indent="-228600" lvl="0" marL="228600" rtl="0" algn="just">
              <a:lnSpc>
                <a:spcPct val="90000"/>
              </a:lnSpc>
              <a:spcBef>
                <a:spcPts val="1000"/>
              </a:spcBef>
              <a:spcAft>
                <a:spcPts val="0"/>
              </a:spcAft>
              <a:buClr>
                <a:schemeClr val="dk1"/>
              </a:buClr>
              <a:buSzPct val="100000"/>
              <a:buChar char="•"/>
            </a:pPr>
            <a:r>
              <a:rPr lang="en-US" sz="4200">
                <a:latin typeface="Arial Narrow"/>
                <a:ea typeface="Arial Narrow"/>
                <a:cs typeface="Arial Narrow"/>
                <a:sym typeface="Arial Narrow"/>
              </a:rPr>
              <a:t>Germany’s economy is fueled by </a:t>
            </a:r>
            <a:r>
              <a:rPr b="1" lang="en-US" sz="4200">
                <a:latin typeface="Arial Narrow"/>
                <a:ea typeface="Arial Narrow"/>
                <a:cs typeface="Arial Narrow"/>
                <a:sym typeface="Arial Narrow"/>
              </a:rPr>
              <a:t>Mittelstand companies</a:t>
            </a:r>
            <a:r>
              <a:rPr lang="en-US" sz="4200">
                <a:latin typeface="Arial Narrow"/>
                <a:ea typeface="Arial Narrow"/>
                <a:cs typeface="Arial Narrow"/>
                <a:sym typeface="Arial Narrow"/>
              </a:rPr>
              <a:t>—highly specialized MSMEs that dominate </a:t>
            </a:r>
            <a:r>
              <a:rPr b="1" lang="en-US" sz="4200">
                <a:latin typeface="Arial Narrow"/>
                <a:ea typeface="Arial Narrow"/>
                <a:cs typeface="Arial Narrow"/>
                <a:sym typeface="Arial Narrow"/>
              </a:rPr>
              <a:t>niche global markets</a:t>
            </a:r>
            <a:r>
              <a:rPr lang="en-US" sz="4200">
                <a:latin typeface="Arial Narrow"/>
                <a:ea typeface="Arial Narrow"/>
                <a:cs typeface="Arial Narrow"/>
                <a:sym typeface="Arial Narrow"/>
              </a:rPr>
              <a:t>. These companies invest heavily in </a:t>
            </a:r>
            <a:r>
              <a:rPr b="1" lang="en-US" sz="4200">
                <a:latin typeface="Arial Narrow"/>
                <a:ea typeface="Arial Narrow"/>
                <a:cs typeface="Arial Narrow"/>
                <a:sym typeface="Arial Narrow"/>
              </a:rPr>
              <a:t>R&amp;D and employee training</a:t>
            </a:r>
            <a:r>
              <a:rPr lang="en-US" sz="4200">
                <a:latin typeface="Arial Narrow"/>
                <a:ea typeface="Arial Narrow"/>
                <a:cs typeface="Arial Narrow"/>
                <a:sym typeface="Arial Narrow"/>
              </a:rPr>
              <a:t>, aligning with </a:t>
            </a:r>
            <a:r>
              <a:rPr b="1" lang="en-US" sz="4200">
                <a:latin typeface="Arial Narrow"/>
                <a:ea typeface="Arial Narrow"/>
                <a:cs typeface="Arial Narrow"/>
                <a:sym typeface="Arial Narrow"/>
              </a:rPr>
              <a:t>Endogenous Growth Theory</a:t>
            </a:r>
            <a:r>
              <a:rPr lang="en-US" sz="4200">
                <a:latin typeface="Arial Narrow"/>
                <a:ea typeface="Arial Narrow"/>
                <a:cs typeface="Arial Narrow"/>
                <a:sym typeface="Arial Narrow"/>
              </a:rPr>
              <a:t>.</a:t>
            </a:r>
            <a:endParaRPr/>
          </a:p>
          <a:p>
            <a:pPr indent="-228600" lvl="0" marL="228600" rtl="0" algn="just">
              <a:lnSpc>
                <a:spcPct val="90000"/>
              </a:lnSpc>
              <a:spcBef>
                <a:spcPts val="1000"/>
              </a:spcBef>
              <a:spcAft>
                <a:spcPts val="0"/>
              </a:spcAft>
              <a:buClr>
                <a:schemeClr val="dk1"/>
              </a:buClr>
              <a:buSzPct val="100000"/>
              <a:buChar char="•"/>
            </a:pPr>
            <a:r>
              <a:rPr b="1" lang="en-US" sz="4200">
                <a:latin typeface="Arial Narrow"/>
                <a:ea typeface="Arial Narrow"/>
                <a:cs typeface="Arial Narrow"/>
                <a:sym typeface="Arial Narrow"/>
              </a:rPr>
              <a:t>Application of Endogenous Growth Theory</a:t>
            </a:r>
            <a:endParaRPr/>
          </a:p>
          <a:p>
            <a:pPr indent="-228600" lvl="0" marL="228600" rtl="0" algn="just">
              <a:lnSpc>
                <a:spcPct val="90000"/>
              </a:lnSpc>
              <a:spcBef>
                <a:spcPts val="1000"/>
              </a:spcBef>
              <a:spcAft>
                <a:spcPts val="0"/>
              </a:spcAft>
              <a:buClr>
                <a:schemeClr val="dk1"/>
              </a:buClr>
              <a:buSzPct val="100000"/>
              <a:buFont typeface="Calibri"/>
              <a:buAutoNum type="arabicPeriod"/>
            </a:pPr>
            <a:r>
              <a:rPr b="1" lang="en-US" sz="4200">
                <a:latin typeface="Arial Narrow"/>
                <a:ea typeface="Arial Narrow"/>
                <a:cs typeface="Arial Narrow"/>
                <a:sym typeface="Arial Narrow"/>
              </a:rPr>
              <a:t>Long-Term Investment in R&amp;D</a:t>
            </a:r>
            <a:endParaRPr sz="4200">
              <a:latin typeface="Arial Narrow"/>
              <a:ea typeface="Arial Narrow"/>
              <a:cs typeface="Arial Narrow"/>
              <a:sym typeface="Arial Narrow"/>
            </a:endParaRPr>
          </a:p>
          <a:p>
            <a:pPr indent="-285750" lvl="1" marL="742950" rtl="0" algn="just">
              <a:lnSpc>
                <a:spcPct val="90000"/>
              </a:lnSpc>
              <a:spcBef>
                <a:spcPts val="500"/>
              </a:spcBef>
              <a:spcAft>
                <a:spcPts val="0"/>
              </a:spcAft>
              <a:buClr>
                <a:schemeClr val="dk1"/>
              </a:buClr>
              <a:buSzPct val="100000"/>
              <a:buFont typeface="Calibri"/>
              <a:buAutoNum type="arabicPeriod"/>
            </a:pPr>
            <a:r>
              <a:rPr lang="en-US" sz="4200">
                <a:latin typeface="Arial Narrow"/>
                <a:ea typeface="Arial Narrow"/>
                <a:cs typeface="Arial Narrow"/>
                <a:sym typeface="Arial Narrow"/>
              </a:rPr>
              <a:t>Mittelstand firms allocate a significant percentage of their revenue to </a:t>
            </a:r>
            <a:r>
              <a:rPr b="1" lang="en-US" sz="4200">
                <a:latin typeface="Arial Narrow"/>
                <a:ea typeface="Arial Narrow"/>
                <a:cs typeface="Arial Narrow"/>
                <a:sym typeface="Arial Narrow"/>
              </a:rPr>
              <a:t>innovation</a:t>
            </a:r>
            <a:r>
              <a:rPr lang="en-US" sz="4200">
                <a:latin typeface="Arial Narrow"/>
                <a:ea typeface="Arial Narrow"/>
                <a:cs typeface="Arial Narrow"/>
                <a:sym typeface="Arial Narrow"/>
              </a:rPr>
              <a:t> and </a:t>
            </a:r>
            <a:r>
              <a:rPr b="1" lang="en-US" sz="4200">
                <a:latin typeface="Arial Narrow"/>
                <a:ea typeface="Arial Narrow"/>
                <a:cs typeface="Arial Narrow"/>
                <a:sym typeface="Arial Narrow"/>
              </a:rPr>
              <a:t>new technologies</a:t>
            </a:r>
            <a:r>
              <a:rPr lang="en-US" sz="4200">
                <a:latin typeface="Arial Narrow"/>
                <a:ea typeface="Arial Narrow"/>
                <a:cs typeface="Arial Narrow"/>
                <a:sym typeface="Arial Narrow"/>
              </a:rPr>
              <a:t>.</a:t>
            </a:r>
            <a:endParaRPr/>
          </a:p>
          <a:p>
            <a:pPr indent="-285750" lvl="1" marL="742950" rtl="0" algn="just">
              <a:lnSpc>
                <a:spcPct val="90000"/>
              </a:lnSpc>
              <a:spcBef>
                <a:spcPts val="500"/>
              </a:spcBef>
              <a:spcAft>
                <a:spcPts val="0"/>
              </a:spcAft>
              <a:buClr>
                <a:schemeClr val="dk1"/>
              </a:buClr>
              <a:buSzPct val="100000"/>
              <a:buFont typeface="Calibri"/>
              <a:buAutoNum type="arabicPeriod"/>
            </a:pPr>
            <a:r>
              <a:rPr lang="en-US" sz="4200">
                <a:latin typeface="Arial Narrow"/>
                <a:ea typeface="Arial Narrow"/>
                <a:cs typeface="Arial Narrow"/>
                <a:sym typeface="Arial Narrow"/>
              </a:rPr>
              <a:t>Many MSMEs specialize in </a:t>
            </a:r>
            <a:r>
              <a:rPr b="1" lang="en-US" sz="4200">
                <a:latin typeface="Arial Narrow"/>
                <a:ea typeface="Arial Narrow"/>
                <a:cs typeface="Arial Narrow"/>
                <a:sym typeface="Arial Narrow"/>
              </a:rPr>
              <a:t>high-tech machinery, robotics, and precision engineering</a:t>
            </a:r>
            <a:r>
              <a:rPr lang="en-US" sz="4200">
                <a:latin typeface="Arial Narrow"/>
                <a:ea typeface="Arial Narrow"/>
                <a:cs typeface="Arial Narrow"/>
                <a:sym typeface="Arial Narrow"/>
              </a:rPr>
              <a:t>, sustaining global competitiveness.</a:t>
            </a:r>
            <a:endParaRPr/>
          </a:p>
          <a:p>
            <a:pPr indent="-228600" lvl="0" marL="228600" rtl="0" algn="just">
              <a:lnSpc>
                <a:spcPct val="90000"/>
              </a:lnSpc>
              <a:spcBef>
                <a:spcPts val="1000"/>
              </a:spcBef>
              <a:spcAft>
                <a:spcPts val="0"/>
              </a:spcAft>
              <a:buClr>
                <a:schemeClr val="dk1"/>
              </a:buClr>
              <a:buSzPct val="100000"/>
              <a:buFont typeface="Calibri"/>
              <a:buAutoNum type="arabicPeriod"/>
            </a:pPr>
            <a:r>
              <a:rPr b="1" lang="en-US" sz="4200">
                <a:latin typeface="Arial Narrow"/>
                <a:ea typeface="Arial Narrow"/>
                <a:cs typeface="Arial Narrow"/>
                <a:sym typeface="Arial Narrow"/>
              </a:rPr>
              <a:t>Skill Development &amp; Human Capital Investment</a:t>
            </a:r>
            <a:endParaRPr sz="4200">
              <a:latin typeface="Arial Narrow"/>
              <a:ea typeface="Arial Narrow"/>
              <a:cs typeface="Arial Narrow"/>
              <a:sym typeface="Arial Narrow"/>
            </a:endParaRPr>
          </a:p>
          <a:p>
            <a:pPr indent="-285750" lvl="1" marL="742950" rtl="0" algn="just">
              <a:lnSpc>
                <a:spcPct val="90000"/>
              </a:lnSpc>
              <a:spcBef>
                <a:spcPts val="500"/>
              </a:spcBef>
              <a:spcAft>
                <a:spcPts val="0"/>
              </a:spcAft>
              <a:buClr>
                <a:schemeClr val="dk1"/>
              </a:buClr>
              <a:buSzPct val="100000"/>
              <a:buFont typeface="Calibri"/>
              <a:buAutoNum type="arabicPeriod"/>
            </a:pPr>
            <a:r>
              <a:rPr lang="en-US" sz="4200">
                <a:latin typeface="Arial Narrow"/>
                <a:ea typeface="Arial Narrow"/>
                <a:cs typeface="Arial Narrow"/>
                <a:sym typeface="Arial Narrow"/>
              </a:rPr>
              <a:t>Germany’s MSMEs collaborate with universities and vocational schools to train </a:t>
            </a:r>
            <a:r>
              <a:rPr b="1" lang="en-US" sz="4200">
                <a:latin typeface="Arial Narrow"/>
                <a:ea typeface="Arial Narrow"/>
                <a:cs typeface="Arial Narrow"/>
                <a:sym typeface="Arial Narrow"/>
              </a:rPr>
              <a:t>highly skilled workers</a:t>
            </a:r>
            <a:r>
              <a:rPr lang="en-US" sz="4200">
                <a:latin typeface="Arial Narrow"/>
                <a:ea typeface="Arial Narrow"/>
                <a:cs typeface="Arial Narrow"/>
                <a:sym typeface="Arial Narrow"/>
              </a:rPr>
              <a:t>.</a:t>
            </a:r>
            <a:endParaRPr/>
          </a:p>
          <a:p>
            <a:pPr indent="-285750" lvl="1" marL="742950" rtl="0" algn="just">
              <a:lnSpc>
                <a:spcPct val="90000"/>
              </a:lnSpc>
              <a:spcBef>
                <a:spcPts val="500"/>
              </a:spcBef>
              <a:spcAft>
                <a:spcPts val="0"/>
              </a:spcAft>
              <a:buClr>
                <a:schemeClr val="dk1"/>
              </a:buClr>
              <a:buSzPct val="100000"/>
              <a:buFont typeface="Calibri"/>
              <a:buAutoNum type="arabicPeriod"/>
            </a:pPr>
            <a:r>
              <a:rPr b="1" lang="en-US" sz="4200">
                <a:latin typeface="Arial Narrow"/>
                <a:ea typeface="Arial Narrow"/>
                <a:cs typeface="Arial Narrow"/>
                <a:sym typeface="Arial Narrow"/>
              </a:rPr>
              <a:t>Dual apprenticeship programs</a:t>
            </a:r>
            <a:r>
              <a:rPr lang="en-US" sz="4200">
                <a:latin typeface="Arial Narrow"/>
                <a:ea typeface="Arial Narrow"/>
                <a:cs typeface="Arial Narrow"/>
                <a:sym typeface="Arial Narrow"/>
              </a:rPr>
              <a:t> combine academic knowledge with practical work experience, fostering </a:t>
            </a:r>
            <a:r>
              <a:rPr b="1" lang="en-US" sz="4200">
                <a:latin typeface="Arial Narrow"/>
                <a:ea typeface="Arial Narrow"/>
                <a:cs typeface="Arial Narrow"/>
                <a:sym typeface="Arial Narrow"/>
              </a:rPr>
              <a:t>technological progress</a:t>
            </a:r>
            <a:r>
              <a:rPr lang="en-US" sz="4200">
                <a:latin typeface="Arial Narrow"/>
                <a:ea typeface="Arial Narrow"/>
                <a:cs typeface="Arial Narrow"/>
                <a:sym typeface="Arial Narrow"/>
              </a:rPr>
              <a:t>.</a:t>
            </a:r>
            <a:endParaRPr/>
          </a:p>
          <a:p>
            <a:pPr indent="-228600" lvl="0" marL="228600" rtl="0" algn="just">
              <a:lnSpc>
                <a:spcPct val="90000"/>
              </a:lnSpc>
              <a:spcBef>
                <a:spcPts val="1000"/>
              </a:spcBef>
              <a:spcAft>
                <a:spcPts val="0"/>
              </a:spcAft>
              <a:buClr>
                <a:schemeClr val="dk1"/>
              </a:buClr>
              <a:buSzPct val="100000"/>
              <a:buFont typeface="Calibri"/>
              <a:buAutoNum type="arabicPeriod"/>
            </a:pPr>
            <a:r>
              <a:rPr b="1" lang="en-US" sz="4200">
                <a:latin typeface="Arial Narrow"/>
                <a:ea typeface="Arial Narrow"/>
                <a:cs typeface="Arial Narrow"/>
                <a:sym typeface="Arial Narrow"/>
              </a:rPr>
              <a:t>Knowledge Spillovers &amp; Productivity Growth</a:t>
            </a:r>
            <a:endParaRPr sz="4200">
              <a:latin typeface="Arial Narrow"/>
              <a:ea typeface="Arial Narrow"/>
              <a:cs typeface="Arial Narrow"/>
              <a:sym typeface="Arial Narrow"/>
            </a:endParaRPr>
          </a:p>
          <a:p>
            <a:pPr indent="-285750" lvl="1" marL="742950" rtl="0" algn="just">
              <a:lnSpc>
                <a:spcPct val="90000"/>
              </a:lnSpc>
              <a:spcBef>
                <a:spcPts val="500"/>
              </a:spcBef>
              <a:spcAft>
                <a:spcPts val="0"/>
              </a:spcAft>
              <a:buClr>
                <a:schemeClr val="dk1"/>
              </a:buClr>
              <a:buSzPct val="100000"/>
              <a:buFont typeface="Calibri"/>
              <a:buAutoNum type="arabicPeriod"/>
            </a:pPr>
            <a:r>
              <a:rPr lang="en-US" sz="4200">
                <a:latin typeface="Arial Narrow"/>
                <a:ea typeface="Arial Narrow"/>
                <a:cs typeface="Arial Narrow"/>
                <a:sym typeface="Arial Narrow"/>
              </a:rPr>
              <a:t>Innovations developed by MSMEs often </a:t>
            </a:r>
            <a:r>
              <a:rPr b="1" lang="en-US" sz="4200">
                <a:latin typeface="Arial Narrow"/>
                <a:ea typeface="Arial Narrow"/>
                <a:cs typeface="Arial Narrow"/>
                <a:sym typeface="Arial Narrow"/>
              </a:rPr>
              <a:t>trickle up</a:t>
            </a:r>
            <a:r>
              <a:rPr lang="en-US" sz="4200">
                <a:latin typeface="Arial Narrow"/>
                <a:ea typeface="Arial Narrow"/>
                <a:cs typeface="Arial Narrow"/>
                <a:sym typeface="Arial Narrow"/>
              </a:rPr>
              <a:t> to larger firms, improving industry-wide efficiency.</a:t>
            </a:r>
            <a:endParaRPr/>
          </a:p>
          <a:p>
            <a:pPr indent="-285750" lvl="1" marL="742950" rtl="0" algn="just">
              <a:lnSpc>
                <a:spcPct val="90000"/>
              </a:lnSpc>
              <a:spcBef>
                <a:spcPts val="500"/>
              </a:spcBef>
              <a:spcAft>
                <a:spcPts val="0"/>
              </a:spcAft>
              <a:buClr>
                <a:schemeClr val="dk1"/>
              </a:buClr>
              <a:buSzPct val="100000"/>
              <a:buFont typeface="Calibri"/>
              <a:buAutoNum type="arabicPeriod"/>
            </a:pPr>
            <a:r>
              <a:rPr lang="en-US" sz="4200">
                <a:latin typeface="Arial Narrow"/>
                <a:ea typeface="Arial Narrow"/>
                <a:cs typeface="Arial Narrow"/>
                <a:sym typeface="Arial Narrow"/>
              </a:rPr>
              <a:t>Many startups in Germany </a:t>
            </a:r>
            <a:r>
              <a:rPr b="1" lang="en-US" sz="4200">
                <a:latin typeface="Arial Narrow"/>
                <a:ea typeface="Arial Narrow"/>
                <a:cs typeface="Arial Narrow"/>
                <a:sym typeface="Arial Narrow"/>
              </a:rPr>
              <a:t>collaborate with Mittelstand firms</a:t>
            </a:r>
            <a:r>
              <a:rPr lang="en-US" sz="4200">
                <a:latin typeface="Arial Narrow"/>
                <a:ea typeface="Arial Narrow"/>
                <a:cs typeface="Arial Narrow"/>
                <a:sym typeface="Arial Narrow"/>
              </a:rPr>
              <a:t>, leading to new inventions and technology transfer.</a:t>
            </a:r>
            <a:endParaRPr/>
          </a:p>
          <a:p>
            <a:pPr indent="-14414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2"/>
          <p:cNvSpPr txBox="1"/>
          <p:nvPr>
            <p:ph idx="1" type="body"/>
          </p:nvPr>
        </p:nvSpPr>
        <p:spPr>
          <a:xfrm>
            <a:off x="838200" y="1276350"/>
            <a:ext cx="10515600" cy="4900613"/>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b="1" lang="en-US" sz="2800">
                <a:latin typeface="Arial Narrow"/>
                <a:ea typeface="Arial Narrow"/>
                <a:cs typeface="Arial Narrow"/>
                <a:sym typeface="Arial Narrow"/>
              </a:rPr>
              <a:t>Economic Impact</a:t>
            </a:r>
            <a:endParaRPr/>
          </a:p>
          <a:p>
            <a:pPr indent="-228600" lvl="0" marL="228600" rtl="0" algn="just">
              <a:lnSpc>
                <a:spcPct val="90000"/>
              </a:lnSpc>
              <a:spcBef>
                <a:spcPts val="1000"/>
              </a:spcBef>
              <a:spcAft>
                <a:spcPts val="0"/>
              </a:spcAft>
              <a:buClr>
                <a:schemeClr val="dk1"/>
              </a:buClr>
              <a:buSzPts val="2800"/>
              <a:buChar char="•"/>
            </a:pPr>
            <a:r>
              <a:rPr lang="en-US" sz="2800">
                <a:latin typeface="Arial Narrow"/>
                <a:ea typeface="Arial Narrow"/>
                <a:cs typeface="Arial Narrow"/>
                <a:sym typeface="Arial Narrow"/>
              </a:rPr>
              <a:t>Germany’s Mittelstand companies contribute </a:t>
            </a:r>
            <a:r>
              <a:rPr b="1" lang="en-US" sz="2800">
                <a:latin typeface="Arial Narrow"/>
                <a:ea typeface="Arial Narrow"/>
                <a:cs typeface="Arial Narrow"/>
                <a:sym typeface="Arial Narrow"/>
              </a:rPr>
              <a:t>55% of GDP</a:t>
            </a:r>
            <a:r>
              <a:rPr lang="en-US" sz="2800">
                <a:latin typeface="Arial Narrow"/>
                <a:ea typeface="Arial Narrow"/>
                <a:cs typeface="Arial Narrow"/>
                <a:sym typeface="Arial Narrow"/>
              </a:rPr>
              <a:t> and employ </a:t>
            </a:r>
            <a:r>
              <a:rPr b="1" lang="en-US" sz="2800">
                <a:latin typeface="Arial Narrow"/>
                <a:ea typeface="Arial Narrow"/>
                <a:cs typeface="Arial Narrow"/>
                <a:sym typeface="Arial Narrow"/>
              </a:rPr>
              <a:t>over 60% of the workforce</a:t>
            </a:r>
            <a:r>
              <a:rPr lang="en-US" sz="2800">
                <a:latin typeface="Arial Narrow"/>
                <a:ea typeface="Arial Narrow"/>
                <a:cs typeface="Arial Narrow"/>
                <a:sym typeface="Arial Narrow"/>
              </a:rPr>
              <a:t>.</a:t>
            </a:r>
            <a:endParaRPr>
              <a:latin typeface="Arial Narrow"/>
              <a:ea typeface="Arial Narrow"/>
              <a:cs typeface="Arial Narrow"/>
              <a:sym typeface="Arial Narrow"/>
            </a:endParaRPr>
          </a:p>
          <a:p>
            <a:pPr indent="-228600" lvl="0" marL="228600" rtl="0" algn="just">
              <a:lnSpc>
                <a:spcPct val="90000"/>
              </a:lnSpc>
              <a:spcBef>
                <a:spcPts val="1000"/>
              </a:spcBef>
              <a:spcAft>
                <a:spcPts val="0"/>
              </a:spcAft>
              <a:buClr>
                <a:schemeClr val="dk1"/>
              </a:buClr>
              <a:buSzPts val="2800"/>
              <a:buChar char="•"/>
            </a:pPr>
            <a:r>
              <a:rPr b="1" lang="en-US" sz="2800">
                <a:latin typeface="Arial Narrow"/>
                <a:ea typeface="Arial Narrow"/>
                <a:cs typeface="Arial Narrow"/>
                <a:sym typeface="Arial Narrow"/>
              </a:rPr>
              <a:t>Exports of specialized industrial goods</a:t>
            </a:r>
            <a:r>
              <a:rPr lang="en-US" sz="2800">
                <a:latin typeface="Arial Narrow"/>
                <a:ea typeface="Arial Narrow"/>
                <a:cs typeface="Arial Narrow"/>
                <a:sym typeface="Arial Narrow"/>
              </a:rPr>
              <a:t> keep Germany among the </a:t>
            </a:r>
            <a:r>
              <a:rPr b="1" lang="en-US" sz="2800">
                <a:latin typeface="Arial Narrow"/>
                <a:ea typeface="Arial Narrow"/>
                <a:cs typeface="Arial Narrow"/>
                <a:sym typeface="Arial Narrow"/>
              </a:rPr>
              <a:t>top exporters in the world</a:t>
            </a:r>
            <a:r>
              <a:rPr lang="en-US" sz="2800">
                <a:latin typeface="Arial Narrow"/>
                <a:ea typeface="Arial Narrow"/>
                <a:cs typeface="Arial Narrow"/>
                <a:sym typeface="Arial Narrow"/>
              </a:rPr>
              <a:t>.</a:t>
            </a:r>
            <a:endParaRPr>
              <a:latin typeface="Arial Narrow"/>
              <a:ea typeface="Arial Narrow"/>
              <a:cs typeface="Arial Narrow"/>
              <a:sym typeface="Arial Narrow"/>
            </a:endParaRPr>
          </a:p>
          <a:p>
            <a:pPr indent="-228600" lvl="0" marL="228600" rtl="0" algn="just">
              <a:lnSpc>
                <a:spcPct val="90000"/>
              </a:lnSpc>
              <a:spcBef>
                <a:spcPts val="1000"/>
              </a:spcBef>
              <a:spcAft>
                <a:spcPts val="0"/>
              </a:spcAft>
              <a:buClr>
                <a:schemeClr val="dk1"/>
              </a:buClr>
              <a:buSzPts val="2800"/>
              <a:buChar char="•"/>
            </a:pPr>
            <a:r>
              <a:rPr lang="en-US" sz="2800">
                <a:latin typeface="Arial Narrow"/>
                <a:ea typeface="Arial Narrow"/>
                <a:cs typeface="Arial Narrow"/>
                <a:sym typeface="Arial Narrow"/>
              </a:rPr>
              <a:t>Many Mittelstand firms have survived for </a:t>
            </a:r>
            <a:r>
              <a:rPr b="1" lang="en-US" sz="2800">
                <a:latin typeface="Arial Narrow"/>
                <a:ea typeface="Arial Narrow"/>
                <a:cs typeface="Arial Narrow"/>
                <a:sym typeface="Arial Narrow"/>
              </a:rPr>
              <a:t>over 100 years</a:t>
            </a:r>
            <a:r>
              <a:rPr lang="en-US" sz="2800">
                <a:latin typeface="Arial Narrow"/>
                <a:ea typeface="Arial Narrow"/>
                <a:cs typeface="Arial Narrow"/>
                <a:sym typeface="Arial Narrow"/>
              </a:rPr>
              <a:t>, proving the sustainability of MSME-led economic growth.</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3"/>
          <p:cNvSpPr txBox="1"/>
          <p:nvPr/>
        </p:nvSpPr>
        <p:spPr>
          <a:xfrm>
            <a:off x="447674" y="0"/>
            <a:ext cx="11268075" cy="59708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t/>
            </a:r>
            <a:endParaRPr sz="1800">
              <a:solidFill>
                <a:schemeClr val="dk1"/>
              </a:solidFill>
              <a:latin typeface="Arial Narrow"/>
              <a:ea typeface="Arial Narrow"/>
              <a:cs typeface="Arial Narrow"/>
              <a:sym typeface="Arial Narrow"/>
            </a:endParaRPr>
          </a:p>
          <a:p>
            <a:pPr indent="0" lvl="0" marL="0" marR="0" rtl="0" algn="l">
              <a:spcBef>
                <a:spcPts val="0"/>
              </a:spcBef>
              <a:spcAft>
                <a:spcPts val="0"/>
              </a:spcAft>
              <a:buNone/>
            </a:pPr>
            <a:r>
              <a:rPr b="1" lang="en-US" sz="2000">
                <a:solidFill>
                  <a:schemeClr val="dk1"/>
                </a:solidFill>
                <a:latin typeface="Arial Narrow"/>
                <a:ea typeface="Arial Narrow"/>
                <a:cs typeface="Arial Narrow"/>
                <a:sym typeface="Arial Narrow"/>
              </a:rPr>
              <a:t>4. Dual Economy Model (Lewis Model)</a:t>
            </a:r>
            <a:endParaRPr/>
          </a:p>
          <a:p>
            <a:pPr indent="-127000" lvl="0" marL="0" marR="0" rtl="0" algn="l">
              <a:spcBef>
                <a:spcPts val="0"/>
              </a:spcBef>
              <a:spcAft>
                <a:spcPts val="0"/>
              </a:spcAft>
              <a:buClr>
                <a:schemeClr val="dk1"/>
              </a:buClr>
              <a:buSzPts val="2000"/>
              <a:buFont typeface="Arial"/>
              <a:buChar char="•"/>
            </a:pPr>
            <a:r>
              <a:rPr lang="en-US" sz="2000">
                <a:solidFill>
                  <a:schemeClr val="dk1"/>
                </a:solidFill>
                <a:latin typeface="Arial Narrow"/>
                <a:ea typeface="Arial Narrow"/>
                <a:cs typeface="Arial Narrow"/>
                <a:sym typeface="Arial Narrow"/>
              </a:rPr>
              <a:t>Economist </a:t>
            </a:r>
            <a:r>
              <a:rPr b="1" lang="en-US" sz="2000">
                <a:solidFill>
                  <a:schemeClr val="dk1"/>
                </a:solidFill>
                <a:latin typeface="Arial Narrow"/>
                <a:ea typeface="Arial Narrow"/>
                <a:cs typeface="Arial Narrow"/>
                <a:sym typeface="Arial Narrow"/>
              </a:rPr>
              <a:t>W. Arthur Lewis</a:t>
            </a:r>
            <a:r>
              <a:rPr lang="en-US" sz="2000">
                <a:solidFill>
                  <a:schemeClr val="dk1"/>
                </a:solidFill>
                <a:latin typeface="Arial Narrow"/>
                <a:ea typeface="Arial Narrow"/>
                <a:cs typeface="Arial Narrow"/>
                <a:sym typeface="Arial Narrow"/>
              </a:rPr>
              <a:t> explained economic development as a shift from a </a:t>
            </a:r>
            <a:r>
              <a:rPr b="1" lang="en-US" sz="2000">
                <a:solidFill>
                  <a:schemeClr val="dk1"/>
                </a:solidFill>
                <a:latin typeface="Arial Narrow"/>
                <a:ea typeface="Arial Narrow"/>
                <a:cs typeface="Arial Narrow"/>
                <a:sym typeface="Arial Narrow"/>
              </a:rPr>
              <a:t>traditional, subsistence-based economy</a:t>
            </a:r>
            <a:r>
              <a:rPr lang="en-US" sz="2000">
                <a:solidFill>
                  <a:schemeClr val="dk1"/>
                </a:solidFill>
                <a:latin typeface="Arial Narrow"/>
                <a:ea typeface="Arial Narrow"/>
                <a:cs typeface="Arial Narrow"/>
                <a:sym typeface="Arial Narrow"/>
              </a:rPr>
              <a:t> to a modern, industrialized one.</a:t>
            </a:r>
            <a:endParaRPr/>
          </a:p>
          <a:p>
            <a:pPr indent="-127000" lvl="0" marL="0" marR="0" rtl="0" algn="l">
              <a:spcBef>
                <a:spcPts val="0"/>
              </a:spcBef>
              <a:spcAft>
                <a:spcPts val="0"/>
              </a:spcAft>
              <a:buClr>
                <a:schemeClr val="dk1"/>
              </a:buClr>
              <a:buSzPts val="2000"/>
              <a:buFont typeface="Arial"/>
              <a:buChar char="•"/>
            </a:pPr>
            <a:r>
              <a:rPr lang="en-US" sz="2000">
                <a:solidFill>
                  <a:schemeClr val="dk1"/>
                </a:solidFill>
                <a:latin typeface="Arial Narrow"/>
                <a:ea typeface="Arial Narrow"/>
                <a:cs typeface="Arial Narrow"/>
                <a:sym typeface="Arial Narrow"/>
              </a:rPr>
              <a:t>MSMEs help in this transformation by absorbing excess labor from </a:t>
            </a:r>
            <a:r>
              <a:rPr b="1" lang="en-US" sz="2000">
                <a:solidFill>
                  <a:schemeClr val="dk1"/>
                </a:solidFill>
                <a:latin typeface="Arial Narrow"/>
                <a:ea typeface="Arial Narrow"/>
                <a:cs typeface="Arial Narrow"/>
                <a:sym typeface="Arial Narrow"/>
              </a:rPr>
              <a:t>agriculture and informal sectors</a:t>
            </a:r>
            <a:r>
              <a:rPr lang="en-US" sz="2000">
                <a:solidFill>
                  <a:schemeClr val="dk1"/>
                </a:solidFill>
                <a:latin typeface="Arial Narrow"/>
                <a:ea typeface="Arial Narrow"/>
                <a:cs typeface="Arial Narrow"/>
                <a:sym typeface="Arial Narrow"/>
              </a:rPr>
              <a:t> into </a:t>
            </a:r>
            <a:r>
              <a:rPr b="1" lang="en-US" sz="2000">
                <a:solidFill>
                  <a:schemeClr val="dk1"/>
                </a:solidFill>
                <a:latin typeface="Arial Narrow"/>
                <a:ea typeface="Arial Narrow"/>
                <a:cs typeface="Arial Narrow"/>
                <a:sym typeface="Arial Narrow"/>
              </a:rPr>
              <a:t>formalized, industrial activities</a:t>
            </a:r>
            <a:r>
              <a:rPr lang="en-US" sz="2000">
                <a:solidFill>
                  <a:schemeClr val="dk1"/>
                </a:solidFill>
                <a:latin typeface="Arial Narrow"/>
                <a:ea typeface="Arial Narrow"/>
                <a:cs typeface="Arial Narrow"/>
                <a:sym typeface="Arial Narrow"/>
              </a:rPr>
              <a:t>.</a:t>
            </a:r>
            <a:endParaRPr/>
          </a:p>
          <a:p>
            <a:pPr indent="-127000" lvl="0" marL="0" marR="0" rtl="0" algn="l">
              <a:spcBef>
                <a:spcPts val="0"/>
              </a:spcBef>
              <a:spcAft>
                <a:spcPts val="0"/>
              </a:spcAft>
              <a:buClr>
                <a:schemeClr val="dk1"/>
              </a:buClr>
              <a:buSzPts val="2000"/>
              <a:buFont typeface="Arial"/>
              <a:buChar char="•"/>
            </a:pPr>
            <a:r>
              <a:rPr lang="en-US" sz="2000">
                <a:solidFill>
                  <a:schemeClr val="dk1"/>
                </a:solidFill>
                <a:latin typeface="Arial Narrow"/>
                <a:ea typeface="Arial Narrow"/>
                <a:cs typeface="Arial Narrow"/>
                <a:sym typeface="Arial Narrow"/>
              </a:rPr>
              <a:t>This transition helps in </a:t>
            </a:r>
            <a:r>
              <a:rPr b="1" lang="en-US" sz="2000">
                <a:solidFill>
                  <a:schemeClr val="dk1"/>
                </a:solidFill>
                <a:latin typeface="Arial Narrow"/>
                <a:ea typeface="Arial Narrow"/>
                <a:cs typeface="Arial Narrow"/>
                <a:sym typeface="Arial Narrow"/>
              </a:rPr>
              <a:t>structural economic changes</a:t>
            </a:r>
            <a:r>
              <a:rPr lang="en-US" sz="2000">
                <a:solidFill>
                  <a:schemeClr val="dk1"/>
                </a:solidFill>
                <a:latin typeface="Arial Narrow"/>
                <a:ea typeface="Arial Narrow"/>
                <a:cs typeface="Arial Narrow"/>
                <a:sym typeface="Arial Narrow"/>
              </a:rPr>
              <a:t>, leading to sustained economic progress.</a:t>
            </a:r>
            <a:endParaRPr/>
          </a:p>
          <a:p>
            <a:pPr indent="0" lvl="0" marL="0" marR="0" rtl="0" algn="l">
              <a:spcBef>
                <a:spcPts val="0"/>
              </a:spcBef>
              <a:spcAft>
                <a:spcPts val="0"/>
              </a:spcAft>
              <a:buNone/>
            </a:pPr>
            <a:r>
              <a:rPr b="1" lang="en-US" sz="2000">
                <a:solidFill>
                  <a:schemeClr val="dk1"/>
                </a:solidFill>
                <a:latin typeface="Arial Narrow"/>
                <a:ea typeface="Arial Narrow"/>
                <a:cs typeface="Arial Narrow"/>
                <a:sym typeface="Arial Narrow"/>
              </a:rPr>
              <a:t>5. Theory of Comparative Advantage (Ricardian Economics)</a:t>
            </a:r>
            <a:endParaRPr/>
          </a:p>
          <a:p>
            <a:pPr indent="-127000" lvl="0" marL="0" marR="0" rtl="0" algn="l">
              <a:spcBef>
                <a:spcPts val="0"/>
              </a:spcBef>
              <a:spcAft>
                <a:spcPts val="0"/>
              </a:spcAft>
              <a:buClr>
                <a:schemeClr val="dk1"/>
              </a:buClr>
              <a:buSzPts val="2000"/>
              <a:buFont typeface="Arial"/>
              <a:buChar char="•"/>
            </a:pPr>
            <a:r>
              <a:rPr lang="en-US" sz="2000">
                <a:solidFill>
                  <a:schemeClr val="dk1"/>
                </a:solidFill>
                <a:latin typeface="Arial Narrow"/>
                <a:ea typeface="Arial Narrow"/>
                <a:cs typeface="Arial Narrow"/>
                <a:sym typeface="Arial Narrow"/>
              </a:rPr>
              <a:t>According to </a:t>
            </a:r>
            <a:r>
              <a:rPr b="1" lang="en-US" sz="2000">
                <a:solidFill>
                  <a:schemeClr val="dk1"/>
                </a:solidFill>
                <a:latin typeface="Arial Narrow"/>
                <a:ea typeface="Arial Narrow"/>
                <a:cs typeface="Arial Narrow"/>
                <a:sym typeface="Arial Narrow"/>
              </a:rPr>
              <a:t>David Ricardo's theory</a:t>
            </a:r>
            <a:r>
              <a:rPr lang="en-US" sz="2000">
                <a:solidFill>
                  <a:schemeClr val="dk1"/>
                </a:solidFill>
                <a:latin typeface="Arial Narrow"/>
                <a:ea typeface="Arial Narrow"/>
                <a:cs typeface="Arial Narrow"/>
                <a:sym typeface="Arial Narrow"/>
              </a:rPr>
              <a:t>, countries should specialize in producing goods where they have a comparative advantage.</a:t>
            </a:r>
            <a:endParaRPr/>
          </a:p>
          <a:p>
            <a:pPr indent="-127000" lvl="0" marL="0" marR="0" rtl="0" algn="l">
              <a:spcBef>
                <a:spcPts val="0"/>
              </a:spcBef>
              <a:spcAft>
                <a:spcPts val="0"/>
              </a:spcAft>
              <a:buClr>
                <a:schemeClr val="dk1"/>
              </a:buClr>
              <a:buSzPts val="2000"/>
              <a:buFont typeface="Arial"/>
              <a:buChar char="•"/>
            </a:pPr>
            <a:r>
              <a:rPr lang="en-US" sz="2000">
                <a:solidFill>
                  <a:schemeClr val="dk1"/>
                </a:solidFill>
                <a:latin typeface="Arial Narrow"/>
                <a:ea typeface="Arial Narrow"/>
                <a:cs typeface="Arial Narrow"/>
                <a:sym typeface="Arial Narrow"/>
              </a:rPr>
              <a:t>MSMEs contribute to this by </a:t>
            </a:r>
            <a:r>
              <a:rPr b="1" lang="en-US" sz="2000">
                <a:solidFill>
                  <a:schemeClr val="dk1"/>
                </a:solidFill>
                <a:latin typeface="Arial Narrow"/>
                <a:ea typeface="Arial Narrow"/>
                <a:cs typeface="Arial Narrow"/>
                <a:sym typeface="Arial Narrow"/>
              </a:rPr>
              <a:t>focusing on niche and specialized industries</a:t>
            </a:r>
            <a:r>
              <a:rPr lang="en-US" sz="2000">
                <a:solidFill>
                  <a:schemeClr val="dk1"/>
                </a:solidFill>
                <a:latin typeface="Arial Narrow"/>
                <a:ea typeface="Arial Narrow"/>
                <a:cs typeface="Arial Narrow"/>
                <a:sym typeface="Arial Narrow"/>
              </a:rPr>
              <a:t>, often in areas where they have lower costs or expertise (e.g., handloom, handicrafts, or IT services).</a:t>
            </a:r>
            <a:endParaRPr/>
          </a:p>
          <a:p>
            <a:pPr indent="-127000" lvl="0" marL="0" marR="0" rtl="0" algn="l">
              <a:spcBef>
                <a:spcPts val="0"/>
              </a:spcBef>
              <a:spcAft>
                <a:spcPts val="0"/>
              </a:spcAft>
              <a:buClr>
                <a:schemeClr val="dk1"/>
              </a:buClr>
              <a:buSzPts val="2000"/>
              <a:buFont typeface="Arial"/>
              <a:buChar char="•"/>
            </a:pPr>
            <a:r>
              <a:rPr lang="en-US" sz="2000">
                <a:solidFill>
                  <a:schemeClr val="dk1"/>
                </a:solidFill>
                <a:latin typeface="Arial Narrow"/>
                <a:ea typeface="Arial Narrow"/>
                <a:cs typeface="Arial Narrow"/>
                <a:sym typeface="Arial Narrow"/>
              </a:rPr>
              <a:t>This enhances </a:t>
            </a:r>
            <a:r>
              <a:rPr b="1" lang="en-US" sz="2000">
                <a:solidFill>
                  <a:schemeClr val="dk1"/>
                </a:solidFill>
                <a:latin typeface="Arial Narrow"/>
                <a:ea typeface="Arial Narrow"/>
                <a:cs typeface="Arial Narrow"/>
                <a:sym typeface="Arial Narrow"/>
              </a:rPr>
              <a:t>international trade competitiveness</a:t>
            </a:r>
            <a:r>
              <a:rPr lang="en-US" sz="2000">
                <a:solidFill>
                  <a:schemeClr val="dk1"/>
                </a:solidFill>
                <a:latin typeface="Arial Narrow"/>
                <a:ea typeface="Arial Narrow"/>
                <a:cs typeface="Arial Narrow"/>
                <a:sym typeface="Arial Narrow"/>
              </a:rPr>
              <a:t> and allows economies to gain from globalization.</a:t>
            </a:r>
            <a:endParaRPr/>
          </a:p>
          <a:p>
            <a:pPr indent="0" lvl="0" marL="0" marR="0" rtl="0" algn="l">
              <a:spcBef>
                <a:spcPts val="0"/>
              </a:spcBef>
              <a:spcAft>
                <a:spcPts val="0"/>
              </a:spcAft>
              <a:buNone/>
            </a:pPr>
            <a:r>
              <a:rPr b="1" lang="en-US" sz="2000">
                <a:solidFill>
                  <a:schemeClr val="dk1"/>
                </a:solidFill>
                <a:latin typeface="Arial Narrow"/>
                <a:ea typeface="Arial Narrow"/>
                <a:cs typeface="Arial Narrow"/>
                <a:sym typeface="Arial Narrow"/>
              </a:rPr>
              <a:t>6. Financial Inclusion and Microfinance Theory</a:t>
            </a:r>
            <a:endParaRPr/>
          </a:p>
          <a:p>
            <a:pPr indent="-127000" lvl="0" marL="0" marR="0" rtl="0" algn="l">
              <a:spcBef>
                <a:spcPts val="0"/>
              </a:spcBef>
              <a:spcAft>
                <a:spcPts val="0"/>
              </a:spcAft>
              <a:buClr>
                <a:schemeClr val="dk1"/>
              </a:buClr>
              <a:buSzPts val="2000"/>
              <a:buFont typeface="Arial"/>
              <a:buChar char="•"/>
            </a:pPr>
            <a:r>
              <a:rPr b="1" lang="en-US" sz="2000">
                <a:solidFill>
                  <a:schemeClr val="dk1"/>
                </a:solidFill>
                <a:latin typeface="Arial Narrow"/>
                <a:ea typeface="Arial Narrow"/>
                <a:cs typeface="Arial Narrow"/>
                <a:sym typeface="Arial Narrow"/>
              </a:rPr>
              <a:t>Muhammad Yunus</a:t>
            </a:r>
            <a:r>
              <a:rPr lang="en-US" sz="2000">
                <a:solidFill>
                  <a:schemeClr val="dk1"/>
                </a:solidFill>
                <a:latin typeface="Arial Narrow"/>
                <a:ea typeface="Arial Narrow"/>
                <a:cs typeface="Arial Narrow"/>
                <a:sym typeface="Arial Narrow"/>
              </a:rPr>
              <a:t> and the concept of </a:t>
            </a:r>
            <a:r>
              <a:rPr b="1" lang="en-US" sz="2000">
                <a:solidFill>
                  <a:schemeClr val="dk1"/>
                </a:solidFill>
                <a:latin typeface="Arial Narrow"/>
                <a:ea typeface="Arial Narrow"/>
                <a:cs typeface="Arial Narrow"/>
                <a:sym typeface="Arial Narrow"/>
              </a:rPr>
              <a:t>microfinance</a:t>
            </a:r>
            <a:r>
              <a:rPr lang="en-US" sz="2000">
                <a:solidFill>
                  <a:schemeClr val="dk1"/>
                </a:solidFill>
                <a:latin typeface="Arial Narrow"/>
                <a:ea typeface="Arial Narrow"/>
                <a:cs typeface="Arial Narrow"/>
                <a:sym typeface="Arial Narrow"/>
              </a:rPr>
              <a:t> highlight the role of small-scale financial support in fostering MSME growth.</a:t>
            </a:r>
            <a:endParaRPr/>
          </a:p>
          <a:p>
            <a:pPr indent="-127000" lvl="0" marL="0" marR="0" rtl="0" algn="l">
              <a:spcBef>
                <a:spcPts val="0"/>
              </a:spcBef>
              <a:spcAft>
                <a:spcPts val="0"/>
              </a:spcAft>
              <a:buClr>
                <a:schemeClr val="dk1"/>
              </a:buClr>
              <a:buSzPts val="2000"/>
              <a:buFont typeface="Arial"/>
              <a:buChar char="•"/>
            </a:pPr>
            <a:r>
              <a:rPr lang="en-US" sz="2000">
                <a:solidFill>
                  <a:schemeClr val="dk1"/>
                </a:solidFill>
                <a:latin typeface="Arial Narrow"/>
                <a:ea typeface="Arial Narrow"/>
                <a:cs typeface="Arial Narrow"/>
                <a:sym typeface="Arial Narrow"/>
              </a:rPr>
              <a:t>By providing </a:t>
            </a:r>
            <a:r>
              <a:rPr b="1" lang="en-US" sz="2000">
                <a:solidFill>
                  <a:schemeClr val="dk1"/>
                </a:solidFill>
                <a:latin typeface="Arial Narrow"/>
                <a:ea typeface="Arial Narrow"/>
                <a:cs typeface="Arial Narrow"/>
                <a:sym typeface="Arial Narrow"/>
              </a:rPr>
              <a:t>access to credit and financial resources</a:t>
            </a:r>
            <a:r>
              <a:rPr lang="en-US" sz="2000">
                <a:solidFill>
                  <a:schemeClr val="dk1"/>
                </a:solidFill>
                <a:latin typeface="Arial Narrow"/>
                <a:ea typeface="Arial Narrow"/>
                <a:cs typeface="Arial Narrow"/>
                <a:sym typeface="Arial Narrow"/>
              </a:rPr>
              <a:t>, MSMEs empower individuals, especially in rural and underprivileged areas, to start and sustain their businesses.</a:t>
            </a:r>
            <a:endParaRPr/>
          </a:p>
          <a:p>
            <a:pPr indent="-127000" lvl="0" marL="0" marR="0" rtl="0" algn="l">
              <a:spcBef>
                <a:spcPts val="0"/>
              </a:spcBef>
              <a:spcAft>
                <a:spcPts val="0"/>
              </a:spcAft>
              <a:buClr>
                <a:schemeClr val="dk1"/>
              </a:buClr>
              <a:buSzPts val="2000"/>
              <a:buFont typeface="Arial"/>
              <a:buChar char="•"/>
            </a:pPr>
            <a:r>
              <a:rPr lang="en-US" sz="2000">
                <a:solidFill>
                  <a:schemeClr val="dk1"/>
                </a:solidFill>
                <a:latin typeface="Arial Narrow"/>
                <a:ea typeface="Arial Narrow"/>
                <a:cs typeface="Arial Narrow"/>
                <a:sym typeface="Arial Narrow"/>
              </a:rPr>
              <a:t>This contributes to </a:t>
            </a:r>
            <a:r>
              <a:rPr b="1" lang="en-US" sz="2000">
                <a:solidFill>
                  <a:schemeClr val="dk1"/>
                </a:solidFill>
                <a:latin typeface="Arial Narrow"/>
                <a:ea typeface="Arial Narrow"/>
                <a:cs typeface="Arial Narrow"/>
                <a:sym typeface="Arial Narrow"/>
              </a:rPr>
              <a:t>poverty alleviation</a:t>
            </a:r>
            <a:r>
              <a:rPr lang="en-US" sz="2000">
                <a:solidFill>
                  <a:schemeClr val="dk1"/>
                </a:solidFill>
                <a:latin typeface="Arial Narrow"/>
                <a:ea typeface="Arial Narrow"/>
                <a:cs typeface="Arial Narrow"/>
                <a:sym typeface="Arial Narrow"/>
              </a:rPr>
              <a:t> and inclusive </a:t>
            </a:r>
            <a:r>
              <a:rPr lang="en-US" sz="2400">
                <a:solidFill>
                  <a:schemeClr val="dk1"/>
                </a:solidFill>
                <a:latin typeface="Arial Narrow"/>
                <a:ea typeface="Arial Narrow"/>
                <a:cs typeface="Arial Narrow"/>
                <a:sym typeface="Arial Narrow"/>
              </a:rPr>
              <a:t>growth.</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4"/>
          <p:cNvSpPr txBox="1"/>
          <p:nvPr/>
        </p:nvSpPr>
        <p:spPr>
          <a:xfrm>
            <a:off x="666750" y="2136338"/>
            <a:ext cx="9791700" cy="341632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400">
                <a:solidFill>
                  <a:schemeClr val="dk1"/>
                </a:solidFill>
                <a:latin typeface="Arial Narrow"/>
                <a:ea typeface="Arial Narrow"/>
                <a:cs typeface="Arial Narrow"/>
                <a:sym typeface="Arial Narrow"/>
              </a:rPr>
              <a:t>From an economic perspective, MSMEs are crucial for:</a:t>
            </a:r>
            <a:endParaRPr/>
          </a:p>
          <a:p>
            <a:pPr indent="-152400" lvl="0" marL="0" marR="0" rtl="0" algn="just">
              <a:spcBef>
                <a:spcPts val="0"/>
              </a:spcBef>
              <a:spcAft>
                <a:spcPts val="0"/>
              </a:spcAft>
              <a:buClr>
                <a:schemeClr val="dk1"/>
              </a:buClr>
              <a:buSzPts val="2400"/>
              <a:buFont typeface="Calibri"/>
              <a:buAutoNum type="arabicPeriod"/>
            </a:pPr>
            <a:r>
              <a:rPr b="1" lang="en-US" sz="2400">
                <a:solidFill>
                  <a:schemeClr val="dk1"/>
                </a:solidFill>
                <a:latin typeface="Arial Narrow"/>
                <a:ea typeface="Arial Narrow"/>
                <a:cs typeface="Arial Narrow"/>
                <a:sym typeface="Arial Narrow"/>
              </a:rPr>
              <a:t>Enhancing economic efficiency</a:t>
            </a:r>
            <a:r>
              <a:rPr lang="en-US" sz="2400">
                <a:solidFill>
                  <a:schemeClr val="dk1"/>
                </a:solidFill>
                <a:latin typeface="Arial Narrow"/>
                <a:ea typeface="Arial Narrow"/>
                <a:cs typeface="Arial Narrow"/>
                <a:sym typeface="Arial Narrow"/>
              </a:rPr>
              <a:t> through competition.</a:t>
            </a:r>
            <a:endParaRPr/>
          </a:p>
          <a:p>
            <a:pPr indent="-152400" lvl="0" marL="0" marR="0" rtl="0" algn="just">
              <a:spcBef>
                <a:spcPts val="0"/>
              </a:spcBef>
              <a:spcAft>
                <a:spcPts val="0"/>
              </a:spcAft>
              <a:buClr>
                <a:schemeClr val="dk1"/>
              </a:buClr>
              <a:buSzPts val="2400"/>
              <a:buFont typeface="Calibri"/>
              <a:buAutoNum type="arabicPeriod"/>
            </a:pPr>
            <a:r>
              <a:rPr b="1" lang="en-US" sz="2400">
                <a:solidFill>
                  <a:schemeClr val="dk1"/>
                </a:solidFill>
                <a:latin typeface="Arial Narrow"/>
                <a:ea typeface="Arial Narrow"/>
                <a:cs typeface="Arial Narrow"/>
                <a:sym typeface="Arial Narrow"/>
              </a:rPr>
              <a:t>Reducing income inequality</a:t>
            </a:r>
            <a:r>
              <a:rPr lang="en-US" sz="2400">
                <a:solidFill>
                  <a:schemeClr val="dk1"/>
                </a:solidFill>
                <a:latin typeface="Arial Narrow"/>
                <a:ea typeface="Arial Narrow"/>
                <a:cs typeface="Arial Narrow"/>
                <a:sym typeface="Arial Narrow"/>
              </a:rPr>
              <a:t> and promoting inclusive growth.</a:t>
            </a:r>
            <a:endParaRPr/>
          </a:p>
          <a:p>
            <a:pPr indent="-152400" lvl="0" marL="0" marR="0" rtl="0" algn="just">
              <a:spcBef>
                <a:spcPts val="0"/>
              </a:spcBef>
              <a:spcAft>
                <a:spcPts val="0"/>
              </a:spcAft>
              <a:buClr>
                <a:schemeClr val="dk1"/>
              </a:buClr>
              <a:buSzPts val="2400"/>
              <a:buFont typeface="Calibri"/>
              <a:buAutoNum type="arabicPeriod"/>
            </a:pPr>
            <a:r>
              <a:rPr b="1" lang="en-US" sz="2400">
                <a:solidFill>
                  <a:schemeClr val="dk1"/>
                </a:solidFill>
                <a:latin typeface="Arial Narrow"/>
                <a:ea typeface="Arial Narrow"/>
                <a:cs typeface="Arial Narrow"/>
                <a:sym typeface="Arial Narrow"/>
              </a:rPr>
              <a:t>Driving innovation</a:t>
            </a:r>
            <a:r>
              <a:rPr lang="en-US" sz="2400">
                <a:solidFill>
                  <a:schemeClr val="dk1"/>
                </a:solidFill>
                <a:latin typeface="Arial Narrow"/>
                <a:ea typeface="Arial Narrow"/>
                <a:cs typeface="Arial Narrow"/>
                <a:sym typeface="Arial Narrow"/>
              </a:rPr>
              <a:t> and technological progress.</a:t>
            </a:r>
            <a:endParaRPr/>
          </a:p>
          <a:p>
            <a:pPr indent="-152400" lvl="0" marL="0" marR="0" rtl="0" algn="just">
              <a:spcBef>
                <a:spcPts val="0"/>
              </a:spcBef>
              <a:spcAft>
                <a:spcPts val="0"/>
              </a:spcAft>
              <a:buClr>
                <a:schemeClr val="dk1"/>
              </a:buClr>
              <a:buSzPts val="2400"/>
              <a:buFont typeface="Calibri"/>
              <a:buAutoNum type="arabicPeriod"/>
            </a:pPr>
            <a:r>
              <a:rPr b="1" lang="en-US" sz="2400">
                <a:solidFill>
                  <a:schemeClr val="dk1"/>
                </a:solidFill>
                <a:latin typeface="Arial Narrow"/>
                <a:ea typeface="Arial Narrow"/>
                <a:cs typeface="Arial Narrow"/>
                <a:sym typeface="Arial Narrow"/>
              </a:rPr>
              <a:t>Supporting structural transformation</a:t>
            </a:r>
            <a:r>
              <a:rPr lang="en-US" sz="2400">
                <a:solidFill>
                  <a:schemeClr val="dk1"/>
                </a:solidFill>
                <a:latin typeface="Arial Narrow"/>
                <a:ea typeface="Arial Narrow"/>
                <a:cs typeface="Arial Narrow"/>
                <a:sym typeface="Arial Narrow"/>
              </a:rPr>
              <a:t> from traditional to modern industries.</a:t>
            </a:r>
            <a:endParaRPr/>
          </a:p>
          <a:p>
            <a:pPr indent="-152400" lvl="0" marL="0" marR="0" rtl="0" algn="just">
              <a:spcBef>
                <a:spcPts val="0"/>
              </a:spcBef>
              <a:spcAft>
                <a:spcPts val="0"/>
              </a:spcAft>
              <a:buClr>
                <a:schemeClr val="dk1"/>
              </a:buClr>
              <a:buSzPts val="2400"/>
              <a:buFont typeface="Calibri"/>
              <a:buAutoNum type="arabicPeriod"/>
            </a:pPr>
            <a:r>
              <a:rPr b="1" lang="en-US" sz="2400">
                <a:solidFill>
                  <a:schemeClr val="dk1"/>
                </a:solidFill>
                <a:latin typeface="Arial Narrow"/>
                <a:ea typeface="Arial Narrow"/>
                <a:cs typeface="Arial Narrow"/>
                <a:sym typeface="Arial Narrow"/>
              </a:rPr>
              <a:t>Fostering international trade</a:t>
            </a:r>
            <a:r>
              <a:rPr lang="en-US" sz="2400">
                <a:solidFill>
                  <a:schemeClr val="dk1"/>
                </a:solidFill>
                <a:latin typeface="Arial Narrow"/>
                <a:ea typeface="Arial Narrow"/>
                <a:cs typeface="Arial Narrow"/>
                <a:sym typeface="Arial Narrow"/>
              </a:rPr>
              <a:t> and global integration.</a:t>
            </a:r>
            <a:endParaRPr/>
          </a:p>
          <a:p>
            <a:pPr indent="0" lvl="0" marL="0" marR="0" rtl="0" algn="just">
              <a:spcBef>
                <a:spcPts val="0"/>
              </a:spcBef>
              <a:spcAft>
                <a:spcPts val="0"/>
              </a:spcAft>
              <a:buNone/>
            </a:pPr>
            <a:r>
              <a:rPr lang="en-US" sz="2400">
                <a:solidFill>
                  <a:schemeClr val="dk1"/>
                </a:solidFill>
                <a:latin typeface="Arial Narrow"/>
                <a:ea typeface="Arial Narrow"/>
                <a:cs typeface="Arial Narrow"/>
                <a:sym typeface="Arial Narrow"/>
              </a:rPr>
              <a:t>MSMEs are </a:t>
            </a:r>
            <a:r>
              <a:rPr b="1" lang="en-US" sz="2400">
                <a:solidFill>
                  <a:schemeClr val="dk1"/>
                </a:solidFill>
                <a:latin typeface="Arial Narrow"/>
                <a:ea typeface="Arial Narrow"/>
                <a:cs typeface="Arial Narrow"/>
                <a:sym typeface="Arial Narrow"/>
              </a:rPr>
              <a:t>not just small businesses</a:t>
            </a:r>
            <a:r>
              <a:rPr lang="en-US" sz="2400">
                <a:solidFill>
                  <a:schemeClr val="dk1"/>
                </a:solidFill>
                <a:latin typeface="Arial Narrow"/>
                <a:ea typeface="Arial Narrow"/>
                <a:cs typeface="Arial Narrow"/>
                <a:sym typeface="Arial Narrow"/>
              </a:rPr>
              <a:t> but </a:t>
            </a:r>
            <a:r>
              <a:rPr b="1" lang="en-US" sz="2400">
                <a:solidFill>
                  <a:schemeClr val="dk1"/>
                </a:solidFill>
                <a:latin typeface="Arial Narrow"/>
                <a:ea typeface="Arial Narrow"/>
                <a:cs typeface="Arial Narrow"/>
                <a:sym typeface="Arial Narrow"/>
              </a:rPr>
              <a:t>economic accelerators</a:t>
            </a:r>
            <a:r>
              <a:rPr lang="en-US" sz="2400">
                <a:solidFill>
                  <a:schemeClr val="dk1"/>
                </a:solidFill>
                <a:latin typeface="Arial Narrow"/>
                <a:ea typeface="Arial Narrow"/>
                <a:cs typeface="Arial Narrow"/>
                <a:sym typeface="Arial Narrow"/>
              </a:rPr>
              <a:t> that enhance productivity, employment, and economic stability. Their growth and sustainability are </a:t>
            </a:r>
            <a:r>
              <a:rPr b="1" lang="en-US" sz="2400">
                <a:solidFill>
                  <a:schemeClr val="dk1"/>
                </a:solidFill>
                <a:latin typeface="Arial Narrow"/>
                <a:ea typeface="Arial Narrow"/>
                <a:cs typeface="Arial Narrow"/>
                <a:sym typeface="Arial Narrow"/>
              </a:rPr>
              <a:t>key to long-term economic development</a:t>
            </a:r>
            <a:r>
              <a:rPr lang="en-US" sz="2400">
                <a:solidFill>
                  <a:schemeClr val="dk1"/>
                </a:solidFill>
                <a:latin typeface="Arial Narrow"/>
                <a:ea typeface="Arial Narrow"/>
                <a:cs typeface="Arial Narrow"/>
                <a:sym typeface="Arial Narrow"/>
              </a:rPr>
              <a: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5"/>
          <p:cNvSpPr txBox="1"/>
          <p:nvPr>
            <p:ph idx="1" type="body"/>
          </p:nvPr>
        </p:nvSpPr>
        <p:spPr>
          <a:xfrm>
            <a:off x="838200" y="942975"/>
            <a:ext cx="10515600" cy="5233988"/>
          </a:xfrm>
          <a:prstGeom prst="rect">
            <a:avLst/>
          </a:prstGeom>
          <a:noFill/>
          <a:ln>
            <a:noFill/>
          </a:ln>
        </p:spPr>
        <p:txBody>
          <a:bodyPr anchorCtr="0" anchor="t" bIns="45700" lIns="91425" spcFirstLastPara="1" rIns="91425" wrap="square" tIns="45700">
            <a:normAutofit fontScale="85000" lnSpcReduction="20000"/>
          </a:bodyPr>
          <a:lstStyle/>
          <a:p>
            <a:pPr indent="0" lvl="0" marL="0" rtl="0" algn="just">
              <a:lnSpc>
                <a:spcPct val="90000"/>
              </a:lnSpc>
              <a:spcBef>
                <a:spcPts val="0"/>
              </a:spcBef>
              <a:spcAft>
                <a:spcPts val="0"/>
              </a:spcAft>
              <a:buClr>
                <a:schemeClr val="dk1"/>
              </a:buClr>
              <a:buSzPct val="100000"/>
              <a:buNone/>
            </a:pPr>
            <a:r>
              <a:rPr b="1" lang="en-US">
                <a:latin typeface="Arial Narrow"/>
                <a:ea typeface="Arial Narrow"/>
                <a:cs typeface="Arial Narrow"/>
                <a:sym typeface="Arial Narrow"/>
              </a:rPr>
              <a:t>Case Studies: MSMEs in Entrepreneurship</a:t>
            </a:r>
            <a:endParaRPr/>
          </a:p>
          <a:p>
            <a:pPr indent="-228600" lvl="0" marL="228600" rtl="0" algn="just">
              <a:lnSpc>
                <a:spcPct val="90000"/>
              </a:lnSpc>
              <a:spcBef>
                <a:spcPts val="1000"/>
              </a:spcBef>
              <a:spcAft>
                <a:spcPts val="0"/>
              </a:spcAft>
              <a:buClr>
                <a:schemeClr val="dk1"/>
              </a:buClr>
              <a:buSzPct val="100000"/>
              <a:buFont typeface="Noto Sans Symbols"/>
              <a:buChar char="❑"/>
            </a:pPr>
            <a:r>
              <a:rPr b="1" lang="en-US">
                <a:latin typeface="Arial Narrow"/>
                <a:ea typeface="Arial Narrow"/>
                <a:cs typeface="Arial Narrow"/>
                <a:sym typeface="Arial Narrow"/>
              </a:rPr>
              <a:t>Case Study 1: Lijjat Papad (India)</a:t>
            </a:r>
            <a:endParaRPr/>
          </a:p>
          <a:p>
            <a:pPr indent="-228600" lvl="0" marL="228600" rtl="0" algn="just">
              <a:lnSpc>
                <a:spcPct val="90000"/>
              </a:lnSpc>
              <a:spcBef>
                <a:spcPts val="1000"/>
              </a:spcBef>
              <a:spcAft>
                <a:spcPts val="0"/>
              </a:spcAft>
              <a:buClr>
                <a:schemeClr val="dk1"/>
              </a:buClr>
              <a:buSzPct val="100000"/>
              <a:buFont typeface="Arial"/>
              <a:buChar char="•"/>
            </a:pPr>
            <a:r>
              <a:rPr lang="en-US">
                <a:latin typeface="Arial Narrow"/>
                <a:ea typeface="Arial Narrow"/>
                <a:cs typeface="Arial Narrow"/>
                <a:sym typeface="Arial Narrow"/>
              </a:rPr>
              <a:t>Started by seven women in 1959 with an initial investment of ₹80, Lijjat Papad is now a multi-million-dollar cooperative employing over 43,000 women.</a:t>
            </a:r>
            <a:endParaRPr/>
          </a:p>
          <a:p>
            <a:pPr indent="-228600" lvl="0" marL="228600" rtl="0" algn="just">
              <a:lnSpc>
                <a:spcPct val="90000"/>
              </a:lnSpc>
              <a:spcBef>
                <a:spcPts val="1000"/>
              </a:spcBef>
              <a:spcAft>
                <a:spcPts val="0"/>
              </a:spcAft>
              <a:buClr>
                <a:schemeClr val="dk1"/>
              </a:buClr>
              <a:buSzPct val="100000"/>
              <a:buFont typeface="Arial"/>
              <a:buChar char="•"/>
            </a:pPr>
            <a:r>
              <a:rPr lang="en-US">
                <a:latin typeface="Arial Narrow"/>
                <a:ea typeface="Arial Narrow"/>
                <a:cs typeface="Arial Narrow"/>
                <a:sym typeface="Arial Narrow"/>
              </a:rPr>
              <a:t>It showcases </a:t>
            </a:r>
            <a:r>
              <a:rPr b="1" lang="en-US">
                <a:latin typeface="Arial Narrow"/>
                <a:ea typeface="Arial Narrow"/>
                <a:cs typeface="Arial Narrow"/>
                <a:sym typeface="Arial Narrow"/>
              </a:rPr>
              <a:t>women entrepreneurship, self-reliance, and inclusive economic growth</a:t>
            </a:r>
            <a:r>
              <a:rPr lang="en-US">
                <a:latin typeface="Arial Narrow"/>
                <a:ea typeface="Arial Narrow"/>
                <a:cs typeface="Arial Narrow"/>
                <a:sym typeface="Arial Narrow"/>
              </a:rPr>
              <a:t>.</a:t>
            </a:r>
            <a:endParaRPr/>
          </a:p>
          <a:p>
            <a:pPr indent="-228600" lvl="0" marL="228600" rtl="0" algn="just">
              <a:lnSpc>
                <a:spcPct val="90000"/>
              </a:lnSpc>
              <a:spcBef>
                <a:spcPts val="1000"/>
              </a:spcBef>
              <a:spcAft>
                <a:spcPts val="0"/>
              </a:spcAft>
              <a:buClr>
                <a:schemeClr val="dk1"/>
              </a:buClr>
              <a:buSzPct val="100000"/>
              <a:buFont typeface="Noto Sans Symbols"/>
              <a:buChar char="❑"/>
            </a:pPr>
            <a:r>
              <a:rPr b="1" lang="en-US">
                <a:latin typeface="Arial Narrow"/>
                <a:ea typeface="Arial Narrow"/>
                <a:cs typeface="Arial Narrow"/>
                <a:sym typeface="Arial Narrow"/>
              </a:rPr>
              <a:t>Case Study 2: Zoho Corporation (India)</a:t>
            </a:r>
            <a:endParaRPr/>
          </a:p>
          <a:p>
            <a:pPr indent="-228600" lvl="0" marL="228600" rtl="0" algn="just">
              <a:lnSpc>
                <a:spcPct val="90000"/>
              </a:lnSpc>
              <a:spcBef>
                <a:spcPts val="1000"/>
              </a:spcBef>
              <a:spcAft>
                <a:spcPts val="0"/>
              </a:spcAft>
              <a:buClr>
                <a:schemeClr val="dk1"/>
              </a:buClr>
              <a:buSzPct val="100000"/>
              <a:buFont typeface="Arial"/>
              <a:buChar char="•"/>
            </a:pPr>
            <a:r>
              <a:rPr lang="en-US">
                <a:latin typeface="Arial Narrow"/>
                <a:ea typeface="Arial Narrow"/>
                <a:cs typeface="Arial Narrow"/>
                <a:sym typeface="Arial Narrow"/>
              </a:rPr>
              <a:t>Founded as an MSME in 1996, Zoho is now a global leader in SaaS (Software as a Service).</a:t>
            </a:r>
            <a:endParaRPr/>
          </a:p>
          <a:p>
            <a:pPr indent="-228600" lvl="0" marL="228600" rtl="0" algn="just">
              <a:lnSpc>
                <a:spcPct val="90000"/>
              </a:lnSpc>
              <a:spcBef>
                <a:spcPts val="1000"/>
              </a:spcBef>
              <a:spcAft>
                <a:spcPts val="0"/>
              </a:spcAft>
              <a:buClr>
                <a:schemeClr val="dk1"/>
              </a:buClr>
              <a:buSzPct val="100000"/>
              <a:buFont typeface="Arial"/>
              <a:buChar char="•"/>
            </a:pPr>
            <a:r>
              <a:rPr lang="en-US">
                <a:latin typeface="Arial Narrow"/>
                <a:ea typeface="Arial Narrow"/>
                <a:cs typeface="Arial Narrow"/>
                <a:sym typeface="Arial Narrow"/>
              </a:rPr>
              <a:t>It highlights </a:t>
            </a:r>
            <a:r>
              <a:rPr b="1" lang="en-US">
                <a:latin typeface="Arial Narrow"/>
                <a:ea typeface="Arial Narrow"/>
                <a:cs typeface="Arial Narrow"/>
                <a:sym typeface="Arial Narrow"/>
              </a:rPr>
              <a:t>innovation-driven entrepreneurship and the potential of MSMEs to scale globally</a:t>
            </a:r>
            <a:r>
              <a:rPr lang="en-US">
                <a:latin typeface="Arial Narrow"/>
                <a:ea typeface="Arial Narrow"/>
                <a:cs typeface="Arial Narrow"/>
                <a:sym typeface="Arial Narrow"/>
              </a:rPr>
              <a:t>.</a:t>
            </a:r>
            <a:endParaRPr/>
          </a:p>
          <a:p>
            <a:pPr indent="-228600" lvl="0" marL="228600" rtl="0" algn="just">
              <a:lnSpc>
                <a:spcPct val="90000"/>
              </a:lnSpc>
              <a:spcBef>
                <a:spcPts val="1000"/>
              </a:spcBef>
              <a:spcAft>
                <a:spcPts val="0"/>
              </a:spcAft>
              <a:buClr>
                <a:schemeClr val="dk1"/>
              </a:buClr>
              <a:buSzPct val="100000"/>
              <a:buFont typeface="Noto Sans Symbols"/>
              <a:buChar char="❑"/>
            </a:pPr>
            <a:r>
              <a:rPr b="1" lang="en-US">
                <a:latin typeface="Arial Narrow"/>
                <a:ea typeface="Arial Narrow"/>
                <a:cs typeface="Arial Narrow"/>
                <a:sym typeface="Arial Narrow"/>
              </a:rPr>
              <a:t>Case Study 3: Grameen Bank (Bangladesh)</a:t>
            </a:r>
            <a:endParaRPr/>
          </a:p>
          <a:p>
            <a:pPr indent="-228600" lvl="0" marL="228600" rtl="0" algn="just">
              <a:lnSpc>
                <a:spcPct val="90000"/>
              </a:lnSpc>
              <a:spcBef>
                <a:spcPts val="1000"/>
              </a:spcBef>
              <a:spcAft>
                <a:spcPts val="0"/>
              </a:spcAft>
              <a:buClr>
                <a:schemeClr val="dk1"/>
              </a:buClr>
              <a:buSzPct val="100000"/>
              <a:buFont typeface="Arial"/>
              <a:buChar char="•"/>
            </a:pPr>
            <a:r>
              <a:rPr lang="en-US">
                <a:latin typeface="Arial Narrow"/>
                <a:ea typeface="Arial Narrow"/>
                <a:cs typeface="Arial Narrow"/>
                <a:sym typeface="Arial Narrow"/>
              </a:rPr>
              <a:t>Founded by Nobel Laureate </a:t>
            </a:r>
            <a:r>
              <a:rPr b="1" lang="en-US">
                <a:latin typeface="Arial Narrow"/>
                <a:ea typeface="Arial Narrow"/>
                <a:cs typeface="Arial Narrow"/>
                <a:sym typeface="Arial Narrow"/>
              </a:rPr>
              <a:t>Muhammad Yunus</a:t>
            </a:r>
            <a:r>
              <a:rPr lang="en-US">
                <a:latin typeface="Arial Narrow"/>
                <a:ea typeface="Arial Narrow"/>
                <a:cs typeface="Arial Narrow"/>
                <a:sym typeface="Arial Narrow"/>
              </a:rPr>
              <a:t>, the bank provides microcredit to small entrepreneurs.</a:t>
            </a:r>
            <a:endParaRPr/>
          </a:p>
          <a:p>
            <a:pPr indent="-228600" lvl="0" marL="228600" rtl="0" algn="just">
              <a:lnSpc>
                <a:spcPct val="90000"/>
              </a:lnSpc>
              <a:spcBef>
                <a:spcPts val="1000"/>
              </a:spcBef>
              <a:spcAft>
                <a:spcPts val="0"/>
              </a:spcAft>
              <a:buClr>
                <a:schemeClr val="dk1"/>
              </a:buClr>
              <a:buSzPct val="100000"/>
              <a:buFont typeface="Arial"/>
              <a:buChar char="•"/>
            </a:pPr>
            <a:r>
              <a:rPr lang="en-US">
                <a:latin typeface="Arial Narrow"/>
                <a:ea typeface="Arial Narrow"/>
                <a:cs typeface="Arial Narrow"/>
                <a:sym typeface="Arial Narrow"/>
              </a:rPr>
              <a:t>It has empowered millions of entrepreneurs, especially women, demonstrating the </a:t>
            </a:r>
            <a:r>
              <a:rPr b="1" lang="en-US">
                <a:latin typeface="Arial Narrow"/>
                <a:ea typeface="Arial Narrow"/>
                <a:cs typeface="Arial Narrow"/>
                <a:sym typeface="Arial Narrow"/>
              </a:rPr>
              <a:t>role of financial inclusion in MSME growth</a:t>
            </a:r>
            <a:r>
              <a:rPr lang="en-US">
                <a:latin typeface="Arial Narrow"/>
                <a:ea typeface="Arial Narrow"/>
                <a:cs typeface="Arial Narrow"/>
                <a:sym typeface="Arial Narrow"/>
              </a:rPr>
              <a:t>.</a:t>
            </a:r>
            <a:endParaRPr/>
          </a:p>
          <a:p>
            <a:pPr indent="-7747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latin typeface="Arial Narrow"/>
                <a:ea typeface="Arial Narrow"/>
                <a:cs typeface="Arial Narrow"/>
                <a:sym typeface="Arial Narrow"/>
              </a:rPr>
              <a:t>MSMEs are not just small businesses but </a:t>
            </a:r>
            <a:r>
              <a:rPr b="1" lang="en-US">
                <a:latin typeface="Arial Narrow"/>
                <a:ea typeface="Arial Narrow"/>
                <a:cs typeface="Arial Narrow"/>
                <a:sym typeface="Arial Narrow"/>
              </a:rPr>
              <a:t>engines of entrepreneurship and economic progress</a:t>
            </a:r>
            <a:r>
              <a:rPr lang="en-US">
                <a:latin typeface="Arial Narrow"/>
                <a:ea typeface="Arial Narrow"/>
                <a:cs typeface="Arial Narrow"/>
                <a:sym typeface="Arial Narrow"/>
              </a:rPr>
              <a:t>. By fostering innovation, creating employment, and ensuring inclusive growth, MSMEs are pivotal to a nation's economic success. Governments worldwide recognize and support their importance through policies, funding, and skill development initiatives.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4"/>
          <p:cNvSpPr txBox="1"/>
          <p:nvPr>
            <p:ph idx="1" type="body"/>
          </p:nvPr>
        </p:nvSpPr>
        <p:spPr>
          <a:xfrm>
            <a:off x="838200" y="923925"/>
            <a:ext cx="10515600" cy="5253038"/>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800"/>
              <a:buNone/>
            </a:pPr>
            <a:r>
              <a:rPr b="1" lang="en-US" sz="2800">
                <a:latin typeface="Arial Narrow"/>
                <a:ea typeface="Arial Narrow"/>
                <a:cs typeface="Arial Narrow"/>
                <a:sym typeface="Arial Narrow"/>
              </a:rPr>
              <a:t>d) Rural Development and Inclusivity</a:t>
            </a:r>
            <a:endParaRPr/>
          </a:p>
          <a:p>
            <a:pPr indent="-228600" lvl="0" marL="228600" rtl="0" algn="just">
              <a:lnSpc>
                <a:spcPct val="90000"/>
              </a:lnSpc>
              <a:spcBef>
                <a:spcPts val="1000"/>
              </a:spcBef>
              <a:spcAft>
                <a:spcPts val="0"/>
              </a:spcAft>
              <a:buClr>
                <a:schemeClr val="dk1"/>
              </a:buClr>
              <a:buSzPts val="2800"/>
              <a:buChar char="•"/>
            </a:pPr>
            <a:r>
              <a:rPr lang="en-US" sz="2800">
                <a:latin typeface="Arial Narrow"/>
                <a:ea typeface="Arial Narrow"/>
                <a:cs typeface="Arial Narrow"/>
                <a:sym typeface="Arial Narrow"/>
              </a:rPr>
              <a:t>MSMEs promote decentralized industrial development by encouraging entrepreneurship in rural and semi-urban areas. They help in reducing urban migration by creating local job opportunities.</a:t>
            </a:r>
            <a:endParaRPr/>
          </a:p>
          <a:p>
            <a:pPr indent="0" lvl="0" marL="0" rtl="0" algn="just">
              <a:lnSpc>
                <a:spcPct val="90000"/>
              </a:lnSpc>
              <a:spcBef>
                <a:spcPts val="1000"/>
              </a:spcBef>
              <a:spcAft>
                <a:spcPts val="0"/>
              </a:spcAft>
              <a:buClr>
                <a:schemeClr val="dk1"/>
              </a:buClr>
              <a:buSzPts val="2800"/>
              <a:buNone/>
            </a:pPr>
            <a:r>
              <a:rPr b="1" lang="en-US" sz="2800">
                <a:latin typeface="Arial Narrow"/>
                <a:ea typeface="Arial Narrow"/>
                <a:cs typeface="Arial Narrow"/>
                <a:sym typeface="Arial Narrow"/>
              </a:rPr>
              <a:t>e) Contribution to GDP and Exports</a:t>
            </a:r>
            <a:endParaRPr/>
          </a:p>
          <a:p>
            <a:pPr indent="-228600" lvl="0" marL="228600" rtl="0" algn="just">
              <a:lnSpc>
                <a:spcPct val="90000"/>
              </a:lnSpc>
              <a:spcBef>
                <a:spcPts val="1000"/>
              </a:spcBef>
              <a:spcAft>
                <a:spcPts val="0"/>
              </a:spcAft>
              <a:buClr>
                <a:schemeClr val="dk1"/>
              </a:buClr>
              <a:buSzPts val="2800"/>
              <a:buChar char="•"/>
            </a:pPr>
            <a:r>
              <a:rPr lang="en-US" sz="2800">
                <a:latin typeface="Arial Narrow"/>
                <a:ea typeface="Arial Narrow"/>
                <a:cs typeface="Arial Narrow"/>
                <a:sym typeface="Arial Narrow"/>
              </a:rPr>
              <a:t>MSMEs contribute significantly to the Gross Domestic Product (GDP) and exports of a country. In India, MSMEs contribute around </a:t>
            </a:r>
            <a:r>
              <a:rPr b="1" lang="en-US" sz="2800">
                <a:latin typeface="Arial Narrow"/>
                <a:ea typeface="Arial Narrow"/>
                <a:cs typeface="Arial Narrow"/>
                <a:sym typeface="Arial Narrow"/>
              </a:rPr>
              <a:t>30% of the GDP</a:t>
            </a:r>
            <a:r>
              <a:rPr lang="en-US" sz="2800">
                <a:latin typeface="Arial Narrow"/>
                <a:ea typeface="Arial Narrow"/>
                <a:cs typeface="Arial Narrow"/>
                <a:sym typeface="Arial Narrow"/>
              </a:rPr>
              <a:t> and nearly </a:t>
            </a:r>
            <a:r>
              <a:rPr b="1" lang="en-US" sz="2800">
                <a:latin typeface="Arial Narrow"/>
                <a:ea typeface="Arial Narrow"/>
                <a:cs typeface="Arial Narrow"/>
                <a:sym typeface="Arial Narrow"/>
              </a:rPr>
              <a:t>50% of total exports</a:t>
            </a:r>
            <a:r>
              <a:rPr lang="en-US" sz="2800">
                <a:latin typeface="Arial Narrow"/>
                <a:ea typeface="Arial Narrow"/>
                <a:cs typeface="Arial Narrow"/>
                <a:sym typeface="Arial Narrow"/>
              </a:rPr>
              <a:t>, making them a backbone of economic development.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5"/>
          <p:cNvSpPr txBox="1"/>
          <p:nvPr>
            <p:ph idx="1" type="body"/>
          </p:nvPr>
        </p:nvSpPr>
        <p:spPr>
          <a:xfrm>
            <a:off x="414337" y="1266825"/>
            <a:ext cx="11363325" cy="5033963"/>
          </a:xfrm>
          <a:prstGeom prst="rect">
            <a:avLst/>
          </a:prstGeom>
          <a:noFill/>
          <a:ln>
            <a:noFill/>
          </a:ln>
        </p:spPr>
        <p:txBody>
          <a:bodyPr anchorCtr="0" anchor="t" bIns="45700" lIns="91425" spcFirstLastPara="1" rIns="91425" wrap="square" tIns="45700">
            <a:normAutofit fontScale="62500" lnSpcReduction="20000"/>
          </a:bodyPr>
          <a:lstStyle/>
          <a:p>
            <a:pPr indent="-228600" lvl="0" marL="228600" rtl="0" algn="just">
              <a:lnSpc>
                <a:spcPct val="90000"/>
              </a:lnSpc>
              <a:spcBef>
                <a:spcPts val="0"/>
              </a:spcBef>
              <a:spcAft>
                <a:spcPts val="0"/>
              </a:spcAft>
              <a:buClr>
                <a:schemeClr val="dk1"/>
              </a:buClr>
              <a:buSzPct val="100000"/>
              <a:buChar char="•"/>
            </a:pPr>
            <a:r>
              <a:rPr lang="en-US" sz="3400">
                <a:latin typeface="Arial Narrow"/>
                <a:ea typeface="Arial Narrow"/>
                <a:cs typeface="Arial Narrow"/>
                <a:sym typeface="Arial Narrow"/>
              </a:rPr>
              <a:t>MSMEs play a critical role in shaping the economy by influencing multiple macroeconomic and microeconomic variables. Their contributions can be analyzed through economic growth, employment, income distribution, market competition, and industrialization.</a:t>
            </a:r>
            <a:endParaRPr/>
          </a:p>
          <a:p>
            <a:pPr indent="0" lvl="0" marL="0" rtl="0" algn="just">
              <a:lnSpc>
                <a:spcPct val="90000"/>
              </a:lnSpc>
              <a:spcBef>
                <a:spcPts val="1000"/>
              </a:spcBef>
              <a:spcAft>
                <a:spcPts val="0"/>
              </a:spcAft>
              <a:buClr>
                <a:schemeClr val="dk1"/>
              </a:buClr>
              <a:buSzPct val="100000"/>
              <a:buNone/>
            </a:pPr>
            <a:r>
              <a:rPr lang="en-US" sz="3400">
                <a:latin typeface="Arial Narrow"/>
                <a:ea typeface="Arial Narrow"/>
                <a:cs typeface="Arial Narrow"/>
                <a:sym typeface="Arial Narrow"/>
              </a:rPr>
              <a:t>From an economic perspective, MSMEs support:</a:t>
            </a:r>
            <a:endParaRPr/>
          </a:p>
          <a:p>
            <a:pPr indent="0" lvl="0" marL="0" rtl="0" algn="just">
              <a:lnSpc>
                <a:spcPct val="90000"/>
              </a:lnSpc>
              <a:spcBef>
                <a:spcPts val="1000"/>
              </a:spcBef>
              <a:spcAft>
                <a:spcPts val="0"/>
              </a:spcAft>
              <a:buClr>
                <a:schemeClr val="dk1"/>
              </a:buClr>
              <a:buSzPct val="100000"/>
              <a:buNone/>
            </a:pPr>
            <a:r>
              <a:rPr b="1" lang="en-US" sz="3400">
                <a:latin typeface="Arial Narrow"/>
                <a:ea typeface="Arial Narrow"/>
                <a:cs typeface="Arial Narrow"/>
                <a:sym typeface="Arial Narrow"/>
              </a:rPr>
              <a:t>1. Market Competition and Economic Efficiency</a:t>
            </a:r>
            <a:endParaRPr/>
          </a:p>
          <a:p>
            <a:pPr indent="-228600" lvl="0" marL="228600" rtl="0" algn="just">
              <a:lnSpc>
                <a:spcPct val="90000"/>
              </a:lnSpc>
              <a:spcBef>
                <a:spcPts val="1000"/>
              </a:spcBef>
              <a:spcAft>
                <a:spcPts val="0"/>
              </a:spcAft>
              <a:buClr>
                <a:schemeClr val="dk1"/>
              </a:buClr>
              <a:buSzPct val="100000"/>
              <a:buChar char="•"/>
            </a:pPr>
            <a:r>
              <a:rPr lang="en-US" sz="3400">
                <a:latin typeface="Arial Narrow"/>
                <a:ea typeface="Arial Narrow"/>
                <a:cs typeface="Arial Narrow"/>
                <a:sym typeface="Arial Narrow"/>
              </a:rPr>
              <a:t>MSMEs increase market competition by preventing monopolistic dominance by large firms.</a:t>
            </a:r>
            <a:endParaRPr/>
          </a:p>
          <a:p>
            <a:pPr indent="-228600" lvl="0" marL="228600" rtl="0" algn="just">
              <a:lnSpc>
                <a:spcPct val="90000"/>
              </a:lnSpc>
              <a:spcBef>
                <a:spcPts val="1000"/>
              </a:spcBef>
              <a:spcAft>
                <a:spcPts val="0"/>
              </a:spcAft>
              <a:buClr>
                <a:schemeClr val="dk1"/>
              </a:buClr>
              <a:buSzPct val="100000"/>
              <a:buChar char="•"/>
            </a:pPr>
            <a:r>
              <a:rPr lang="en-US" sz="3400">
                <a:latin typeface="Arial Narrow"/>
                <a:ea typeface="Arial Narrow"/>
                <a:cs typeface="Arial Narrow"/>
                <a:sym typeface="Arial Narrow"/>
              </a:rPr>
              <a:t>The presence of multiple small enterprises fosters price competition, improving consumer welfare.</a:t>
            </a:r>
            <a:endParaRPr/>
          </a:p>
          <a:p>
            <a:pPr indent="-228600" lvl="0" marL="228600" rtl="0" algn="just">
              <a:lnSpc>
                <a:spcPct val="90000"/>
              </a:lnSpc>
              <a:spcBef>
                <a:spcPts val="1000"/>
              </a:spcBef>
              <a:spcAft>
                <a:spcPts val="0"/>
              </a:spcAft>
              <a:buClr>
                <a:schemeClr val="dk1"/>
              </a:buClr>
              <a:buSzPct val="100000"/>
              <a:buChar char="•"/>
            </a:pPr>
            <a:r>
              <a:rPr lang="en-US" sz="3400">
                <a:latin typeface="Arial Narrow"/>
                <a:ea typeface="Arial Narrow"/>
                <a:cs typeface="Arial Narrow"/>
                <a:sym typeface="Arial Narrow"/>
              </a:rPr>
              <a:t>They drive </a:t>
            </a:r>
            <a:r>
              <a:rPr b="1" lang="en-US" sz="3400">
                <a:latin typeface="Arial Narrow"/>
                <a:ea typeface="Arial Narrow"/>
                <a:cs typeface="Arial Narrow"/>
                <a:sym typeface="Arial Narrow"/>
              </a:rPr>
              <a:t>allocative efficiency</a:t>
            </a:r>
            <a:r>
              <a:rPr lang="en-US" sz="3400">
                <a:latin typeface="Arial Narrow"/>
                <a:ea typeface="Arial Narrow"/>
                <a:cs typeface="Arial Narrow"/>
                <a:sym typeface="Arial Narrow"/>
              </a:rPr>
              <a:t> by ensuring that resources are used efficiently in a competitive environment.</a:t>
            </a:r>
            <a:endParaRPr/>
          </a:p>
          <a:p>
            <a:pPr indent="-93662" lvl="0" marL="228600" rtl="0" algn="just">
              <a:lnSpc>
                <a:spcPct val="90000"/>
              </a:lnSpc>
              <a:spcBef>
                <a:spcPts val="1000"/>
              </a:spcBef>
              <a:spcAft>
                <a:spcPts val="0"/>
              </a:spcAft>
              <a:buClr>
                <a:schemeClr val="dk1"/>
              </a:buClr>
              <a:buSzPct val="100000"/>
              <a:buNone/>
            </a:pPr>
            <a:r>
              <a:t/>
            </a:r>
            <a:endParaRPr sz="3400">
              <a:latin typeface="Arial Narrow"/>
              <a:ea typeface="Arial Narrow"/>
              <a:cs typeface="Arial Narrow"/>
              <a:sym typeface="Arial Narrow"/>
            </a:endParaRPr>
          </a:p>
          <a:p>
            <a:pPr indent="0" lvl="0" marL="0" rtl="0" algn="just">
              <a:lnSpc>
                <a:spcPct val="90000"/>
              </a:lnSpc>
              <a:spcBef>
                <a:spcPts val="1000"/>
              </a:spcBef>
              <a:spcAft>
                <a:spcPts val="0"/>
              </a:spcAft>
              <a:buClr>
                <a:schemeClr val="dk1"/>
              </a:buClr>
              <a:buSzPct val="100000"/>
              <a:buNone/>
            </a:pPr>
            <a:r>
              <a:rPr b="1" lang="en-US" sz="3400">
                <a:latin typeface="Arial Narrow"/>
                <a:ea typeface="Arial Narrow"/>
                <a:cs typeface="Arial Narrow"/>
                <a:sym typeface="Arial Narrow"/>
              </a:rPr>
              <a:t>2. Employment Generation and Income Distribution</a:t>
            </a:r>
            <a:endParaRPr/>
          </a:p>
          <a:p>
            <a:pPr indent="-228600" lvl="0" marL="228600" rtl="0" algn="just">
              <a:lnSpc>
                <a:spcPct val="90000"/>
              </a:lnSpc>
              <a:spcBef>
                <a:spcPts val="1000"/>
              </a:spcBef>
              <a:spcAft>
                <a:spcPts val="0"/>
              </a:spcAft>
              <a:buClr>
                <a:schemeClr val="dk1"/>
              </a:buClr>
              <a:buSzPct val="100000"/>
              <a:buChar char="•"/>
            </a:pPr>
            <a:r>
              <a:rPr lang="en-US" sz="3400">
                <a:latin typeface="Arial Narrow"/>
                <a:ea typeface="Arial Narrow"/>
                <a:cs typeface="Arial Narrow"/>
                <a:sym typeface="Arial Narrow"/>
              </a:rPr>
              <a:t>MSMEs are labor-intensive and provide employment to a large segment of the workforce, including semi-skilled and unskilled labor.</a:t>
            </a:r>
            <a:endParaRPr/>
          </a:p>
          <a:p>
            <a:pPr indent="-228600" lvl="0" marL="228600" rtl="0" algn="just">
              <a:lnSpc>
                <a:spcPct val="90000"/>
              </a:lnSpc>
              <a:spcBef>
                <a:spcPts val="1000"/>
              </a:spcBef>
              <a:spcAft>
                <a:spcPts val="0"/>
              </a:spcAft>
              <a:buClr>
                <a:schemeClr val="dk1"/>
              </a:buClr>
              <a:buSzPct val="100000"/>
              <a:buChar char="•"/>
            </a:pPr>
            <a:r>
              <a:rPr lang="en-US" sz="3400">
                <a:latin typeface="Arial Narrow"/>
                <a:ea typeface="Arial Narrow"/>
                <a:cs typeface="Arial Narrow"/>
                <a:sym typeface="Arial Narrow"/>
              </a:rPr>
              <a:t>They help </a:t>
            </a:r>
            <a:r>
              <a:rPr b="1" lang="en-US" sz="3400">
                <a:latin typeface="Arial Narrow"/>
                <a:ea typeface="Arial Narrow"/>
                <a:cs typeface="Arial Narrow"/>
                <a:sym typeface="Arial Narrow"/>
              </a:rPr>
              <a:t>reduce income inequality</a:t>
            </a:r>
            <a:r>
              <a:rPr lang="en-US" sz="3400">
                <a:latin typeface="Arial Narrow"/>
                <a:ea typeface="Arial Narrow"/>
                <a:cs typeface="Arial Narrow"/>
                <a:sym typeface="Arial Narrow"/>
              </a:rPr>
              <a:t> by generating earnings for diverse social and economic groups.</a:t>
            </a:r>
            <a:endParaRPr/>
          </a:p>
          <a:p>
            <a:pPr indent="-228600" lvl="0" marL="228600" rtl="0" algn="just">
              <a:lnSpc>
                <a:spcPct val="90000"/>
              </a:lnSpc>
              <a:spcBef>
                <a:spcPts val="1000"/>
              </a:spcBef>
              <a:spcAft>
                <a:spcPts val="0"/>
              </a:spcAft>
              <a:buClr>
                <a:schemeClr val="dk1"/>
              </a:buClr>
              <a:buSzPct val="100000"/>
              <a:buChar char="•"/>
            </a:pPr>
            <a:r>
              <a:rPr lang="en-US" sz="3400">
                <a:latin typeface="Arial Narrow"/>
                <a:ea typeface="Arial Narrow"/>
                <a:cs typeface="Arial Narrow"/>
                <a:sym typeface="Arial Narrow"/>
              </a:rPr>
              <a:t>The </a:t>
            </a:r>
            <a:r>
              <a:rPr b="1" lang="en-US" sz="3400">
                <a:latin typeface="Arial Narrow"/>
                <a:ea typeface="Arial Narrow"/>
                <a:cs typeface="Arial Narrow"/>
                <a:sym typeface="Arial Narrow"/>
              </a:rPr>
              <a:t>multiplier effect</a:t>
            </a:r>
            <a:r>
              <a:rPr lang="en-US" sz="3400">
                <a:latin typeface="Arial Narrow"/>
                <a:ea typeface="Arial Narrow"/>
                <a:cs typeface="Arial Narrow"/>
                <a:sym typeface="Arial Narrow"/>
              </a:rPr>
              <a:t> of MSMEs increases demand in the economy, as wages and profits generated by MSMEs are spent on goods and services.</a:t>
            </a:r>
            <a:endParaRPr/>
          </a:p>
          <a:p>
            <a:pPr indent="-117475" lvl="0" marL="228600" rtl="0" algn="just">
              <a:lnSpc>
                <a:spcPct val="90000"/>
              </a:lnSpc>
              <a:spcBef>
                <a:spcPts val="1000"/>
              </a:spcBef>
              <a:spcAft>
                <a:spcPts val="0"/>
              </a:spcAft>
              <a:buClr>
                <a:schemeClr val="dk1"/>
              </a:buClr>
              <a:buSzPct val="100000"/>
              <a:buNone/>
            </a:pPr>
            <a:r>
              <a:t/>
            </a:r>
            <a:endParaRPr>
              <a:latin typeface="Arial Narrow"/>
              <a:ea typeface="Arial Narrow"/>
              <a:cs typeface="Arial Narrow"/>
              <a:sym typeface="Arial Narrow"/>
            </a:endParaRPr>
          </a:p>
        </p:txBody>
      </p:sp>
      <p:sp>
        <p:nvSpPr>
          <p:cNvPr id="106" name="Google Shape;106;p5"/>
          <p:cNvSpPr txBox="1"/>
          <p:nvPr/>
        </p:nvSpPr>
        <p:spPr>
          <a:xfrm>
            <a:off x="1076325" y="450204"/>
            <a:ext cx="7962900" cy="46166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400">
                <a:solidFill>
                  <a:schemeClr val="dk1"/>
                </a:solidFill>
                <a:latin typeface="Arial Narrow"/>
                <a:ea typeface="Arial Narrow"/>
                <a:cs typeface="Arial Narrow"/>
                <a:sym typeface="Arial Narrow"/>
              </a:rPr>
              <a:t>Economic Interpretation of MSMEs' Role in Entrepreneurship</a:t>
            </a:r>
            <a:endParaRPr sz="2400">
              <a:solidFill>
                <a:schemeClr val="dk1"/>
              </a:solidFill>
              <a:latin typeface="Arial Narrow"/>
              <a:ea typeface="Arial Narrow"/>
              <a:cs typeface="Arial Narrow"/>
              <a:sym typeface="Arial Narro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br>
              <a:rPr b="1" lang="en-US"/>
            </a:br>
            <a:endParaRPr/>
          </a:p>
        </p:txBody>
      </p:sp>
      <p:sp>
        <p:nvSpPr>
          <p:cNvPr id="112" name="Google Shape;112;p6"/>
          <p:cNvSpPr txBox="1"/>
          <p:nvPr>
            <p:ph idx="1" type="body"/>
          </p:nvPr>
        </p:nvSpPr>
        <p:spPr>
          <a:xfrm>
            <a:off x="838199" y="685800"/>
            <a:ext cx="10944225" cy="5807075"/>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chemeClr val="dk1"/>
              </a:buClr>
              <a:buSzPct val="100000"/>
              <a:buNone/>
            </a:pPr>
            <a:r>
              <a:rPr b="1" lang="en-US">
                <a:latin typeface="Arial Narrow"/>
                <a:ea typeface="Arial Narrow"/>
                <a:cs typeface="Arial Narrow"/>
                <a:sym typeface="Arial Narrow"/>
              </a:rPr>
              <a:t>3. Contribution to GDP and Industrial Growth</a:t>
            </a:r>
            <a:endParaRPr/>
          </a:p>
          <a:p>
            <a:pPr indent="-228600" lvl="0" marL="228600" rtl="0" algn="l">
              <a:lnSpc>
                <a:spcPct val="90000"/>
              </a:lnSpc>
              <a:spcBef>
                <a:spcPts val="1000"/>
              </a:spcBef>
              <a:spcAft>
                <a:spcPts val="0"/>
              </a:spcAft>
              <a:buClr>
                <a:schemeClr val="dk1"/>
              </a:buClr>
              <a:buSzPct val="100000"/>
              <a:buFont typeface="Arial"/>
              <a:buChar char="•"/>
            </a:pPr>
            <a:r>
              <a:rPr lang="en-US">
                <a:latin typeface="Arial Narrow"/>
                <a:ea typeface="Arial Narrow"/>
                <a:cs typeface="Arial Narrow"/>
                <a:sym typeface="Arial Narrow"/>
              </a:rPr>
              <a:t>In many countries, MSMEs contribute significantly to GDP. In India, for example, MSMEs contribute about </a:t>
            </a:r>
            <a:r>
              <a:rPr b="1" lang="en-US">
                <a:latin typeface="Arial Narrow"/>
                <a:ea typeface="Arial Narrow"/>
                <a:cs typeface="Arial Narrow"/>
                <a:sym typeface="Arial Narrow"/>
              </a:rPr>
              <a:t>30% of GDP</a:t>
            </a:r>
            <a:r>
              <a:rPr lang="en-US">
                <a:latin typeface="Arial Narrow"/>
                <a:ea typeface="Arial Narrow"/>
                <a:cs typeface="Arial Narrow"/>
                <a:sym typeface="Arial Narrow"/>
              </a:rPr>
              <a:t> and </a:t>
            </a:r>
            <a:r>
              <a:rPr b="1" lang="en-US">
                <a:latin typeface="Arial Narrow"/>
                <a:ea typeface="Arial Narrow"/>
                <a:cs typeface="Arial Narrow"/>
                <a:sym typeface="Arial Narrow"/>
              </a:rPr>
              <a:t>50% of exports</a:t>
            </a:r>
            <a:r>
              <a:rPr lang="en-US">
                <a:latin typeface="Arial Narrow"/>
                <a:ea typeface="Arial Narrow"/>
                <a:cs typeface="Arial Narrow"/>
                <a:sym typeface="Arial Narrow"/>
              </a:rPr>
              <a:t>.</a:t>
            </a:r>
            <a:endParaRPr/>
          </a:p>
          <a:p>
            <a:pPr indent="-228600" lvl="0" marL="228600" rtl="0" algn="l">
              <a:lnSpc>
                <a:spcPct val="90000"/>
              </a:lnSpc>
              <a:spcBef>
                <a:spcPts val="1000"/>
              </a:spcBef>
              <a:spcAft>
                <a:spcPts val="0"/>
              </a:spcAft>
              <a:buClr>
                <a:schemeClr val="dk1"/>
              </a:buClr>
              <a:buSzPct val="100000"/>
              <a:buFont typeface="Arial"/>
              <a:buChar char="•"/>
            </a:pPr>
            <a:r>
              <a:rPr lang="en-US">
                <a:latin typeface="Arial Narrow"/>
                <a:ea typeface="Arial Narrow"/>
                <a:cs typeface="Arial Narrow"/>
                <a:sym typeface="Arial Narrow"/>
              </a:rPr>
              <a:t>MSMEs act as a bridge between the informal and formal economy by bringing unorganized businesses into the formal sector.</a:t>
            </a:r>
            <a:endParaRPr/>
          </a:p>
          <a:p>
            <a:pPr indent="-228600" lvl="0" marL="228600" rtl="0" algn="l">
              <a:lnSpc>
                <a:spcPct val="90000"/>
              </a:lnSpc>
              <a:spcBef>
                <a:spcPts val="1000"/>
              </a:spcBef>
              <a:spcAft>
                <a:spcPts val="0"/>
              </a:spcAft>
              <a:buClr>
                <a:schemeClr val="dk1"/>
              </a:buClr>
              <a:buSzPct val="100000"/>
              <a:buFont typeface="Arial"/>
              <a:buChar char="•"/>
            </a:pPr>
            <a:r>
              <a:rPr lang="en-US">
                <a:latin typeface="Arial Narrow"/>
                <a:ea typeface="Arial Narrow"/>
                <a:cs typeface="Arial Narrow"/>
                <a:sym typeface="Arial Narrow"/>
              </a:rPr>
              <a:t>They contribute to </a:t>
            </a:r>
            <a:r>
              <a:rPr b="1" lang="en-US">
                <a:latin typeface="Arial Narrow"/>
                <a:ea typeface="Arial Narrow"/>
                <a:cs typeface="Arial Narrow"/>
                <a:sym typeface="Arial Narrow"/>
              </a:rPr>
              <a:t>industrial diversification</a:t>
            </a:r>
            <a:r>
              <a:rPr lang="en-US">
                <a:latin typeface="Arial Narrow"/>
                <a:ea typeface="Arial Narrow"/>
                <a:cs typeface="Arial Narrow"/>
                <a:sym typeface="Arial Narrow"/>
              </a:rPr>
              <a:t>, ensuring that economic activity is spread across multiple industries rather than being concentrated in a few large firms.</a:t>
            </a:r>
            <a:endParaRPr/>
          </a:p>
          <a:p>
            <a:pPr indent="0" lvl="0" marL="0" rtl="0" algn="l">
              <a:lnSpc>
                <a:spcPct val="90000"/>
              </a:lnSpc>
              <a:spcBef>
                <a:spcPts val="1000"/>
              </a:spcBef>
              <a:spcAft>
                <a:spcPts val="0"/>
              </a:spcAft>
              <a:buClr>
                <a:schemeClr val="dk1"/>
              </a:buClr>
              <a:buSzPct val="100000"/>
              <a:buNone/>
            </a:pPr>
            <a:r>
              <a:rPr b="1" lang="en-US">
                <a:latin typeface="Arial Narrow"/>
                <a:ea typeface="Arial Narrow"/>
                <a:cs typeface="Arial Narrow"/>
                <a:sym typeface="Arial Narrow"/>
              </a:rPr>
              <a:t>4. Supply Chain and Value Addition</a:t>
            </a:r>
            <a:endParaRPr/>
          </a:p>
          <a:p>
            <a:pPr indent="-228600" lvl="0" marL="228600" rtl="0" algn="l">
              <a:lnSpc>
                <a:spcPct val="90000"/>
              </a:lnSpc>
              <a:spcBef>
                <a:spcPts val="1000"/>
              </a:spcBef>
              <a:spcAft>
                <a:spcPts val="0"/>
              </a:spcAft>
              <a:buClr>
                <a:schemeClr val="dk1"/>
              </a:buClr>
              <a:buSzPct val="100000"/>
              <a:buFont typeface="Arial"/>
              <a:buChar char="•"/>
            </a:pPr>
            <a:r>
              <a:rPr lang="en-US">
                <a:latin typeface="Arial Narrow"/>
                <a:ea typeface="Arial Narrow"/>
                <a:cs typeface="Arial Narrow"/>
                <a:sym typeface="Arial Narrow"/>
              </a:rPr>
              <a:t>MSMEs integrate into the supply chains of large firms by supplying raw materials, semi-finished goods, and services.</a:t>
            </a:r>
            <a:endParaRPr/>
          </a:p>
          <a:p>
            <a:pPr indent="-228600" lvl="0" marL="228600" rtl="0" algn="l">
              <a:lnSpc>
                <a:spcPct val="90000"/>
              </a:lnSpc>
              <a:spcBef>
                <a:spcPts val="1000"/>
              </a:spcBef>
              <a:spcAft>
                <a:spcPts val="0"/>
              </a:spcAft>
              <a:buClr>
                <a:schemeClr val="dk1"/>
              </a:buClr>
              <a:buSzPct val="100000"/>
              <a:buFont typeface="Arial"/>
              <a:buChar char="•"/>
            </a:pPr>
            <a:r>
              <a:rPr lang="en-US">
                <a:latin typeface="Arial Narrow"/>
                <a:ea typeface="Arial Narrow"/>
                <a:cs typeface="Arial Narrow"/>
                <a:sym typeface="Arial Narrow"/>
              </a:rPr>
              <a:t>They support local production and reduce reliance on imports, promoting </a:t>
            </a:r>
            <a:r>
              <a:rPr b="1" lang="en-US">
                <a:latin typeface="Arial Narrow"/>
                <a:ea typeface="Arial Narrow"/>
                <a:cs typeface="Arial Narrow"/>
                <a:sym typeface="Arial Narrow"/>
              </a:rPr>
              <a:t>import substitution industrialization (ISI)</a:t>
            </a:r>
            <a:r>
              <a:rPr lang="en-US">
                <a:latin typeface="Arial Narrow"/>
                <a:ea typeface="Arial Narrow"/>
                <a:cs typeface="Arial Narrow"/>
                <a:sym typeface="Arial Narrow"/>
              </a:rPr>
              <a:t>.</a:t>
            </a:r>
            <a:endParaRPr/>
          </a:p>
          <a:p>
            <a:pPr indent="-228600" lvl="0" marL="228600" rtl="0" algn="l">
              <a:lnSpc>
                <a:spcPct val="90000"/>
              </a:lnSpc>
              <a:spcBef>
                <a:spcPts val="1000"/>
              </a:spcBef>
              <a:spcAft>
                <a:spcPts val="0"/>
              </a:spcAft>
              <a:buClr>
                <a:schemeClr val="dk1"/>
              </a:buClr>
              <a:buSzPct val="100000"/>
              <a:buFont typeface="Arial"/>
              <a:buChar char="•"/>
            </a:pPr>
            <a:r>
              <a:rPr lang="en-US">
                <a:latin typeface="Arial Narrow"/>
                <a:ea typeface="Arial Narrow"/>
                <a:cs typeface="Arial Narrow"/>
                <a:sym typeface="Arial Narrow"/>
              </a:rPr>
              <a:t>Through vertical and horizontal linkages, MSMEs create a network of interdependent businesses, enhancing industrial development.</a:t>
            </a:r>
            <a:endParaRPr/>
          </a:p>
          <a:p>
            <a:pPr indent="-64135" lvl="0" marL="228600" rtl="0" algn="l">
              <a:lnSpc>
                <a:spcPct val="90000"/>
              </a:lnSpc>
              <a:spcBef>
                <a:spcPts val="1000"/>
              </a:spcBef>
              <a:spcAft>
                <a:spcPts val="0"/>
              </a:spcAft>
              <a:buClr>
                <a:schemeClr val="dk1"/>
              </a:buClr>
              <a:buSzPct val="100000"/>
              <a:buFont typeface="Arial"/>
              <a:buNone/>
            </a:pPr>
            <a:r>
              <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800"/>
              <a:buNone/>
            </a:pPr>
            <a:r>
              <a:rPr b="1" lang="en-US">
                <a:latin typeface="Arial Narrow"/>
                <a:ea typeface="Arial Narrow"/>
                <a:cs typeface="Arial Narrow"/>
                <a:sym typeface="Arial Narrow"/>
              </a:rPr>
              <a:t>5. Export Promotion and Foreign Exchange Earnings</a:t>
            </a:r>
            <a:endParaRPr/>
          </a:p>
          <a:p>
            <a:pPr indent="-228600" lvl="0" marL="228600" rtl="0" algn="just">
              <a:lnSpc>
                <a:spcPct val="90000"/>
              </a:lnSpc>
              <a:spcBef>
                <a:spcPts val="1000"/>
              </a:spcBef>
              <a:spcAft>
                <a:spcPts val="0"/>
              </a:spcAft>
              <a:buClr>
                <a:schemeClr val="dk1"/>
              </a:buClr>
              <a:buSzPts val="2800"/>
              <a:buFont typeface="Arial"/>
              <a:buChar char="•"/>
            </a:pPr>
            <a:r>
              <a:rPr lang="en-US">
                <a:latin typeface="Arial Narrow"/>
                <a:ea typeface="Arial Narrow"/>
                <a:cs typeface="Arial Narrow"/>
                <a:sym typeface="Arial Narrow"/>
              </a:rPr>
              <a:t>Many MSMEs engage in exports, providing foreign exchange earnings.</a:t>
            </a:r>
            <a:endParaRPr/>
          </a:p>
          <a:p>
            <a:pPr indent="-228600" lvl="0" marL="228600" rtl="0" algn="just">
              <a:lnSpc>
                <a:spcPct val="90000"/>
              </a:lnSpc>
              <a:spcBef>
                <a:spcPts val="1000"/>
              </a:spcBef>
              <a:spcAft>
                <a:spcPts val="0"/>
              </a:spcAft>
              <a:buClr>
                <a:schemeClr val="dk1"/>
              </a:buClr>
              <a:buSzPts val="2800"/>
              <a:buFont typeface="Arial"/>
              <a:buChar char="•"/>
            </a:pPr>
            <a:r>
              <a:rPr lang="en-US">
                <a:latin typeface="Arial Narrow"/>
                <a:ea typeface="Arial Narrow"/>
                <a:cs typeface="Arial Narrow"/>
                <a:sym typeface="Arial Narrow"/>
              </a:rPr>
              <a:t>They often operate in niche markets and specialized industries where large corporations may not have a presence.</a:t>
            </a:r>
            <a:endParaRPr/>
          </a:p>
          <a:p>
            <a:pPr indent="-228600" lvl="0" marL="228600" rtl="0" algn="just">
              <a:lnSpc>
                <a:spcPct val="90000"/>
              </a:lnSpc>
              <a:spcBef>
                <a:spcPts val="1000"/>
              </a:spcBef>
              <a:spcAft>
                <a:spcPts val="0"/>
              </a:spcAft>
              <a:buClr>
                <a:schemeClr val="dk1"/>
              </a:buClr>
              <a:buSzPts val="2800"/>
              <a:buFont typeface="Arial"/>
              <a:buChar char="•"/>
            </a:pPr>
            <a:r>
              <a:rPr lang="en-US">
                <a:latin typeface="Arial Narrow"/>
                <a:ea typeface="Arial Narrow"/>
                <a:cs typeface="Arial Narrow"/>
                <a:sym typeface="Arial Narrow"/>
              </a:rPr>
              <a:t>MSMEs help </a:t>
            </a:r>
            <a:r>
              <a:rPr b="1" lang="en-US">
                <a:latin typeface="Arial Narrow"/>
                <a:ea typeface="Arial Narrow"/>
                <a:cs typeface="Arial Narrow"/>
                <a:sym typeface="Arial Narrow"/>
              </a:rPr>
              <a:t>diversify the export basket</a:t>
            </a:r>
            <a:r>
              <a:rPr lang="en-US">
                <a:latin typeface="Arial Narrow"/>
                <a:ea typeface="Arial Narrow"/>
                <a:cs typeface="Arial Narrow"/>
                <a:sym typeface="Arial Narrow"/>
              </a:rPr>
              <a:t> of an economy, reducing dependency on a few commodities.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8"/>
          <p:cNvSpPr txBox="1"/>
          <p:nvPr>
            <p:ph idx="1" type="body"/>
          </p:nvPr>
        </p:nvSpPr>
        <p:spPr>
          <a:xfrm>
            <a:off x="838200" y="2276474"/>
            <a:ext cx="10515600" cy="3900489"/>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chemeClr val="dk1"/>
              </a:buClr>
              <a:buSzPts val="2000"/>
              <a:buChar char="•"/>
            </a:pPr>
            <a:r>
              <a:rPr b="1" lang="en-US" sz="2000">
                <a:latin typeface="Arial Narrow"/>
                <a:ea typeface="Arial Narrow"/>
                <a:cs typeface="Arial Narrow"/>
                <a:sym typeface="Arial Narrow"/>
              </a:rPr>
              <a:t>Economic Theory Perspective on MSMEs</a:t>
            </a:r>
            <a:endParaRPr/>
          </a:p>
          <a:p>
            <a:pPr indent="0" lvl="0" marL="0" rtl="0" algn="just">
              <a:lnSpc>
                <a:spcPct val="90000"/>
              </a:lnSpc>
              <a:spcBef>
                <a:spcPts val="1000"/>
              </a:spcBef>
              <a:spcAft>
                <a:spcPts val="0"/>
              </a:spcAft>
              <a:buClr>
                <a:schemeClr val="dk1"/>
              </a:buClr>
              <a:buSzPts val="2000"/>
              <a:buNone/>
            </a:pPr>
            <a:r>
              <a:rPr b="1" lang="en-US" sz="2000">
                <a:latin typeface="Arial Narrow"/>
                <a:ea typeface="Arial Narrow"/>
                <a:cs typeface="Arial Narrow"/>
                <a:sym typeface="Arial Narrow"/>
              </a:rPr>
              <a:t>1. Schumpeter’s Innovation Theory</a:t>
            </a:r>
            <a:endParaRPr/>
          </a:p>
          <a:p>
            <a:pPr indent="-228600" lvl="0" marL="228600" rtl="0" algn="just">
              <a:lnSpc>
                <a:spcPct val="90000"/>
              </a:lnSpc>
              <a:spcBef>
                <a:spcPts val="1000"/>
              </a:spcBef>
              <a:spcAft>
                <a:spcPts val="0"/>
              </a:spcAft>
              <a:buClr>
                <a:schemeClr val="dk1"/>
              </a:buClr>
              <a:buSzPts val="2000"/>
              <a:buFont typeface="Arial"/>
              <a:buChar char="•"/>
            </a:pPr>
            <a:r>
              <a:rPr lang="en-US" sz="2000">
                <a:latin typeface="Arial Narrow"/>
                <a:ea typeface="Arial Narrow"/>
                <a:cs typeface="Arial Narrow"/>
                <a:sym typeface="Arial Narrow"/>
              </a:rPr>
              <a:t>Economist </a:t>
            </a:r>
            <a:r>
              <a:rPr b="1" lang="en-US" sz="2000">
                <a:latin typeface="Arial Narrow"/>
                <a:ea typeface="Arial Narrow"/>
                <a:cs typeface="Arial Narrow"/>
                <a:sym typeface="Arial Narrow"/>
              </a:rPr>
              <a:t>Joseph Schumpeter</a:t>
            </a:r>
            <a:r>
              <a:rPr lang="en-US" sz="2000">
                <a:latin typeface="Arial Narrow"/>
                <a:ea typeface="Arial Narrow"/>
                <a:cs typeface="Arial Narrow"/>
                <a:sym typeface="Arial Narrow"/>
              </a:rPr>
              <a:t> argued that economic development occurs through a process of </a:t>
            </a:r>
            <a:r>
              <a:rPr b="1" lang="en-US" sz="2000">
                <a:latin typeface="Arial Narrow"/>
                <a:ea typeface="Arial Narrow"/>
                <a:cs typeface="Arial Narrow"/>
                <a:sym typeface="Arial Narrow"/>
              </a:rPr>
              <a:t>creative destruction</a:t>
            </a:r>
            <a:r>
              <a:rPr lang="en-US" sz="2000">
                <a:latin typeface="Arial Narrow"/>
                <a:ea typeface="Arial Narrow"/>
                <a:cs typeface="Arial Narrow"/>
                <a:sym typeface="Arial Narrow"/>
              </a:rPr>
              <a:t>, where old firms and products are replaced by new innovations.</a:t>
            </a:r>
            <a:endParaRPr/>
          </a:p>
          <a:p>
            <a:pPr indent="-228600" lvl="0" marL="228600" rtl="0" algn="just">
              <a:lnSpc>
                <a:spcPct val="90000"/>
              </a:lnSpc>
              <a:spcBef>
                <a:spcPts val="1000"/>
              </a:spcBef>
              <a:spcAft>
                <a:spcPts val="0"/>
              </a:spcAft>
              <a:buClr>
                <a:schemeClr val="dk1"/>
              </a:buClr>
              <a:buSzPts val="2000"/>
              <a:buFont typeface="Arial"/>
              <a:buChar char="•"/>
            </a:pPr>
            <a:r>
              <a:rPr lang="en-US" sz="2000">
                <a:latin typeface="Arial Narrow"/>
                <a:ea typeface="Arial Narrow"/>
                <a:cs typeface="Arial Narrow"/>
                <a:sym typeface="Arial Narrow"/>
              </a:rPr>
              <a:t>MSMEs act as drivers of this process by introducing innovative products and business models, thereby fostering </a:t>
            </a:r>
            <a:r>
              <a:rPr b="1" lang="en-US" sz="2000">
                <a:latin typeface="Arial Narrow"/>
                <a:ea typeface="Arial Narrow"/>
                <a:cs typeface="Arial Narrow"/>
                <a:sym typeface="Arial Narrow"/>
              </a:rPr>
              <a:t>technological progress</a:t>
            </a:r>
            <a:r>
              <a:rPr lang="en-US" sz="2000">
                <a:latin typeface="Arial Narrow"/>
                <a:ea typeface="Arial Narrow"/>
                <a:cs typeface="Arial Narrow"/>
                <a:sym typeface="Arial Narrow"/>
              </a:rPr>
              <a:t> and long-term economic growth.</a:t>
            </a:r>
            <a:endParaRPr/>
          </a:p>
          <a:p>
            <a:pPr indent="-101600" lvl="0" marL="228600" rtl="0" algn="just">
              <a:lnSpc>
                <a:spcPct val="90000"/>
              </a:lnSpc>
              <a:spcBef>
                <a:spcPts val="1000"/>
              </a:spcBef>
              <a:spcAft>
                <a:spcPts val="0"/>
              </a:spcAft>
              <a:buClr>
                <a:schemeClr val="dk1"/>
              </a:buClr>
              <a:buSzPts val="2000"/>
              <a:buFont typeface="Arial"/>
              <a:buNone/>
            </a:pPr>
            <a:r>
              <a:t/>
            </a:r>
            <a:endParaRPr sz="2000">
              <a:latin typeface="Arial Narrow"/>
              <a:ea typeface="Arial Narrow"/>
              <a:cs typeface="Arial Narrow"/>
              <a:sym typeface="Arial Narrow"/>
            </a:endParaRPr>
          </a:p>
          <a:p>
            <a:pPr indent="0" lvl="0" marL="0" rtl="0" algn="just">
              <a:lnSpc>
                <a:spcPct val="90000"/>
              </a:lnSpc>
              <a:spcBef>
                <a:spcPts val="1000"/>
              </a:spcBef>
              <a:spcAft>
                <a:spcPts val="0"/>
              </a:spcAft>
              <a:buClr>
                <a:schemeClr val="dk1"/>
              </a:buClr>
              <a:buSzPts val="2000"/>
              <a:buNone/>
            </a:pPr>
            <a:r>
              <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9"/>
          <p:cNvSpPr txBox="1"/>
          <p:nvPr>
            <p:ph idx="1" type="body"/>
          </p:nvPr>
        </p:nvSpPr>
        <p:spPr>
          <a:xfrm>
            <a:off x="381000" y="400050"/>
            <a:ext cx="10972800" cy="6153150"/>
          </a:xfrm>
          <a:prstGeom prst="rect">
            <a:avLst/>
          </a:prstGeom>
          <a:noFill/>
          <a:ln>
            <a:noFill/>
          </a:ln>
        </p:spPr>
        <p:txBody>
          <a:bodyPr anchorCtr="0" anchor="t" bIns="45700" lIns="91425" spcFirstLastPara="1" rIns="91425" wrap="square" tIns="45700">
            <a:normAutofit fontScale="62500" lnSpcReduction="20000"/>
          </a:bodyPr>
          <a:lstStyle/>
          <a:p>
            <a:pPr indent="0" lvl="0" marL="0" rtl="0" algn="just">
              <a:lnSpc>
                <a:spcPct val="90000"/>
              </a:lnSpc>
              <a:spcBef>
                <a:spcPts val="0"/>
              </a:spcBef>
              <a:spcAft>
                <a:spcPts val="0"/>
              </a:spcAft>
              <a:buClr>
                <a:schemeClr val="dk1"/>
              </a:buClr>
              <a:buSzPct val="100000"/>
              <a:buNone/>
            </a:pPr>
            <a:r>
              <a:rPr b="1" lang="en-US" sz="3200">
                <a:latin typeface="Arial Narrow"/>
                <a:ea typeface="Arial Narrow"/>
                <a:cs typeface="Arial Narrow"/>
                <a:sym typeface="Arial Narrow"/>
              </a:rPr>
              <a:t>a</a:t>
            </a:r>
            <a:r>
              <a:rPr b="1" lang="en-US" sz="3200">
                <a:latin typeface="Arial Narrow"/>
                <a:ea typeface="Arial Narrow"/>
                <a:cs typeface="Arial Narrow"/>
                <a:sym typeface="Arial Narrow"/>
              </a:rPr>
              <a:t>. Understanding Creative Destruction</a:t>
            </a:r>
            <a:endParaRPr/>
          </a:p>
          <a:p>
            <a:pPr indent="-228600" lvl="0" marL="228600" rtl="0" algn="just">
              <a:lnSpc>
                <a:spcPct val="90000"/>
              </a:lnSpc>
              <a:spcBef>
                <a:spcPts val="1000"/>
              </a:spcBef>
              <a:spcAft>
                <a:spcPts val="0"/>
              </a:spcAft>
              <a:buClr>
                <a:schemeClr val="dk1"/>
              </a:buClr>
              <a:buSzPct val="100000"/>
              <a:buChar char="•"/>
            </a:pPr>
            <a:r>
              <a:rPr lang="en-US" sz="3200">
                <a:latin typeface="Arial Narrow"/>
                <a:ea typeface="Arial Narrow"/>
                <a:cs typeface="Arial Narrow"/>
                <a:sym typeface="Arial Narrow"/>
              </a:rPr>
              <a:t>Schumpeter described </a:t>
            </a:r>
            <a:r>
              <a:rPr b="1" lang="en-US" sz="3200">
                <a:latin typeface="Arial Narrow"/>
                <a:ea typeface="Arial Narrow"/>
                <a:cs typeface="Arial Narrow"/>
                <a:sym typeface="Arial Narrow"/>
              </a:rPr>
              <a:t>creative destruction</a:t>
            </a:r>
            <a:r>
              <a:rPr lang="en-US" sz="3200">
                <a:latin typeface="Arial Narrow"/>
                <a:ea typeface="Arial Narrow"/>
                <a:cs typeface="Arial Narrow"/>
                <a:sym typeface="Arial Narrow"/>
              </a:rPr>
              <a:t> as the process by which:</a:t>
            </a:r>
            <a:endParaRPr/>
          </a:p>
          <a:p>
            <a:pPr indent="-241300" lvl="1" marL="685800" rtl="0" algn="just">
              <a:lnSpc>
                <a:spcPct val="90000"/>
              </a:lnSpc>
              <a:spcBef>
                <a:spcPts val="1000"/>
              </a:spcBef>
              <a:spcAft>
                <a:spcPts val="0"/>
              </a:spcAft>
              <a:buClr>
                <a:schemeClr val="dk1"/>
              </a:buClr>
              <a:buSzPct val="100000"/>
              <a:buFont typeface="Arial"/>
              <a:buChar char="•"/>
            </a:pPr>
            <a:r>
              <a:rPr b="1" lang="en-US" sz="3200">
                <a:latin typeface="Arial Narrow"/>
                <a:ea typeface="Arial Narrow"/>
                <a:cs typeface="Arial Narrow"/>
                <a:sym typeface="Arial Narrow"/>
              </a:rPr>
              <a:t>New firms and innovations</a:t>
            </a:r>
            <a:r>
              <a:rPr lang="en-US" sz="3200">
                <a:latin typeface="Arial Narrow"/>
                <a:ea typeface="Arial Narrow"/>
                <a:cs typeface="Arial Narrow"/>
                <a:sym typeface="Arial Narrow"/>
              </a:rPr>
              <a:t> replace outdated ones.</a:t>
            </a:r>
            <a:endParaRPr/>
          </a:p>
          <a:p>
            <a:pPr indent="-241300" lvl="1" marL="685800" rtl="0" algn="just">
              <a:lnSpc>
                <a:spcPct val="90000"/>
              </a:lnSpc>
              <a:spcBef>
                <a:spcPts val="1000"/>
              </a:spcBef>
              <a:spcAft>
                <a:spcPts val="0"/>
              </a:spcAft>
              <a:buClr>
                <a:schemeClr val="dk1"/>
              </a:buClr>
              <a:buSzPct val="100000"/>
              <a:buFont typeface="Arial"/>
              <a:buChar char="•"/>
            </a:pPr>
            <a:r>
              <a:rPr b="1" lang="en-US" sz="3200">
                <a:latin typeface="Arial Narrow"/>
                <a:ea typeface="Arial Narrow"/>
                <a:cs typeface="Arial Narrow"/>
                <a:sym typeface="Arial Narrow"/>
              </a:rPr>
              <a:t>Technological advancements</a:t>
            </a:r>
            <a:r>
              <a:rPr lang="en-US" sz="3200">
                <a:latin typeface="Arial Narrow"/>
                <a:ea typeface="Arial Narrow"/>
                <a:cs typeface="Arial Narrow"/>
                <a:sym typeface="Arial Narrow"/>
              </a:rPr>
              <a:t> disrupt traditional industries.</a:t>
            </a:r>
            <a:endParaRPr/>
          </a:p>
          <a:p>
            <a:pPr indent="-241300" lvl="1" marL="685800" rtl="0" algn="just">
              <a:lnSpc>
                <a:spcPct val="90000"/>
              </a:lnSpc>
              <a:spcBef>
                <a:spcPts val="1000"/>
              </a:spcBef>
              <a:spcAft>
                <a:spcPts val="0"/>
              </a:spcAft>
              <a:buClr>
                <a:schemeClr val="dk1"/>
              </a:buClr>
              <a:buSzPct val="100000"/>
              <a:buFont typeface="Arial"/>
              <a:buChar char="•"/>
            </a:pPr>
            <a:r>
              <a:rPr b="1" lang="en-US" sz="3200">
                <a:latin typeface="Arial Narrow"/>
                <a:ea typeface="Arial Narrow"/>
                <a:cs typeface="Arial Narrow"/>
                <a:sym typeface="Arial Narrow"/>
              </a:rPr>
              <a:t>Entrepreneurship drives economic cycles</a:t>
            </a:r>
            <a:r>
              <a:rPr lang="en-US" sz="3200">
                <a:latin typeface="Arial Narrow"/>
                <a:ea typeface="Arial Narrow"/>
                <a:cs typeface="Arial Narrow"/>
                <a:sym typeface="Arial Narrow"/>
              </a:rPr>
              <a:t> by continuously introducing improvements.</a:t>
            </a:r>
            <a:endParaRPr/>
          </a:p>
          <a:p>
            <a:pPr indent="-228600" lvl="0" marL="228600" rtl="0" algn="just">
              <a:lnSpc>
                <a:spcPct val="90000"/>
              </a:lnSpc>
              <a:spcBef>
                <a:spcPts val="1000"/>
              </a:spcBef>
              <a:spcAft>
                <a:spcPts val="0"/>
              </a:spcAft>
              <a:buClr>
                <a:schemeClr val="dk1"/>
              </a:buClr>
              <a:buSzPct val="100000"/>
              <a:buChar char="•"/>
            </a:pPr>
            <a:r>
              <a:rPr lang="en-US" sz="3200">
                <a:latin typeface="Arial Narrow"/>
                <a:ea typeface="Arial Narrow"/>
                <a:cs typeface="Arial Narrow"/>
                <a:sym typeface="Arial Narrow"/>
              </a:rPr>
              <a:t>This means that industries must evolve to stay competitive, and </a:t>
            </a:r>
            <a:r>
              <a:rPr b="1" lang="en-US" sz="3200">
                <a:latin typeface="Arial Narrow"/>
                <a:ea typeface="Arial Narrow"/>
                <a:cs typeface="Arial Narrow"/>
                <a:sym typeface="Arial Narrow"/>
              </a:rPr>
              <a:t>MSMEs play a crucial role in this transformation</a:t>
            </a:r>
            <a:r>
              <a:rPr lang="en-US" sz="3200">
                <a:latin typeface="Arial Narrow"/>
                <a:ea typeface="Arial Narrow"/>
                <a:cs typeface="Arial Narrow"/>
                <a:sym typeface="Arial Narrow"/>
              </a:rPr>
              <a:t>.</a:t>
            </a:r>
            <a:endParaRPr/>
          </a:p>
          <a:p>
            <a:pPr indent="0" lvl="0" marL="0" rtl="0" algn="just">
              <a:lnSpc>
                <a:spcPct val="90000"/>
              </a:lnSpc>
              <a:spcBef>
                <a:spcPts val="1000"/>
              </a:spcBef>
              <a:spcAft>
                <a:spcPts val="0"/>
              </a:spcAft>
              <a:buClr>
                <a:schemeClr val="dk1"/>
              </a:buClr>
              <a:buSzPct val="100000"/>
              <a:buNone/>
            </a:pPr>
            <a:r>
              <a:rPr lang="en-US" sz="3200">
                <a:latin typeface="Arial Narrow"/>
                <a:ea typeface="Arial Narrow"/>
                <a:cs typeface="Arial Narrow"/>
                <a:sym typeface="Arial Narrow"/>
              </a:rPr>
              <a:t>✅ </a:t>
            </a:r>
            <a:r>
              <a:rPr b="1" lang="en-US" sz="3200">
                <a:latin typeface="Arial Narrow"/>
                <a:ea typeface="Arial Narrow"/>
                <a:cs typeface="Arial Narrow"/>
                <a:sym typeface="Arial Narrow"/>
              </a:rPr>
              <a:t>Example: The Transition from Typewriters to Computers</a:t>
            </a:r>
            <a:endParaRPr sz="3200">
              <a:latin typeface="Arial Narrow"/>
              <a:ea typeface="Arial Narrow"/>
              <a:cs typeface="Arial Narrow"/>
              <a:sym typeface="Arial Narrow"/>
            </a:endParaRPr>
          </a:p>
          <a:p>
            <a:pPr indent="-228600" lvl="0" marL="228600" rtl="0" algn="just">
              <a:lnSpc>
                <a:spcPct val="90000"/>
              </a:lnSpc>
              <a:spcBef>
                <a:spcPts val="1000"/>
              </a:spcBef>
              <a:spcAft>
                <a:spcPts val="0"/>
              </a:spcAft>
              <a:buClr>
                <a:schemeClr val="dk1"/>
              </a:buClr>
              <a:buSzPct val="100000"/>
              <a:buFont typeface="Arial"/>
              <a:buChar char="•"/>
            </a:pPr>
            <a:r>
              <a:rPr lang="en-US" sz="3200">
                <a:latin typeface="Arial Narrow"/>
                <a:ea typeface="Arial Narrow"/>
                <a:cs typeface="Arial Narrow"/>
                <a:sym typeface="Arial Narrow"/>
              </a:rPr>
              <a:t>Before computers, typewriters dominated offices worldwide.</a:t>
            </a:r>
            <a:endParaRPr/>
          </a:p>
          <a:p>
            <a:pPr indent="-228600" lvl="0" marL="228600" rtl="0" algn="just">
              <a:lnSpc>
                <a:spcPct val="90000"/>
              </a:lnSpc>
              <a:spcBef>
                <a:spcPts val="1000"/>
              </a:spcBef>
              <a:spcAft>
                <a:spcPts val="0"/>
              </a:spcAft>
              <a:buClr>
                <a:schemeClr val="dk1"/>
              </a:buClr>
              <a:buSzPct val="100000"/>
              <a:buFont typeface="Arial"/>
              <a:buChar char="•"/>
            </a:pPr>
            <a:r>
              <a:rPr lang="en-US" sz="3200">
                <a:latin typeface="Arial Narrow"/>
                <a:ea typeface="Arial Narrow"/>
                <a:cs typeface="Arial Narrow"/>
                <a:sym typeface="Arial Narrow"/>
              </a:rPr>
              <a:t>The rise of </a:t>
            </a:r>
            <a:r>
              <a:rPr b="1" lang="en-US" sz="3200">
                <a:latin typeface="Arial Narrow"/>
                <a:ea typeface="Arial Narrow"/>
                <a:cs typeface="Arial Narrow"/>
                <a:sym typeface="Arial Narrow"/>
              </a:rPr>
              <a:t>personal computers</a:t>
            </a:r>
            <a:r>
              <a:rPr lang="en-US" sz="3200">
                <a:latin typeface="Arial Narrow"/>
                <a:ea typeface="Arial Narrow"/>
                <a:cs typeface="Arial Narrow"/>
                <a:sym typeface="Arial Narrow"/>
              </a:rPr>
              <a:t> (PCs) and word processors </a:t>
            </a:r>
            <a:r>
              <a:rPr b="1" lang="en-US" sz="3200">
                <a:latin typeface="Arial Narrow"/>
                <a:ea typeface="Arial Narrow"/>
                <a:cs typeface="Arial Narrow"/>
                <a:sym typeface="Arial Narrow"/>
              </a:rPr>
              <a:t>disrupted</a:t>
            </a:r>
            <a:r>
              <a:rPr lang="en-US" sz="3200">
                <a:latin typeface="Arial Narrow"/>
                <a:ea typeface="Arial Narrow"/>
                <a:cs typeface="Arial Narrow"/>
                <a:sym typeface="Arial Narrow"/>
              </a:rPr>
              <a:t> the typewriter industry, rendering it obsolete.</a:t>
            </a:r>
            <a:endParaRPr/>
          </a:p>
          <a:p>
            <a:pPr indent="-228600" lvl="0" marL="228600" rtl="0" algn="just">
              <a:lnSpc>
                <a:spcPct val="90000"/>
              </a:lnSpc>
              <a:spcBef>
                <a:spcPts val="1000"/>
              </a:spcBef>
              <a:spcAft>
                <a:spcPts val="0"/>
              </a:spcAft>
              <a:buClr>
                <a:schemeClr val="dk1"/>
              </a:buClr>
              <a:buSzPct val="100000"/>
              <a:buFont typeface="Arial"/>
              <a:buChar char="•"/>
            </a:pPr>
            <a:r>
              <a:rPr lang="en-US" sz="3200">
                <a:latin typeface="Arial Narrow"/>
                <a:ea typeface="Arial Narrow"/>
                <a:cs typeface="Arial Narrow"/>
                <a:sym typeface="Arial Narrow"/>
              </a:rPr>
              <a:t>The shift </a:t>
            </a:r>
            <a:r>
              <a:rPr b="1" lang="en-US" sz="3200">
                <a:latin typeface="Arial Narrow"/>
                <a:ea typeface="Arial Narrow"/>
                <a:cs typeface="Arial Narrow"/>
                <a:sym typeface="Arial Narrow"/>
              </a:rPr>
              <a:t>created new opportunities</a:t>
            </a:r>
            <a:r>
              <a:rPr lang="en-US" sz="3200">
                <a:latin typeface="Arial Narrow"/>
                <a:ea typeface="Arial Narrow"/>
                <a:cs typeface="Arial Narrow"/>
                <a:sym typeface="Arial Narrow"/>
              </a:rPr>
              <a:t> for software firms, hardware manufacturers, and IT service providers—many of which were MSMEs.</a:t>
            </a:r>
            <a:endParaRPr/>
          </a:p>
          <a:p>
            <a:pPr indent="0" lvl="0" marL="0" rtl="0" algn="just">
              <a:lnSpc>
                <a:spcPct val="90000"/>
              </a:lnSpc>
              <a:spcBef>
                <a:spcPts val="1000"/>
              </a:spcBef>
              <a:spcAft>
                <a:spcPts val="0"/>
              </a:spcAft>
              <a:buClr>
                <a:schemeClr val="dk1"/>
              </a:buClr>
              <a:buSzPct val="100000"/>
              <a:buNone/>
            </a:pPr>
            <a:r>
              <a:rPr lang="en-US" sz="3200">
                <a:latin typeface="Arial Narrow"/>
                <a:ea typeface="Arial Narrow"/>
                <a:cs typeface="Arial Narrow"/>
                <a:sym typeface="Arial Narrow"/>
              </a:rPr>
              <a:t>✅ </a:t>
            </a:r>
            <a:r>
              <a:rPr b="1" lang="en-US" sz="3200">
                <a:latin typeface="Arial Narrow"/>
                <a:ea typeface="Arial Narrow"/>
                <a:cs typeface="Arial Narrow"/>
                <a:sym typeface="Arial Narrow"/>
              </a:rPr>
              <a:t>Example: The Shift from Film Photography to Digital Photography</a:t>
            </a:r>
            <a:endParaRPr sz="3200">
              <a:latin typeface="Arial Narrow"/>
              <a:ea typeface="Arial Narrow"/>
              <a:cs typeface="Arial Narrow"/>
              <a:sym typeface="Arial Narrow"/>
            </a:endParaRPr>
          </a:p>
          <a:p>
            <a:pPr indent="-228600" lvl="0" marL="228600" rtl="0" algn="just">
              <a:lnSpc>
                <a:spcPct val="90000"/>
              </a:lnSpc>
              <a:spcBef>
                <a:spcPts val="1000"/>
              </a:spcBef>
              <a:spcAft>
                <a:spcPts val="0"/>
              </a:spcAft>
              <a:buClr>
                <a:schemeClr val="dk1"/>
              </a:buClr>
              <a:buSzPct val="100000"/>
              <a:buFont typeface="Arial"/>
              <a:buChar char="•"/>
            </a:pPr>
            <a:r>
              <a:rPr lang="en-US" sz="3200">
                <a:latin typeface="Arial Narrow"/>
                <a:ea typeface="Arial Narrow"/>
                <a:cs typeface="Arial Narrow"/>
                <a:sym typeface="Arial Narrow"/>
              </a:rPr>
              <a:t>Kodak, once a giant in photography, </a:t>
            </a:r>
            <a:r>
              <a:rPr b="1" lang="en-US" sz="3200">
                <a:latin typeface="Arial Narrow"/>
                <a:ea typeface="Arial Narrow"/>
                <a:cs typeface="Arial Narrow"/>
                <a:sym typeface="Arial Narrow"/>
              </a:rPr>
              <a:t>failed to embrace digital innovation</a:t>
            </a:r>
            <a:r>
              <a:rPr lang="en-US" sz="3200">
                <a:latin typeface="Arial Narrow"/>
                <a:ea typeface="Arial Narrow"/>
                <a:cs typeface="Arial Narrow"/>
                <a:sym typeface="Arial Narrow"/>
              </a:rPr>
              <a:t> despite being one of its pioneers.</a:t>
            </a:r>
            <a:endParaRPr/>
          </a:p>
          <a:p>
            <a:pPr indent="-228600" lvl="0" marL="228600" rtl="0" algn="just">
              <a:lnSpc>
                <a:spcPct val="90000"/>
              </a:lnSpc>
              <a:spcBef>
                <a:spcPts val="1000"/>
              </a:spcBef>
              <a:spcAft>
                <a:spcPts val="0"/>
              </a:spcAft>
              <a:buClr>
                <a:schemeClr val="dk1"/>
              </a:buClr>
              <a:buSzPct val="100000"/>
              <a:buFont typeface="Arial"/>
              <a:buChar char="•"/>
            </a:pPr>
            <a:r>
              <a:rPr lang="en-US" sz="3200">
                <a:latin typeface="Arial Narrow"/>
                <a:ea typeface="Arial Narrow"/>
                <a:cs typeface="Arial Narrow"/>
                <a:sym typeface="Arial Narrow"/>
              </a:rPr>
              <a:t>Meanwhile, </a:t>
            </a:r>
            <a:r>
              <a:rPr b="1" lang="en-US" sz="3200">
                <a:latin typeface="Arial Narrow"/>
                <a:ea typeface="Arial Narrow"/>
                <a:cs typeface="Arial Narrow"/>
                <a:sym typeface="Arial Narrow"/>
              </a:rPr>
              <a:t>small companies like GoPro and smartphone manufacturers</a:t>
            </a:r>
            <a:r>
              <a:rPr lang="en-US" sz="3200">
                <a:latin typeface="Arial Narrow"/>
                <a:ea typeface="Arial Narrow"/>
                <a:cs typeface="Arial Narrow"/>
                <a:sym typeface="Arial Narrow"/>
              </a:rPr>
              <a:t> rapidly adopted digital imaging, eventually overtaking traditional film cameras.</a:t>
            </a:r>
            <a:endParaRPr/>
          </a:p>
          <a:p>
            <a:pPr indent="0" lvl="0" marL="0" rtl="0" algn="just">
              <a:lnSpc>
                <a:spcPct val="90000"/>
              </a:lnSpc>
              <a:spcBef>
                <a:spcPts val="1000"/>
              </a:spcBef>
              <a:spcAft>
                <a:spcPts val="0"/>
              </a:spcAft>
              <a:buClr>
                <a:schemeClr val="dk1"/>
              </a:buClr>
              <a:buSzPct val="100000"/>
              <a:buNone/>
            </a:pPr>
            <a:r>
              <a:rPr lang="en-US" sz="3200">
                <a:latin typeface="Arial Narrow"/>
                <a:ea typeface="Arial Narrow"/>
                <a:cs typeface="Arial Narrow"/>
                <a:sym typeface="Arial Narrow"/>
              </a:rPr>
              <a:t>👉 </a:t>
            </a:r>
            <a:r>
              <a:rPr b="1" lang="en-US" sz="3200">
                <a:latin typeface="Arial Narrow"/>
                <a:ea typeface="Arial Narrow"/>
                <a:cs typeface="Arial Narrow"/>
                <a:sym typeface="Arial Narrow"/>
              </a:rPr>
              <a:t>Schumpeter argued that this cycle of destruction and renewal is essential for sustained economic growth.</a:t>
            </a:r>
            <a:endParaRPr sz="3200">
              <a:latin typeface="Arial Narrow"/>
              <a:ea typeface="Arial Narrow"/>
              <a:cs typeface="Arial Narrow"/>
              <a:sym typeface="Arial Narrow"/>
            </a:endParaRPr>
          </a:p>
          <a:p>
            <a:pPr indent="-11747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2025-03-17T04:37:19Z</dcterms:created>
  <dc:creator>Shashwati Banerjee</dc:creator>
</cp:coreProperties>
</file>