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CA9D-59E5-4FD0-BC01-38322C45F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B2186-9F81-44A6-BE55-52C4C541D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3C70A-D2F5-4DAD-A4E5-EAA965CC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2882-41F2-4DA9-91AB-3156A19567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079AB-33DE-466A-B610-C2504B81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FFEBA-0465-48F7-87CA-BB64CDA1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AFAA-1FB0-42BD-87BE-55EEA766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9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989E-6CF8-4D80-8646-1A06E722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6BB6A-AFFF-4AA3-B51E-EC2267676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C171-EED0-4244-965A-B2AE8044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2882-41F2-4DA9-91AB-3156A19567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B19A0-42C6-48B4-8424-24F98A71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D156E-332C-48CE-AE56-5544EC59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AFAA-1FB0-42BD-87BE-55EEA766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56320-9DA5-48DA-83DF-A881519EA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B278A-BBA4-46FB-87BC-91C4371D3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5F65-6581-4B29-8795-C5ABD5B9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2882-41F2-4DA9-91AB-3156A19567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9C4EC-DFB9-479A-83D2-B5EF4A4C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F8BAC-941C-41C0-8EF2-B67AE59B9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AFAA-1FB0-42BD-87BE-55EEA766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2A80-6DC5-4803-9645-9600A132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7272C-3CF1-4DF3-AC5C-60E589B60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F95DB-8F9A-4F6B-A6C3-BAAB2D79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2882-41F2-4DA9-91AB-3156A19567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391F-C00E-4513-80DB-45A39DDB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AD128-24F4-45AE-AFF4-01E2B888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AFAA-1FB0-42BD-87BE-55EEA766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CB4D-B487-4025-BADB-55A46229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DE5FE-8E7F-458C-B41A-C79F930C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D37E9-ADA9-4B41-9F65-154842A4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2882-41F2-4DA9-91AB-3156A19567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0EB0-177C-45AE-8425-685B87C5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BCE98-704F-443F-BD64-0C4DC40A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AFAA-1FB0-42BD-87BE-55EEA766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5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FB0D-1551-45A1-BAA7-06929B55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02D3A-ACC2-40EF-B19A-7A222BB83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BDF37-1531-45CD-A82B-8CFEE519D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AF060-25E8-4C26-9288-0F064802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2882-41F2-4DA9-91AB-3156A19567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2EE92-FF70-4681-8E56-9AB7A8F9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3EE2C-F3AD-4EE7-8C01-CF9B2CC2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AFAA-1FB0-42BD-87BE-55EEA766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8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822B-6DCA-4FD6-8297-B7F119EB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4D703-AF6A-4581-9983-68DD170E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4218F-F77F-4263-8ED6-E69D41AE1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63FB7-2653-4C0E-98BC-E0FA1AF8D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741D4B-CBA6-4C07-B085-DBF168189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7E3F5-2050-4B9F-97CA-7093EBA8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2882-41F2-4DA9-91AB-3156A19567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A9E4A-07A0-4223-B0B3-BC9CB1D6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2CEEC-A69E-4D58-91A3-0FE5094B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AFAA-1FB0-42BD-87BE-55EEA766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9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6E50-9D20-4664-A2EE-64FAE266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36540-92C1-4A94-9908-DC52B0F6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2882-41F2-4DA9-91AB-3156A19567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605E82-EF11-43A6-8A9C-CD6FB19A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D9AF2-8C15-414C-A986-78F275DB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AFAA-1FB0-42BD-87BE-55EEA766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4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55921-E085-468D-80B1-F116E168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2882-41F2-4DA9-91AB-3156A19567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4D753-CBDE-4E3F-ADB4-53D6A3D9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5F1E-8FBC-4156-8789-D473DBC4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AFAA-1FB0-42BD-87BE-55EEA766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3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07D16-B03A-420C-B951-75A757A9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8E81-F5F7-4EB7-8E7E-A8A00059E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D87E6-6E74-48C0-AE96-4C6901F21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5AAF1-1620-4526-BC35-6ECD4E76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2882-41F2-4DA9-91AB-3156A19567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0C3FB-7298-456D-A323-00D31DBA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6769C-221C-451B-AB16-F180001F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AFAA-1FB0-42BD-87BE-55EEA766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5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D53C-9E4D-4AC5-8CE1-4CE99D2F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2D597-9708-401D-AF69-FF03A1EC22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144C7-9B2B-45A4-B990-A547BDB48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91977-587E-449E-89B9-8C0A9D30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D2882-41F2-4DA9-91AB-3156A19567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C646F-C6EF-436C-A6D6-C8DE7750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95AAD-171F-4FA1-8464-A56A5CD8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AFAA-1FB0-42BD-87BE-55EEA766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0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16F37-4193-4DE3-9B58-990ABBD5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4D6BE-9106-4A95-8A2B-6BB401239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359ED-365A-4157-95FE-502786E12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2882-41F2-4DA9-91AB-3156A195673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066C4-04EA-4246-93EB-2DC214FA5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E4E54-2ECD-48CD-8CDD-9777747DA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9AFAA-1FB0-42BD-87BE-55EEA7660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0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C419B0-E15E-44FA-A862-4BF7E770A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775" y="885825"/>
            <a:ext cx="10668000" cy="543877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100" b="1" dirty="0">
                <a:latin typeface="Arial Narrow" panose="020B0606020202030204" pitchFamily="34" charset="0"/>
              </a:rPr>
              <a:t>1. Tata Group – Tata Trusts &amp; Sustainable Development</a:t>
            </a:r>
          </a:p>
          <a:p>
            <a:pPr algn="just"/>
            <a:r>
              <a:rPr lang="en-US" sz="3100" b="1" dirty="0">
                <a:latin typeface="Arial Narrow" panose="020B0606020202030204" pitchFamily="34" charset="0"/>
              </a:rPr>
              <a:t>Background</a:t>
            </a:r>
          </a:p>
          <a:p>
            <a:pPr algn="just"/>
            <a:r>
              <a:rPr lang="en-US" sz="3100" dirty="0">
                <a:latin typeface="Arial Narrow" panose="020B0606020202030204" pitchFamily="34" charset="0"/>
              </a:rPr>
              <a:t>Tata Group has been a leader in CSR initiatives for decades, focusing on education, healthcare, environment, and rural development. Through Tata Trusts, the group channels a significant portion of its profits into community development.</a:t>
            </a:r>
          </a:p>
          <a:p>
            <a:pPr algn="just"/>
            <a:r>
              <a:rPr lang="en-US" sz="3100" b="1" dirty="0">
                <a:latin typeface="Arial Narrow" panose="020B0606020202030204" pitchFamily="34" charset="0"/>
              </a:rPr>
              <a:t>CSR Initiatives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100" b="1" dirty="0">
                <a:latin typeface="Arial Narrow" panose="020B0606020202030204" pitchFamily="34" charset="0"/>
              </a:rPr>
              <a:t>Education:</a:t>
            </a:r>
            <a:r>
              <a:rPr lang="en-US" sz="3100" dirty="0">
                <a:latin typeface="Arial Narrow" panose="020B0606020202030204" pitchFamily="34" charset="0"/>
              </a:rPr>
              <a:t> Established institutions like Tata Institute of Social Sciences (TISS) and Indian Institute of Science (IISc).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100" b="1" dirty="0">
                <a:latin typeface="Arial Narrow" panose="020B0606020202030204" pitchFamily="34" charset="0"/>
              </a:rPr>
              <a:t>Healthcare:</a:t>
            </a:r>
            <a:r>
              <a:rPr lang="en-US" sz="3100" dirty="0">
                <a:latin typeface="Arial Narrow" panose="020B0606020202030204" pitchFamily="34" charset="0"/>
              </a:rPr>
              <a:t> Supported the development of Tata Memorial Hospital, a leading cancer research institution.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100" b="1" dirty="0">
                <a:latin typeface="Arial Narrow" panose="020B0606020202030204" pitchFamily="34" charset="0"/>
              </a:rPr>
              <a:t>Rural Development:</a:t>
            </a:r>
            <a:r>
              <a:rPr lang="en-US" sz="3100" dirty="0">
                <a:latin typeface="Arial Narrow" panose="020B0606020202030204" pitchFamily="34" charset="0"/>
              </a:rPr>
              <a:t> Launched the ‘Tata Water Mission’ to provide safe drinking water in rural areas.</a:t>
            </a:r>
          </a:p>
          <a:p>
            <a:pPr algn="just"/>
            <a:r>
              <a:rPr lang="en-US" sz="3100" b="1" dirty="0">
                <a:latin typeface="Arial Narrow" panose="020B0606020202030204" pitchFamily="34" charset="0"/>
              </a:rPr>
              <a:t>Impact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100" dirty="0">
                <a:latin typeface="Arial Narrow" panose="020B0606020202030204" pitchFamily="34" charset="0"/>
              </a:rPr>
              <a:t>Improved literacy rates and healthcare access for underprivileged communities.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100" dirty="0">
                <a:latin typeface="Arial Narrow" panose="020B0606020202030204" pitchFamily="34" charset="0"/>
              </a:rPr>
              <a:t>Provided livelihood opportunities in rural areas.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100" dirty="0">
                <a:latin typeface="Arial Narrow" panose="020B0606020202030204" pitchFamily="34" charset="0"/>
              </a:rPr>
              <a:t>Enhanced the company’s reputation, reinforcing customer loyalty and employee 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45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ABFB1-0FDF-4F35-A98F-4AB79C827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0515600" cy="5414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2. ITC Limited – E-</a:t>
            </a:r>
            <a:r>
              <a:rPr lang="en-US" b="1" dirty="0" err="1">
                <a:latin typeface="Arial Narrow" panose="020B0606020202030204" pitchFamily="34" charset="0"/>
              </a:rPr>
              <a:t>Choupal</a:t>
            </a:r>
            <a:r>
              <a:rPr lang="en-US" b="1" dirty="0">
                <a:latin typeface="Arial Narrow" panose="020B0606020202030204" pitchFamily="34" charset="0"/>
              </a:rPr>
              <a:t> Initiative</a:t>
            </a:r>
          </a:p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Background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ITC Limited, an Indian multinational, launched E-</a:t>
            </a:r>
            <a:r>
              <a:rPr lang="en-US" dirty="0" err="1">
                <a:latin typeface="Arial Narrow" panose="020B0606020202030204" pitchFamily="34" charset="0"/>
              </a:rPr>
              <a:t>Choupal</a:t>
            </a:r>
            <a:r>
              <a:rPr lang="en-US" dirty="0">
                <a:latin typeface="Arial Narrow" panose="020B0606020202030204" pitchFamily="34" charset="0"/>
              </a:rPr>
              <a:t> in 2000 to enhance the agricultural supply chain. The initiative aimed to empower farmers by providing them direct access to markets and real-time information.</a:t>
            </a:r>
          </a:p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CSR Initiatives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Created a digital platform that connects farmers to weather updates, crop prices, and best practices.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Eliminated middlemen, ensuring fair prices for farmers.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Trained farmers in sustainable agricultural practices.</a:t>
            </a:r>
          </a:p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Impact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Benefited over </a:t>
            </a:r>
            <a:r>
              <a:rPr lang="en-US" b="1" dirty="0">
                <a:latin typeface="Arial Narrow" panose="020B0606020202030204" pitchFamily="34" charset="0"/>
              </a:rPr>
              <a:t>4 million farmers</a:t>
            </a:r>
            <a:r>
              <a:rPr lang="en-US" dirty="0">
                <a:latin typeface="Arial Narrow" panose="020B0606020202030204" pitchFamily="34" charset="0"/>
              </a:rPr>
              <a:t> in </a:t>
            </a:r>
            <a:r>
              <a:rPr lang="en-US" b="1" dirty="0">
                <a:latin typeface="Arial Narrow" panose="020B0606020202030204" pitchFamily="34" charset="0"/>
              </a:rPr>
              <a:t>35,000 villages</a:t>
            </a:r>
            <a:r>
              <a:rPr lang="en-US" dirty="0">
                <a:latin typeface="Arial Narrow" panose="020B0606020202030204" pitchFamily="34" charset="0"/>
              </a:rPr>
              <a:t> across India.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Increased agricultural productivity and income levels.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Reduced exploitation by intermediaries, enhancing economic sustainability in rural areas.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99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4803-9767-4F28-8AC0-D5725F9DC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925"/>
            <a:ext cx="10515600" cy="577215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3. Microsoft – AI for Good and Carbon Neutrality</a:t>
            </a:r>
          </a:p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Background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Microsoft has integrated CSR into its core business strategy, focusing on sustainability, digital inclusion, and social impact.</a:t>
            </a:r>
          </a:p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CSR Initiatives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AI for Good:</a:t>
            </a:r>
            <a:r>
              <a:rPr lang="en-US" dirty="0">
                <a:latin typeface="Arial Narrow" panose="020B0606020202030204" pitchFamily="34" charset="0"/>
              </a:rPr>
              <a:t> Uses AI to tackle global challenges like climate change, healthcare accessibility, and disaster response.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Carbon Neutrality:</a:t>
            </a:r>
            <a:r>
              <a:rPr lang="en-US" dirty="0">
                <a:latin typeface="Arial Narrow" panose="020B0606020202030204" pitchFamily="34" charset="0"/>
              </a:rPr>
              <a:t> Achieved carbon neutrality in 2012 and aims to be carbon-negative by 2030.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Digital Skilling:</a:t>
            </a:r>
            <a:r>
              <a:rPr lang="en-US" dirty="0">
                <a:latin typeface="Arial Narrow" panose="020B0606020202030204" pitchFamily="34" charset="0"/>
              </a:rPr>
              <a:t> Launched global programs to equip underserved communities with digital skills.</a:t>
            </a:r>
          </a:p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Impact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Empowered </a:t>
            </a:r>
            <a:r>
              <a:rPr lang="en-US" b="1" dirty="0">
                <a:latin typeface="Arial Narrow" panose="020B0606020202030204" pitchFamily="34" charset="0"/>
              </a:rPr>
              <a:t>30 million people</a:t>
            </a:r>
            <a:r>
              <a:rPr lang="en-US" dirty="0">
                <a:latin typeface="Arial Narrow" panose="020B0606020202030204" pitchFamily="34" charset="0"/>
              </a:rPr>
              <a:t> worldwide through digital skilling programs.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Invested in renewable energy projects, significantly reducing carbon emissions.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Helped NGOs use AI for climate solutions and humanitarian efforts.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7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1A78-FC02-4C0F-AF1C-B4F06A61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4. Reliance Industries – Education and Healthcare for Rural India</a:t>
            </a:r>
          </a:p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Background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Reliance Industries Limited (RIL) is one of India’s largest corporations, known for its extensive CSR programs focused on education, healthcare, and rural development.</a:t>
            </a:r>
          </a:p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CSR Initiatives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Reliance Foundation Schools &amp; Scholarships:</a:t>
            </a:r>
            <a:r>
              <a:rPr lang="en-US" dirty="0">
                <a:latin typeface="Arial Narrow" panose="020B0606020202030204" pitchFamily="34" charset="0"/>
              </a:rPr>
              <a:t> Provides quality education to underprivileged students.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Jio Digital Literacy Program:</a:t>
            </a:r>
            <a:r>
              <a:rPr lang="en-US" dirty="0">
                <a:latin typeface="Arial Narrow" panose="020B0606020202030204" pitchFamily="34" charset="0"/>
              </a:rPr>
              <a:t> Aims to bridge the digital divide in rural India.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Reliance Foundation Hospital:</a:t>
            </a:r>
            <a:r>
              <a:rPr lang="en-US" dirty="0">
                <a:latin typeface="Arial Narrow" panose="020B0606020202030204" pitchFamily="34" charset="0"/>
              </a:rPr>
              <a:t> Offers affordable healthcare services, including mobile medical vans in remote areas.</a:t>
            </a:r>
          </a:p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Impact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Over </a:t>
            </a:r>
            <a:r>
              <a:rPr lang="en-US" b="1" dirty="0">
                <a:latin typeface="Arial Narrow" panose="020B0606020202030204" pitchFamily="34" charset="0"/>
              </a:rPr>
              <a:t>50,000 students</a:t>
            </a:r>
            <a:r>
              <a:rPr lang="en-US" dirty="0">
                <a:latin typeface="Arial Narrow" panose="020B0606020202030204" pitchFamily="34" charset="0"/>
              </a:rPr>
              <a:t> benefited from scholarships.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3 million people</a:t>
            </a:r>
            <a:r>
              <a:rPr lang="en-US" dirty="0">
                <a:latin typeface="Arial Narrow" panose="020B0606020202030204" pitchFamily="34" charset="0"/>
              </a:rPr>
              <a:t> received free healthcare services.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Digital literacy improved in rural communities, enabling economic empowerment.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4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6AB7B-CEBF-40F1-8619-8B0B07DD8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925"/>
            <a:ext cx="10515600" cy="5253038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5.  Infosys Foundation – Rural Development &amp; Environmental Sustainability</a:t>
            </a:r>
          </a:p>
          <a:p>
            <a:pPr algn="just"/>
            <a:r>
              <a:rPr lang="en-US" b="1" dirty="0">
                <a:latin typeface="Arial Narrow" panose="020B0606020202030204" pitchFamily="34" charset="0"/>
              </a:rPr>
              <a:t>Background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Infosys Foundation, the CSR arm of Infosys, has been a leader in </a:t>
            </a:r>
            <a:r>
              <a:rPr lang="en-US" b="1" dirty="0">
                <a:latin typeface="Arial Narrow" panose="020B0606020202030204" pitchFamily="34" charset="0"/>
              </a:rPr>
              <a:t>education, environmental conservation, and rural welfare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b="1" dirty="0">
                <a:latin typeface="Arial Narrow" panose="020B0606020202030204" pitchFamily="34" charset="0"/>
              </a:rPr>
              <a:t>CSR Initiatives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Infosys Science Foundation:</a:t>
            </a:r>
            <a:r>
              <a:rPr lang="en-US" dirty="0">
                <a:latin typeface="Arial Narrow" panose="020B0606020202030204" pitchFamily="34" charset="0"/>
              </a:rPr>
              <a:t> Funds scientific research and education.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Green Building &amp; Renewable Energy:</a:t>
            </a:r>
            <a:r>
              <a:rPr lang="en-US" dirty="0">
                <a:latin typeface="Arial Narrow" panose="020B0606020202030204" pitchFamily="34" charset="0"/>
              </a:rPr>
              <a:t> Infosys has committed to becoming </a:t>
            </a:r>
            <a:r>
              <a:rPr lang="en-US" b="1" dirty="0">
                <a:latin typeface="Arial Narrow" panose="020B0606020202030204" pitchFamily="34" charset="0"/>
              </a:rPr>
              <a:t>carbon neutral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Sanitation &amp; Clean Water:</a:t>
            </a:r>
            <a:r>
              <a:rPr lang="en-US" dirty="0">
                <a:latin typeface="Arial Narrow" panose="020B0606020202030204" pitchFamily="34" charset="0"/>
              </a:rPr>
              <a:t> Over 15,000 toilets have been built in rural schools under Swachh Bharat Abhiyan.</a:t>
            </a:r>
          </a:p>
          <a:p>
            <a:pPr algn="just"/>
            <a:r>
              <a:rPr lang="en-US" b="1" dirty="0">
                <a:latin typeface="Arial Narrow" panose="020B0606020202030204" pitchFamily="34" charset="0"/>
              </a:rPr>
              <a:t>Impact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Helped over </a:t>
            </a:r>
            <a:r>
              <a:rPr lang="en-US" b="1" dirty="0">
                <a:latin typeface="Arial Narrow" panose="020B0606020202030204" pitchFamily="34" charset="0"/>
              </a:rPr>
              <a:t>1 million students</a:t>
            </a:r>
            <a:r>
              <a:rPr lang="en-US" dirty="0">
                <a:latin typeface="Arial Narrow" panose="020B0606020202030204" pitchFamily="34" charset="0"/>
              </a:rPr>
              <a:t> through education initiatives.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Reduced carbon footprint through </a:t>
            </a:r>
            <a:r>
              <a:rPr lang="en-US" b="1" dirty="0">
                <a:latin typeface="Arial Narrow" panose="020B0606020202030204" pitchFamily="34" charset="0"/>
              </a:rPr>
              <a:t>100% renewable energy use</a:t>
            </a:r>
            <a:r>
              <a:rPr lang="en-US" dirty="0">
                <a:latin typeface="Arial Narrow" panose="020B0606020202030204" pitchFamily="34" charset="0"/>
              </a:rPr>
              <a:t> on campuses.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Improved sanitation for thousands of rural families.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2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87B6D-6CD7-4434-B4EB-99056C29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5691188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3800" b="1" dirty="0">
                <a:latin typeface="Arial Narrow" panose="020B0606020202030204" pitchFamily="34" charset="0"/>
              </a:rPr>
              <a:t>Case Study on CSR: Hindustan Unilever’s Project Shakti – Empowering Rural Women</a:t>
            </a:r>
          </a:p>
          <a:p>
            <a:pPr algn="just"/>
            <a:r>
              <a:rPr lang="en-US" sz="3800" b="1" dirty="0">
                <a:latin typeface="Arial Narrow" panose="020B0606020202030204" pitchFamily="34" charset="0"/>
              </a:rPr>
              <a:t>Introduction</a:t>
            </a:r>
          </a:p>
          <a:p>
            <a:pPr algn="just"/>
            <a:r>
              <a:rPr lang="en-US" sz="3800" dirty="0">
                <a:latin typeface="Arial Narrow" panose="020B0606020202030204" pitchFamily="34" charset="0"/>
              </a:rPr>
              <a:t>Corporate Social Responsibility (CSR) is a crucial aspect of business ethics, ensuring companies contribute to social and economic development. One of the most successful CSR initiatives in India is </a:t>
            </a:r>
            <a:r>
              <a:rPr lang="en-US" sz="3800" b="1" dirty="0">
                <a:latin typeface="Arial Narrow" panose="020B0606020202030204" pitchFamily="34" charset="0"/>
              </a:rPr>
              <a:t>Hindustan Unilever Limited’s (HUL) Project Shakti</a:t>
            </a:r>
            <a:r>
              <a:rPr lang="en-US" sz="3800" dirty="0">
                <a:latin typeface="Arial Narrow" panose="020B0606020202030204" pitchFamily="34" charset="0"/>
              </a:rPr>
              <a:t>, which focuses on </a:t>
            </a:r>
            <a:r>
              <a:rPr lang="en-US" sz="3800" b="1" dirty="0">
                <a:latin typeface="Arial Narrow" panose="020B0606020202030204" pitchFamily="34" charset="0"/>
              </a:rPr>
              <a:t>women’s empowerment and rural economic development</a:t>
            </a:r>
            <a:r>
              <a:rPr lang="en-US" sz="3800" dirty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sz="3800" b="1" dirty="0">
                <a:latin typeface="Arial Narrow" panose="020B0606020202030204" pitchFamily="34" charset="0"/>
              </a:rPr>
              <a:t>Background</a:t>
            </a:r>
          </a:p>
          <a:p>
            <a:pPr algn="just"/>
            <a:r>
              <a:rPr lang="en-US" sz="3800" dirty="0">
                <a:latin typeface="Arial Narrow" panose="020B0606020202030204" pitchFamily="34" charset="0"/>
              </a:rPr>
              <a:t>India has a vast rural population, with many women facing financial dependence due to limited employment opportunities. HUL, one of India's largest FMCG companies, identified an opportunity to create a </a:t>
            </a:r>
            <a:r>
              <a:rPr lang="en-US" sz="3800" b="1" dirty="0">
                <a:latin typeface="Arial Narrow" panose="020B0606020202030204" pitchFamily="34" charset="0"/>
              </a:rPr>
              <a:t>win-win model</a:t>
            </a:r>
            <a:r>
              <a:rPr lang="en-US" sz="3800" dirty="0">
                <a:latin typeface="Arial Narrow" panose="020B0606020202030204" pitchFamily="34" charset="0"/>
              </a:rPr>
              <a:t>—empowering rural women while expanding its market reach.</a:t>
            </a:r>
          </a:p>
          <a:p>
            <a:pPr algn="just"/>
            <a:r>
              <a:rPr lang="en-US" sz="3800" b="1" dirty="0">
                <a:latin typeface="Arial Narrow" panose="020B0606020202030204" pitchFamily="34" charset="0"/>
              </a:rPr>
              <a:t>CSR Initiative: Project Shakti</a:t>
            </a:r>
          </a:p>
          <a:p>
            <a:pPr algn="just"/>
            <a:r>
              <a:rPr lang="en-US" sz="3800" dirty="0">
                <a:latin typeface="Arial Narrow" panose="020B0606020202030204" pitchFamily="34" charset="0"/>
              </a:rPr>
              <a:t>Launched in </a:t>
            </a:r>
            <a:r>
              <a:rPr lang="en-US" sz="3800" b="1" dirty="0">
                <a:latin typeface="Arial Narrow" panose="020B0606020202030204" pitchFamily="34" charset="0"/>
              </a:rPr>
              <a:t>2001</a:t>
            </a:r>
            <a:r>
              <a:rPr lang="en-US" sz="3800" dirty="0">
                <a:latin typeface="Arial Narrow" panose="020B0606020202030204" pitchFamily="34" charset="0"/>
              </a:rPr>
              <a:t>, Project Shakti is a rural distribution network that transforms </a:t>
            </a:r>
            <a:r>
              <a:rPr lang="en-US" sz="3800" b="1" dirty="0">
                <a:latin typeface="Arial Narrow" panose="020B0606020202030204" pitchFamily="34" charset="0"/>
              </a:rPr>
              <a:t>underprivileged women into entrepreneurs</a:t>
            </a:r>
            <a:r>
              <a:rPr lang="en-US" sz="3800" dirty="0">
                <a:latin typeface="Arial Narrow" panose="020B0606020202030204" pitchFamily="34" charset="0"/>
              </a:rPr>
              <a:t> (Shakti </a:t>
            </a:r>
            <a:r>
              <a:rPr lang="en-US" sz="3800" dirty="0" err="1">
                <a:latin typeface="Arial Narrow" panose="020B0606020202030204" pitchFamily="34" charset="0"/>
              </a:rPr>
              <a:t>Ammas</a:t>
            </a:r>
            <a:r>
              <a:rPr lang="en-US" sz="3800" dirty="0">
                <a:latin typeface="Arial Narrow" panose="020B0606020202030204" pitchFamily="34" charset="0"/>
              </a:rPr>
              <a:t>). HUL provides them with: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800" b="1" dirty="0">
                <a:latin typeface="Arial Narrow" panose="020B0606020202030204" pitchFamily="34" charset="0"/>
              </a:rPr>
              <a:t>Training in sales and distribution</a:t>
            </a:r>
            <a:endParaRPr lang="en-US" sz="3800" dirty="0">
              <a:latin typeface="Arial Narrow" panose="020B0606020202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800" b="1" dirty="0">
                <a:latin typeface="Arial Narrow" panose="020B0606020202030204" pitchFamily="34" charset="0"/>
              </a:rPr>
              <a:t>Micro-financing support</a:t>
            </a:r>
            <a:r>
              <a:rPr lang="en-US" sz="3800" dirty="0">
                <a:latin typeface="Arial Narrow" panose="020B0606020202030204" pitchFamily="34" charset="0"/>
              </a:rPr>
              <a:t> to purchase HUL products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800" b="1" dirty="0">
                <a:latin typeface="Arial Narrow" panose="020B0606020202030204" pitchFamily="34" charset="0"/>
              </a:rPr>
              <a:t>Marketing and business skills development</a:t>
            </a:r>
            <a:endParaRPr lang="en-US" sz="3800" dirty="0">
              <a:latin typeface="Arial Narrow" panose="020B0606020202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800" b="1" dirty="0">
                <a:latin typeface="Arial Narrow" panose="020B0606020202030204" pitchFamily="34" charset="0"/>
              </a:rPr>
              <a:t>A platform to sell household and personal care products in villages</a:t>
            </a:r>
            <a:endParaRPr lang="en-US" sz="3800" dirty="0">
              <a:latin typeface="Arial Narrow" panose="020B0606020202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6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F289-F3C3-48DE-BB0B-25510A608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b="1" dirty="0">
                <a:latin typeface="Arial Narrow" panose="020B0606020202030204" pitchFamily="34" charset="0"/>
              </a:rPr>
              <a:t>Objectives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latin typeface="Arial Narrow" panose="020B0606020202030204" pitchFamily="34" charset="0"/>
              </a:rPr>
              <a:t>Economic Empowerment of Women</a:t>
            </a:r>
            <a:r>
              <a:rPr lang="en-US" sz="2800" dirty="0">
                <a:latin typeface="Arial Narrow" panose="020B0606020202030204" pitchFamily="34" charset="0"/>
              </a:rPr>
              <a:t> – Enable financial independence through entrepreneurship.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latin typeface="Arial Narrow" panose="020B0606020202030204" pitchFamily="34" charset="0"/>
              </a:rPr>
              <a:t>Rural Market Penetration</a:t>
            </a:r>
            <a:r>
              <a:rPr lang="en-US" sz="2800" dirty="0">
                <a:latin typeface="Arial Narrow" panose="020B0606020202030204" pitchFamily="34" charset="0"/>
              </a:rPr>
              <a:t> – Expand HUL’s presence in underserved rural areas.</a:t>
            </a:r>
          </a:p>
          <a:p>
            <a:pPr algn="just">
              <a:buFont typeface="+mj-lt"/>
              <a:buAutoNum type="arabicPeriod"/>
            </a:pPr>
            <a:r>
              <a:rPr lang="en-US" sz="2800" b="1" dirty="0">
                <a:latin typeface="Arial Narrow" panose="020B0606020202030204" pitchFamily="34" charset="0"/>
              </a:rPr>
              <a:t>Community Development</a:t>
            </a:r>
            <a:r>
              <a:rPr lang="en-US" sz="2800" dirty="0">
                <a:latin typeface="Arial Narrow" panose="020B0606020202030204" pitchFamily="34" charset="0"/>
              </a:rPr>
              <a:t> – Enhance the standard of living in villages by improving access to quality products.</a:t>
            </a:r>
          </a:p>
          <a:p>
            <a:pPr marL="0" indent="0" algn="just">
              <a:buNone/>
            </a:pPr>
            <a:r>
              <a:rPr lang="en-US" sz="2800" b="1" dirty="0">
                <a:latin typeface="Arial Narrow" panose="020B0606020202030204" pitchFamily="34" charset="0"/>
              </a:rPr>
              <a:t>Implementation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anose="020B0606020202030204" pitchFamily="34" charset="0"/>
              </a:rPr>
              <a:t>Women, especially from self-help groups (SHGs), were </a:t>
            </a:r>
            <a:r>
              <a:rPr lang="en-US" sz="2800" b="1" dirty="0">
                <a:latin typeface="Arial Narrow" panose="020B0606020202030204" pitchFamily="34" charset="0"/>
              </a:rPr>
              <a:t>selected and trained</a:t>
            </a:r>
            <a:r>
              <a:rPr lang="en-US" sz="2800" dirty="0">
                <a:latin typeface="Arial Narrow" panose="020B0606020202030204" pitchFamily="34" charset="0"/>
              </a:rPr>
              <a:t> in rural areas.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anose="020B0606020202030204" pitchFamily="34" charset="0"/>
              </a:rPr>
              <a:t>Each Shakti Amma was given a </a:t>
            </a:r>
            <a:r>
              <a:rPr lang="en-US" sz="2800" b="1" dirty="0">
                <a:latin typeface="Arial Narrow" panose="020B0606020202030204" pitchFamily="34" charset="0"/>
              </a:rPr>
              <a:t>stock of HUL products</a:t>
            </a:r>
            <a:r>
              <a:rPr lang="en-US" sz="2800" dirty="0">
                <a:latin typeface="Arial Narrow" panose="020B0606020202030204" pitchFamily="34" charset="0"/>
              </a:rPr>
              <a:t> to sell in her village and nearby areas.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 Narrow" panose="020B0606020202030204" pitchFamily="34" charset="0"/>
              </a:rPr>
              <a:t>Digital literacy programs were introduced through the </a:t>
            </a:r>
            <a:r>
              <a:rPr lang="en-US" sz="2800" b="1" dirty="0">
                <a:latin typeface="Arial Narrow" panose="020B0606020202030204" pitchFamily="34" charset="0"/>
              </a:rPr>
              <a:t>"Shakti Smart" initiative</a:t>
            </a:r>
            <a:r>
              <a:rPr lang="en-US" sz="2800" dirty="0">
                <a:latin typeface="Arial Narrow" panose="020B0606020202030204" pitchFamily="34" charset="0"/>
              </a:rPr>
              <a:t>, helping women use smartphones to manage sales.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46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D877-5A8D-4A97-91ED-5C5E57BA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latin typeface="Arial Narrow" panose="020B0606020202030204" pitchFamily="34" charset="0"/>
              </a:rPr>
              <a:t>Impact of Project Shakti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✅ </a:t>
            </a:r>
            <a:r>
              <a:rPr lang="en-US" b="1" dirty="0">
                <a:latin typeface="Arial Narrow" panose="020B0606020202030204" pitchFamily="34" charset="0"/>
              </a:rPr>
              <a:t>Economic Impact</a:t>
            </a:r>
            <a:endParaRPr lang="en-US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</a:rPr>
              <a:t>Over 160,000 women entrepreneurs</a:t>
            </a:r>
            <a:r>
              <a:rPr lang="en-US" dirty="0">
                <a:latin typeface="Arial Narrow" panose="020B0606020202030204" pitchFamily="34" charset="0"/>
              </a:rPr>
              <a:t> (Shakti </a:t>
            </a:r>
            <a:r>
              <a:rPr lang="en-US" dirty="0" err="1">
                <a:latin typeface="Arial Narrow" panose="020B0606020202030204" pitchFamily="34" charset="0"/>
              </a:rPr>
              <a:t>Ammas</a:t>
            </a:r>
            <a:r>
              <a:rPr lang="en-US" dirty="0">
                <a:latin typeface="Arial Narrow" panose="020B0606020202030204" pitchFamily="34" charset="0"/>
              </a:rPr>
              <a:t>) have been empowered across </a:t>
            </a:r>
            <a:r>
              <a:rPr lang="en-US" b="1" dirty="0">
                <a:latin typeface="Arial Narrow" panose="020B0606020202030204" pitchFamily="34" charset="0"/>
              </a:rPr>
              <a:t>18 states</a:t>
            </a:r>
            <a:r>
              <a:rPr lang="en-US" dirty="0">
                <a:latin typeface="Arial Narrow" panose="020B0606020202030204" pitchFamily="34" charset="0"/>
              </a:rPr>
              <a:t> in India.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Increased household income and financial stability in rural areas.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✅ </a:t>
            </a:r>
            <a:r>
              <a:rPr lang="en-US" b="1" dirty="0">
                <a:latin typeface="Arial Narrow" panose="020B0606020202030204" pitchFamily="34" charset="0"/>
              </a:rPr>
              <a:t>Social Impact</a:t>
            </a:r>
            <a:endParaRPr lang="en-US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Improved women’s decision-making power within families.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Increased access to hygiene and personal care products, improving public health.</a:t>
            </a:r>
          </a:p>
          <a:p>
            <a:pPr marL="0" indent="0">
              <a:buNone/>
            </a:pPr>
            <a:r>
              <a:rPr lang="en-US" dirty="0">
                <a:latin typeface="Arial Narrow" panose="020B0606020202030204" pitchFamily="34" charset="0"/>
              </a:rPr>
              <a:t>✅ </a:t>
            </a:r>
            <a:r>
              <a:rPr lang="en-US" b="1" dirty="0">
                <a:latin typeface="Arial Narrow" panose="020B0606020202030204" pitchFamily="34" charset="0"/>
              </a:rPr>
              <a:t>Business Impact</a:t>
            </a:r>
            <a:endParaRPr lang="en-US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HUL </a:t>
            </a:r>
            <a:r>
              <a:rPr lang="en-US" b="1" dirty="0">
                <a:latin typeface="Arial Narrow" panose="020B0606020202030204" pitchFamily="34" charset="0"/>
              </a:rPr>
              <a:t>expanded its rural market reach</a:t>
            </a:r>
            <a:r>
              <a:rPr lang="en-US" dirty="0">
                <a:latin typeface="Arial Narrow" panose="020B0606020202030204" pitchFamily="34" charset="0"/>
              </a:rPr>
              <a:t> to over </a:t>
            </a:r>
            <a:r>
              <a:rPr lang="en-US" b="1" dirty="0">
                <a:latin typeface="Arial Narrow" panose="020B0606020202030204" pitchFamily="34" charset="0"/>
              </a:rPr>
              <a:t>50,000 villages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Project Shakti contributed </a:t>
            </a:r>
            <a:r>
              <a:rPr lang="en-US" b="1" dirty="0">
                <a:latin typeface="Arial Narrow" panose="020B0606020202030204" pitchFamily="34" charset="0"/>
              </a:rPr>
              <a:t>15% of HUL’s rural revenue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r>
              <a:rPr lang="en-US" b="1" dirty="0">
                <a:latin typeface="Arial Narrow" panose="020B0606020202030204" pitchFamily="34" charset="0"/>
              </a:rPr>
              <a:t>Challenges Faced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Initial resistance from families and communities regarding women running businesses.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Lack of financial literacy among women entrepreneurs.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Limited access to digital tools and banking services in rural areas.</a:t>
            </a:r>
          </a:p>
          <a:p>
            <a:pPr marL="0" indent="0">
              <a:buNone/>
            </a:pPr>
            <a:r>
              <a:rPr lang="en-US" b="1" dirty="0">
                <a:latin typeface="Arial Narrow" panose="020B0606020202030204" pitchFamily="34" charset="0"/>
              </a:rPr>
              <a:t>Conclusion</a:t>
            </a:r>
          </a:p>
          <a:p>
            <a:r>
              <a:rPr lang="en-US" dirty="0">
                <a:latin typeface="Arial Narrow" panose="020B0606020202030204" pitchFamily="34" charset="0"/>
              </a:rPr>
              <a:t>Project Shakti is a prime example of </a:t>
            </a:r>
            <a:r>
              <a:rPr lang="en-US" b="1" dirty="0">
                <a:latin typeface="Arial Narrow" panose="020B0606020202030204" pitchFamily="34" charset="0"/>
              </a:rPr>
              <a:t>CSR creating social impact while benefiting businesses</a:t>
            </a:r>
            <a:r>
              <a:rPr lang="en-US" dirty="0">
                <a:latin typeface="Arial Narrow" panose="020B0606020202030204" pitchFamily="34" charset="0"/>
              </a:rPr>
              <a:t>. HUL successfully </a:t>
            </a:r>
            <a:r>
              <a:rPr lang="en-US" b="1" dirty="0">
                <a:latin typeface="Arial Narrow" panose="020B0606020202030204" pitchFamily="34" charset="0"/>
              </a:rPr>
              <a:t>empowered women</a:t>
            </a:r>
            <a:r>
              <a:rPr lang="en-US" dirty="0">
                <a:latin typeface="Arial Narrow" panose="020B0606020202030204" pitchFamily="34" charset="0"/>
              </a:rPr>
              <a:t>, </a:t>
            </a:r>
            <a:r>
              <a:rPr lang="en-US" b="1" dirty="0">
                <a:latin typeface="Arial Narrow" panose="020B0606020202030204" pitchFamily="34" charset="0"/>
              </a:rPr>
              <a:t>enhanced rural economic development</a:t>
            </a:r>
            <a:r>
              <a:rPr lang="en-US" dirty="0">
                <a:latin typeface="Arial Narrow" panose="020B0606020202030204" pitchFamily="34" charset="0"/>
              </a:rPr>
              <a:t>, and </a:t>
            </a:r>
            <a:r>
              <a:rPr lang="en-US" b="1" dirty="0">
                <a:latin typeface="Arial Narrow" panose="020B0606020202030204" pitchFamily="34" charset="0"/>
              </a:rPr>
              <a:t>expanded its market presence</a:t>
            </a:r>
            <a:r>
              <a:rPr lang="en-US" dirty="0">
                <a:latin typeface="Arial Narrow" panose="020B0606020202030204" pitchFamily="34" charset="0"/>
              </a:rPr>
              <a:t>—demonstrating the power of </a:t>
            </a:r>
            <a:r>
              <a:rPr lang="en-US" b="1" dirty="0">
                <a:latin typeface="Arial Narrow" panose="020B0606020202030204" pitchFamily="34" charset="0"/>
              </a:rPr>
              <a:t>sustainable CSR initiatives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6091-18AD-4FE4-AA46-D8123A093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475"/>
            <a:ext cx="9458325" cy="466248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Arial Narrow" panose="020B0606020202030204" pitchFamily="34" charset="0"/>
              </a:rPr>
              <a:t>Assignment Questions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How does Project Shakti align with the principles of CSR?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What are the key economic and social impacts of the initiative?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Identify some challenges HUL faced in implementing this CSR initiative and suggest possible solutions.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Arial Narrow" panose="020B0606020202030204" pitchFamily="34" charset="0"/>
              </a:rPr>
              <a:t>How can other companies adopt similar CSR models for rural development?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5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1068</Words>
  <Application>Microsoft Office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Shashwati Banerjee</dc:creator>
  <cp:lastModifiedBy>Shashwati Banerjee</cp:lastModifiedBy>
  <cp:revision>6</cp:revision>
  <dcterms:created xsi:type="dcterms:W3CDTF">2025-04-04T06:00:48Z</dcterms:created>
  <dcterms:modified xsi:type="dcterms:W3CDTF">2025-04-07T05:24:54Z</dcterms:modified>
</cp:coreProperties>
</file>