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9" r:id="rId11"/>
    <p:sldId id="270" r:id="rId12"/>
    <p:sldId id="265" r:id="rId13"/>
    <p:sldId id="268" r:id="rId14"/>
    <p:sldId id="285" r:id="rId15"/>
    <p:sldId id="286" r:id="rId16"/>
    <p:sldId id="271" r:id="rId17"/>
    <p:sldId id="275" r:id="rId18"/>
    <p:sldId id="278" r:id="rId19"/>
    <p:sldId id="276" r:id="rId20"/>
    <p:sldId id="277" r:id="rId21"/>
    <p:sldId id="279" r:id="rId22"/>
    <p:sldId id="287" r:id="rId23"/>
    <p:sldId id="28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4" autoAdjust="0"/>
  </p:normalViewPr>
  <p:slideViewPr>
    <p:cSldViewPr snapToGrid="0">
      <p:cViewPr varScale="1">
        <p:scale>
          <a:sx n="78" d="100"/>
          <a:sy n="78" d="100"/>
        </p:scale>
        <p:origin x="1013"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uiltin.com/machine-learning/reinforcement-learn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builtin.com/data-science/probability-statistics" TargetMode="External"/><Relationship Id="rId4" Type="http://schemas.openxmlformats.org/officeDocument/2006/relationships/hyperlink" Target="https://en.wikipedia.org/wiki/Markov_propert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Reinforcement Learning</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spcBef>
                <a:spcPts val="0"/>
              </a:spcBef>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body" idx="1"/>
          </p:nvPr>
        </p:nvSpPr>
        <p:spPr>
          <a:xfrm>
            <a:off x="457200" y="951411"/>
            <a:ext cx="8229600" cy="5287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Initially, the approximation of the optimal value function is poor. </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r>
              <a:rPr lang="en-US" sz="2000" i="1" dirty="0">
                <a:latin typeface="Times New Roman"/>
                <a:ea typeface="Times New Roman"/>
                <a:cs typeface="Times New Roman"/>
                <a:sym typeface="Times New Roman"/>
              </a:rPr>
              <a:t> is the optimal value function where </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i="1" baseline="-25000" dirty="0">
                <a:latin typeface="Times New Roman"/>
                <a:ea typeface="Times New Roman"/>
                <a:cs typeface="Times New Roman"/>
                <a:sym typeface="Times New Roman"/>
              </a:rPr>
              <a:t> </a:t>
            </a:r>
            <a:r>
              <a:rPr lang="en-US" sz="2000" i="1" dirty="0">
                <a:latin typeface="Times New Roman"/>
                <a:ea typeface="Times New Roman"/>
                <a:cs typeface="Times New Roman"/>
                <a:sym typeface="Times New Roman"/>
              </a:rPr>
              <a:t>is the state vector; V</a:t>
            </a:r>
            <a:r>
              <a:rPr lang="en-US" sz="2000" dirty="0">
                <a:latin typeface="Times New Roman"/>
                <a:ea typeface="Times New Roman"/>
                <a:cs typeface="Times New Roman"/>
                <a:sym typeface="Times New Roman"/>
              </a:rPr>
              <a:t>(</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r>
              <a:rPr lang="en-US" sz="2000" i="1" dirty="0">
                <a:latin typeface="Times New Roman"/>
                <a:ea typeface="Times New Roman"/>
                <a:cs typeface="Times New Roman"/>
                <a:sym typeface="Times New Roman"/>
              </a:rPr>
              <a:t> is the approximation of the value </a:t>
            </a:r>
            <a:r>
              <a:rPr lang="en-US" sz="2000" dirty="0">
                <a:latin typeface="Times New Roman"/>
                <a:ea typeface="Times New Roman"/>
                <a:cs typeface="Times New Roman"/>
                <a:sym typeface="Times New Roman"/>
              </a:rPr>
              <a:t>function; γ is a discount factor in the range [0,1] that causes immediate reinforcement to have more importance.</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r>
              <a:rPr lang="en-US" sz="2000" b="1" i="1" dirty="0"/>
              <a:t> </a:t>
            </a:r>
            <a:r>
              <a:rPr lang="en-US" sz="2000" i="1" dirty="0">
                <a:latin typeface="Times New Roman"/>
                <a:ea typeface="Times New Roman"/>
                <a:cs typeface="Times New Roman"/>
                <a:sym typeface="Times New Roman"/>
              </a:rPr>
              <a:t>will be initialized to random values and will contain no information about the optimal </a:t>
            </a:r>
            <a:r>
              <a:rPr lang="en-US" sz="2000" dirty="0">
                <a:latin typeface="Times New Roman"/>
                <a:ea typeface="Times New Roman"/>
                <a:cs typeface="Times New Roman"/>
                <a:sym typeface="Times New Roman"/>
              </a:rPr>
              <a:t>value function </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i="1" dirty="0">
                <a:latin typeface="Times New Roman"/>
                <a:ea typeface="Times New Roman"/>
                <a:cs typeface="Times New Roman"/>
                <a:sym typeface="Times New Roman"/>
              </a:rPr>
              <a:t> This means that the approximation of the optimal value function in a given state is </a:t>
            </a:r>
            <a:r>
              <a:rPr lang="en-US" sz="2000" dirty="0">
                <a:latin typeface="Times New Roman"/>
                <a:ea typeface="Times New Roman"/>
                <a:cs typeface="Times New Roman"/>
                <a:sym typeface="Times New Roman"/>
              </a:rPr>
              <a:t>equal to the true value of that state </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a:t>
            </a:r>
            <a:r>
              <a:rPr lang="en-US" sz="2000" i="1" dirty="0">
                <a:latin typeface="Times New Roman"/>
                <a:ea typeface="Times New Roman"/>
                <a:cs typeface="Times New Roman"/>
                <a:sym typeface="Times New Roman"/>
              </a:rPr>
              <a:t>plus some error in the approximation, as expressed</a:t>
            </a:r>
          </a:p>
          <a:p>
            <a:pPr marL="342900" lvl="0" algn="ctr">
              <a:spcBef>
                <a:spcPts val="400"/>
              </a:spcBef>
              <a:buSzPts val="2000"/>
              <a:buNone/>
            </a:pP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r>
              <a:rPr lang="en-US" sz="2000" i="1" dirty="0">
                <a:latin typeface="Times New Roman"/>
                <a:ea typeface="Times New Roman"/>
                <a:cs typeface="Times New Roman"/>
                <a:sym typeface="Times New Roman"/>
              </a:rPr>
              <a:t> = e</a:t>
            </a:r>
            <a:r>
              <a:rPr lang="en-US" sz="2000" dirty="0">
                <a:latin typeface="Times New Roman"/>
                <a:ea typeface="Times New Roman"/>
                <a:cs typeface="Times New Roman"/>
                <a:sym typeface="Times New Roman"/>
              </a:rPr>
              <a:t>(</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
        <p:nvSpPr>
          <p:cNvPr id="171" name="Google Shape;171;p26"/>
          <p:cNvSpPr/>
          <p:nvPr/>
        </p:nvSpPr>
        <p:spPr>
          <a:xfrm>
            <a:off x="762000" y="4987835"/>
            <a:ext cx="8382000" cy="646331"/>
          </a:xfrm>
          <a:prstGeom prst="rect">
            <a:avLst/>
          </a:prstGeom>
          <a:noFill/>
          <a:ln>
            <a:noFill/>
          </a:ln>
        </p:spPr>
        <p:txBody>
          <a:bodyPr spcFirstLastPara="1" wrap="square" lIns="91425" tIns="45700" rIns="91425" bIns="45700" anchor="t" anchorCtr="0">
            <a:noAutofit/>
          </a:bodyPr>
          <a:lstStyle/>
          <a:p>
            <a:pPr lvl="0"/>
            <a:r>
              <a:rPr lang="en-US" sz="1800" b="0" i="0" u="none" strike="noStrike" cap="none">
                <a:solidFill>
                  <a:schemeClr val="dk1"/>
                </a:solidFill>
                <a:latin typeface="Times New Roman"/>
                <a:ea typeface="Times New Roman"/>
                <a:cs typeface="Times New Roman"/>
                <a:sym typeface="Times New Roman"/>
              </a:rPr>
              <a:t>where </a:t>
            </a:r>
            <a:r>
              <a:rPr lang="en-US" sz="1800" b="0" i="1" u="none" strike="noStrike" cap="none">
                <a:solidFill>
                  <a:schemeClr val="dk1"/>
                </a:solidFill>
                <a:latin typeface="Times New Roman"/>
                <a:ea typeface="Times New Roman"/>
                <a:cs typeface="Times New Roman"/>
                <a:sym typeface="Times New Roman"/>
              </a:rPr>
              <a:t>e</a:t>
            </a:r>
            <a:r>
              <a:rPr lang="en-US" sz="1800" b="0" u="none" strike="noStrike" cap="none">
                <a:solidFill>
                  <a:schemeClr val="dk1"/>
                </a:solidFill>
                <a:latin typeface="Times New Roman"/>
                <a:ea typeface="Times New Roman"/>
                <a:cs typeface="Times New Roman"/>
                <a:sym typeface="Times New Roman"/>
              </a:rPr>
              <a:t>(</a:t>
            </a:r>
            <a:r>
              <a:rPr lang="en-US" sz="1800" i="1">
                <a:latin typeface="Times New Roman"/>
                <a:ea typeface="Times New Roman"/>
                <a:cs typeface="Times New Roman"/>
                <a:sym typeface="Times New Roman"/>
              </a:rPr>
              <a:t>s</a:t>
            </a:r>
            <a:r>
              <a:rPr lang="en-US" sz="1800" i="1" baseline="-25000">
                <a:latin typeface="Times New Roman"/>
                <a:ea typeface="Times New Roman"/>
                <a:cs typeface="Times New Roman"/>
                <a:sym typeface="Times New Roman"/>
              </a:rPr>
              <a:t>t</a:t>
            </a:r>
            <a:r>
              <a:rPr lang="en-US" sz="1800" b="0" u="none" strike="noStrike" cap="none">
                <a:solidFill>
                  <a:schemeClr val="dk1"/>
                </a:solidFill>
                <a:latin typeface="Times New Roman"/>
                <a:ea typeface="Times New Roman"/>
                <a:cs typeface="Times New Roman"/>
                <a:sym typeface="Times New Roman"/>
              </a:rPr>
              <a:t>) </a:t>
            </a:r>
            <a:r>
              <a:rPr lang="en-US" sz="1800" b="0" i="1" u="none" strike="noStrike" cap="none">
                <a:solidFill>
                  <a:schemeClr val="dk1"/>
                </a:solidFill>
                <a:latin typeface="Times New Roman"/>
                <a:ea typeface="Times New Roman"/>
                <a:cs typeface="Times New Roman"/>
                <a:sym typeface="Times New Roman"/>
              </a:rPr>
              <a:t>is the error in the approximation of the value of the state occupied at time t.</a:t>
            </a:r>
            <a:endParaRPr/>
          </a:p>
          <a:p>
            <a:pPr marL="0" marR="0" lvl="0" indent="0" algn="l" rtl="0">
              <a:spcBef>
                <a:spcPts val="0"/>
              </a:spcBef>
              <a:spcAft>
                <a:spcPts val="0"/>
              </a:spcAft>
              <a:buNone/>
            </a:pPr>
            <a:r>
              <a:rPr lang="en-US" sz="1800" i="1">
                <a:solidFill>
                  <a:schemeClr val="dk1"/>
                </a:solidFill>
                <a:latin typeface="Times New Roman"/>
                <a:ea typeface="Times New Roman"/>
                <a:cs typeface="Times New Roman"/>
                <a:sym typeface="Times New Roman"/>
              </a:rPr>
              <a:t>Likewise</a:t>
            </a:r>
            <a:endParaRPr sz="1800">
              <a:solidFill>
                <a:schemeClr val="dk1"/>
              </a:solidFill>
              <a:latin typeface="Times New Roman"/>
              <a:ea typeface="Times New Roman"/>
              <a:cs typeface="Times New Roman"/>
              <a:sym typeface="Times New Roman"/>
            </a:endParaRPr>
          </a:p>
        </p:txBody>
      </p:sp>
      <p:sp>
        <p:nvSpPr>
          <p:cNvPr id="6" name="Rectangle 5"/>
          <p:cNvSpPr/>
          <p:nvPr/>
        </p:nvSpPr>
        <p:spPr>
          <a:xfrm>
            <a:off x="2988306" y="5495798"/>
            <a:ext cx="2345514" cy="307777"/>
          </a:xfrm>
          <a:prstGeom prst="rect">
            <a:avLst/>
          </a:prstGeom>
        </p:spPr>
        <p:txBody>
          <a:bodyPr wrap="square">
            <a:spAutoFit/>
          </a:bodyPr>
          <a:lstStyle/>
          <a:p>
            <a:pPr marL="342900" lvl="0" algn="ctr">
              <a:spcBef>
                <a:spcPts val="400"/>
              </a:spcBef>
              <a:buSzPts val="2000"/>
              <a:buNone/>
            </a:pPr>
            <a:r>
              <a:rPr lang="en-US" i="1" dirty="0">
                <a:latin typeface="Times New Roman"/>
                <a:ea typeface="Times New Roman"/>
                <a:cs typeface="Times New Roman"/>
                <a:sym typeface="Times New Roman"/>
              </a:rPr>
              <a:t>V</a:t>
            </a:r>
            <a:r>
              <a:rPr lang="en-US" dirty="0">
                <a:latin typeface="Times New Roman"/>
                <a:ea typeface="Times New Roman"/>
                <a:cs typeface="Times New Roman"/>
                <a:sym typeface="Times New Roman"/>
              </a:rPr>
              <a:t>(</a:t>
            </a:r>
            <a:r>
              <a:rPr lang="en-US" i="1" dirty="0">
                <a:latin typeface="Times New Roman"/>
                <a:ea typeface="Times New Roman"/>
                <a:cs typeface="Times New Roman"/>
                <a:sym typeface="Times New Roman"/>
              </a:rPr>
              <a:t>s</a:t>
            </a:r>
            <a:r>
              <a:rPr lang="en-US" i="1" baseline="-25000" dirty="0">
                <a:latin typeface="Times New Roman"/>
                <a:ea typeface="Times New Roman"/>
                <a:cs typeface="Times New Roman"/>
                <a:sym typeface="Times New Roman"/>
              </a:rPr>
              <a:t>t</a:t>
            </a:r>
            <a:r>
              <a:rPr lang="en-US" baseline="-25000" dirty="0">
                <a:latin typeface="Times New Roman"/>
                <a:ea typeface="Times New Roman"/>
                <a:cs typeface="Times New Roman"/>
                <a:sym typeface="Times New Roman"/>
              </a:rPr>
              <a:t>+1</a:t>
            </a:r>
            <a:r>
              <a:rPr lang="en-US" dirty="0">
                <a:latin typeface="Times New Roman"/>
                <a:ea typeface="Times New Roman"/>
                <a:cs typeface="Times New Roman"/>
                <a:sym typeface="Times New Roman"/>
              </a:rPr>
              <a:t>)</a:t>
            </a:r>
            <a:r>
              <a:rPr lang="en-US" i="1" dirty="0">
                <a:latin typeface="Times New Roman"/>
                <a:ea typeface="Times New Roman"/>
                <a:cs typeface="Times New Roman"/>
                <a:sym typeface="Times New Roman"/>
              </a:rPr>
              <a:t> = e</a:t>
            </a:r>
            <a:r>
              <a:rPr lang="en-US" dirty="0">
                <a:latin typeface="Times New Roman"/>
                <a:ea typeface="Times New Roman"/>
                <a:cs typeface="Times New Roman"/>
                <a:sym typeface="Times New Roman"/>
              </a:rPr>
              <a:t>(</a:t>
            </a:r>
            <a:r>
              <a:rPr lang="en-US" i="1" dirty="0">
                <a:latin typeface="Times New Roman"/>
                <a:ea typeface="Times New Roman"/>
                <a:cs typeface="Times New Roman"/>
                <a:sym typeface="Times New Roman"/>
              </a:rPr>
              <a:t>s</a:t>
            </a:r>
            <a:r>
              <a:rPr lang="en-US" i="1" baseline="-25000" dirty="0">
                <a:latin typeface="Times New Roman"/>
                <a:ea typeface="Times New Roman"/>
                <a:cs typeface="Times New Roman"/>
                <a:sym typeface="Times New Roman"/>
              </a:rPr>
              <a:t>t</a:t>
            </a:r>
            <a:r>
              <a:rPr lang="en-US" baseline="-25000" dirty="0">
                <a:latin typeface="Times New Roman"/>
                <a:ea typeface="Times New Roman"/>
                <a:cs typeface="Times New Roman"/>
                <a:sym typeface="Times New Roman"/>
              </a:rPr>
              <a:t>+1</a:t>
            </a:r>
            <a:r>
              <a:rPr lang="en-US" dirty="0">
                <a:latin typeface="Times New Roman"/>
                <a:ea typeface="Times New Roman"/>
                <a:cs typeface="Times New Roman"/>
                <a:sym typeface="Times New Roman"/>
              </a:rPr>
              <a:t>) </a:t>
            </a:r>
            <a:r>
              <a:rPr lang="en-US" i="1" dirty="0">
                <a:latin typeface="Times New Roman"/>
                <a:ea typeface="Times New Roman"/>
                <a:cs typeface="Times New Roman"/>
                <a:sym typeface="Times New Roman"/>
              </a:rPr>
              <a:t>+V*</a:t>
            </a:r>
            <a:r>
              <a:rPr lang="en-US" dirty="0">
                <a:latin typeface="Times New Roman"/>
                <a:ea typeface="Times New Roman"/>
                <a:cs typeface="Times New Roman"/>
                <a:sym typeface="Times New Roman"/>
              </a:rPr>
              <a:t>(</a:t>
            </a:r>
            <a:r>
              <a:rPr lang="en-US" i="1" dirty="0">
                <a:latin typeface="Times New Roman"/>
                <a:ea typeface="Times New Roman"/>
                <a:cs typeface="Times New Roman"/>
                <a:sym typeface="Times New Roman"/>
              </a:rPr>
              <a:t>s</a:t>
            </a:r>
            <a:r>
              <a:rPr lang="en-US" i="1" baseline="-25000" dirty="0">
                <a:latin typeface="Times New Roman"/>
                <a:ea typeface="Times New Roman"/>
                <a:cs typeface="Times New Roman"/>
                <a:sym typeface="Times New Roman"/>
              </a:rPr>
              <a:t>t</a:t>
            </a:r>
            <a:r>
              <a:rPr lang="en-US" baseline="-25000" dirty="0">
                <a:latin typeface="Times New Roman"/>
                <a:ea typeface="Times New Roman"/>
                <a:cs typeface="Times New Roman"/>
                <a:sym typeface="Times New Roman"/>
              </a:rPr>
              <a:t>+1</a:t>
            </a:r>
            <a:r>
              <a:rPr lang="en-US" dirty="0">
                <a:latin typeface="Times New Roman"/>
                <a:ea typeface="Times New Roman"/>
                <a:cs typeface="Times New Roman"/>
                <a:sym typeface="Times New Roman"/>
              </a:rPr>
              <a:t>)</a:t>
            </a:r>
          </a:p>
        </p:txBody>
      </p:sp>
      <p:sp>
        <p:nvSpPr>
          <p:cNvPr id="7" name="TextBox 6"/>
          <p:cNvSpPr txBox="1"/>
          <p:nvPr/>
        </p:nvSpPr>
        <p:spPr>
          <a:xfrm>
            <a:off x="1349829" y="174171"/>
            <a:ext cx="6688182" cy="584775"/>
          </a:xfrm>
          <a:prstGeom prst="rect">
            <a:avLst/>
          </a:prstGeom>
          <a:noFill/>
        </p:spPr>
        <p:txBody>
          <a:bodyPr wrap="square" rtlCol="0">
            <a:spAutoFit/>
          </a:bodyPr>
          <a:lstStyle/>
          <a:p>
            <a:pPr algn="ctr"/>
            <a:r>
              <a:rPr lang="en-US" sz="3200" dirty="0">
                <a:latin typeface="Times New Roman" pitchFamily="18" charset="0"/>
                <a:cs typeface="Times New Roman" pitchFamily="18" charset="0"/>
              </a:rPr>
              <a:t>Optimal Value Function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body" idx="1"/>
          </p:nvPr>
        </p:nvSpPr>
        <p:spPr>
          <a:xfrm>
            <a:off x="457200" y="1254034"/>
            <a:ext cx="8229600" cy="5070566"/>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The value of state </a:t>
            </a:r>
            <a:r>
              <a:rPr lang="en-US" sz="2000" i="1"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for the optimal policy is the sum of the reinforcement signal when starting from state </a:t>
            </a:r>
            <a:r>
              <a:rPr lang="en-US" sz="2000" i="1"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and performing optimal actions until a terminal state is reached. </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dirty="0">
                <a:latin typeface="Times New Roman"/>
                <a:ea typeface="Times New Roman"/>
                <a:cs typeface="Times New Roman"/>
                <a:sym typeface="Times New Roman"/>
              </a:rPr>
              <a:t>By this definition, a simple relationship exists between the values of successive states, </a:t>
            </a:r>
            <a:r>
              <a:rPr lang="en-US" sz="2000" i="1"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and </a:t>
            </a:r>
            <a:r>
              <a:rPr lang="en-US" sz="2000" i="1"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a:t>
            </a:r>
            <a:r>
              <a:rPr lang="en-US" sz="2000" baseline="-25000" dirty="0">
                <a:latin typeface="Times New Roman"/>
                <a:ea typeface="Times New Roman"/>
                <a:cs typeface="Times New Roman"/>
                <a:sym typeface="Times New Roman"/>
              </a:rPr>
              <a:t>+1</a:t>
            </a:r>
            <a:r>
              <a:rPr lang="en-US" sz="2000" dirty="0">
                <a:latin typeface="Times New Roman"/>
                <a:ea typeface="Times New Roman"/>
                <a:cs typeface="Times New Roman"/>
                <a:sym typeface="Times New Roman"/>
              </a:rPr>
              <a:t> and defined by the Bellman equation as</a:t>
            </a:r>
            <a:endParaRPr/>
          </a:p>
          <a:p>
            <a:pPr marL="342900" lvl="0" algn="ctr">
              <a:spcBef>
                <a:spcPts val="400"/>
              </a:spcBef>
              <a:buSzPts val="2000"/>
              <a:buNone/>
            </a:pP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i="1" dirty="0">
                <a:latin typeface="Times New Roman"/>
                <a:ea typeface="Times New Roman"/>
                <a:cs typeface="Times New Roman"/>
                <a:sym typeface="Times New Roman"/>
              </a:rPr>
              <a:t>r</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dirty="0">
                <a:latin typeface="Times New Roman"/>
                <a:ea typeface="Times New Roman"/>
                <a:cs typeface="Times New Roman"/>
                <a:sym typeface="Symbol"/>
              </a:rPr>
              <a:t></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*(s</a:t>
            </a:r>
            <a:r>
              <a:rPr lang="en-US" sz="2000" baseline="-25000" dirty="0">
                <a:latin typeface="Times New Roman"/>
                <a:ea typeface="Times New Roman"/>
                <a:cs typeface="Times New Roman"/>
                <a:sym typeface="Times New Roman"/>
              </a:rPr>
              <a:t>t+1</a:t>
            </a:r>
            <a:r>
              <a:rPr lang="en-US" sz="2000" dirty="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None/>
            </a:pPr>
            <a:r>
              <a:rPr lang="en-US" sz="2000" dirty="0">
                <a:latin typeface="Times New Roman"/>
                <a:ea typeface="Times New Roman"/>
                <a:cs typeface="Times New Roman"/>
                <a:sym typeface="Times New Roman"/>
              </a:rPr>
              <a:t>where the discount factor γ is used to exponentially decrease the weight of reinforcements received in the future.</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dirty="0">
                <a:latin typeface="Times New Roman"/>
                <a:ea typeface="Times New Roman"/>
                <a:cs typeface="Times New Roman"/>
                <a:sym typeface="Times New Roman"/>
              </a:rPr>
              <a:t>The approximation </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r>
              <a:rPr lang="en-US" sz="2000" i="1" dirty="0">
                <a:latin typeface="Times New Roman"/>
                <a:ea typeface="Times New Roman"/>
                <a:cs typeface="Times New Roman"/>
                <a:sym typeface="Times New Roman"/>
              </a:rPr>
              <a:t> also has the same relationship</a:t>
            </a:r>
            <a:r>
              <a:rPr lang="en-US" sz="2000" b="1" i="1" dirty="0"/>
              <a:t>,</a:t>
            </a:r>
            <a:endParaRPr/>
          </a:p>
          <a:p>
            <a:pPr marL="342900" indent="-215900">
              <a:spcBef>
                <a:spcPts val="400"/>
              </a:spcBef>
              <a:buSzPts val="2000"/>
              <a:buNone/>
            </a:pPr>
            <a:r>
              <a:rPr lang="en-US" sz="2000" b="1" i="1" dirty="0"/>
              <a:t>				</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i="1" dirty="0">
                <a:latin typeface="Times New Roman"/>
                <a:ea typeface="Times New Roman"/>
                <a:cs typeface="Times New Roman"/>
                <a:sym typeface="Times New Roman"/>
              </a:rPr>
              <a:t>r</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dirty="0">
                <a:latin typeface="Times New Roman"/>
                <a:ea typeface="Times New Roman"/>
                <a:cs typeface="Times New Roman"/>
                <a:sym typeface="Symbol"/>
              </a:rPr>
              <a:t></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(s</a:t>
            </a:r>
            <a:r>
              <a:rPr lang="en-US" sz="2000" baseline="-25000" dirty="0">
                <a:latin typeface="Times New Roman"/>
                <a:ea typeface="Times New Roman"/>
                <a:cs typeface="Times New Roman"/>
                <a:sym typeface="Times New Roman"/>
              </a:rPr>
              <a:t>t+1</a:t>
            </a:r>
            <a:r>
              <a:rPr lang="en-US" sz="2000" dirty="0">
                <a:latin typeface="Times New Roman"/>
                <a:ea typeface="Times New Roman"/>
                <a:cs typeface="Times New Roman"/>
                <a:sym typeface="Times New Roman"/>
              </a:rPr>
              <a:t>)</a:t>
            </a:r>
          </a:p>
          <a:p>
            <a:pPr marL="342900" lvl="0" indent="-215900">
              <a:spcBef>
                <a:spcPts val="400"/>
              </a:spcBef>
              <a:buSzPts val="2000"/>
              <a:buNone/>
            </a:pPr>
            <a:r>
              <a:rPr lang="en-US" sz="2000" b="1" i="1" dirty="0"/>
              <a:t>				</a:t>
            </a:r>
            <a:r>
              <a:rPr lang="en-US" sz="2000" dirty="0">
                <a:latin typeface="Times New Roman" pitchFamily="18" charset="0"/>
                <a:cs typeface="Times New Roman" pitchFamily="18" charset="0"/>
              </a:rPr>
              <a:t>e</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i="1" dirty="0">
                <a:latin typeface="Times New Roman"/>
                <a:ea typeface="Times New Roman"/>
                <a:cs typeface="Times New Roman"/>
                <a:sym typeface="Times New Roman"/>
              </a:rPr>
              <a:t>r</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dirty="0">
                <a:latin typeface="Times New Roman"/>
                <a:ea typeface="Times New Roman"/>
                <a:cs typeface="Times New Roman"/>
                <a:sym typeface="Symbol"/>
              </a:rPr>
              <a:t>(</a:t>
            </a:r>
            <a:r>
              <a:rPr lang="en-US" sz="2000" dirty="0">
                <a:latin typeface="Times New Roman" pitchFamily="18" charset="0"/>
                <a:cs typeface="Times New Roman" pitchFamily="18" charset="0"/>
              </a:rPr>
              <a:t>e</a:t>
            </a:r>
            <a:r>
              <a:rPr lang="en-US" sz="2000" dirty="0">
                <a:latin typeface="Times New Roman"/>
                <a:ea typeface="Times New Roman"/>
                <a:cs typeface="Times New Roman"/>
                <a:sym typeface="Times New Roman"/>
              </a:rPr>
              <a:t>(s</a:t>
            </a:r>
            <a:r>
              <a:rPr lang="en-US" sz="2000" baseline="-25000" dirty="0">
                <a:latin typeface="Times New Roman"/>
                <a:ea typeface="Times New Roman"/>
                <a:cs typeface="Times New Roman"/>
                <a:sym typeface="Times New Roman"/>
              </a:rPr>
              <a:t>t+1</a:t>
            </a:r>
            <a:r>
              <a:rPr lang="en-US" sz="2000" dirty="0">
                <a:latin typeface="Times New Roman"/>
                <a:ea typeface="Times New Roman"/>
                <a:cs typeface="Times New Roman"/>
                <a:sym typeface="Times New Roman"/>
              </a:rPr>
              <a:t>) + </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*(s</a:t>
            </a:r>
            <a:r>
              <a:rPr lang="en-US" sz="2000" baseline="-25000" dirty="0">
                <a:latin typeface="Times New Roman"/>
                <a:ea typeface="Times New Roman"/>
                <a:cs typeface="Times New Roman"/>
                <a:sym typeface="Times New Roman"/>
              </a:rPr>
              <a:t>t+1</a:t>
            </a:r>
            <a:r>
              <a:rPr lang="en-US" sz="2000" dirty="0">
                <a:latin typeface="Times New Roman"/>
                <a:ea typeface="Times New Roman"/>
                <a:cs typeface="Times New Roman"/>
                <a:sym typeface="Times New Roman"/>
              </a:rPr>
              <a:t>))	</a:t>
            </a:r>
            <a:endParaRPr sz="2000">
              <a:latin typeface="Times New Roman" pitchFamily="18" charset="0"/>
              <a:cs typeface="Times New Roman" pitchFamily="18" charset="0"/>
            </a:endParaRPr>
          </a:p>
          <a:p>
            <a:pPr marL="342900" indent="-215900">
              <a:spcBef>
                <a:spcPts val="400"/>
              </a:spcBef>
              <a:buSzPts val="2000"/>
              <a:buNone/>
            </a:pPr>
            <a:r>
              <a:rPr lang="en-US" sz="2000" b="1" i="1" dirty="0"/>
              <a:t>				</a:t>
            </a:r>
            <a:r>
              <a:rPr lang="en-US" sz="2000" dirty="0">
                <a:latin typeface="Times New Roman" pitchFamily="18" charset="0"/>
                <a:cs typeface="Times New Roman" pitchFamily="18" charset="0"/>
              </a:rPr>
              <a:t>e</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i="1" dirty="0">
                <a:latin typeface="Times New Roman"/>
                <a:ea typeface="Times New Roman"/>
                <a:cs typeface="Times New Roman"/>
                <a:sym typeface="Times New Roman"/>
              </a:rPr>
              <a:t>r</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dirty="0">
                <a:latin typeface="Times New Roman"/>
                <a:ea typeface="Times New Roman"/>
                <a:cs typeface="Times New Roman"/>
                <a:sym typeface="Symbol"/>
              </a:rPr>
              <a:t></a:t>
            </a:r>
            <a:r>
              <a:rPr lang="en-US" sz="2000" dirty="0">
                <a:latin typeface="Times New Roman" pitchFamily="18" charset="0"/>
                <a:cs typeface="Times New Roman" pitchFamily="18" charset="0"/>
              </a:rPr>
              <a:t>e</a:t>
            </a:r>
            <a:r>
              <a:rPr lang="en-US" sz="2000" dirty="0">
                <a:latin typeface="Times New Roman"/>
                <a:ea typeface="Times New Roman"/>
                <a:cs typeface="Times New Roman"/>
                <a:sym typeface="Times New Roman"/>
              </a:rPr>
              <a:t>(s</a:t>
            </a:r>
            <a:r>
              <a:rPr lang="en-US" sz="2000" baseline="-25000" dirty="0">
                <a:latin typeface="Times New Roman"/>
                <a:ea typeface="Times New Roman"/>
                <a:cs typeface="Times New Roman"/>
                <a:sym typeface="Times New Roman"/>
              </a:rPr>
              <a:t>t+1</a:t>
            </a:r>
            <a:r>
              <a:rPr lang="en-US" sz="2000" dirty="0">
                <a:latin typeface="Times New Roman"/>
                <a:ea typeface="Times New Roman"/>
                <a:cs typeface="Times New Roman"/>
                <a:sym typeface="Times New Roman"/>
              </a:rPr>
              <a:t>) + </a:t>
            </a:r>
            <a:r>
              <a:rPr lang="en-US" sz="2000" dirty="0">
                <a:latin typeface="Times New Roman"/>
                <a:ea typeface="Times New Roman"/>
                <a:cs typeface="Times New Roman"/>
                <a:sym typeface="Symbol"/>
              </a:rPr>
              <a:t></a:t>
            </a:r>
            <a:r>
              <a:rPr lang="en-US" sz="2000" i="1" dirty="0">
                <a:latin typeface="Times New Roman"/>
                <a:ea typeface="Times New Roman"/>
                <a:cs typeface="Times New Roman"/>
                <a:sym typeface="Times New Roman"/>
              </a:rPr>
              <a:t>V</a:t>
            </a:r>
            <a:r>
              <a:rPr lang="en-US" sz="2000" dirty="0">
                <a:latin typeface="Times New Roman"/>
                <a:ea typeface="Times New Roman"/>
                <a:cs typeface="Times New Roman"/>
                <a:sym typeface="Times New Roman"/>
              </a:rPr>
              <a:t>*(s</a:t>
            </a:r>
            <a:r>
              <a:rPr lang="en-US" sz="2000" baseline="-25000" dirty="0">
                <a:latin typeface="Times New Roman"/>
                <a:ea typeface="Times New Roman"/>
                <a:cs typeface="Times New Roman"/>
                <a:sym typeface="Times New Roman"/>
              </a:rPr>
              <a:t>t+1</a:t>
            </a:r>
            <a:r>
              <a:rPr lang="en-US" sz="2000" dirty="0">
                <a:latin typeface="Times New Roman"/>
                <a:ea typeface="Times New Roman"/>
                <a:cs typeface="Times New Roman"/>
                <a:sym typeface="Times New Roman"/>
              </a:rPr>
              <a:t>))</a:t>
            </a:r>
            <a:endParaRPr lang="en-US" sz="2000" dirty="0">
              <a:latin typeface="Times New Roman" pitchFamily="18" charset="0"/>
              <a:cs typeface="Times New Roman" pitchFamily="18" charset="0"/>
            </a:endParaRPr>
          </a:p>
          <a:p>
            <a:pPr marL="342900" lvl="0" indent="-342900" algn="l" rtl="0">
              <a:spcBef>
                <a:spcPts val="400"/>
              </a:spcBef>
              <a:spcAft>
                <a:spcPts val="0"/>
              </a:spcAft>
              <a:buClr>
                <a:schemeClr val="dk1"/>
              </a:buClr>
              <a:buSzPts val="2000"/>
              <a:buChar char="•"/>
            </a:pPr>
            <a:r>
              <a:rPr lang="en-US" sz="2000" i="1" dirty="0">
                <a:latin typeface="Times New Roman"/>
                <a:ea typeface="Times New Roman"/>
                <a:cs typeface="Times New Roman"/>
                <a:sym typeface="Times New Roman"/>
              </a:rPr>
              <a:t>V*(</a:t>
            </a:r>
            <a:r>
              <a:rPr lang="en-US" sz="2000" i="1" dirty="0" err="1">
                <a:latin typeface="Times New Roman"/>
                <a:ea typeface="Times New Roman"/>
                <a:cs typeface="Times New Roman"/>
                <a:sym typeface="Times New Roman"/>
              </a:rPr>
              <a:t>s</a:t>
            </a:r>
            <a:r>
              <a:rPr lang="en-US" sz="2000" i="1" baseline="-25000" dirty="0" err="1">
                <a:latin typeface="Times New Roman"/>
                <a:ea typeface="Times New Roman"/>
                <a:cs typeface="Times New Roman"/>
                <a:sym typeface="Times New Roman"/>
              </a:rPr>
              <a:t>t</a:t>
            </a:r>
            <a:r>
              <a:rPr lang="en-US" sz="2000" i="1" dirty="0">
                <a:latin typeface="Times New Roman"/>
                <a:ea typeface="Times New Roman"/>
                <a:cs typeface="Times New Roman"/>
                <a:sym typeface="Times New Roman"/>
              </a:rPr>
              <a:t>) is subtracted from both sides to reveal the relationship in the </a:t>
            </a:r>
            <a:r>
              <a:rPr lang="en-US" sz="2000" dirty="0">
                <a:latin typeface="Times New Roman"/>
                <a:ea typeface="Times New Roman"/>
                <a:cs typeface="Times New Roman"/>
                <a:sym typeface="Times New Roman"/>
              </a:rPr>
              <a:t>errors of successive states. This relationship is expressed</a:t>
            </a:r>
            <a:endParaRPr sz="2000" i="1">
              <a:latin typeface="Times New Roman"/>
              <a:ea typeface="Times New Roman"/>
              <a:cs typeface="Times New Roman"/>
              <a:sym typeface="Times New Roman"/>
            </a:endParaRPr>
          </a:p>
          <a:p>
            <a:pPr marL="342900" lvl="0" indent="-215900" algn="ctr">
              <a:spcBef>
                <a:spcPts val="400"/>
              </a:spcBef>
              <a:buSzPts val="2000"/>
              <a:buNone/>
            </a:pPr>
            <a:r>
              <a:rPr lang="en-US" sz="2000" dirty="0">
                <a:latin typeface="Times New Roman" pitchFamily="18" charset="0"/>
                <a:cs typeface="Times New Roman" pitchFamily="18" charset="0"/>
              </a:rPr>
              <a:t>e</a:t>
            </a:r>
            <a:r>
              <a:rPr lang="en-US" sz="2000" dirty="0">
                <a:latin typeface="Times New Roman"/>
                <a:ea typeface="Times New Roman"/>
                <a:cs typeface="Times New Roman"/>
                <a:sym typeface="Times New Roman"/>
              </a:rPr>
              <a:t>(</a:t>
            </a:r>
            <a:r>
              <a:rPr lang="en-US" sz="2000" dirty="0" err="1">
                <a:latin typeface="Times New Roman"/>
                <a:ea typeface="Times New Roman"/>
                <a:cs typeface="Times New Roman"/>
                <a:sym typeface="Times New Roman"/>
              </a:rPr>
              <a:t>s</a:t>
            </a:r>
            <a:r>
              <a:rPr lang="en-US" sz="2000" baseline="-25000" dirty="0" err="1">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 </a:t>
            </a:r>
            <a:r>
              <a:rPr lang="en-US" sz="2000" dirty="0">
                <a:latin typeface="Times New Roman"/>
                <a:ea typeface="Times New Roman"/>
                <a:cs typeface="Times New Roman"/>
                <a:sym typeface="Symbol"/>
              </a:rPr>
              <a:t></a:t>
            </a:r>
            <a:r>
              <a:rPr lang="en-US" sz="2000" dirty="0">
                <a:latin typeface="Times New Roman" pitchFamily="18" charset="0"/>
                <a:cs typeface="Times New Roman" pitchFamily="18" charset="0"/>
              </a:rPr>
              <a:t>e</a:t>
            </a:r>
            <a:r>
              <a:rPr lang="en-US" sz="2000" dirty="0">
                <a:latin typeface="Times New Roman"/>
                <a:ea typeface="Times New Roman"/>
                <a:cs typeface="Times New Roman"/>
                <a:sym typeface="Times New Roman"/>
              </a:rPr>
              <a:t>(s</a:t>
            </a:r>
            <a:r>
              <a:rPr lang="en-US" sz="2000" baseline="-25000" dirty="0">
                <a:latin typeface="Times New Roman"/>
                <a:ea typeface="Times New Roman"/>
                <a:cs typeface="Times New Roman"/>
                <a:sym typeface="Times New Roman"/>
              </a:rPr>
              <a:t>t+1</a:t>
            </a:r>
            <a:r>
              <a:rPr lang="en-US" sz="2000" dirty="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6" name="TextBox 5"/>
          <p:cNvSpPr txBox="1"/>
          <p:nvPr/>
        </p:nvSpPr>
        <p:spPr>
          <a:xfrm>
            <a:off x="1541417" y="287383"/>
            <a:ext cx="5886994" cy="646331"/>
          </a:xfrm>
          <a:prstGeom prst="rect">
            <a:avLst/>
          </a:prstGeom>
          <a:noFill/>
        </p:spPr>
        <p:txBody>
          <a:bodyPr wrap="square" rtlCol="0">
            <a:spAutoFit/>
          </a:bodyPr>
          <a:lstStyle/>
          <a:p>
            <a:pPr algn="ctr"/>
            <a:r>
              <a:rPr lang="en-US" sz="3600" dirty="0">
                <a:latin typeface="Times New Roman"/>
                <a:ea typeface="Times New Roman"/>
                <a:cs typeface="Times New Roman"/>
                <a:sym typeface="Times New Roman"/>
              </a:rPr>
              <a:t>Bellman Equation</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sz="3600">
                <a:latin typeface="Times New Roman"/>
                <a:ea typeface="Times New Roman"/>
                <a:cs typeface="Times New Roman"/>
                <a:sym typeface="Times New Roman"/>
              </a:rPr>
              <a:t>Formulating Reinforcement Learning</a:t>
            </a:r>
            <a:endParaRPr sz="3600">
              <a:latin typeface="Times New Roman"/>
              <a:ea typeface="Times New Roman"/>
              <a:cs typeface="Times New Roman"/>
              <a:sym typeface="Times New Roman"/>
            </a:endParaRPr>
          </a:p>
        </p:txBody>
      </p:sp>
      <p:pic>
        <p:nvPicPr>
          <p:cNvPr id="145" name="Google Shape;145;p22"/>
          <p:cNvPicPr preferRelativeResize="0"/>
          <p:nvPr/>
        </p:nvPicPr>
        <p:blipFill rotWithShape="1">
          <a:blip r:embed="rId3">
            <a:alphaModFix/>
          </a:blip>
          <a:srcRect/>
          <a:stretch/>
        </p:blipFill>
        <p:spPr>
          <a:xfrm>
            <a:off x="1066800" y="990600"/>
            <a:ext cx="7086600" cy="2438400"/>
          </a:xfrm>
          <a:prstGeom prst="rect">
            <a:avLst/>
          </a:prstGeom>
          <a:noFill/>
          <a:ln>
            <a:noFill/>
          </a:ln>
        </p:spPr>
      </p:pic>
      <p:sp>
        <p:nvSpPr>
          <p:cNvPr id="5" name="Text Placeholder 4"/>
          <p:cNvSpPr>
            <a:spLocks noGrp="1"/>
          </p:cNvSpPr>
          <p:nvPr>
            <p:ph type="body" idx="1"/>
          </p:nvPr>
        </p:nvSpPr>
        <p:spPr>
          <a:xfrm>
            <a:off x="500743" y="1382486"/>
            <a:ext cx="8229600" cy="4525963"/>
          </a:xfrm>
        </p:spPr>
        <p:txBody>
          <a:bodyPr/>
          <a:lstStyle/>
          <a:p>
            <a:endParaRPr lang="en-US" dirty="0"/>
          </a:p>
        </p:txBody>
      </p:sp>
      <p:pic>
        <p:nvPicPr>
          <p:cNvPr id="1026" name="Picture 2"/>
          <p:cNvPicPr>
            <a:picLocks noChangeAspect="1" noChangeArrowheads="1"/>
          </p:cNvPicPr>
          <p:nvPr/>
        </p:nvPicPr>
        <p:blipFill>
          <a:blip r:embed="rId4"/>
          <a:srcRect/>
          <a:stretch>
            <a:fillRect/>
          </a:stretch>
        </p:blipFill>
        <p:spPr bwMode="auto">
          <a:xfrm>
            <a:off x="390300" y="3318873"/>
            <a:ext cx="6698477" cy="31146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Value Function</a:t>
            </a:r>
            <a:endParaRPr sz="3600">
              <a:latin typeface="Times New Roman"/>
              <a:ea typeface="Times New Roman"/>
              <a:cs typeface="Times New Roman"/>
              <a:sym typeface="Times New Roman"/>
            </a:endParaRPr>
          </a:p>
        </p:txBody>
      </p:sp>
      <p:pic>
        <p:nvPicPr>
          <p:cNvPr id="164" name="Google Shape;164;p25"/>
          <p:cNvPicPr preferRelativeResize="0">
            <a:picLocks noGrp="1"/>
          </p:cNvPicPr>
          <p:nvPr>
            <p:ph type="body" idx="1"/>
          </p:nvPr>
        </p:nvPicPr>
        <p:blipFill rotWithShape="1">
          <a:blip r:embed="rId3">
            <a:alphaModFix/>
          </a:blip>
          <a:srcRect/>
          <a:stretch/>
        </p:blipFill>
        <p:spPr>
          <a:xfrm>
            <a:off x="1447800" y="1676400"/>
            <a:ext cx="6477000" cy="4495800"/>
          </a:xfrm>
          <a:prstGeom prst="rect">
            <a:avLst/>
          </a:prstGeom>
          <a:noFill/>
          <a:ln>
            <a:noFill/>
          </a:ln>
        </p:spPr>
      </p:pic>
      <p:pic>
        <p:nvPicPr>
          <p:cNvPr id="5" name="Google Shape;152;p23"/>
          <p:cNvPicPr preferRelativeResize="0"/>
          <p:nvPr/>
        </p:nvPicPr>
        <p:blipFill rotWithShape="1">
          <a:blip r:embed="rId4">
            <a:alphaModFix/>
          </a:blip>
          <a:srcRect/>
          <a:stretch/>
        </p:blipFill>
        <p:spPr>
          <a:xfrm>
            <a:off x="5477692" y="1704702"/>
            <a:ext cx="2229394" cy="40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The Task</a:t>
            </a:r>
            <a:endParaRPr sz="3200">
              <a:latin typeface="Times New Roman"/>
              <a:ea typeface="Times New Roman"/>
              <a:cs typeface="Times New Roman"/>
              <a:sym typeface="Times New Roman"/>
            </a:endParaRPr>
          </a:p>
        </p:txBody>
      </p:sp>
      <p:pic>
        <p:nvPicPr>
          <p:cNvPr id="303" name="Google Shape;303;p42"/>
          <p:cNvPicPr preferRelativeResize="0">
            <a:picLocks noGrp="1"/>
          </p:cNvPicPr>
          <p:nvPr>
            <p:ph type="body" idx="1"/>
          </p:nvPr>
        </p:nvPicPr>
        <p:blipFill rotWithShape="1">
          <a:blip r:embed="rId3">
            <a:alphaModFix/>
          </a:blip>
          <a:srcRect/>
          <a:stretch/>
        </p:blipFill>
        <p:spPr>
          <a:xfrm>
            <a:off x="533400" y="1371600"/>
            <a:ext cx="8229600" cy="3778112"/>
          </a:xfrm>
          <a:prstGeom prst="rect">
            <a:avLst/>
          </a:prstGeom>
          <a:noFill/>
          <a:ln>
            <a:noFill/>
          </a:ln>
        </p:spPr>
      </p:pic>
      <p:sp>
        <p:nvSpPr>
          <p:cNvPr id="304" name="Google Shape;304;p42"/>
          <p:cNvSpPr/>
          <p:nvPr/>
        </p:nvSpPr>
        <p:spPr>
          <a:xfrm>
            <a:off x="609600" y="5257800"/>
            <a:ext cx="77724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dirty="0" err="1">
                <a:solidFill>
                  <a:schemeClr val="dk1"/>
                </a:solidFill>
                <a:latin typeface="Times New Roman"/>
                <a:ea typeface="Times New Roman"/>
                <a:cs typeface="Times New Roman"/>
                <a:sym typeface="Times New Roman"/>
              </a:rPr>
              <a:t>V</a:t>
            </a:r>
            <a:r>
              <a:rPr lang="en-US" sz="1800" i="1" baseline="30000" dirty="0" err="1">
                <a:solidFill>
                  <a:schemeClr val="dk1"/>
                </a:solidFill>
                <a:latin typeface="Times New Roman"/>
                <a:ea typeface="Times New Roman"/>
                <a:cs typeface="Times New Roman"/>
                <a:sym typeface="Times New Roman"/>
              </a:rPr>
              <a:t>π</a:t>
            </a:r>
            <a:r>
              <a:rPr lang="en-US" sz="1800" dirty="0">
                <a:solidFill>
                  <a:schemeClr val="dk1"/>
                </a:solidFill>
                <a:latin typeface="Times New Roman"/>
                <a:ea typeface="Times New Roman"/>
                <a:cs typeface="Times New Roman"/>
                <a:sym typeface="Times New Roman"/>
              </a:rPr>
              <a:t>(</a:t>
            </a:r>
            <a:r>
              <a:rPr lang="en-US" sz="1800" b="1" i="1" dirty="0" err="1">
                <a:solidFill>
                  <a:schemeClr val="dk1"/>
                </a:solidFill>
                <a:latin typeface="Times New Roman"/>
                <a:ea typeface="Times New Roman"/>
                <a:cs typeface="Times New Roman"/>
                <a:sym typeface="Times New Roman"/>
              </a:rPr>
              <a:t>s</a:t>
            </a:r>
            <a:r>
              <a:rPr lang="en-US" sz="1800" b="1" i="1" baseline="-25000" dirty="0" err="1">
                <a:solidFill>
                  <a:schemeClr val="dk1"/>
                </a:solidFill>
                <a:latin typeface="Times New Roman"/>
                <a:ea typeface="Times New Roman"/>
                <a:cs typeface="Times New Roman"/>
                <a:sym typeface="Times New Roman"/>
              </a:rPr>
              <a:t>t</a:t>
            </a:r>
            <a:r>
              <a:rPr lang="en-US" sz="1800" b="1" dirty="0">
                <a:solidFill>
                  <a:schemeClr val="dk1"/>
                </a:solidFill>
                <a:latin typeface="Times New Roman"/>
                <a:ea typeface="Times New Roman"/>
                <a:cs typeface="Times New Roman"/>
                <a:sym typeface="Times New Roman"/>
              </a:rPr>
              <a:t>)</a:t>
            </a:r>
            <a:r>
              <a:rPr lang="en-US" sz="1800" b="1" i="1" dirty="0">
                <a:solidFill>
                  <a:schemeClr val="dk1"/>
                </a:solidFill>
                <a:latin typeface="Times New Roman"/>
                <a:ea typeface="Times New Roman"/>
                <a:cs typeface="Times New Roman"/>
                <a:sym typeface="Times New Roman"/>
              </a:rPr>
              <a:t> is the optimal value function where </a:t>
            </a:r>
            <a:r>
              <a:rPr lang="en-US" sz="1800" b="1" i="1" dirty="0" err="1">
                <a:solidFill>
                  <a:schemeClr val="dk1"/>
                </a:solidFill>
                <a:latin typeface="Times New Roman"/>
                <a:ea typeface="Times New Roman"/>
                <a:cs typeface="Times New Roman"/>
                <a:sym typeface="Times New Roman"/>
              </a:rPr>
              <a:t>s</a:t>
            </a:r>
            <a:r>
              <a:rPr lang="en-US" sz="1800" b="1" i="1" baseline="-25000" dirty="0" err="1">
                <a:solidFill>
                  <a:schemeClr val="dk1"/>
                </a:solidFill>
                <a:latin typeface="Times New Roman"/>
                <a:ea typeface="Times New Roman"/>
                <a:cs typeface="Times New Roman"/>
                <a:sym typeface="Times New Roman"/>
              </a:rPr>
              <a:t>t</a:t>
            </a:r>
            <a:r>
              <a:rPr lang="en-US" sz="1800" b="1" i="1" dirty="0">
                <a:solidFill>
                  <a:schemeClr val="dk1"/>
                </a:solidFill>
                <a:latin typeface="Times New Roman"/>
                <a:ea typeface="Times New Roman"/>
                <a:cs typeface="Times New Roman"/>
                <a:sym typeface="Times New Roman"/>
              </a:rPr>
              <a:t> is the state vector; </a:t>
            </a:r>
            <a:r>
              <a:rPr lang="en-US" sz="1800" dirty="0">
                <a:solidFill>
                  <a:schemeClr val="dk1"/>
                </a:solidFill>
                <a:latin typeface="Times New Roman"/>
                <a:ea typeface="Times New Roman"/>
                <a:cs typeface="Times New Roman"/>
                <a:sym typeface="Times New Roman"/>
              </a:rPr>
              <a:t>γ is a discount factor in the range [0,1] that causes immediate reinforcement to have more importance (weighted more heavily) than future reinforcement.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dirty="0">
                <a:latin typeface="Times New Roman"/>
                <a:ea typeface="Times New Roman"/>
                <a:cs typeface="Times New Roman"/>
                <a:sym typeface="Times New Roman"/>
              </a:rPr>
              <a:t>Optimal Policy</a:t>
            </a:r>
            <a:endParaRPr sz="3200">
              <a:latin typeface="Times New Roman"/>
              <a:ea typeface="Times New Roman"/>
              <a:cs typeface="Times New Roman"/>
              <a:sym typeface="Times New Roman"/>
            </a:endParaRPr>
          </a:p>
        </p:txBody>
      </p:sp>
      <p:pic>
        <p:nvPicPr>
          <p:cNvPr id="310" name="Google Shape;310;p43"/>
          <p:cNvPicPr preferRelativeResize="0">
            <a:picLocks noGrp="1"/>
          </p:cNvPicPr>
          <p:nvPr>
            <p:ph type="body" idx="1"/>
          </p:nvPr>
        </p:nvPicPr>
        <p:blipFill rotWithShape="1">
          <a:blip r:embed="rId3">
            <a:alphaModFix/>
          </a:blip>
          <a:srcRect/>
          <a:stretch/>
        </p:blipFill>
        <p:spPr>
          <a:xfrm>
            <a:off x="457200" y="1959976"/>
            <a:ext cx="8229600" cy="38064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Learning</a:t>
            </a:r>
            <a:endParaRPr sz="3600">
              <a:latin typeface="Times New Roman"/>
              <a:ea typeface="Times New Roman"/>
              <a:cs typeface="Times New Roman"/>
              <a:sym typeface="Times New Roman"/>
            </a:endParaRPr>
          </a:p>
        </p:txBody>
      </p:sp>
      <p:sp>
        <p:nvSpPr>
          <p:cNvPr id="186" name="Google Shape;18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dirty="0">
                <a:latin typeface="Times New Roman"/>
                <a:ea typeface="Times New Roman"/>
                <a:cs typeface="Times New Roman"/>
                <a:sym typeface="Times New Roman"/>
              </a:rPr>
              <a:t>Reinforcement learning is a difficult problem because the learning system may perform an action and not be told whether that action was good or bad.</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It will have to make many decisions and then acting on such decisions and the system learn from this experience.</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In the future, any time it chooses an action that leads to this particular situation, it will immediately learn that particular action is bad or good.</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The primary objective of learning is to find the correct mapping. Once this is completed, the optimal policy can easily be extracted.</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Markov Decision Process</a:t>
            </a:r>
            <a:endParaRPr sz="3200">
              <a:latin typeface="Times New Roman"/>
              <a:ea typeface="Times New Roman"/>
              <a:cs typeface="Times New Roman"/>
              <a:sym typeface="Times New Roman"/>
            </a:endParaRPr>
          </a:p>
        </p:txBody>
      </p:sp>
      <p:sp>
        <p:nvSpPr>
          <p:cNvPr id="213" name="Google Shape;213;p32"/>
          <p:cNvSpPr txBox="1">
            <a:spLocks noGrp="1"/>
          </p:cNvSpPr>
          <p:nvPr>
            <p:ph type="body" idx="1"/>
          </p:nvPr>
        </p:nvSpPr>
        <p:spPr>
          <a:xfrm>
            <a:off x="304800" y="1447800"/>
            <a:ext cx="8229600" cy="46783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dirty="0">
                <a:latin typeface="Times New Roman"/>
                <a:ea typeface="Times New Roman"/>
                <a:cs typeface="Times New Roman"/>
                <a:sym typeface="Times New Roman"/>
              </a:rPr>
              <a:t>The Markov decision process (MDP) is a mathematical framework used for modeling decision-making problems where the outcomes are partly random and partly controllable. </a:t>
            </a:r>
            <a:endParaRPr sz="2400">
              <a:latin typeface="Times New Roman"/>
              <a:ea typeface="Times New Roman"/>
              <a:cs typeface="Times New Roman"/>
              <a:sym typeface="Times New Roman"/>
            </a:endParaRPr>
          </a:p>
          <a:p>
            <a:pPr marL="342900" lvl="0" indent="-266700" algn="l" rtl="0">
              <a:spcBef>
                <a:spcPts val="240"/>
              </a:spcBef>
              <a:spcAft>
                <a:spcPts val="0"/>
              </a:spcAft>
              <a:buClr>
                <a:schemeClr val="dk1"/>
              </a:buClr>
              <a:buSzPts val="1200"/>
              <a:buNone/>
            </a:pPr>
            <a:endParaRPr sz="1200"/>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It’s a framework that can address most </a:t>
            </a:r>
            <a:r>
              <a:rPr lang="en-US" sz="2400" u="sng" dirty="0">
                <a:solidFill>
                  <a:schemeClr val="hlink"/>
                </a:solidFill>
                <a:latin typeface="Times New Roman"/>
                <a:ea typeface="Times New Roman"/>
                <a:cs typeface="Times New Roman"/>
                <a:sym typeface="Times New Roman"/>
                <a:hlinkClick r:id="rId3"/>
              </a:rPr>
              <a:t>reinforcement learning</a:t>
            </a:r>
            <a:r>
              <a:rPr lang="en-US" sz="2400" dirty="0">
                <a:latin typeface="Times New Roman"/>
                <a:ea typeface="Times New Roman"/>
                <a:cs typeface="Times New Roman"/>
                <a:sym typeface="Times New Roman"/>
              </a:rPr>
              <a:t> (RL) problems. </a:t>
            </a:r>
            <a:endParaRPr sz="2400">
              <a:latin typeface="Times New Roman"/>
              <a:ea typeface="Times New Roman"/>
              <a:cs typeface="Times New Roman"/>
              <a:sym typeface="Times New Roman"/>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According to the </a:t>
            </a:r>
            <a:r>
              <a:rPr lang="en-US" sz="2400" u="sng" dirty="0">
                <a:solidFill>
                  <a:schemeClr val="hlink"/>
                </a:solidFill>
                <a:latin typeface="Times New Roman"/>
                <a:ea typeface="Times New Roman"/>
                <a:cs typeface="Times New Roman"/>
                <a:sym typeface="Times New Roman"/>
                <a:hlinkClick r:id="rId4"/>
              </a:rPr>
              <a:t>Markov property</a:t>
            </a:r>
            <a:r>
              <a:rPr lang="en-US" sz="2400" dirty="0">
                <a:latin typeface="Times New Roman"/>
                <a:ea typeface="Times New Roman"/>
                <a:cs typeface="Times New Roman"/>
                <a:sym typeface="Times New Roman"/>
              </a:rPr>
              <a:t>, the current state of the robot depends only on its immediate previous state (or the previous time step).</a:t>
            </a:r>
            <a:endParaRPr/>
          </a:p>
          <a:p>
            <a:pPr marL="342900" lvl="0" indent="-260350" algn="l" rtl="0">
              <a:spcBef>
                <a:spcPts val="260"/>
              </a:spcBef>
              <a:spcAft>
                <a:spcPts val="0"/>
              </a:spcAft>
              <a:buClr>
                <a:schemeClr val="dk1"/>
              </a:buClr>
              <a:buSzPts val="1300"/>
              <a:buNone/>
            </a:pPr>
            <a:endParaRPr sz="13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Formally, for a state S</a:t>
            </a:r>
            <a:r>
              <a:rPr lang="en-US" sz="2400" baseline="-25000" dirty="0">
                <a:latin typeface="Times New Roman"/>
                <a:ea typeface="Times New Roman"/>
                <a:cs typeface="Times New Roman"/>
                <a:sym typeface="Times New Roman"/>
              </a:rPr>
              <a:t>t</a:t>
            </a:r>
            <a:r>
              <a:rPr lang="en-US" sz="2400" dirty="0">
                <a:latin typeface="Times New Roman"/>
                <a:ea typeface="Times New Roman"/>
                <a:cs typeface="Times New Roman"/>
                <a:sym typeface="Times New Roman"/>
              </a:rPr>
              <a:t> to be Markov, the </a:t>
            </a:r>
            <a:r>
              <a:rPr lang="en-US" sz="2400" u="sng" dirty="0">
                <a:solidFill>
                  <a:schemeClr val="hlink"/>
                </a:solidFill>
                <a:latin typeface="Times New Roman"/>
                <a:ea typeface="Times New Roman"/>
                <a:cs typeface="Times New Roman"/>
                <a:sym typeface="Times New Roman"/>
                <a:hlinkClick r:id="rId5"/>
              </a:rPr>
              <a:t>probability</a:t>
            </a:r>
            <a:r>
              <a:rPr lang="en-US" sz="2400" dirty="0">
                <a:latin typeface="Times New Roman"/>
                <a:ea typeface="Times New Roman"/>
                <a:cs typeface="Times New Roman"/>
                <a:sym typeface="Times New Roman"/>
              </a:rPr>
              <a:t> of the next state S</a:t>
            </a:r>
            <a:r>
              <a:rPr lang="en-US" sz="2400" baseline="-25000" dirty="0">
                <a:latin typeface="Times New Roman"/>
                <a:ea typeface="Times New Roman"/>
                <a:cs typeface="Times New Roman"/>
                <a:sym typeface="Times New Roman"/>
              </a:rPr>
              <a:t>(t+1)</a:t>
            </a:r>
            <a:r>
              <a:rPr lang="en-US" sz="2400" dirty="0">
                <a:latin typeface="Times New Roman"/>
                <a:ea typeface="Times New Roman"/>
                <a:cs typeface="Times New Roman"/>
                <a:sym typeface="Times New Roman"/>
              </a:rPr>
              <a:t> being s′ should only be dependent on the current state S</a:t>
            </a:r>
            <a:r>
              <a:rPr lang="en-US" sz="2400" baseline="-25000" dirty="0">
                <a:latin typeface="Times New Roman"/>
                <a:ea typeface="Times New Roman"/>
                <a:cs typeface="Times New Roman"/>
                <a:sym typeface="Times New Roman"/>
              </a:rPr>
              <a:t>t</a:t>
            </a:r>
            <a:endParaRPr sz="2400" baseline="-25000">
              <a:latin typeface="Times New Roman"/>
              <a:ea typeface="Times New Roman"/>
              <a:cs typeface="Times New Roman"/>
              <a:sym typeface="Times New Roman"/>
            </a:endParaRPr>
          </a:p>
        </p:txBody>
      </p:sp>
      <p:pic>
        <p:nvPicPr>
          <p:cNvPr id="214" name="Google Shape;214;p32"/>
          <p:cNvPicPr preferRelativeResize="0"/>
          <p:nvPr/>
        </p:nvPicPr>
        <p:blipFill rotWithShape="1">
          <a:blip r:embed="rId6">
            <a:alphaModFix/>
          </a:blip>
          <a:srcRect/>
          <a:stretch/>
        </p:blipFill>
        <p:spPr>
          <a:xfrm>
            <a:off x="2971800" y="5638800"/>
            <a:ext cx="5619750" cy="70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dirty="0">
                <a:latin typeface="Times New Roman"/>
                <a:ea typeface="Times New Roman"/>
                <a:cs typeface="Times New Roman"/>
                <a:sym typeface="Times New Roman"/>
              </a:rPr>
              <a:t>MDP Model</a:t>
            </a:r>
            <a:endParaRPr/>
          </a:p>
        </p:txBody>
      </p:sp>
      <p:sp>
        <p:nvSpPr>
          <p:cNvPr id="233" name="Google Shape;233;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latin typeface="Times New Roman" pitchFamily="18" charset="0"/>
                <a:cs typeface="Times New Roman" pitchFamily="18" charset="0"/>
              </a:rPr>
              <a:t>MDP model &lt;S,T,A,R&gt;</a:t>
            </a:r>
            <a:endParaRPr>
              <a:latin typeface="Times New Roman" pitchFamily="18" charset="0"/>
              <a:cs typeface="Times New Roman" pitchFamily="18" charset="0"/>
            </a:endParaRPr>
          </a:p>
          <a:p>
            <a:pPr marL="742950" lvl="1" indent="-133350" algn="l" rtl="0">
              <a:spcBef>
                <a:spcPts val="480"/>
              </a:spcBef>
              <a:spcAft>
                <a:spcPts val="0"/>
              </a:spcAft>
              <a:buClr>
                <a:schemeClr val="dk1"/>
              </a:buClr>
              <a:buSzPts val="2400"/>
              <a:buNone/>
            </a:pPr>
            <a:endParaRPr sz="2400"/>
          </a:p>
        </p:txBody>
      </p:sp>
      <p:sp>
        <p:nvSpPr>
          <p:cNvPr id="234" name="Google Shape;234;p35"/>
          <p:cNvSpPr/>
          <p:nvPr/>
        </p:nvSpPr>
        <p:spPr>
          <a:xfrm>
            <a:off x="1371600" y="2667000"/>
            <a:ext cx="2819400" cy="68580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1"/>
                </a:solidFill>
                <a:latin typeface="Times New Roman" pitchFamily="18" charset="0"/>
                <a:cs typeface="Times New Roman" pitchFamily="18" charset="0"/>
                <a:sym typeface="Arial"/>
              </a:rPr>
              <a:t>Agent</a:t>
            </a:r>
            <a:endParaRPr>
              <a:latin typeface="Times New Roman" pitchFamily="18" charset="0"/>
              <a:cs typeface="Times New Roman" pitchFamily="18" charset="0"/>
            </a:endParaRPr>
          </a:p>
        </p:txBody>
      </p:sp>
      <p:sp>
        <p:nvSpPr>
          <p:cNvPr id="235" name="Google Shape;235;p35"/>
          <p:cNvSpPr/>
          <p:nvPr/>
        </p:nvSpPr>
        <p:spPr>
          <a:xfrm>
            <a:off x="914400" y="3962400"/>
            <a:ext cx="3657600" cy="533400"/>
          </a:xfrm>
          <a:prstGeom prst="rect">
            <a:avLst/>
          </a:prstGeom>
          <a:solidFill>
            <a:schemeClr val="accent2"/>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1"/>
                </a:solidFill>
                <a:latin typeface="Times New Roman" pitchFamily="18" charset="0"/>
                <a:cs typeface="Times New Roman" pitchFamily="18" charset="0"/>
                <a:sym typeface="Arial"/>
              </a:rPr>
              <a:t>Environment</a:t>
            </a:r>
            <a:endParaRPr>
              <a:latin typeface="Times New Roman" pitchFamily="18" charset="0"/>
              <a:cs typeface="Times New Roman" pitchFamily="18" charset="0"/>
            </a:endParaRPr>
          </a:p>
        </p:txBody>
      </p:sp>
      <p:cxnSp>
        <p:nvCxnSpPr>
          <p:cNvPr id="236" name="Google Shape;236;p35"/>
          <p:cNvCxnSpPr/>
          <p:nvPr/>
        </p:nvCxnSpPr>
        <p:spPr>
          <a:xfrm rot="10800000" flipH="1">
            <a:off x="1219200" y="3352800"/>
            <a:ext cx="609600" cy="609600"/>
          </a:xfrm>
          <a:prstGeom prst="straightConnector1">
            <a:avLst/>
          </a:prstGeom>
          <a:noFill/>
          <a:ln w="38100" cap="flat" cmpd="sng">
            <a:solidFill>
              <a:srgbClr val="FF3300"/>
            </a:solidFill>
            <a:prstDash val="solid"/>
            <a:round/>
            <a:headEnd type="none" w="sm" len="sm"/>
            <a:tailEnd type="triangle" w="med" len="med"/>
          </a:ln>
        </p:spPr>
      </p:cxnSp>
      <p:cxnSp>
        <p:nvCxnSpPr>
          <p:cNvPr id="237" name="Google Shape;237;p35"/>
          <p:cNvCxnSpPr/>
          <p:nvPr/>
        </p:nvCxnSpPr>
        <p:spPr>
          <a:xfrm rot="10800000" flipH="1">
            <a:off x="1828800" y="3352800"/>
            <a:ext cx="609600" cy="609600"/>
          </a:xfrm>
          <a:prstGeom prst="straightConnector1">
            <a:avLst/>
          </a:prstGeom>
          <a:noFill/>
          <a:ln w="38100" cap="flat" cmpd="sng">
            <a:solidFill>
              <a:srgbClr val="FF3300"/>
            </a:solidFill>
            <a:prstDash val="solid"/>
            <a:round/>
            <a:headEnd type="none" w="sm" len="sm"/>
            <a:tailEnd type="triangle" w="med" len="med"/>
          </a:ln>
        </p:spPr>
      </p:cxnSp>
      <p:cxnSp>
        <p:nvCxnSpPr>
          <p:cNvPr id="238" name="Google Shape;238;p35"/>
          <p:cNvCxnSpPr/>
          <p:nvPr/>
        </p:nvCxnSpPr>
        <p:spPr>
          <a:xfrm>
            <a:off x="3352800" y="3352800"/>
            <a:ext cx="609600" cy="609600"/>
          </a:xfrm>
          <a:prstGeom prst="straightConnector1">
            <a:avLst/>
          </a:prstGeom>
          <a:noFill/>
          <a:ln w="38100" cap="flat" cmpd="sng">
            <a:solidFill>
              <a:srgbClr val="FF3300"/>
            </a:solidFill>
            <a:prstDash val="solid"/>
            <a:round/>
            <a:headEnd type="none" w="sm" len="sm"/>
            <a:tailEnd type="triangle" w="med" len="med"/>
          </a:ln>
        </p:spPr>
      </p:cxnSp>
      <p:sp>
        <p:nvSpPr>
          <p:cNvPr id="239" name="Google Shape;239;p35"/>
          <p:cNvSpPr txBox="1"/>
          <p:nvPr/>
        </p:nvSpPr>
        <p:spPr>
          <a:xfrm>
            <a:off x="762000" y="3413125"/>
            <a:ext cx="776288"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itchFamily="18" charset="0"/>
                <a:cs typeface="Times New Roman" pitchFamily="18" charset="0"/>
                <a:sym typeface="Arial"/>
              </a:rPr>
              <a:t>State</a:t>
            </a:r>
            <a:endParaRPr>
              <a:latin typeface="Times New Roman" pitchFamily="18" charset="0"/>
              <a:cs typeface="Times New Roman" pitchFamily="18" charset="0"/>
            </a:endParaRPr>
          </a:p>
        </p:txBody>
      </p:sp>
      <p:sp>
        <p:nvSpPr>
          <p:cNvPr id="240" name="Google Shape;240;p35"/>
          <p:cNvSpPr txBox="1"/>
          <p:nvPr/>
        </p:nvSpPr>
        <p:spPr>
          <a:xfrm>
            <a:off x="2057400" y="3581400"/>
            <a:ext cx="106045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itchFamily="18" charset="0"/>
                <a:cs typeface="Times New Roman" pitchFamily="18" charset="0"/>
                <a:sym typeface="Arial"/>
              </a:rPr>
              <a:t>Reward</a:t>
            </a:r>
            <a:endParaRPr>
              <a:latin typeface="Times New Roman" pitchFamily="18" charset="0"/>
              <a:cs typeface="Times New Roman" pitchFamily="18" charset="0"/>
            </a:endParaRPr>
          </a:p>
        </p:txBody>
      </p:sp>
      <p:sp>
        <p:nvSpPr>
          <p:cNvPr id="241" name="Google Shape;241;p35"/>
          <p:cNvSpPr txBox="1"/>
          <p:nvPr/>
        </p:nvSpPr>
        <p:spPr>
          <a:xfrm>
            <a:off x="3962400" y="3413125"/>
            <a:ext cx="890588"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itchFamily="18" charset="0"/>
                <a:cs typeface="Times New Roman" pitchFamily="18" charset="0"/>
                <a:sym typeface="Arial"/>
              </a:rPr>
              <a:t>Action</a:t>
            </a:r>
            <a:endParaRPr>
              <a:latin typeface="Times New Roman" pitchFamily="18" charset="0"/>
              <a:cs typeface="Times New Roman" pitchFamily="18" charset="0"/>
            </a:endParaRPr>
          </a:p>
        </p:txBody>
      </p:sp>
      <p:sp>
        <p:nvSpPr>
          <p:cNvPr id="242" name="Google Shape;242;p35"/>
          <p:cNvSpPr txBox="1"/>
          <p:nvPr/>
        </p:nvSpPr>
        <p:spPr>
          <a:xfrm>
            <a:off x="685799" y="5013325"/>
            <a:ext cx="524691"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s</a:t>
            </a:r>
            <a:r>
              <a:rPr lang="en-US" sz="2000" i="1" baseline="-25000" dirty="0">
                <a:solidFill>
                  <a:schemeClr val="dk1"/>
                </a:solidFill>
                <a:latin typeface="Arial"/>
                <a:ea typeface="Arial"/>
                <a:cs typeface="Arial"/>
                <a:sym typeface="Arial"/>
              </a:rPr>
              <a:t>0</a:t>
            </a:r>
            <a:endParaRPr/>
          </a:p>
        </p:txBody>
      </p:sp>
      <p:grpSp>
        <p:nvGrpSpPr>
          <p:cNvPr id="243" name="Google Shape;243;p35"/>
          <p:cNvGrpSpPr/>
          <p:nvPr/>
        </p:nvGrpSpPr>
        <p:grpSpPr>
          <a:xfrm>
            <a:off x="1066800" y="4860925"/>
            <a:ext cx="1528038" cy="777875"/>
            <a:chOff x="1786" y="2784"/>
            <a:chExt cx="967" cy="490"/>
          </a:xfrm>
        </p:grpSpPr>
        <p:sp>
          <p:nvSpPr>
            <p:cNvPr id="244" name="Google Shape;244;p35"/>
            <p:cNvSpPr txBox="1"/>
            <p:nvPr/>
          </p:nvSpPr>
          <p:spPr>
            <a:xfrm>
              <a:off x="2074" y="3024"/>
              <a:ext cx="227"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r</a:t>
              </a:r>
              <a:r>
                <a:rPr lang="en-US" sz="2000" i="1" baseline="-25000">
                  <a:solidFill>
                    <a:schemeClr val="dk1"/>
                  </a:solidFill>
                  <a:latin typeface="Arial"/>
                  <a:ea typeface="Arial"/>
                  <a:cs typeface="Arial"/>
                  <a:sym typeface="Arial"/>
                </a:rPr>
                <a:t>0</a:t>
              </a:r>
              <a:endParaRPr/>
            </a:p>
          </p:txBody>
        </p:sp>
        <p:grpSp>
          <p:nvGrpSpPr>
            <p:cNvPr id="245" name="Google Shape;245;p35"/>
            <p:cNvGrpSpPr/>
            <p:nvPr/>
          </p:nvGrpSpPr>
          <p:grpSpPr>
            <a:xfrm>
              <a:off x="1786" y="2784"/>
              <a:ext cx="576" cy="250"/>
              <a:chOff x="3370" y="2304"/>
              <a:chExt cx="576" cy="250"/>
            </a:xfrm>
          </p:grpSpPr>
          <p:sp>
            <p:nvSpPr>
              <p:cNvPr id="246" name="Google Shape;246;p35"/>
              <p:cNvSpPr txBox="1"/>
              <p:nvPr/>
            </p:nvSpPr>
            <p:spPr>
              <a:xfrm>
                <a:off x="3370" y="2304"/>
                <a:ext cx="37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a</a:t>
                </a:r>
                <a:r>
                  <a:rPr lang="en-US" sz="2000" i="1" baseline="-25000" dirty="0">
                    <a:solidFill>
                      <a:schemeClr val="dk1"/>
                    </a:solidFill>
                    <a:latin typeface="Arial"/>
                    <a:ea typeface="Arial"/>
                    <a:cs typeface="Arial"/>
                    <a:sym typeface="Arial"/>
                  </a:rPr>
                  <a:t>0</a:t>
                </a:r>
                <a:endParaRPr/>
              </a:p>
            </p:txBody>
          </p:sp>
          <p:cxnSp>
            <p:nvCxnSpPr>
              <p:cNvPr id="247" name="Google Shape;247;p35"/>
              <p:cNvCxnSpPr/>
              <p:nvPr/>
            </p:nvCxnSpPr>
            <p:spPr>
              <a:xfrm>
                <a:off x="3418" y="2544"/>
                <a:ext cx="528" cy="0"/>
              </a:xfrm>
              <a:prstGeom prst="straightConnector1">
                <a:avLst/>
              </a:prstGeom>
              <a:noFill/>
              <a:ln w="28575" cap="flat" cmpd="sng">
                <a:solidFill>
                  <a:srgbClr val="FF3300"/>
                </a:solidFill>
                <a:prstDash val="solid"/>
                <a:round/>
                <a:headEnd type="none" w="sm" len="sm"/>
                <a:tailEnd type="triangle" w="sm" len="sm"/>
              </a:ln>
            </p:spPr>
          </p:cxnSp>
        </p:grpSp>
        <p:sp>
          <p:nvSpPr>
            <p:cNvPr id="248" name="Google Shape;248;p35"/>
            <p:cNvSpPr txBox="1"/>
            <p:nvPr/>
          </p:nvSpPr>
          <p:spPr>
            <a:xfrm>
              <a:off x="2400" y="2887"/>
              <a:ext cx="353"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s</a:t>
              </a:r>
              <a:r>
                <a:rPr lang="en-US" sz="2000" i="1" baseline="-25000" dirty="0">
                  <a:solidFill>
                    <a:schemeClr val="dk1"/>
                  </a:solidFill>
                  <a:latin typeface="Arial"/>
                  <a:ea typeface="Arial"/>
                  <a:cs typeface="Arial"/>
                  <a:sym typeface="Arial"/>
                </a:rPr>
                <a:t>1</a:t>
              </a:r>
              <a:endParaRPr/>
            </a:p>
          </p:txBody>
        </p:sp>
      </p:grpSp>
      <p:grpSp>
        <p:nvGrpSpPr>
          <p:cNvPr id="249" name="Google Shape;249;p35"/>
          <p:cNvGrpSpPr/>
          <p:nvPr/>
        </p:nvGrpSpPr>
        <p:grpSpPr>
          <a:xfrm>
            <a:off x="2362198" y="4860925"/>
            <a:ext cx="1512478" cy="777875"/>
            <a:chOff x="4186" y="2304"/>
            <a:chExt cx="957" cy="490"/>
          </a:xfrm>
        </p:grpSpPr>
        <p:sp>
          <p:nvSpPr>
            <p:cNvPr id="250" name="Google Shape;250;p35"/>
            <p:cNvSpPr txBox="1"/>
            <p:nvPr/>
          </p:nvSpPr>
          <p:spPr>
            <a:xfrm>
              <a:off x="4186" y="2304"/>
              <a:ext cx="461"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a</a:t>
              </a:r>
              <a:r>
                <a:rPr lang="en-US" sz="2000" i="1" baseline="-25000" dirty="0">
                  <a:solidFill>
                    <a:schemeClr val="dk1"/>
                  </a:solidFill>
                  <a:latin typeface="Arial"/>
                  <a:ea typeface="Arial"/>
                  <a:cs typeface="Arial"/>
                  <a:sym typeface="Arial"/>
                </a:rPr>
                <a:t>1</a:t>
              </a:r>
              <a:endParaRPr baseline="-25000"/>
            </a:p>
          </p:txBody>
        </p:sp>
        <p:sp>
          <p:nvSpPr>
            <p:cNvPr id="251" name="Google Shape;251;p35"/>
            <p:cNvSpPr txBox="1"/>
            <p:nvPr/>
          </p:nvSpPr>
          <p:spPr>
            <a:xfrm>
              <a:off x="4474" y="2544"/>
              <a:ext cx="25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r1</a:t>
              </a:r>
              <a:endParaRPr/>
            </a:p>
          </p:txBody>
        </p:sp>
        <p:cxnSp>
          <p:nvCxnSpPr>
            <p:cNvPr id="252" name="Google Shape;252;p35"/>
            <p:cNvCxnSpPr/>
            <p:nvPr/>
          </p:nvCxnSpPr>
          <p:spPr>
            <a:xfrm>
              <a:off x="4234" y="2544"/>
              <a:ext cx="528" cy="0"/>
            </a:xfrm>
            <a:prstGeom prst="straightConnector1">
              <a:avLst/>
            </a:prstGeom>
            <a:noFill/>
            <a:ln w="28575" cap="flat" cmpd="sng">
              <a:solidFill>
                <a:srgbClr val="FF3300"/>
              </a:solidFill>
              <a:prstDash val="solid"/>
              <a:round/>
              <a:headEnd type="none" w="sm" len="sm"/>
              <a:tailEnd type="triangle" w="sm" len="sm"/>
            </a:ln>
          </p:spPr>
        </p:cxnSp>
        <p:sp>
          <p:nvSpPr>
            <p:cNvPr id="253" name="Google Shape;253;p35"/>
            <p:cNvSpPr txBox="1"/>
            <p:nvPr/>
          </p:nvSpPr>
          <p:spPr>
            <a:xfrm>
              <a:off x="4800" y="2407"/>
              <a:ext cx="343"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s</a:t>
              </a:r>
              <a:r>
                <a:rPr lang="en-US" sz="2000" i="1" baseline="-25000" dirty="0">
                  <a:solidFill>
                    <a:schemeClr val="dk1"/>
                  </a:solidFill>
                  <a:latin typeface="Arial"/>
                  <a:ea typeface="Arial"/>
                  <a:cs typeface="Arial"/>
                  <a:sym typeface="Arial"/>
                </a:rPr>
                <a:t>2</a:t>
              </a:r>
              <a:endParaRPr baseline="-25000"/>
            </a:p>
          </p:txBody>
        </p:sp>
      </p:grpSp>
      <p:grpSp>
        <p:nvGrpSpPr>
          <p:cNvPr id="254" name="Google Shape;254;p35"/>
          <p:cNvGrpSpPr/>
          <p:nvPr/>
        </p:nvGrpSpPr>
        <p:grpSpPr>
          <a:xfrm>
            <a:off x="3657600" y="4860925"/>
            <a:ext cx="1517650" cy="777875"/>
            <a:chOff x="5002" y="2304"/>
            <a:chExt cx="758" cy="490"/>
          </a:xfrm>
        </p:grpSpPr>
        <p:sp>
          <p:nvSpPr>
            <p:cNvPr id="255" name="Google Shape;255;p35"/>
            <p:cNvSpPr txBox="1"/>
            <p:nvPr/>
          </p:nvSpPr>
          <p:spPr>
            <a:xfrm>
              <a:off x="5002" y="2304"/>
              <a:ext cx="283"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a</a:t>
              </a:r>
              <a:r>
                <a:rPr lang="en-US" sz="2000" i="1" baseline="-25000" dirty="0">
                  <a:solidFill>
                    <a:schemeClr val="dk1"/>
                  </a:solidFill>
                  <a:latin typeface="Arial"/>
                  <a:ea typeface="Arial"/>
                  <a:cs typeface="Arial"/>
                  <a:sym typeface="Arial"/>
                </a:rPr>
                <a:t>2</a:t>
              </a:r>
              <a:endParaRPr baseline="-25000"/>
            </a:p>
          </p:txBody>
        </p:sp>
        <p:sp>
          <p:nvSpPr>
            <p:cNvPr id="256" name="Google Shape;256;p35"/>
            <p:cNvSpPr txBox="1"/>
            <p:nvPr/>
          </p:nvSpPr>
          <p:spPr>
            <a:xfrm>
              <a:off x="5290" y="2544"/>
              <a:ext cx="20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r2</a:t>
              </a:r>
              <a:endParaRPr/>
            </a:p>
          </p:txBody>
        </p:sp>
        <p:cxnSp>
          <p:nvCxnSpPr>
            <p:cNvPr id="257" name="Google Shape;257;p35"/>
            <p:cNvCxnSpPr/>
            <p:nvPr/>
          </p:nvCxnSpPr>
          <p:spPr>
            <a:xfrm>
              <a:off x="5050" y="2544"/>
              <a:ext cx="528" cy="0"/>
            </a:xfrm>
            <a:prstGeom prst="straightConnector1">
              <a:avLst/>
            </a:prstGeom>
            <a:noFill/>
            <a:ln w="28575" cap="flat" cmpd="sng">
              <a:solidFill>
                <a:srgbClr val="FF3300"/>
              </a:solidFill>
              <a:prstDash val="solid"/>
              <a:round/>
              <a:headEnd type="none" w="sm" len="sm"/>
              <a:tailEnd type="triangle" w="sm" len="sm"/>
            </a:ln>
          </p:spPr>
        </p:cxnSp>
        <p:sp>
          <p:nvSpPr>
            <p:cNvPr id="258" name="Google Shape;258;p35"/>
            <p:cNvSpPr txBox="1"/>
            <p:nvPr/>
          </p:nvSpPr>
          <p:spPr>
            <a:xfrm>
              <a:off x="5506" y="2400"/>
              <a:ext cx="25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s</a:t>
              </a:r>
              <a:r>
                <a:rPr lang="en-US" sz="2000" i="1" baseline="-25000" dirty="0">
                  <a:solidFill>
                    <a:schemeClr val="dk1"/>
                  </a:solidFill>
                  <a:latin typeface="Arial"/>
                  <a:ea typeface="Arial"/>
                  <a:cs typeface="Arial"/>
                  <a:sym typeface="Arial"/>
                </a:rPr>
                <a:t>3</a:t>
              </a:r>
              <a:r>
                <a:rPr lang="en-US" sz="2000" i="1" dirty="0">
                  <a:solidFill>
                    <a:schemeClr val="dk1"/>
                  </a:solidFill>
                  <a:latin typeface="Arial"/>
                  <a:ea typeface="Arial"/>
                  <a:cs typeface="Arial"/>
                  <a:sym typeface="Arial"/>
                </a:rPr>
                <a:t>  </a:t>
              </a:r>
              <a:endParaRPr/>
            </a:p>
          </p:txBody>
        </p:sp>
      </p:grpSp>
      <p:sp>
        <p:nvSpPr>
          <p:cNvPr id="259" name="Google Shape;259;p35"/>
          <p:cNvSpPr/>
          <p:nvPr/>
        </p:nvSpPr>
        <p:spPr>
          <a:xfrm>
            <a:off x="5638800" y="1500174"/>
            <a:ext cx="2971800" cy="4900626"/>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 S– set of states</a:t>
            </a:r>
            <a:endParaRPr/>
          </a:p>
          <a:p>
            <a:pPr marL="0" marR="0" lvl="0" indent="-127000" algn="l" rtl="0">
              <a:spcBef>
                <a:spcPts val="40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 A– set of actions</a:t>
            </a:r>
            <a:endParaRPr sz="2000" baseline="-25000">
              <a:solidFill>
                <a:schemeClr val="dk1"/>
              </a:solidFill>
              <a:latin typeface="Times New Roman"/>
              <a:ea typeface="Times New Roman"/>
              <a:cs typeface="Times New Roman"/>
              <a:sym typeface="Times New Roman"/>
            </a:endParaRPr>
          </a:p>
          <a:p>
            <a:pPr marL="0" marR="0" lvl="0" indent="-127000" algn="l" rtl="0">
              <a:spcBef>
                <a:spcPts val="40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 T(</a:t>
            </a:r>
            <a:r>
              <a:rPr lang="en-US" sz="2000" dirty="0" err="1">
                <a:solidFill>
                  <a:schemeClr val="dk1"/>
                </a:solidFill>
                <a:latin typeface="Times New Roman"/>
                <a:ea typeface="Times New Roman"/>
                <a:cs typeface="Times New Roman"/>
                <a:sym typeface="Times New Roman"/>
              </a:rPr>
              <a:t>s,a,s</a:t>
            </a:r>
            <a:r>
              <a:rPr lang="en-US" sz="2000" dirty="0">
                <a:solidFill>
                  <a:schemeClr val="dk1"/>
                </a:solidFill>
                <a:latin typeface="Times New Roman"/>
                <a:ea typeface="Times New Roman"/>
                <a:cs typeface="Times New Roman"/>
                <a:sym typeface="Times New Roman"/>
              </a:rPr>
              <a:t>’) = P(</a:t>
            </a:r>
            <a:r>
              <a:rPr lang="en-US" sz="2000" dirty="0" err="1">
                <a:solidFill>
                  <a:schemeClr val="dk1"/>
                </a:solidFill>
                <a:latin typeface="Times New Roman"/>
                <a:ea typeface="Times New Roman"/>
                <a:cs typeface="Times New Roman"/>
                <a:sym typeface="Times New Roman"/>
              </a:rPr>
              <a:t>s’|s,a</a:t>
            </a:r>
            <a:r>
              <a:rPr lang="en-US" sz="2000" dirty="0">
                <a:solidFill>
                  <a:schemeClr val="dk1"/>
                </a:solidFill>
                <a:latin typeface="Times New Roman"/>
                <a:ea typeface="Times New Roman"/>
                <a:cs typeface="Times New Roman"/>
                <a:sym typeface="Times New Roman"/>
              </a:rPr>
              <a:t>)– the probability of transition from </a:t>
            </a:r>
            <a:r>
              <a:rPr lang="en-US" sz="2000" i="1" dirty="0">
                <a:solidFill>
                  <a:schemeClr val="dk1"/>
                </a:solidFill>
                <a:latin typeface="Times New Roman"/>
                <a:ea typeface="Times New Roman"/>
                <a:cs typeface="Times New Roman"/>
                <a:sym typeface="Times New Roman"/>
              </a:rPr>
              <a:t>s </a:t>
            </a:r>
            <a:r>
              <a:rPr lang="en-US" sz="2000" dirty="0">
                <a:solidFill>
                  <a:schemeClr val="dk1"/>
                </a:solidFill>
                <a:latin typeface="Times New Roman"/>
                <a:ea typeface="Times New Roman"/>
                <a:cs typeface="Times New Roman"/>
                <a:sym typeface="Times New Roman"/>
              </a:rPr>
              <a:t>to </a:t>
            </a:r>
            <a:r>
              <a:rPr lang="en-US" sz="2000" i="1" dirty="0">
                <a:solidFill>
                  <a:schemeClr val="dk1"/>
                </a:solidFill>
                <a:latin typeface="Times New Roman"/>
                <a:ea typeface="Times New Roman"/>
                <a:cs typeface="Times New Roman"/>
                <a:sym typeface="Times New Roman"/>
              </a:rPr>
              <a:t>s’</a:t>
            </a:r>
            <a:r>
              <a:rPr lang="en-US" sz="2000" dirty="0">
                <a:solidFill>
                  <a:schemeClr val="dk1"/>
                </a:solidFill>
                <a:latin typeface="Times New Roman"/>
                <a:ea typeface="Times New Roman"/>
                <a:cs typeface="Times New Roman"/>
                <a:sym typeface="Times New Roman"/>
              </a:rPr>
              <a:t> given action</a:t>
            </a:r>
            <a:r>
              <a:rPr lang="en-US" sz="2000" i="1" dirty="0">
                <a:solidFill>
                  <a:schemeClr val="dk1"/>
                </a:solidFill>
                <a:latin typeface="Times New Roman"/>
                <a:ea typeface="Times New Roman"/>
                <a:cs typeface="Times New Roman"/>
                <a:sym typeface="Times New Roman"/>
              </a:rPr>
              <a:t> a</a:t>
            </a:r>
            <a:endParaRPr/>
          </a:p>
          <a:p>
            <a:pPr marL="0" marR="0" lvl="0" indent="-127000" algn="l" rtl="0">
              <a:spcBef>
                <a:spcPts val="40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 R(</a:t>
            </a:r>
            <a:r>
              <a:rPr lang="en-US" sz="2000" dirty="0" err="1">
                <a:solidFill>
                  <a:schemeClr val="dk1"/>
                </a:solidFill>
                <a:latin typeface="Times New Roman"/>
                <a:ea typeface="Times New Roman"/>
                <a:cs typeface="Times New Roman"/>
                <a:sym typeface="Times New Roman"/>
              </a:rPr>
              <a:t>s,a</a:t>
            </a:r>
            <a:r>
              <a:rPr lang="en-US" sz="2000" dirty="0">
                <a:solidFill>
                  <a:schemeClr val="dk1"/>
                </a:solidFill>
                <a:latin typeface="Times New Roman"/>
                <a:ea typeface="Times New Roman"/>
                <a:cs typeface="Times New Roman"/>
                <a:sym typeface="Times New Roman"/>
              </a:rPr>
              <a:t>)– the expected reward for taking action </a:t>
            </a:r>
            <a:r>
              <a:rPr lang="en-US" sz="2000" i="1" dirty="0">
                <a:solidFill>
                  <a:schemeClr val="dk1"/>
                </a:solidFill>
                <a:latin typeface="Times New Roman"/>
                <a:ea typeface="Times New Roman"/>
                <a:cs typeface="Times New Roman"/>
                <a:sym typeface="Times New Roman"/>
              </a:rPr>
              <a:t>a </a:t>
            </a:r>
            <a:r>
              <a:rPr lang="en-US" sz="2000" dirty="0">
                <a:solidFill>
                  <a:schemeClr val="dk1"/>
                </a:solidFill>
                <a:latin typeface="Times New Roman"/>
                <a:ea typeface="Times New Roman"/>
                <a:cs typeface="Times New Roman"/>
                <a:sym typeface="Times New Roman"/>
              </a:rPr>
              <a:t>in state </a:t>
            </a:r>
            <a:r>
              <a:rPr lang="en-US" sz="2000" i="1" dirty="0">
                <a:solidFill>
                  <a:schemeClr val="dk1"/>
                </a:solidFill>
                <a:latin typeface="Times New Roman"/>
                <a:ea typeface="Times New Roman"/>
                <a:cs typeface="Times New Roman"/>
                <a:sym typeface="Times New Roman"/>
              </a:rPr>
              <a:t>s</a:t>
            </a:r>
            <a:endParaRPr/>
          </a:p>
        </p:txBody>
      </p:sp>
      <p:pic>
        <p:nvPicPr>
          <p:cNvPr id="260" name="Google Shape;260;p35"/>
          <p:cNvPicPr preferRelativeResize="0"/>
          <p:nvPr/>
        </p:nvPicPr>
        <p:blipFill rotWithShape="1">
          <a:blip r:embed="rId3">
            <a:alphaModFix/>
          </a:blip>
          <a:srcRect/>
          <a:stretch/>
        </p:blipFill>
        <p:spPr>
          <a:xfrm>
            <a:off x="5851524" y="4429132"/>
            <a:ext cx="2792441" cy="1206493"/>
          </a:xfrm>
          <a:prstGeom prst="rect">
            <a:avLst/>
          </a:prstGeom>
          <a:noFill/>
          <a:ln>
            <a:noFill/>
          </a:ln>
        </p:spPr>
      </p:pic>
      <p:pic>
        <p:nvPicPr>
          <p:cNvPr id="261" name="Google Shape;261;p35"/>
          <p:cNvPicPr preferRelativeResize="0"/>
          <p:nvPr/>
        </p:nvPicPr>
        <p:blipFill rotWithShape="1">
          <a:blip r:embed="rId4">
            <a:alphaModFix/>
          </a:blip>
          <a:srcRect/>
          <a:stretch/>
        </p:blipFill>
        <p:spPr>
          <a:xfrm>
            <a:off x="571472" y="5715016"/>
            <a:ext cx="5072098" cy="8572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body" idx="1"/>
          </p:nvPr>
        </p:nvSpPr>
        <p:spPr>
          <a:xfrm>
            <a:off x="533400" y="7620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A Markov process is defined by (S, P) where S are the states, and </a:t>
            </a:r>
            <a:r>
              <a:rPr lang="en-US" sz="2400" i="1">
                <a:latin typeface="Times New Roman"/>
                <a:ea typeface="Times New Roman"/>
                <a:cs typeface="Times New Roman"/>
                <a:sym typeface="Times New Roman"/>
              </a:rPr>
              <a:t>P</a:t>
            </a:r>
            <a:r>
              <a:rPr lang="en-US" sz="2400">
                <a:latin typeface="Times New Roman"/>
                <a:ea typeface="Times New Roman"/>
                <a:cs typeface="Times New Roman"/>
                <a:sym typeface="Times New Roman"/>
              </a:rPr>
              <a:t> is the state-transition probability. </a:t>
            </a:r>
            <a:endParaRPr sz="2400">
              <a:latin typeface="Times New Roman"/>
              <a:ea typeface="Times New Roman"/>
              <a:cs typeface="Times New Roman"/>
              <a:sym typeface="Times New Roman"/>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It consists of a sequence of random states S₁, S₂</a:t>
            </a:r>
            <a:r>
              <a:rPr lang="en-US" sz="2400" i="1">
                <a:latin typeface="Times New Roman"/>
                <a:ea typeface="Times New Roman"/>
                <a:cs typeface="Times New Roman"/>
                <a:sym typeface="Times New Roman"/>
              </a:rPr>
              <a:t>, …</a:t>
            </a:r>
            <a:r>
              <a:rPr lang="en-US" sz="2400" b="1"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where all the states obey the Markov property.</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The state transition probability or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ss</a:t>
            </a:r>
            <a:r>
              <a:rPr lang="en-US" sz="2400" i="1" baseline="-25000">
                <a:latin typeface="Times New Roman"/>
                <a:ea typeface="Times New Roman"/>
                <a:cs typeface="Times New Roman"/>
                <a:sym typeface="Times New Roman"/>
              </a:rPr>
              <a:t>′</a:t>
            </a:r>
            <a:r>
              <a:rPr lang="en-US" sz="2400">
                <a:latin typeface="Times New Roman"/>
                <a:ea typeface="Times New Roman"/>
                <a:cs typeface="Times New Roman"/>
                <a:sym typeface="Times New Roman"/>
              </a:rPr>
              <a:t> is the probability of jumping to a state </a:t>
            </a:r>
            <a:r>
              <a:rPr lang="en-US" sz="2400" i="1">
                <a:latin typeface="Times New Roman"/>
                <a:ea typeface="Times New Roman"/>
                <a:cs typeface="Times New Roman"/>
                <a:sym typeface="Times New Roman"/>
              </a:rPr>
              <a:t>s’</a:t>
            </a:r>
            <a:r>
              <a:rPr lang="en-US" sz="2400">
                <a:latin typeface="Times New Roman"/>
                <a:ea typeface="Times New Roman"/>
                <a:cs typeface="Times New Roman"/>
                <a:sym typeface="Times New Roman"/>
              </a:rPr>
              <a:t> from the current state </a:t>
            </a:r>
            <a:r>
              <a:rPr lang="en-US" sz="2400" i="1">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p:txBody>
      </p:sp>
      <p:pic>
        <p:nvPicPr>
          <p:cNvPr id="220" name="Google Shape;220;p33"/>
          <p:cNvPicPr preferRelativeResize="0"/>
          <p:nvPr/>
        </p:nvPicPr>
        <p:blipFill rotWithShape="1">
          <a:blip r:embed="rId3">
            <a:alphaModFix/>
          </a:blip>
          <a:srcRect/>
          <a:stretch/>
        </p:blipFill>
        <p:spPr>
          <a:xfrm>
            <a:off x="2209800" y="3581400"/>
            <a:ext cx="4530480" cy="2667000"/>
          </a:xfrm>
          <a:prstGeom prst="rect">
            <a:avLst/>
          </a:prstGeom>
          <a:noFill/>
          <a:ln>
            <a:noFill/>
          </a:ln>
        </p:spPr>
      </p:pic>
      <p:sp>
        <p:nvSpPr>
          <p:cNvPr id="221" name="Google Shape;221;p33"/>
          <p:cNvSpPr txBox="1"/>
          <p:nvPr/>
        </p:nvSpPr>
        <p:spPr>
          <a:xfrm>
            <a:off x="5105400" y="5791200"/>
            <a:ext cx="28956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Markov chain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4"/>
          <p:cNvPicPr preferRelativeResize="0">
            <a:picLocks noGrp="1"/>
          </p:cNvPicPr>
          <p:nvPr>
            <p:ph type="body" idx="1"/>
          </p:nvPr>
        </p:nvPicPr>
        <p:blipFill rotWithShape="1">
          <a:blip r:embed="rId3">
            <a:alphaModFix/>
          </a:blip>
          <a:srcRect/>
          <a:stretch/>
        </p:blipFill>
        <p:spPr>
          <a:xfrm>
            <a:off x="1371600" y="1066800"/>
            <a:ext cx="6301233" cy="4525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227" name="Google Shape;227;p34"/>
          <p:cNvPicPr preferRelativeResize="0">
            <a:picLocks noGrp="1"/>
          </p:cNvPicPr>
          <p:nvPr>
            <p:ph type="body" idx="1"/>
          </p:nvPr>
        </p:nvPicPr>
        <p:blipFill rotWithShape="1">
          <a:blip r:embed="rId3">
            <a:alphaModFix/>
          </a:blip>
          <a:srcRect/>
          <a:stretch/>
        </p:blipFill>
        <p:spPr>
          <a:xfrm>
            <a:off x="1676400" y="1676400"/>
            <a:ext cx="5867399" cy="449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6"/>
          <p:cNvPicPr preferRelativeResize="0">
            <a:picLocks noGrp="1"/>
          </p:cNvPicPr>
          <p:nvPr>
            <p:ph type="body" idx="1"/>
          </p:nvPr>
        </p:nvPicPr>
        <p:blipFill rotWithShape="1">
          <a:blip r:embed="rId3">
            <a:alphaModFix/>
          </a:blip>
          <a:srcRect/>
          <a:stretch/>
        </p:blipFill>
        <p:spPr>
          <a:xfrm>
            <a:off x="1143000" y="228600"/>
            <a:ext cx="6014356" cy="3962400"/>
          </a:xfrm>
          <a:prstGeom prst="rect">
            <a:avLst/>
          </a:prstGeom>
          <a:noFill/>
          <a:ln>
            <a:noFill/>
          </a:ln>
        </p:spPr>
      </p:pic>
      <p:pic>
        <p:nvPicPr>
          <p:cNvPr id="267" name="Google Shape;267;p36"/>
          <p:cNvPicPr preferRelativeResize="0"/>
          <p:nvPr/>
        </p:nvPicPr>
        <p:blipFill rotWithShape="1">
          <a:blip r:embed="rId4">
            <a:alphaModFix/>
          </a:blip>
          <a:srcRect/>
          <a:stretch/>
        </p:blipFill>
        <p:spPr>
          <a:xfrm>
            <a:off x="2438400" y="3505200"/>
            <a:ext cx="5410200" cy="335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Example 1</a:t>
            </a:r>
            <a:endParaRPr sz="3200">
              <a:latin typeface="Times New Roman"/>
              <a:ea typeface="Times New Roman"/>
              <a:cs typeface="Times New Roman"/>
              <a:sym typeface="Times New Roman"/>
            </a:endParaRPr>
          </a:p>
        </p:txBody>
      </p:sp>
      <p:pic>
        <p:nvPicPr>
          <p:cNvPr id="316" name="Google Shape;316;p44"/>
          <p:cNvPicPr preferRelativeResize="0">
            <a:picLocks noGrp="1"/>
          </p:cNvPicPr>
          <p:nvPr>
            <p:ph type="body" idx="1"/>
          </p:nvPr>
        </p:nvPicPr>
        <p:blipFill rotWithShape="1">
          <a:blip r:embed="rId3">
            <a:alphaModFix/>
          </a:blip>
          <a:srcRect/>
          <a:stretch/>
        </p:blipFill>
        <p:spPr>
          <a:xfrm>
            <a:off x="457200" y="1524000"/>
            <a:ext cx="8229600" cy="40055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Example 2</a:t>
            </a:r>
            <a:endParaRPr sz="3200">
              <a:latin typeface="Times New Roman"/>
              <a:ea typeface="Times New Roman"/>
              <a:cs typeface="Times New Roman"/>
              <a:sym typeface="Times New Roman"/>
            </a:endParaRPr>
          </a:p>
        </p:txBody>
      </p:sp>
      <p:pic>
        <p:nvPicPr>
          <p:cNvPr id="322" name="Google Shape;322;p45"/>
          <p:cNvPicPr preferRelativeResize="0">
            <a:picLocks noGrp="1"/>
          </p:cNvPicPr>
          <p:nvPr>
            <p:ph type="body" idx="1"/>
          </p:nvPr>
        </p:nvPicPr>
        <p:blipFill rotWithShape="1">
          <a:blip r:embed="rId3">
            <a:alphaModFix/>
          </a:blip>
          <a:srcRect/>
          <a:stretch/>
        </p:blipFill>
        <p:spPr>
          <a:xfrm>
            <a:off x="457200" y="1862434"/>
            <a:ext cx="8229600" cy="40014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100" name="Google Shape;100;p15"/>
          <p:cNvSpPr txBox="1">
            <a:spLocks noGrp="1"/>
          </p:cNvSpPr>
          <p:nvPr>
            <p:ph type="body" idx="1"/>
          </p:nvPr>
        </p:nvSpPr>
        <p:spPr>
          <a:xfrm>
            <a:off x="457200" y="1447800"/>
            <a:ext cx="8229600" cy="46783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sz="2400">
                <a:latin typeface="Times New Roman"/>
                <a:ea typeface="Times New Roman"/>
                <a:cs typeface="Times New Roman"/>
                <a:sym typeface="Times New Roman"/>
              </a:rPr>
              <a:t>Reinforcement Learning (RL) overcomes the problem of data acquisition.</a:t>
            </a:r>
            <a:endParaRPr/>
          </a:p>
          <a:p>
            <a:pPr marL="342900" lvl="0" indent="-278130" algn="l" rtl="0">
              <a:spcBef>
                <a:spcPts val="204"/>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08"/>
              </a:spcBef>
              <a:spcAft>
                <a:spcPts val="0"/>
              </a:spcAft>
              <a:buClr>
                <a:schemeClr val="dk1"/>
              </a:buClr>
              <a:buSzPct val="100000"/>
              <a:buChar char="•"/>
            </a:pPr>
            <a:r>
              <a:rPr lang="en-US" sz="2400">
                <a:latin typeface="Times New Roman"/>
                <a:ea typeface="Times New Roman"/>
                <a:cs typeface="Times New Roman"/>
                <a:sym typeface="Times New Roman"/>
              </a:rPr>
              <a:t>In RL, the computer is simply given a goal to achieve. </a:t>
            </a:r>
            <a:endParaRPr/>
          </a:p>
          <a:p>
            <a:pPr marL="342900" lvl="0" indent="-278130" algn="l" rtl="0">
              <a:spcBef>
                <a:spcPts val="204"/>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08"/>
              </a:spcBef>
              <a:spcAft>
                <a:spcPts val="0"/>
              </a:spcAft>
              <a:buClr>
                <a:schemeClr val="dk1"/>
              </a:buClr>
              <a:buSzPct val="100000"/>
              <a:buChar char="•"/>
            </a:pPr>
            <a:r>
              <a:rPr lang="en-US" sz="2400">
                <a:latin typeface="Times New Roman"/>
                <a:ea typeface="Times New Roman"/>
                <a:cs typeface="Times New Roman"/>
                <a:sym typeface="Times New Roman"/>
              </a:rPr>
              <a:t>The computer then learns how to achieve that goal by trial-and-error by interacting with its environment.</a:t>
            </a:r>
            <a:endParaRPr/>
          </a:p>
          <a:p>
            <a:pPr marL="342900" lvl="0" indent="-278130" algn="l" rtl="0">
              <a:spcBef>
                <a:spcPts val="204"/>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08"/>
              </a:spcBef>
              <a:spcAft>
                <a:spcPts val="0"/>
              </a:spcAft>
              <a:buClr>
                <a:schemeClr val="dk1"/>
              </a:buClr>
              <a:buSzPct val="100000"/>
              <a:buChar char="•"/>
            </a:pPr>
            <a:r>
              <a:rPr lang="en-US" sz="2400">
                <a:latin typeface="Times New Roman"/>
                <a:ea typeface="Times New Roman"/>
                <a:cs typeface="Times New Roman"/>
                <a:sym typeface="Times New Roman"/>
              </a:rPr>
              <a:t>RL is a feedback-based Machine learning technique in which an agent learns based on this sensory input choosing an action to perform in the environment. </a:t>
            </a:r>
            <a:endParaRPr sz="2400">
              <a:latin typeface="Times New Roman"/>
              <a:ea typeface="Times New Roman"/>
              <a:cs typeface="Times New Roman"/>
              <a:sym typeface="Times New Roman"/>
            </a:endParaRPr>
          </a:p>
          <a:p>
            <a:pPr marL="342900" lvl="0" indent="-267335" algn="l" rtl="0">
              <a:spcBef>
                <a:spcPts val="238"/>
              </a:spcBef>
              <a:spcAft>
                <a:spcPts val="0"/>
              </a:spcAft>
              <a:buClr>
                <a:schemeClr val="dk1"/>
              </a:buClr>
              <a:buSzPct val="100000"/>
              <a:buNone/>
            </a:pPr>
            <a:endParaRPr sz="1400">
              <a:latin typeface="Times New Roman"/>
              <a:ea typeface="Times New Roman"/>
              <a:cs typeface="Times New Roman"/>
              <a:sym typeface="Times New Roman"/>
            </a:endParaRPr>
          </a:p>
          <a:p>
            <a:pPr marL="342900" lvl="0" indent="-342900" algn="l" rtl="0">
              <a:spcBef>
                <a:spcPts val="442"/>
              </a:spcBef>
              <a:spcAft>
                <a:spcPts val="0"/>
              </a:spcAft>
              <a:buClr>
                <a:schemeClr val="dk1"/>
              </a:buClr>
              <a:buSzPct val="100000"/>
              <a:buChar char="•"/>
            </a:pPr>
            <a:r>
              <a:rPr lang="en-US" sz="2600"/>
              <a:t> </a:t>
            </a:r>
            <a:r>
              <a:rPr lang="en-US" sz="2400">
                <a:latin typeface="Times New Roman"/>
                <a:ea typeface="Times New Roman"/>
                <a:cs typeface="Times New Roman"/>
                <a:sym typeface="Times New Roman"/>
              </a:rPr>
              <a:t>There is no labeled data, so the agent is bound to learn by its experience only.</a:t>
            </a:r>
            <a:endParaRPr sz="2400">
              <a:latin typeface="Times New Roman"/>
              <a:ea typeface="Times New Roman"/>
              <a:cs typeface="Times New Roman"/>
              <a:sym typeface="Times New Roman"/>
            </a:endParaRPr>
          </a:p>
          <a:p>
            <a:pPr marL="342900" lvl="0" indent="-278130" algn="l" rtl="0">
              <a:spcBef>
                <a:spcPts val="204"/>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08"/>
              </a:spcBef>
              <a:spcAft>
                <a:spcPts val="0"/>
              </a:spcAft>
              <a:buClr>
                <a:schemeClr val="dk1"/>
              </a:buClr>
              <a:buSzPct val="100000"/>
              <a:buChar char="•"/>
            </a:pPr>
            <a:r>
              <a:rPr lang="en-US" sz="2400">
                <a:latin typeface="Times New Roman"/>
                <a:ea typeface="Times New Roman"/>
                <a:cs typeface="Times New Roman"/>
                <a:sym typeface="Times New Roman"/>
              </a:rPr>
              <a:t>By seeing the results of actions, the agent gets positive feedback for each good action, and for each bad action, the agent gets negative feedback or penalty.</a:t>
            </a:r>
            <a:endParaRPr/>
          </a:p>
          <a:p>
            <a:pPr marL="742950" lvl="1" indent="-156209" algn="l" rtl="0">
              <a:spcBef>
                <a:spcPts val="408"/>
              </a:spcBef>
              <a:spcAft>
                <a:spcPts val="0"/>
              </a:spcAft>
              <a:buClr>
                <a:schemeClr val="dk1"/>
              </a:buClr>
              <a:buSzPct val="100000"/>
              <a:buNone/>
            </a:pPr>
            <a:endParaRPr sz="2400">
              <a:latin typeface="Times New Roman"/>
              <a:ea typeface="Times New Roman"/>
              <a:cs typeface="Times New Roman"/>
              <a:sym typeface="Times New Roman"/>
            </a:endParaRPr>
          </a:p>
          <a:p>
            <a:pPr marL="342900" lvl="0" indent="-170180" algn="l" rtl="0">
              <a:spcBef>
                <a:spcPts val="544"/>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Formulation of a Basic RL Problem</a:t>
            </a:r>
            <a:endParaRPr sz="3200">
              <a:latin typeface="Times New Roman"/>
              <a:ea typeface="Times New Roman"/>
              <a:cs typeface="Times New Roman"/>
              <a:sym typeface="Times New Roman"/>
            </a:endParaRPr>
          </a:p>
        </p:txBody>
      </p:sp>
      <p:sp>
        <p:nvSpPr>
          <p:cNvPr id="106" name="Google Shape;106;p16"/>
          <p:cNvSpPr txBox="1">
            <a:spLocks noGrp="1"/>
          </p:cNvSpPr>
          <p:nvPr>
            <p:ph type="body" idx="1"/>
          </p:nvPr>
        </p:nvSpPr>
        <p:spPr>
          <a:xfrm>
            <a:off x="457200" y="1524000"/>
            <a:ext cx="8229600" cy="4602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dirty="0">
                <a:latin typeface="Times New Roman"/>
                <a:ea typeface="Times New Roman"/>
                <a:cs typeface="Times New Roman"/>
                <a:sym typeface="Times New Roman"/>
              </a:rPr>
              <a:t>The action changes the environment in some manner and this change is communicated to the agent through a scalar </a:t>
            </a:r>
            <a:r>
              <a:rPr lang="en-US" sz="2400" i="1" dirty="0">
                <a:latin typeface="Times New Roman"/>
                <a:ea typeface="Times New Roman"/>
                <a:cs typeface="Times New Roman"/>
                <a:sym typeface="Times New Roman"/>
              </a:rPr>
              <a:t>reinforcement sig</a:t>
            </a:r>
            <a:r>
              <a:rPr lang="en-US" sz="2400" dirty="0">
                <a:latin typeface="Times New Roman"/>
                <a:ea typeface="Times New Roman"/>
                <a:cs typeface="Times New Roman"/>
                <a:sym typeface="Times New Roman"/>
              </a:rPr>
              <a:t>nal(reward/penalty). </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pic>
        <p:nvPicPr>
          <p:cNvPr id="107" name="Google Shape;107;p16"/>
          <p:cNvPicPr preferRelativeResize="0"/>
          <p:nvPr/>
        </p:nvPicPr>
        <p:blipFill rotWithShape="1">
          <a:blip r:embed="rId3">
            <a:alphaModFix/>
          </a:blip>
          <a:srcRect/>
          <a:stretch/>
        </p:blipFill>
        <p:spPr>
          <a:xfrm>
            <a:off x="2438400" y="2743200"/>
            <a:ext cx="6354158" cy="2553078"/>
          </a:xfrm>
          <a:prstGeom prst="rect">
            <a:avLst/>
          </a:prstGeom>
          <a:noFill/>
          <a:ln>
            <a:noFill/>
          </a:ln>
        </p:spPr>
      </p:pic>
      <p:pic>
        <p:nvPicPr>
          <p:cNvPr id="108" name="Google Shape;108;p16"/>
          <p:cNvPicPr preferRelativeResize="0"/>
          <p:nvPr/>
        </p:nvPicPr>
        <p:blipFill rotWithShape="1">
          <a:blip r:embed="rId4">
            <a:alphaModFix/>
          </a:blip>
          <a:srcRect/>
          <a:stretch/>
        </p:blipFill>
        <p:spPr>
          <a:xfrm>
            <a:off x="457201" y="5266510"/>
            <a:ext cx="8260080" cy="11081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Different Key Terms</a:t>
            </a:r>
            <a:endParaRPr sz="3200"/>
          </a:p>
        </p:txBody>
      </p:sp>
      <p:sp>
        <p:nvSpPr>
          <p:cNvPr id="114" name="Google Shape;114;p17"/>
          <p:cNvSpPr txBox="1">
            <a:spLocks noGrp="1"/>
          </p:cNvSpPr>
          <p:nvPr>
            <p:ph type="body" idx="1"/>
          </p:nvPr>
        </p:nvSpPr>
        <p:spPr>
          <a:xfrm>
            <a:off x="457200" y="1524000"/>
            <a:ext cx="8229600" cy="46021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b="1">
                <a:latin typeface="Times New Roman"/>
                <a:ea typeface="Times New Roman"/>
                <a:cs typeface="Times New Roman"/>
                <a:sym typeface="Times New Roman"/>
              </a:rPr>
              <a:t>Agent</a:t>
            </a:r>
            <a:r>
              <a:rPr lang="en-US" sz="2400">
                <a:latin typeface="Times New Roman"/>
                <a:ea typeface="Times New Roman"/>
                <a:cs typeface="Times New Roman"/>
                <a:sym typeface="Times New Roman"/>
              </a:rPr>
              <a:t>: This is the algorithm/model that is going to perform the actions and learn over time.</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b="1">
                <a:latin typeface="Times New Roman"/>
                <a:ea typeface="Times New Roman"/>
                <a:cs typeface="Times New Roman"/>
                <a:sym typeface="Times New Roman"/>
              </a:rPr>
              <a:t>Environment</a:t>
            </a:r>
            <a:r>
              <a:rPr lang="en-US" sz="2400">
                <a:latin typeface="Times New Roman"/>
                <a:ea typeface="Times New Roman"/>
                <a:cs typeface="Times New Roman"/>
                <a:sym typeface="Times New Roman"/>
              </a:rPr>
              <a:t>: The surroundings that the agent interacts with.</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b="1">
                <a:latin typeface="Times New Roman"/>
                <a:ea typeface="Times New Roman"/>
                <a:cs typeface="Times New Roman"/>
                <a:sym typeface="Times New Roman"/>
              </a:rPr>
              <a:t>Action</a:t>
            </a:r>
            <a:r>
              <a:rPr lang="en-US" sz="2400">
                <a:latin typeface="Times New Roman"/>
                <a:ea typeface="Times New Roman"/>
                <a:cs typeface="Times New Roman"/>
                <a:sym typeface="Times New Roman"/>
              </a:rPr>
              <a:t>: This is what the agent performs. These are essentially the interactions of the agent in an environment.</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b="1">
                <a:latin typeface="Times New Roman"/>
                <a:ea typeface="Times New Roman"/>
                <a:cs typeface="Times New Roman"/>
                <a:sym typeface="Times New Roman"/>
              </a:rPr>
              <a:t>Reward</a:t>
            </a:r>
            <a:r>
              <a:rPr lang="en-US" sz="2400">
                <a:latin typeface="Times New Roman"/>
                <a:ea typeface="Times New Roman"/>
                <a:cs typeface="Times New Roman"/>
                <a:sym typeface="Times New Roman"/>
              </a:rPr>
              <a:t>: This is the outcome of an action and every action has a reward. A reward could be positive or negative (penalty).</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b="1">
                <a:latin typeface="Times New Roman"/>
                <a:ea typeface="Times New Roman"/>
                <a:cs typeface="Times New Roman"/>
                <a:sym typeface="Times New Roman"/>
              </a:rPr>
              <a:t>State</a:t>
            </a:r>
            <a:r>
              <a:rPr lang="en-US" sz="2400">
                <a:latin typeface="Times New Roman"/>
                <a:ea typeface="Times New Roman"/>
                <a:cs typeface="Times New Roman"/>
                <a:sym typeface="Times New Roman"/>
              </a:rPr>
              <a:t>: The current place of the agent in the environment. The actions that the agent performs can change its state.</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The Environment</a:t>
            </a:r>
            <a:endParaRPr sz="3600">
              <a:latin typeface="Times New Roman"/>
              <a:ea typeface="Times New Roman"/>
              <a:cs typeface="Times New Roman"/>
              <a:sym typeface="Times New Roman"/>
            </a:endParaRPr>
          </a:p>
        </p:txBody>
      </p:sp>
      <p:sp>
        <p:nvSpPr>
          <p:cNvPr id="120" name="Google Shape;12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31" algn="l" rtl="0">
              <a:spcBef>
                <a:spcPts val="0"/>
              </a:spcBef>
              <a:spcAft>
                <a:spcPts val="0"/>
              </a:spcAft>
              <a:buClr>
                <a:schemeClr val="dk1"/>
              </a:buClr>
              <a:buSzPct val="100000"/>
              <a:buChar char="•"/>
            </a:pPr>
            <a:r>
              <a:rPr lang="en-US" sz="3500" dirty="0">
                <a:latin typeface="Times New Roman"/>
                <a:ea typeface="Times New Roman"/>
                <a:cs typeface="Times New Roman"/>
                <a:sym typeface="Times New Roman"/>
              </a:rPr>
              <a:t>Every RL system learns a mapping from situations to actions by trial-and-error interactions with a dynamic environment.</a:t>
            </a:r>
            <a:endParaRPr/>
          </a:p>
          <a:p>
            <a:pPr marL="342900" lvl="0" indent="-342900" algn="l" rtl="0">
              <a:spcBef>
                <a:spcPts val="200"/>
              </a:spcBef>
              <a:spcAft>
                <a:spcPts val="0"/>
              </a:spcAft>
              <a:buClr>
                <a:schemeClr val="dk1"/>
              </a:buClr>
              <a:buSzPct val="100000"/>
              <a:buNone/>
            </a:pPr>
            <a:endParaRPr sz="16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ct val="100000"/>
              <a:buChar char="•"/>
            </a:pPr>
            <a:r>
              <a:rPr lang="en-US" dirty="0">
                <a:latin typeface="Times New Roman"/>
                <a:ea typeface="Times New Roman"/>
                <a:cs typeface="Times New Roman"/>
                <a:sym typeface="Times New Roman"/>
              </a:rPr>
              <a:t>This environment must at least be partially observable by the reinforcement learning system, and the observations may come in the form of sensor readings.</a:t>
            </a:r>
            <a:endParaRPr/>
          </a:p>
          <a:p>
            <a:pPr marL="342900" lvl="0" indent="-271462" algn="l" rtl="0">
              <a:spcBef>
                <a:spcPts val="225"/>
              </a:spcBef>
              <a:spcAft>
                <a:spcPts val="0"/>
              </a:spcAft>
              <a:buClr>
                <a:schemeClr val="dk1"/>
              </a:buClr>
              <a:buSzPct val="100000"/>
              <a:buNone/>
            </a:pPr>
            <a:endParaRPr sz="18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ct val="100000"/>
              <a:buChar char="•"/>
            </a:pPr>
            <a:r>
              <a:rPr lang="en-US" dirty="0">
                <a:latin typeface="Times New Roman"/>
                <a:ea typeface="Times New Roman"/>
                <a:cs typeface="Times New Roman"/>
                <a:sym typeface="Times New Roman"/>
              </a:rPr>
              <a:t>If the RL system can observe perfectly all the information in the environment that might influence the choice of action to perform, then the RL system chooses actions based on true “states” of the environment.</a:t>
            </a:r>
            <a:endParaRPr/>
          </a:p>
          <a:p>
            <a:pPr marL="342900" lvl="0" indent="-267525" algn="l" rtl="0">
              <a:spcBef>
                <a:spcPts val="237"/>
              </a:spcBef>
              <a:spcAft>
                <a:spcPts val="0"/>
              </a:spcAft>
              <a:buClr>
                <a:schemeClr val="dk1"/>
              </a:buClr>
              <a:buSzPct val="100000"/>
              <a:buNone/>
            </a:pPr>
            <a:endParaRPr sz="19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ct val="100000"/>
              <a:buChar char="•"/>
            </a:pPr>
            <a:r>
              <a:rPr lang="en-US" dirty="0">
                <a:latin typeface="Times New Roman"/>
                <a:ea typeface="Times New Roman"/>
                <a:cs typeface="Times New Roman"/>
                <a:sym typeface="Times New Roman"/>
              </a:rPr>
              <a:t> This ideal case is the best possible basis for reinforcement learning and, in fact, is a necessary condition for much of the associated theory.</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fontScale="77500" lnSpcReduction="20000"/>
          </a:bodyPr>
          <a:lstStyle/>
          <a:p>
            <a:pPr marL="342900" lvl="0">
              <a:spcBef>
                <a:spcPts val="0"/>
              </a:spcBef>
              <a:buSzPct val="100000"/>
            </a:pPr>
            <a:r>
              <a:rPr lang="en-US" sz="2600" b="1" dirty="0">
                <a:latin typeface="Times New Roman" pitchFamily="18" charset="0"/>
                <a:ea typeface="Times New Roman"/>
                <a:cs typeface="Times New Roman" pitchFamily="18" charset="0"/>
                <a:sym typeface="Times New Roman"/>
              </a:rPr>
              <a:t>Policy: </a:t>
            </a:r>
            <a:r>
              <a:rPr lang="en-US" sz="2600" dirty="0">
                <a:latin typeface="Times New Roman" pitchFamily="18" charset="0"/>
                <a:cs typeface="Times New Roman" pitchFamily="18" charset="0"/>
              </a:rPr>
              <a:t> A plan that directs the agent’s decision-making by mapping states to actions. Finding an ideal policy that </a:t>
            </a:r>
            <a:r>
              <a:rPr lang="en-US" sz="2600" dirty="0" err="1">
                <a:latin typeface="Times New Roman" pitchFamily="18" charset="0"/>
                <a:cs typeface="Times New Roman" pitchFamily="18" charset="0"/>
              </a:rPr>
              <a:t>maximises</a:t>
            </a:r>
            <a:r>
              <a:rPr lang="en-US" sz="2600" dirty="0">
                <a:latin typeface="Times New Roman" pitchFamily="18" charset="0"/>
                <a:cs typeface="Times New Roman" pitchFamily="18" charset="0"/>
              </a:rPr>
              <a:t> cumulative rewards is the objective.</a:t>
            </a:r>
            <a:endParaRPr sz="2600">
              <a:latin typeface="Times New Roman" pitchFamily="18" charset="0"/>
              <a:cs typeface="Times New Roman" pitchFamily="18" charset="0"/>
            </a:endParaRPr>
          </a:p>
          <a:p>
            <a:pPr marL="342900" lvl="0" indent="-260667" algn="l" rtl="0">
              <a:spcBef>
                <a:spcPts val="259"/>
              </a:spcBef>
              <a:spcAft>
                <a:spcPts val="0"/>
              </a:spcAft>
              <a:buClr>
                <a:schemeClr val="dk1"/>
              </a:buClr>
              <a:buSzPct val="100000"/>
              <a:buNone/>
            </a:pPr>
            <a:endParaRPr sz="2200">
              <a:latin typeface="Times New Roman"/>
              <a:ea typeface="Times New Roman"/>
              <a:cs typeface="Times New Roman"/>
              <a:sym typeface="Times New Roman"/>
            </a:endParaRPr>
          </a:p>
          <a:p>
            <a:pPr marL="342900" lvl="0" indent="-342900" algn="l" rtl="0">
              <a:spcBef>
                <a:spcPts val="518"/>
              </a:spcBef>
              <a:spcAft>
                <a:spcPts val="0"/>
              </a:spcAft>
              <a:buClr>
                <a:schemeClr val="dk1"/>
              </a:buClr>
              <a:buSzPct val="100000"/>
              <a:buChar char="•"/>
            </a:pPr>
            <a:r>
              <a:rPr lang="en-US" sz="2200" dirty="0">
                <a:latin typeface="Times New Roman"/>
                <a:ea typeface="Times New Roman"/>
                <a:cs typeface="Times New Roman"/>
                <a:sym typeface="Times New Roman"/>
              </a:rPr>
              <a:t>The policies could be deterministic (maps state to action) or non-deterministic (probability distribution of actions for a state).</a:t>
            </a:r>
            <a:endParaRPr sz="2200"/>
          </a:p>
          <a:p>
            <a:pPr marL="342900" lvl="0" indent="-272415" algn="l" rtl="0">
              <a:spcBef>
                <a:spcPts val="222"/>
              </a:spcBef>
              <a:spcAft>
                <a:spcPts val="0"/>
              </a:spcAft>
              <a:buClr>
                <a:schemeClr val="dk1"/>
              </a:buClr>
              <a:buSzPct val="100000"/>
              <a:buNone/>
            </a:pPr>
            <a:endParaRPr sz="2200">
              <a:latin typeface="Times New Roman"/>
              <a:ea typeface="Times New Roman"/>
              <a:cs typeface="Times New Roman"/>
              <a:sym typeface="Times New Roman"/>
            </a:endParaRPr>
          </a:p>
          <a:p>
            <a:pPr marL="342900" lvl="0">
              <a:spcBef>
                <a:spcPts val="518"/>
              </a:spcBef>
              <a:buSzPct val="100000"/>
            </a:pPr>
            <a:r>
              <a:rPr lang="en-US" sz="2200" dirty="0">
                <a:latin typeface="Times New Roman"/>
                <a:ea typeface="Times New Roman"/>
                <a:cs typeface="Times New Roman"/>
                <a:sym typeface="Times New Roman"/>
              </a:rPr>
              <a:t>For deterministic policy: a</a:t>
            </a:r>
            <a:r>
              <a:rPr lang="en-US" sz="2200" baseline="-25000" dirty="0">
                <a:latin typeface="Times New Roman"/>
                <a:ea typeface="Times New Roman"/>
                <a:cs typeface="Times New Roman"/>
                <a:sym typeface="Times New Roman"/>
              </a:rPr>
              <a:t>t</a:t>
            </a:r>
            <a:r>
              <a:rPr lang="en-US" sz="2200" dirty="0">
                <a:latin typeface="Times New Roman"/>
                <a:ea typeface="Times New Roman"/>
                <a:cs typeface="Times New Roman"/>
                <a:sym typeface="Times New Roman"/>
              </a:rPr>
              <a:t> = </a:t>
            </a:r>
            <a:r>
              <a:rPr lang="en-US" sz="2200" dirty="0">
                <a:latin typeface="Times New Roman"/>
                <a:ea typeface="Times New Roman"/>
                <a:cs typeface="Times New Roman"/>
                <a:sym typeface="Symbol"/>
              </a:rPr>
              <a:t></a:t>
            </a:r>
            <a:r>
              <a:rPr lang="en-US" sz="2200" dirty="0">
                <a:latin typeface="Times New Roman"/>
                <a:ea typeface="Times New Roman"/>
                <a:cs typeface="Times New Roman"/>
                <a:sym typeface="Times New Roman"/>
              </a:rPr>
              <a:t>(</a:t>
            </a:r>
            <a:r>
              <a:rPr lang="en-US" sz="2200" dirty="0" err="1">
                <a:latin typeface="Times New Roman"/>
                <a:ea typeface="Times New Roman"/>
                <a:cs typeface="Times New Roman"/>
                <a:sym typeface="Times New Roman"/>
              </a:rPr>
              <a:t>s</a:t>
            </a:r>
            <a:r>
              <a:rPr lang="en-US" sz="2200" baseline="-25000" dirty="0" err="1">
                <a:latin typeface="Times New Roman"/>
                <a:ea typeface="Times New Roman"/>
                <a:cs typeface="Times New Roman"/>
                <a:sym typeface="Times New Roman"/>
              </a:rPr>
              <a:t>t</a:t>
            </a:r>
            <a:r>
              <a:rPr lang="en-US" sz="2200" dirty="0">
                <a:latin typeface="Times New Roman"/>
                <a:ea typeface="Times New Roman"/>
                <a:cs typeface="Times New Roman"/>
                <a:sym typeface="Times New Roman"/>
              </a:rPr>
              <a:t>)</a:t>
            </a:r>
            <a:br>
              <a:rPr lang="en-US" sz="2200" dirty="0">
                <a:latin typeface="Times New Roman"/>
                <a:ea typeface="Times New Roman"/>
                <a:cs typeface="Times New Roman"/>
                <a:sym typeface="Times New Roman"/>
              </a:rPr>
            </a:br>
            <a:r>
              <a:rPr lang="en-US" sz="2200" dirty="0">
                <a:latin typeface="Times New Roman"/>
                <a:ea typeface="Times New Roman"/>
                <a:cs typeface="Times New Roman"/>
                <a:sym typeface="Times New Roman"/>
              </a:rPr>
              <a:t>For stochastic policy: a</a:t>
            </a:r>
            <a:r>
              <a:rPr lang="en-US" sz="2200" baseline="-25000" dirty="0">
                <a:latin typeface="Times New Roman"/>
                <a:ea typeface="Times New Roman"/>
                <a:cs typeface="Times New Roman"/>
                <a:sym typeface="Times New Roman"/>
              </a:rPr>
              <a:t>t  </a:t>
            </a:r>
            <a:r>
              <a:rPr lang="en-US" sz="2200" dirty="0">
                <a:latin typeface="Times New Roman"/>
                <a:ea typeface="Times New Roman"/>
                <a:cs typeface="Times New Roman"/>
                <a:sym typeface="Times New Roman"/>
              </a:rPr>
              <a:t> = π(. | </a:t>
            </a:r>
            <a:r>
              <a:rPr lang="en-US" sz="2200" dirty="0" err="1">
                <a:latin typeface="Times New Roman"/>
                <a:ea typeface="Times New Roman"/>
                <a:cs typeface="Times New Roman"/>
                <a:sym typeface="Times New Roman"/>
              </a:rPr>
              <a:t>s</a:t>
            </a:r>
            <a:r>
              <a:rPr lang="en-US" sz="2200" baseline="-25000" dirty="0" err="1">
                <a:latin typeface="Times New Roman"/>
                <a:ea typeface="Times New Roman"/>
                <a:cs typeface="Times New Roman"/>
                <a:sym typeface="Times New Roman"/>
              </a:rPr>
              <a:t>t</a:t>
            </a:r>
            <a:r>
              <a:rPr lang="en-US" sz="2200" dirty="0">
                <a:latin typeface="Times New Roman"/>
                <a:ea typeface="Times New Roman"/>
                <a:cs typeface="Times New Roman"/>
                <a:sym typeface="Times New Roman"/>
              </a:rPr>
              <a:t>) = P[a</a:t>
            </a:r>
            <a:r>
              <a:rPr lang="en-US" sz="2200" baseline="-25000" dirty="0">
                <a:latin typeface="Times New Roman"/>
                <a:ea typeface="Times New Roman"/>
                <a:cs typeface="Times New Roman"/>
                <a:sym typeface="Times New Roman"/>
              </a:rPr>
              <a:t>t</a:t>
            </a:r>
            <a:r>
              <a:rPr lang="en-US" sz="2200" dirty="0">
                <a:latin typeface="Times New Roman"/>
                <a:ea typeface="Times New Roman"/>
                <a:cs typeface="Times New Roman"/>
                <a:sym typeface="Times New Roman"/>
              </a:rPr>
              <a:t> =a | </a:t>
            </a:r>
            <a:r>
              <a:rPr lang="en-US" sz="2200" dirty="0" err="1">
                <a:latin typeface="Times New Roman"/>
                <a:ea typeface="Times New Roman"/>
                <a:cs typeface="Times New Roman"/>
                <a:sym typeface="Times New Roman"/>
              </a:rPr>
              <a:t>s</a:t>
            </a:r>
            <a:r>
              <a:rPr lang="en-US" sz="2200" baseline="-25000" dirty="0" err="1">
                <a:latin typeface="Times New Roman"/>
                <a:ea typeface="Times New Roman"/>
                <a:cs typeface="Times New Roman"/>
                <a:sym typeface="Times New Roman"/>
              </a:rPr>
              <a:t>t</a:t>
            </a:r>
            <a:r>
              <a:rPr lang="en-US" sz="2200" dirty="0">
                <a:latin typeface="Times New Roman"/>
                <a:ea typeface="Times New Roman"/>
                <a:cs typeface="Times New Roman"/>
                <a:sym typeface="Times New Roman"/>
              </a:rPr>
              <a:t> = s]</a:t>
            </a:r>
            <a:endParaRPr sz="2200">
              <a:latin typeface="Times New Roman"/>
              <a:ea typeface="Times New Roman"/>
              <a:cs typeface="Times New Roman"/>
              <a:sym typeface="Times New Roman"/>
            </a:endParaRPr>
          </a:p>
          <a:p>
            <a:pPr marL="342900" lvl="0" indent="-260667" algn="l" rtl="0">
              <a:spcBef>
                <a:spcPts val="259"/>
              </a:spcBef>
              <a:spcAft>
                <a:spcPts val="0"/>
              </a:spcAft>
              <a:buClr>
                <a:schemeClr val="dk1"/>
              </a:buClr>
              <a:buSzPct val="100000"/>
              <a:buNone/>
            </a:pPr>
            <a:endParaRPr sz="2200">
              <a:latin typeface="Times New Roman"/>
              <a:ea typeface="Times New Roman"/>
              <a:cs typeface="Times New Roman"/>
              <a:sym typeface="Times New Roman"/>
            </a:endParaRPr>
          </a:p>
          <a:p>
            <a:pPr fontAlgn="base"/>
            <a:r>
              <a:rPr lang="en-US" sz="2900" b="1" dirty="0">
                <a:latin typeface="Times New Roman" pitchFamily="18" charset="0"/>
                <a:cs typeface="Times New Roman" pitchFamily="18" charset="0"/>
              </a:rPr>
              <a:t>Value Function</a:t>
            </a:r>
            <a:r>
              <a:rPr lang="en-US" sz="2900" dirty="0">
                <a:latin typeface="Times New Roman" pitchFamily="18" charset="0"/>
                <a:cs typeface="Times New Roman" pitchFamily="18" charset="0"/>
              </a:rPr>
              <a:t>: This function calculates the anticipated cumulative reward an agent can obtain from a specific state while adhering to a specific policy. It is beneficial in assessing and contrasting states and policies.</a:t>
            </a:r>
          </a:p>
          <a:p>
            <a:pPr fontAlgn="base"/>
            <a:endParaRPr lang="en-US" sz="1600" dirty="0">
              <a:latin typeface="Times New Roman" pitchFamily="18" charset="0"/>
              <a:cs typeface="Times New Roman" pitchFamily="18" charset="0"/>
            </a:endParaRPr>
          </a:p>
          <a:p>
            <a:pPr fontAlgn="base"/>
            <a:r>
              <a:rPr lang="en-US" sz="2900" b="1" dirty="0">
                <a:latin typeface="Times New Roman" pitchFamily="18" charset="0"/>
                <a:cs typeface="Times New Roman" pitchFamily="18" charset="0"/>
              </a:rPr>
              <a:t>Model</a:t>
            </a:r>
            <a:r>
              <a:rPr lang="en-US" sz="2900" dirty="0">
                <a:latin typeface="Times New Roman" pitchFamily="18" charset="0"/>
                <a:cs typeface="Times New Roman" pitchFamily="18" charset="0"/>
              </a:rPr>
              <a:t>: A depiction of the dynamics of the environment that enables the agent to simulate potential results of actions and states. Models are useful for planning and forecasting.</a:t>
            </a:r>
          </a:p>
          <a:p>
            <a:pPr marL="342900" lvl="0" indent="-154940" algn="l" rtl="0">
              <a:spcBef>
                <a:spcPts val="592"/>
              </a:spcBef>
              <a:spcAft>
                <a:spcPts val="0"/>
              </a:spcAft>
              <a:buClr>
                <a:schemeClr val="dk1"/>
              </a:buClr>
              <a:buSzPct val="100000"/>
              <a:buNone/>
            </a:pPr>
            <a:endParaRPr>
              <a:latin typeface="Times New Roman"/>
              <a:ea typeface="Times New Roman"/>
              <a:cs typeface="Times New Roman"/>
              <a:sym typeface="Times New Roman"/>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The Reinforcement Function</a:t>
            </a:r>
            <a:endParaRPr sz="3600">
              <a:latin typeface="Times New Roman"/>
              <a:ea typeface="Times New Roman"/>
              <a:cs typeface="Times New Roman"/>
              <a:sym typeface="Times New Roman"/>
            </a:endParaRPr>
          </a:p>
        </p:txBody>
      </p:sp>
      <p:sp>
        <p:nvSpPr>
          <p:cNvPr id="132" name="Google Shape;132;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31" algn="l" rtl="0">
              <a:spcBef>
                <a:spcPts val="0"/>
              </a:spcBef>
              <a:spcAft>
                <a:spcPts val="0"/>
              </a:spcAft>
              <a:buClr>
                <a:schemeClr val="dk1"/>
              </a:buClr>
              <a:buSzPct val="100000"/>
              <a:buChar char="•"/>
            </a:pPr>
            <a:r>
              <a:rPr lang="en-US" sz="3100">
                <a:latin typeface="Times New Roman"/>
                <a:ea typeface="Times New Roman"/>
                <a:cs typeface="Times New Roman"/>
                <a:sym typeface="Times New Roman"/>
              </a:rPr>
              <a:t>The “goal” of the RL system is defined using the concept of a </a:t>
            </a:r>
            <a:r>
              <a:rPr lang="en-US" sz="3100" i="1">
                <a:latin typeface="Times New Roman"/>
                <a:ea typeface="Times New Roman"/>
                <a:cs typeface="Times New Roman"/>
                <a:sym typeface="Times New Roman"/>
              </a:rPr>
              <a:t>reinforcement function. </a:t>
            </a:r>
            <a:endParaRPr/>
          </a:p>
          <a:p>
            <a:pPr marL="342900" lvl="0" indent="-274002" algn="l" rtl="0">
              <a:spcBef>
                <a:spcPts val="217"/>
              </a:spcBef>
              <a:spcAft>
                <a:spcPts val="0"/>
              </a:spcAft>
              <a:buClr>
                <a:schemeClr val="dk1"/>
              </a:buClr>
              <a:buSzPct val="100000"/>
              <a:buNone/>
            </a:pPr>
            <a:endParaRPr sz="1400" i="1">
              <a:latin typeface="Times New Roman"/>
              <a:ea typeface="Times New Roman"/>
              <a:cs typeface="Times New Roman"/>
              <a:sym typeface="Times New Roman"/>
            </a:endParaRPr>
          </a:p>
          <a:p>
            <a:pPr marL="342900" lvl="0" indent="-342931" algn="l" rtl="0">
              <a:spcBef>
                <a:spcPts val="480"/>
              </a:spcBef>
              <a:spcAft>
                <a:spcPts val="0"/>
              </a:spcAft>
              <a:buClr>
                <a:schemeClr val="dk1"/>
              </a:buClr>
              <a:buSzPct val="100000"/>
              <a:buChar char="•"/>
            </a:pPr>
            <a:r>
              <a:rPr lang="en-US" sz="3100">
                <a:latin typeface="Times New Roman"/>
                <a:ea typeface="Times New Roman"/>
                <a:cs typeface="Times New Roman"/>
                <a:sym typeface="Times New Roman"/>
              </a:rPr>
              <a:t>There exists a mapping from state/action pairs to reinforcements; after performing an action in a given state the RL agent will receive some reinforcement (reward) in the form of a scalar value. </a:t>
            </a:r>
            <a:endParaRPr/>
          </a:p>
          <a:p>
            <a:pPr marL="342900" lvl="0" indent="-264160" algn="l" rtl="0">
              <a:spcBef>
                <a:spcPts val="248"/>
              </a:spcBef>
              <a:spcAft>
                <a:spcPts val="0"/>
              </a:spcAft>
              <a:buClr>
                <a:schemeClr val="dk1"/>
              </a:buClr>
              <a:buSzPct val="100000"/>
              <a:buNone/>
            </a:pPr>
            <a:endParaRPr sz="1600">
              <a:latin typeface="Times New Roman"/>
              <a:ea typeface="Times New Roman"/>
              <a:cs typeface="Times New Roman"/>
              <a:sym typeface="Times New Roman"/>
            </a:endParaRPr>
          </a:p>
          <a:p>
            <a:pPr marL="342900" lvl="0" indent="-342931" algn="l" rtl="0">
              <a:spcBef>
                <a:spcPts val="480"/>
              </a:spcBef>
              <a:spcAft>
                <a:spcPts val="0"/>
              </a:spcAft>
              <a:buClr>
                <a:schemeClr val="dk1"/>
              </a:buClr>
              <a:buSzPct val="100000"/>
              <a:buChar char="•"/>
            </a:pPr>
            <a:r>
              <a:rPr lang="en-US" sz="3100">
                <a:latin typeface="Times New Roman"/>
                <a:ea typeface="Times New Roman"/>
                <a:cs typeface="Times New Roman"/>
                <a:sym typeface="Times New Roman"/>
              </a:rPr>
              <a:t>The RL agent learns to perform actions that will maximize the sum of the reinforcements received when starting from some initial state and proceeding to a terminal state.</a:t>
            </a:r>
            <a:endParaRPr/>
          </a:p>
          <a:p>
            <a:pPr marL="342900" lvl="0" indent="-264160" algn="l" rtl="0">
              <a:spcBef>
                <a:spcPts val="248"/>
              </a:spcBef>
              <a:spcAft>
                <a:spcPts val="0"/>
              </a:spcAft>
              <a:buClr>
                <a:schemeClr val="dk1"/>
              </a:buClr>
              <a:buSzPct val="100000"/>
              <a:buNone/>
            </a:pPr>
            <a:endParaRPr sz="1600">
              <a:latin typeface="Times New Roman"/>
              <a:ea typeface="Times New Roman"/>
              <a:cs typeface="Times New Roman"/>
              <a:sym typeface="Times New Roman"/>
            </a:endParaRPr>
          </a:p>
          <a:p>
            <a:pPr marL="342900" lvl="0" indent="-342931" algn="l" rtl="0">
              <a:spcBef>
                <a:spcPts val="480"/>
              </a:spcBef>
              <a:spcAft>
                <a:spcPts val="0"/>
              </a:spcAft>
              <a:buClr>
                <a:schemeClr val="dk1"/>
              </a:buClr>
              <a:buSzPct val="100000"/>
              <a:buChar char="•"/>
            </a:pPr>
            <a:r>
              <a:rPr lang="en-US" sz="3100">
                <a:latin typeface="Times New Roman"/>
                <a:ea typeface="Times New Roman"/>
                <a:cs typeface="Times New Roman"/>
                <a:sym typeface="Times New Roman"/>
              </a:rPr>
              <a:t>It is the job of the RL system designer to define a reinforcement function that properly defines the goals of the RL agent. </a:t>
            </a:r>
            <a:endParaRPr sz="31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Optimal Reinforcement Function</a:t>
            </a:r>
            <a:endParaRPr sz="3600">
              <a:latin typeface="Times New Roman"/>
              <a:ea typeface="Times New Roman"/>
              <a:cs typeface="Times New Roman"/>
              <a:sym typeface="Times New Roman"/>
            </a:endParaRPr>
          </a:p>
        </p:txBody>
      </p:sp>
      <p:sp>
        <p:nvSpPr>
          <p:cNvPr id="138" name="Google Shape;138;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Char char="•"/>
            </a:pPr>
            <a:r>
              <a:rPr lang="en-US" sz="2400" dirty="0">
                <a:latin typeface="Times New Roman"/>
                <a:ea typeface="Times New Roman"/>
                <a:cs typeface="Times New Roman"/>
                <a:sym typeface="Times New Roman"/>
              </a:rPr>
              <a:t>Not always the learning agent attempts to maximize the reinforcement function.</a:t>
            </a:r>
            <a:endParaRPr/>
          </a:p>
          <a:p>
            <a:pPr marL="342900" lvl="0" indent="-272415" algn="l" rtl="0">
              <a:spcBef>
                <a:spcPts val="222"/>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44"/>
              </a:spcBef>
              <a:spcAft>
                <a:spcPts val="0"/>
              </a:spcAft>
              <a:buClr>
                <a:schemeClr val="dk1"/>
              </a:buClr>
              <a:buSzPct val="100000"/>
              <a:buChar char="•"/>
            </a:pPr>
            <a:r>
              <a:rPr lang="en-US" sz="2400" dirty="0">
                <a:latin typeface="Times New Roman"/>
                <a:ea typeface="Times New Roman"/>
                <a:cs typeface="Times New Roman"/>
                <a:sym typeface="Times New Roman"/>
              </a:rPr>
              <a:t>The learning agent could just as easily learn to minimize the reinforcement function due to limited resources.</a:t>
            </a:r>
            <a:endParaRPr/>
          </a:p>
          <a:p>
            <a:pPr marL="342900" lvl="0" indent="-272415" algn="l" rtl="0">
              <a:spcBef>
                <a:spcPts val="222"/>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44"/>
              </a:spcBef>
              <a:spcAft>
                <a:spcPts val="0"/>
              </a:spcAft>
              <a:buClr>
                <a:schemeClr val="dk1"/>
              </a:buClr>
              <a:buSzPct val="100000"/>
              <a:buChar char="•"/>
            </a:pPr>
            <a:r>
              <a:rPr lang="en-US" sz="2400" dirty="0">
                <a:latin typeface="Times New Roman"/>
                <a:ea typeface="Times New Roman"/>
                <a:cs typeface="Times New Roman"/>
                <a:sym typeface="Times New Roman"/>
              </a:rPr>
              <a:t>An alternative reinforcement function would be used in the context of a game environment, when there are two or more players with opposing goals. </a:t>
            </a:r>
            <a:endParaRPr/>
          </a:p>
          <a:p>
            <a:pPr marL="342900" lvl="0" indent="-266573" algn="l" rtl="0">
              <a:spcBef>
                <a:spcPts val="240"/>
              </a:spcBef>
              <a:spcAft>
                <a:spcPts val="0"/>
              </a:spcAft>
              <a:buClr>
                <a:schemeClr val="dk1"/>
              </a:buClr>
              <a:buSzPct val="100000"/>
              <a:buNone/>
            </a:pPr>
            <a:endParaRPr sz="1300">
              <a:latin typeface="Times New Roman"/>
              <a:ea typeface="Times New Roman"/>
              <a:cs typeface="Times New Roman"/>
              <a:sym typeface="Times New Roman"/>
            </a:endParaRPr>
          </a:p>
          <a:p>
            <a:pPr marL="342900" lvl="0" indent="-342900" algn="l" rtl="0">
              <a:spcBef>
                <a:spcPts val="444"/>
              </a:spcBef>
              <a:spcAft>
                <a:spcPts val="0"/>
              </a:spcAft>
              <a:buClr>
                <a:schemeClr val="dk1"/>
              </a:buClr>
              <a:buSzPct val="100000"/>
              <a:buChar char="•"/>
            </a:pPr>
            <a:r>
              <a:rPr lang="en-US" sz="2400" dirty="0">
                <a:latin typeface="Times New Roman"/>
                <a:ea typeface="Times New Roman"/>
                <a:cs typeface="Times New Roman"/>
                <a:sym typeface="Times New Roman"/>
              </a:rPr>
              <a:t>In a game scenario, the RL system can learn to generate optimal behavior for the players involved by finding the </a:t>
            </a:r>
            <a:r>
              <a:rPr lang="en-US" sz="2400" dirty="0" err="1">
                <a:latin typeface="Times New Roman"/>
                <a:ea typeface="Times New Roman"/>
                <a:cs typeface="Times New Roman"/>
                <a:sym typeface="Times New Roman"/>
              </a:rPr>
              <a:t>maximin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minimax</a:t>
            </a:r>
            <a:r>
              <a:rPr lang="en-US" sz="2400" dirty="0">
                <a:latin typeface="Times New Roman"/>
                <a:ea typeface="Times New Roman"/>
                <a:cs typeface="Times New Roman"/>
                <a:sym typeface="Times New Roman"/>
              </a:rPr>
              <a:t>, or </a:t>
            </a:r>
            <a:r>
              <a:rPr lang="en-US" sz="2400" dirty="0" err="1">
                <a:latin typeface="Times New Roman"/>
                <a:ea typeface="Times New Roman"/>
                <a:cs typeface="Times New Roman"/>
                <a:sym typeface="Times New Roman"/>
              </a:rPr>
              <a:t>saddlepoint</a:t>
            </a:r>
            <a:r>
              <a:rPr lang="en-US" sz="2400" dirty="0">
                <a:latin typeface="Times New Roman"/>
                <a:ea typeface="Times New Roman"/>
                <a:cs typeface="Times New Roman"/>
                <a:sym typeface="Times New Roman"/>
              </a:rPr>
              <a:t> of the reinforcement function.</a:t>
            </a:r>
            <a:endParaRPr/>
          </a:p>
          <a:p>
            <a:pPr marL="342900" lvl="0" indent="-201930" algn="l" rtl="0">
              <a:spcBef>
                <a:spcPts val="444"/>
              </a:spcBef>
              <a:spcAft>
                <a:spcPts val="0"/>
              </a:spcAft>
              <a:buClr>
                <a:schemeClr val="dk1"/>
              </a:buClr>
              <a:buSzPct val="100000"/>
              <a:buNone/>
            </a:pP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TotalTime>
  <Words>1559</Words>
  <Application>Microsoft Office PowerPoint</Application>
  <PresentationFormat>On-screen Show (4:3)</PresentationFormat>
  <Paragraphs>136</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Reinforcement Learning</vt:lpstr>
      <vt:lpstr>PowerPoint Presentation</vt:lpstr>
      <vt:lpstr>Introduction</vt:lpstr>
      <vt:lpstr>Formulation of a Basic RL Problem</vt:lpstr>
      <vt:lpstr>Different Key Terms</vt:lpstr>
      <vt:lpstr>The Environment</vt:lpstr>
      <vt:lpstr>PowerPoint Presentation</vt:lpstr>
      <vt:lpstr>The Reinforcement Function</vt:lpstr>
      <vt:lpstr>Optimal Reinforcement Function</vt:lpstr>
      <vt:lpstr>PowerPoint Presentation</vt:lpstr>
      <vt:lpstr>PowerPoint Presentation</vt:lpstr>
      <vt:lpstr>Formulating Reinforcement Learning</vt:lpstr>
      <vt:lpstr>Value Function</vt:lpstr>
      <vt:lpstr>The Task</vt:lpstr>
      <vt:lpstr>Optimal Policy</vt:lpstr>
      <vt:lpstr>Learning</vt:lpstr>
      <vt:lpstr>Markov Decision Process</vt:lpstr>
      <vt:lpstr>MDP Model</vt:lpstr>
      <vt:lpstr>PowerPoint Presentation</vt:lpstr>
      <vt:lpstr>PowerPoint Presentation</vt:lpstr>
      <vt:lpstr>PowerPoint Presentation</vt:lpstr>
      <vt:lpstr>Example 1</vt:lpstr>
      <vt:lpstr>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hp</dc:creator>
  <cp:lastModifiedBy>Raksha Pahariya</cp:lastModifiedBy>
  <cp:revision>23</cp:revision>
  <dcterms:modified xsi:type="dcterms:W3CDTF">2025-04-23T01:30:27Z</dcterms:modified>
</cp:coreProperties>
</file>