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1" r:id="rId5"/>
    <p:sldId id="260" r:id="rId6"/>
    <p:sldId id="261" r:id="rId7"/>
    <p:sldId id="262" r:id="rId8"/>
    <p:sldId id="257" r:id="rId9"/>
    <p:sldId id="263" r:id="rId10"/>
    <p:sldId id="264" r:id="rId11"/>
    <p:sldId id="265" r:id="rId12"/>
    <p:sldId id="266" r:id="rId13"/>
    <p:sldId id="267" r:id="rId14"/>
    <p:sldId id="268" r:id="rId15"/>
    <p:sldId id="269" r:id="rId16"/>
    <p:sldId id="270" r:id="rId17"/>
    <p:sldId id="271" r:id="rId18"/>
    <p:sldId id="282" r:id="rId19"/>
    <p:sldId id="283" r:id="rId20"/>
    <p:sldId id="284" r:id="rId21"/>
    <p:sldId id="285" r:id="rId22"/>
    <p:sldId id="286" r:id="rId23"/>
    <p:sldId id="273"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27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Gradient Descent</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pPr algn="just"/>
            <a:r>
              <a:rPr lang="en-US" dirty="0" smtClean="0"/>
              <a:t>In mathematical terminology, Optimization algorithm refers to the task of minimizing/maximizing an objective function f(x) parameterized by x. </a:t>
            </a:r>
          </a:p>
          <a:p>
            <a:pPr algn="just"/>
            <a:r>
              <a:rPr lang="en-US" dirty="0" smtClean="0"/>
              <a:t>Similarly, in machine learning, optimization is the task of minimizing the cost/error function parameterized by the model's parameters. </a:t>
            </a:r>
          </a:p>
          <a:p>
            <a:pPr algn="just"/>
            <a:r>
              <a:rPr lang="en-US" dirty="0" smtClean="0"/>
              <a:t>Gradient Descent is known as one of the most commonly used optimization algorithms to train machine learning and deep learning models by means of minimizing errors between actual and expected results. </a:t>
            </a:r>
          </a:p>
          <a:p>
            <a:pPr algn="just"/>
            <a:r>
              <a:rPr lang="en-US" dirty="0" smtClean="0"/>
              <a:t>It’s based on a convex function and adjusts its parameters iteratively to minimize a given function to its local minimum.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Gradient Descent</a:t>
            </a:r>
            <a:endParaRPr lang="en-US" dirty="0"/>
          </a:p>
        </p:txBody>
      </p:sp>
      <p:sp>
        <p:nvSpPr>
          <p:cNvPr id="6" name="TextBox 5"/>
          <p:cNvSpPr txBox="1"/>
          <p:nvPr/>
        </p:nvSpPr>
        <p:spPr>
          <a:xfrm>
            <a:off x="533400" y="1066800"/>
            <a:ext cx="3124200" cy="4801314"/>
          </a:xfrm>
          <a:prstGeom prst="rect">
            <a:avLst/>
          </a:prstGeom>
          <a:noFill/>
        </p:spPr>
        <p:txBody>
          <a:bodyPr wrap="square" rtlCol="0">
            <a:spAutoFit/>
          </a:bodyPr>
          <a:lstStyle/>
          <a:p>
            <a:pPr>
              <a:buFont typeface="Arial" pitchFamily="34" charset="0"/>
              <a:buChar char="•"/>
            </a:pPr>
            <a:r>
              <a:rPr lang="en-IN" dirty="0" smtClean="0"/>
              <a:t> If the gradient is positive at any point, then the weight parameter decreases.</a:t>
            </a:r>
          </a:p>
          <a:p>
            <a:pPr>
              <a:buFont typeface="Arial" pitchFamily="34" charset="0"/>
              <a:buChar char="•"/>
            </a:pPr>
            <a:r>
              <a:rPr lang="en-IN" dirty="0" smtClean="0"/>
              <a:t>If the gradient is negative at any point, then the weight parameter increases. </a:t>
            </a:r>
          </a:p>
          <a:p>
            <a:pPr>
              <a:buFont typeface="Arial" pitchFamily="34" charset="0"/>
              <a:buChar char="•"/>
            </a:pPr>
            <a:endParaRPr lang="en-IN" dirty="0" smtClean="0"/>
          </a:p>
          <a:p>
            <a:pPr>
              <a:buFont typeface="Arial" pitchFamily="34" charset="0"/>
              <a:buChar char="•"/>
            </a:pPr>
            <a:r>
              <a:rPr lang="en-US" dirty="0" smtClean="0"/>
              <a:t>Gradient descent aims to minimize the cost function.</a:t>
            </a:r>
          </a:p>
          <a:p>
            <a:pPr>
              <a:buFont typeface="Arial" pitchFamily="34" charset="0"/>
              <a:buChar char="•"/>
            </a:pPr>
            <a:r>
              <a:rPr lang="en-US" dirty="0" smtClean="0"/>
              <a:t>It calculates the gradient (first-order derivative) of the cost function.</a:t>
            </a:r>
          </a:p>
          <a:p>
            <a:pPr>
              <a:buFont typeface="Arial" pitchFamily="34" charset="0"/>
              <a:buChar char="•"/>
            </a:pPr>
            <a:r>
              <a:rPr lang="en-US" dirty="0" smtClean="0"/>
              <a:t>It moves in the direction opposite to the gradient to reduce the cost function, with the step size controlled by the learning rate.</a:t>
            </a:r>
            <a:endParaRPr lang="en-US" dirty="0"/>
          </a:p>
        </p:txBody>
      </p:sp>
      <p:pic>
        <p:nvPicPr>
          <p:cNvPr id="1026" name="Picture 2"/>
          <p:cNvPicPr>
            <a:picLocks noChangeAspect="1" noChangeArrowheads="1"/>
          </p:cNvPicPr>
          <p:nvPr/>
        </p:nvPicPr>
        <p:blipFill>
          <a:blip r:embed="rId2"/>
          <a:srcRect/>
          <a:stretch>
            <a:fillRect/>
          </a:stretch>
        </p:blipFill>
        <p:spPr bwMode="auto">
          <a:xfrm>
            <a:off x="3657601" y="1371600"/>
            <a:ext cx="4763910" cy="3505200"/>
          </a:xfrm>
          <a:prstGeom prst="rect">
            <a:avLst/>
          </a:prstGeom>
          <a:noFill/>
          <a:ln w="9525">
            <a:noFill/>
            <a:miter lim="800000"/>
            <a:headEnd/>
            <a:tailEnd/>
          </a:ln>
          <a:effectLst/>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553199" y="4876800"/>
            <a:ext cx="1700981" cy="304800"/>
          </a:xfrm>
          <a:prstGeom prst="rect">
            <a:avLst/>
          </a:prstGeom>
          <a:noFill/>
        </p:spPr>
      </p:pic>
      <p:sp>
        <p:nvSpPr>
          <p:cNvPr id="1029" name="Rectangle 5"/>
          <p:cNvSpPr>
            <a:spLocks noChangeArrowheads="1"/>
          </p:cNvSpPr>
          <p:nvPr/>
        </p:nvSpPr>
        <p:spPr bwMode="auto">
          <a:xfrm>
            <a:off x="0" y="654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0"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267200" y="4876800"/>
            <a:ext cx="1371600" cy="245778"/>
          </a:xfrm>
          <a:prstGeom prst="rect">
            <a:avLst/>
          </a:prstGeom>
          <a:noFill/>
        </p:spPr>
      </p:pic>
      <p:sp>
        <p:nvSpPr>
          <p:cNvPr id="1032" name="Rectangle 8"/>
          <p:cNvSpPr>
            <a:spLocks noChangeArrowheads="1"/>
          </p:cNvSpPr>
          <p:nvPr/>
        </p:nvSpPr>
        <p:spPr bwMode="auto">
          <a:xfrm>
            <a:off x="0" y="654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543800" y="3810000"/>
            <a:ext cx="577850" cy="196850"/>
          </a:xfrm>
          <a:prstGeom prst="rect">
            <a:avLst/>
          </a:prstGeom>
          <a:noFill/>
        </p:spPr>
      </p:pic>
      <p:sp>
        <p:nvSpPr>
          <p:cNvPr id="1035" name="Rectangle 11"/>
          <p:cNvSpPr>
            <a:spLocks noChangeArrowheads="1"/>
          </p:cNvSpPr>
          <p:nvPr/>
        </p:nvSpPr>
        <p:spPr bwMode="auto">
          <a:xfrm>
            <a:off x="0" y="654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6" name="Picture 12"/>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038600" y="3733800"/>
            <a:ext cx="577850" cy="196850"/>
          </a:xfrm>
          <a:prstGeom prst="rect">
            <a:avLst/>
          </a:prstGeom>
          <a:noFill/>
        </p:spPr>
      </p:pic>
      <p:sp>
        <p:nvSpPr>
          <p:cNvPr id="1038" name="Rectangle 14"/>
          <p:cNvSpPr>
            <a:spLocks noChangeArrowheads="1"/>
          </p:cNvSpPr>
          <p:nvPr/>
        </p:nvSpPr>
        <p:spPr bwMode="auto">
          <a:xfrm>
            <a:off x="0" y="654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1" name="Rectangle 17"/>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3"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2" name="Picture 18"/>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476999" y="5257800"/>
            <a:ext cx="2081893" cy="228600"/>
          </a:xfrm>
          <a:prstGeom prst="rect">
            <a:avLst/>
          </a:prstGeom>
          <a:noFill/>
        </p:spPr>
      </p:pic>
      <p:sp>
        <p:nvSpPr>
          <p:cNvPr id="1044" name="Rectangle 20"/>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5" name="Picture 21"/>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3962400" y="5218056"/>
            <a:ext cx="1905000" cy="209177"/>
          </a:xfrm>
          <a:prstGeom prst="rect">
            <a:avLst/>
          </a:prstGeom>
          <a:noFill/>
        </p:spPr>
      </p:pic>
      <p:sp>
        <p:nvSpPr>
          <p:cNvPr id="1047" name="Rectangle 23"/>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Gradient Descent</a:t>
            </a:r>
            <a:endParaRPr lang="en-US" dirty="0"/>
          </a:p>
        </p:txBody>
      </p:sp>
      <p:sp>
        <p:nvSpPr>
          <p:cNvPr id="3" name="Content Placeholder 2"/>
          <p:cNvSpPr>
            <a:spLocks noGrp="1"/>
          </p:cNvSpPr>
          <p:nvPr>
            <p:ph idx="1"/>
          </p:nvPr>
        </p:nvSpPr>
        <p:spPr>
          <a:xfrm>
            <a:off x="381000" y="838200"/>
            <a:ext cx="4724400" cy="5562599"/>
          </a:xfrm>
        </p:spPr>
        <p:txBody>
          <a:bodyPr>
            <a:normAutofit fontScale="92500"/>
          </a:bodyPr>
          <a:lstStyle/>
          <a:p>
            <a:r>
              <a:rPr lang="en-US" sz="2400" dirty="0" smtClean="0"/>
              <a:t>The starting point is used to evaluate the performance as it is considered just as an arbitrary point. </a:t>
            </a:r>
          </a:p>
          <a:p>
            <a:r>
              <a:rPr lang="en-US" sz="2400" dirty="0" smtClean="0"/>
              <a:t>At this point, we will derive the gradient to calculate the steepness of this slope. </a:t>
            </a:r>
          </a:p>
          <a:p>
            <a:r>
              <a:rPr lang="en-US" sz="2400" dirty="0" smtClean="0"/>
              <a:t>Use weight update rule to update the parameters (weights and bias).</a:t>
            </a:r>
          </a:p>
          <a:p>
            <a:r>
              <a:rPr lang="en-US" sz="2400" dirty="0" smtClean="0"/>
              <a:t>The slope becomes steeper at the starting point or arbitrary point.</a:t>
            </a:r>
          </a:p>
          <a:p>
            <a:r>
              <a:rPr lang="en-US" sz="2400" dirty="0" smtClean="0"/>
              <a:t>For new parameters (or new points), the steepness gradually reduces, and</a:t>
            </a:r>
          </a:p>
          <a:p>
            <a:r>
              <a:rPr lang="en-US" sz="2400" dirty="0" smtClean="0"/>
              <a:t>At the lowest point, the gradient approaches  to zero, which is called </a:t>
            </a:r>
            <a:r>
              <a:rPr lang="en-US" sz="2400" b="1" dirty="0" smtClean="0"/>
              <a:t>a point of convergence.</a:t>
            </a:r>
            <a:endParaRPr lang="en-US" sz="2400" dirty="0" smtClean="0"/>
          </a:p>
        </p:txBody>
      </p:sp>
      <p:pic>
        <p:nvPicPr>
          <p:cNvPr id="11265" name="Picture 1"/>
          <p:cNvPicPr>
            <a:picLocks noChangeAspect="1" noChangeArrowheads="1"/>
          </p:cNvPicPr>
          <p:nvPr/>
        </p:nvPicPr>
        <p:blipFill>
          <a:blip r:embed="rId2"/>
          <a:srcRect/>
          <a:stretch>
            <a:fillRect/>
          </a:stretch>
        </p:blipFill>
        <p:spPr bwMode="auto">
          <a:xfrm>
            <a:off x="5120640" y="1524000"/>
            <a:ext cx="3324860" cy="3022600"/>
          </a:xfrm>
          <a:prstGeom prst="rect">
            <a:avLst/>
          </a:prstGeom>
          <a:noFill/>
          <a:ln w="9525">
            <a:noFill/>
            <a:miter lim="800000"/>
            <a:headEnd/>
            <a:tailEnd/>
          </a:ln>
          <a:effectLst/>
        </p:spPr>
      </p:pic>
      <p:pic>
        <p:nvPicPr>
          <p:cNvPr id="6"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96000" y="4876800"/>
            <a:ext cx="1700981" cy="304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Learning Rate</a:t>
            </a:r>
            <a:endParaRPr lang="en-US" dirty="0"/>
          </a:p>
        </p:txBody>
      </p:sp>
      <p:sp>
        <p:nvSpPr>
          <p:cNvPr id="3" name="Content Placeholder 2"/>
          <p:cNvSpPr>
            <a:spLocks noGrp="1"/>
          </p:cNvSpPr>
          <p:nvPr>
            <p:ph idx="1"/>
          </p:nvPr>
        </p:nvSpPr>
        <p:spPr>
          <a:xfrm>
            <a:off x="457200" y="3124200"/>
            <a:ext cx="8229600" cy="3276600"/>
          </a:xfrm>
        </p:spPr>
        <p:txBody>
          <a:bodyPr>
            <a:noAutofit/>
          </a:bodyPr>
          <a:lstStyle/>
          <a:p>
            <a:r>
              <a:rPr lang="en-US" sz="2000" dirty="0" smtClean="0"/>
              <a:t>Learning rate is defined as the step size taken to reach the minimum or lowest point. </a:t>
            </a:r>
          </a:p>
          <a:p>
            <a:r>
              <a:rPr lang="en-US" sz="2000" dirty="0" smtClean="0"/>
              <a:t>This is typically a small value that is evaluated and updated based on the behavior of the cost function. </a:t>
            </a:r>
          </a:p>
          <a:p>
            <a:r>
              <a:rPr lang="en-US" sz="2000" dirty="0" smtClean="0"/>
              <a:t>If the learning rate is high, it results in larger steps but also leads to risks of overshooting the minimum. This can cause the algorithm to miss the optimal point and repeatedly move across it, failing to converge to the desired minimum. </a:t>
            </a:r>
          </a:p>
          <a:p>
            <a:r>
              <a:rPr lang="en-US" sz="2000" dirty="0" smtClean="0"/>
              <a:t>At the same time, a low learning rate shows the small step sizes, which compromises overall efficiency but gives the advantage of more precision.</a:t>
            </a:r>
            <a:endParaRPr lang="en-US" sz="2000" dirty="0"/>
          </a:p>
        </p:txBody>
      </p:sp>
      <p:pic>
        <p:nvPicPr>
          <p:cNvPr id="23554" name="Picture 2"/>
          <p:cNvPicPr>
            <a:picLocks noChangeAspect="1" noChangeArrowheads="1"/>
          </p:cNvPicPr>
          <p:nvPr/>
        </p:nvPicPr>
        <p:blipFill>
          <a:blip r:embed="rId2"/>
          <a:srcRect/>
          <a:stretch>
            <a:fillRect/>
          </a:stretch>
        </p:blipFill>
        <p:spPr bwMode="auto">
          <a:xfrm>
            <a:off x="762000" y="990601"/>
            <a:ext cx="7467600" cy="21186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smtClean="0"/>
              <a:t>Types of Gradient Descent</a:t>
            </a: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r>
              <a:rPr lang="en-US" dirty="0" smtClean="0"/>
              <a:t>Based on the error in various training models, the Gradient Descent learning algorithm can be divided into </a:t>
            </a:r>
            <a:r>
              <a:rPr lang="en-US" b="1" dirty="0" smtClean="0"/>
              <a:t>Batch gradient descent, stochastic gradient descent, and mini-batch gradient descent.</a:t>
            </a:r>
            <a:r>
              <a:rPr lang="en-US" dirty="0" smtClean="0"/>
              <a:t> </a:t>
            </a:r>
          </a:p>
          <a:p>
            <a:r>
              <a:rPr lang="en-US" dirty="0" smtClean="0"/>
              <a:t>Gradient Descent aims to minimize a loss function (cost function) by iteratively adjusting the model parameters in the </a:t>
            </a:r>
            <a:r>
              <a:rPr lang="en-US" dirty="0" smtClean="0"/>
              <a:t>opposite direction </a:t>
            </a:r>
            <a:r>
              <a:rPr lang="en-US" dirty="0" smtClean="0"/>
              <a:t>of the </a:t>
            </a:r>
            <a:r>
              <a:rPr lang="en-US" dirty="0" smtClean="0"/>
              <a:t>gradient </a:t>
            </a:r>
            <a:r>
              <a:rPr lang="en-US" dirty="0" smtClean="0"/>
              <a:t>(steepest descent).</a:t>
            </a:r>
          </a:p>
          <a:p>
            <a:pPr>
              <a:buNone/>
            </a:pPr>
            <a:r>
              <a:rPr lang="en-US" dirty="0" smtClean="0"/>
              <a:t>(1) Batch Gradient Descent:</a:t>
            </a:r>
          </a:p>
          <a:p>
            <a:r>
              <a:rPr lang="en-US" dirty="0" smtClean="0"/>
              <a:t>Batch gradient descent (BGD) computes the gradient using the entire dataset, i.e., using all point in the training set and update the weights. </a:t>
            </a:r>
          </a:p>
          <a:p>
            <a:r>
              <a:rPr lang="en-US" dirty="0" smtClean="0"/>
              <a:t>This procedure is known as the training epoch. </a:t>
            </a:r>
          </a:p>
          <a:p>
            <a:pPr>
              <a:buNone/>
            </a:pPr>
            <a:r>
              <a:rPr lang="en-US" b="1" dirty="0" smtClean="0"/>
              <a:t>Advantages/disadvantages of Batch gradient descent:</a:t>
            </a:r>
            <a:endParaRPr lang="en-US" dirty="0" smtClean="0"/>
          </a:p>
          <a:p>
            <a:r>
              <a:rPr lang="en-US" dirty="0" smtClean="0"/>
              <a:t>It produces </a:t>
            </a:r>
            <a:r>
              <a:rPr lang="en-US" dirty="0" smtClean="0">
                <a:solidFill>
                  <a:srgbClr val="FF0000"/>
                </a:solidFill>
              </a:rPr>
              <a:t>less noise </a:t>
            </a:r>
            <a:r>
              <a:rPr lang="en-US" dirty="0" smtClean="0"/>
              <a:t>in comparison to other gradient descent.</a:t>
            </a:r>
          </a:p>
          <a:p>
            <a:r>
              <a:rPr lang="en-US" dirty="0" smtClean="0"/>
              <a:t>It produces </a:t>
            </a:r>
            <a:r>
              <a:rPr lang="en-US" dirty="0" smtClean="0">
                <a:solidFill>
                  <a:srgbClr val="FF0000"/>
                </a:solidFill>
              </a:rPr>
              <a:t>stable gradient descent </a:t>
            </a:r>
            <a:r>
              <a:rPr lang="en-US" dirty="0" smtClean="0"/>
              <a:t>convergence.</a:t>
            </a:r>
          </a:p>
          <a:p>
            <a:r>
              <a:rPr lang="en-US" dirty="0" smtClean="0"/>
              <a:t>It is computationally less efficient as all resources are used for all training samples.</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Stochastic gradient descent</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dirty="0" smtClean="0"/>
              <a:t>In SGD, instead of computing the gradient of the cost function using the whole dataset, it updates the model parameters for each training sample one at a time. </a:t>
            </a:r>
          </a:p>
          <a:p>
            <a:r>
              <a:rPr lang="en-US" dirty="0" smtClean="0"/>
              <a:t>In other words, it processes a training epoch for each example within a dataset and updates each training example's parameters one at a time. </a:t>
            </a:r>
          </a:p>
          <a:p>
            <a:r>
              <a:rPr lang="en-US" dirty="0" smtClean="0"/>
              <a:t>It is relatively fast to compute than batch gradient descent.</a:t>
            </a:r>
          </a:p>
          <a:p>
            <a:r>
              <a:rPr lang="en-US" dirty="0" smtClean="0"/>
              <a:t>It is more efficient for large datasets.</a:t>
            </a:r>
          </a:p>
          <a:p>
            <a:r>
              <a:rPr lang="en-US" dirty="0" smtClean="0"/>
              <a:t>As it requires only one training example at a time, hence it is </a:t>
            </a:r>
            <a:r>
              <a:rPr lang="en-US" dirty="0" smtClean="0">
                <a:solidFill>
                  <a:srgbClr val="FF0000"/>
                </a:solidFill>
              </a:rPr>
              <a:t>easier to store </a:t>
            </a:r>
            <a:r>
              <a:rPr lang="en-US" dirty="0" smtClean="0"/>
              <a:t>in allocated memory. </a:t>
            </a:r>
          </a:p>
          <a:p>
            <a:r>
              <a:rPr lang="en-US" dirty="0" smtClean="0"/>
              <a:t>Due to frequent updates, it is also treated as a </a:t>
            </a:r>
            <a:r>
              <a:rPr lang="en-US" dirty="0" smtClean="0">
                <a:solidFill>
                  <a:srgbClr val="FF0000"/>
                </a:solidFill>
              </a:rPr>
              <a:t>noisy gradient</a:t>
            </a:r>
            <a:r>
              <a:rPr lang="en-US" dirty="0" smtClean="0"/>
              <a:t>.</a:t>
            </a:r>
          </a:p>
          <a:p>
            <a:r>
              <a:rPr lang="en-US" dirty="0" smtClean="0"/>
              <a:t>However, sometimes it can be helpful in </a:t>
            </a:r>
            <a:r>
              <a:rPr lang="en-US" dirty="0" smtClean="0">
                <a:solidFill>
                  <a:srgbClr val="FF0000"/>
                </a:solidFill>
              </a:rPr>
              <a:t>finding the global minimum </a:t>
            </a:r>
            <a:r>
              <a:rPr lang="en-US" dirty="0" smtClean="0"/>
              <a:t>and also escaping the local minimum.</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Mini Batch Gradient Descent</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dirty="0" smtClean="0"/>
              <a:t>Mini Batch gradient descent is the combination of both batch gradient descent and stochastic gradient descent. </a:t>
            </a:r>
          </a:p>
          <a:p>
            <a:r>
              <a:rPr lang="en-US" dirty="0" smtClean="0"/>
              <a:t>It divides the training datasets into small batch sizes then performs the updates on those batches separately. </a:t>
            </a:r>
          </a:p>
          <a:p>
            <a:r>
              <a:rPr lang="en-US" dirty="0" smtClean="0"/>
              <a:t>Splitting training datasets into smaller batches make a balance to maintain the computational efficiency of batch gradient descent and speed of stochastic gradient descent.</a:t>
            </a:r>
          </a:p>
          <a:p>
            <a:r>
              <a:rPr lang="en-US" dirty="0" smtClean="0"/>
              <a:t>Hence, we can achieve a special type of gradient descent with </a:t>
            </a:r>
            <a:r>
              <a:rPr lang="en-US" dirty="0" smtClean="0"/>
              <a:t>moderate computational </a:t>
            </a:r>
            <a:r>
              <a:rPr lang="en-US" dirty="0" smtClean="0"/>
              <a:t>efficiency </a:t>
            </a:r>
            <a:r>
              <a:rPr lang="en-US" dirty="0" smtClean="0"/>
              <a:t>and </a:t>
            </a:r>
            <a:r>
              <a:rPr lang="en-US" dirty="0" smtClean="0"/>
              <a:t>noisy gradient descent.</a:t>
            </a:r>
          </a:p>
          <a:p>
            <a:r>
              <a:rPr lang="en-US" b="1" dirty="0" smtClean="0"/>
              <a:t>Advantages of Mini Batch gradient descent:</a:t>
            </a:r>
            <a:endParaRPr lang="en-US" dirty="0" smtClean="0"/>
          </a:p>
          <a:p>
            <a:r>
              <a:rPr lang="en-US" dirty="0" smtClean="0"/>
              <a:t>It is easier to fit in allocated memory.</a:t>
            </a:r>
          </a:p>
          <a:p>
            <a:r>
              <a:rPr lang="en-US" dirty="0" smtClean="0"/>
              <a:t>It is computationally </a:t>
            </a:r>
            <a:r>
              <a:rPr lang="en-US" dirty="0" smtClean="0"/>
              <a:t>efficient compare to batch GD.</a:t>
            </a:r>
            <a:endParaRPr lang="en-US" dirty="0" smtClean="0"/>
          </a:p>
          <a:p>
            <a:r>
              <a:rPr lang="en-US" dirty="0" smtClean="0"/>
              <a:t>It produces stable gradient descent convergence.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Challenges with the Gradient Descent</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Although we know Gradient Descent is one of the most popular methods for optimization problems, it still also has some challenges. There are a few challenges as follows:</a:t>
            </a:r>
          </a:p>
          <a:p>
            <a:pPr>
              <a:buNone/>
            </a:pPr>
            <a:r>
              <a:rPr lang="en-US" dirty="0" smtClean="0"/>
              <a:t>1. Local Minima and Saddle Point:</a:t>
            </a:r>
          </a:p>
          <a:p>
            <a:r>
              <a:rPr lang="en-US" dirty="0" smtClean="0"/>
              <a:t>For convex problems, gradient descent can find the global minimum easily, while for non-convex problems, it is sometimes difficult to find the global minimum, where the machine learning models achieve the best results.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Challenges with the Gradient Descent</a:t>
            </a:r>
            <a:endParaRPr lang="en-US" dirty="0"/>
          </a:p>
        </p:txBody>
      </p:sp>
      <p:sp>
        <p:nvSpPr>
          <p:cNvPr id="4" name="Rectangle 3"/>
          <p:cNvSpPr/>
          <p:nvPr/>
        </p:nvSpPr>
        <p:spPr>
          <a:xfrm>
            <a:off x="533400" y="990600"/>
            <a:ext cx="7696200" cy="5632311"/>
          </a:xfrm>
          <a:prstGeom prst="rect">
            <a:avLst/>
          </a:prstGeom>
        </p:spPr>
        <p:txBody>
          <a:bodyPr wrap="square">
            <a:spAutoFit/>
          </a:bodyPr>
          <a:lstStyle/>
          <a:p>
            <a:pPr>
              <a:buFont typeface="Arial" pitchFamily="34" charset="0"/>
              <a:buChar char="•"/>
            </a:pPr>
            <a:r>
              <a:rPr lang="en-US" sz="2400" dirty="0" smtClean="0"/>
              <a:t> Whenever the slope of the cost function is at zero or just close to zero, this model stops learning further. </a:t>
            </a:r>
          </a:p>
          <a:p>
            <a:pPr>
              <a:buFont typeface="Arial" pitchFamily="34" charset="0"/>
              <a:buChar char="•"/>
            </a:pPr>
            <a:r>
              <a:rPr lang="en-US" sz="2400" dirty="0" smtClean="0"/>
              <a:t> Apart from the global minimum, there occur some scenarios that can show this slop, which is saddle point and local minimum. </a:t>
            </a:r>
          </a:p>
          <a:p>
            <a:pPr>
              <a:buFont typeface="Arial" pitchFamily="34" charset="0"/>
              <a:buChar char="•"/>
            </a:pPr>
            <a:r>
              <a:rPr lang="en-US" sz="2400" dirty="0" smtClean="0"/>
              <a:t> Local minima generate the shape similar to the global minimum, where the slope of the cost function increases on both sides of the current points.</a:t>
            </a:r>
          </a:p>
          <a:p>
            <a:pPr>
              <a:buFont typeface="Arial" pitchFamily="34" charset="0"/>
              <a:buChar char="•"/>
            </a:pPr>
            <a:r>
              <a:rPr lang="en-IN" sz="2400" dirty="0" smtClean="0"/>
              <a:t> </a:t>
            </a:r>
            <a:r>
              <a:rPr lang="en-US" sz="2400" dirty="0" smtClean="0"/>
              <a:t>A </a:t>
            </a:r>
            <a:r>
              <a:rPr lang="en-US" sz="2400" b="1" dirty="0" smtClean="0"/>
              <a:t>saddle point</a:t>
            </a:r>
            <a:r>
              <a:rPr lang="en-US" sz="2400" dirty="0" smtClean="0"/>
              <a:t> is a point on the surface of a function where the gradient (slope) is zero, but the point is neither a local minimum nor a local maximum. </a:t>
            </a:r>
          </a:p>
          <a:p>
            <a:pPr>
              <a:buFont typeface="Arial" pitchFamily="34" charset="0"/>
              <a:buChar char="•"/>
            </a:pPr>
            <a:r>
              <a:rPr lang="en-US" sz="2400" dirty="0" smtClean="0"/>
              <a:t> Instead, a saddle point has characteristics of both: in some directions, the function appears to increase (like a local minimum), and in other directions, it decreases (like a local maximum).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Characteristics of a Saddle Point</a:t>
            </a:r>
            <a:endParaRPr lang="en-US" dirty="0"/>
          </a:p>
        </p:txBody>
      </p:sp>
      <p:sp>
        <p:nvSpPr>
          <p:cNvPr id="3" name="Content Placeholder 2"/>
          <p:cNvSpPr>
            <a:spLocks noGrp="1"/>
          </p:cNvSpPr>
          <p:nvPr>
            <p:ph idx="1"/>
          </p:nvPr>
        </p:nvSpPr>
        <p:spPr/>
        <p:txBody>
          <a:bodyPr/>
          <a:lstStyle/>
          <a:p>
            <a:pPr>
              <a:buNone/>
            </a:pPr>
            <a:r>
              <a:rPr lang="en-US" b="1" dirty="0" smtClean="0"/>
              <a:t>(</a:t>
            </a:r>
            <a:r>
              <a:rPr lang="en-US" b="1" dirty="0" err="1" smtClean="0"/>
              <a:t>i</a:t>
            </a:r>
            <a:r>
              <a:rPr lang="en-US" b="1" dirty="0" smtClean="0"/>
              <a:t>)</a:t>
            </a:r>
            <a:r>
              <a:rPr lang="en-US" b="1" dirty="0" smtClean="0"/>
              <a:t> </a:t>
            </a:r>
            <a:r>
              <a:rPr lang="en-US" b="1" dirty="0" smtClean="0"/>
              <a:t>Zero Gradient:</a:t>
            </a:r>
            <a:endParaRPr lang="en-US" dirty="0" smtClean="0"/>
          </a:p>
          <a:p>
            <a:r>
              <a:rPr lang="en-US" dirty="0" smtClean="0"/>
              <a:t>At a saddle point, the gradient (first derivative) of the function is zero, meaning there is no immediate slope or direction of steepest descent/ascent.</a:t>
            </a:r>
          </a:p>
          <a:p>
            <a:r>
              <a:rPr lang="en-US" dirty="0" smtClean="0"/>
              <a:t>However, unlike minima or maxima, the second derivative (or curvature) of the function varies in different directions.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Key Characteristics of a Saddle Point</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buNone/>
            </a:pPr>
            <a:r>
              <a:rPr lang="en-US" b="1" dirty="0" smtClean="0"/>
              <a:t>(ii)</a:t>
            </a:r>
            <a:r>
              <a:rPr lang="en-US" b="1" dirty="0" smtClean="0"/>
              <a:t> </a:t>
            </a:r>
            <a:r>
              <a:rPr lang="en-US" b="1" dirty="0" smtClean="0"/>
              <a:t>Mixed Curvature:</a:t>
            </a:r>
            <a:endParaRPr lang="en-US" dirty="0" smtClean="0"/>
          </a:p>
          <a:p>
            <a:r>
              <a:rPr lang="en-US" dirty="0" smtClean="0"/>
              <a:t>A saddle point has both positive and negative curvatures depending on the direction. For example:</a:t>
            </a:r>
          </a:p>
          <a:p>
            <a:pPr lvl="1"/>
            <a:r>
              <a:rPr lang="en-US" dirty="0" smtClean="0"/>
              <a:t>If you move in one direction (e.g., along the x-axis), the function might behave like a local minimum, increasing in value as you move away from the saddle point.</a:t>
            </a:r>
          </a:p>
          <a:p>
            <a:pPr lvl="1"/>
            <a:r>
              <a:rPr lang="en-US" dirty="0" smtClean="0"/>
              <a:t>But if you move in another direction (e.g., along the y-axis), the function behaves like a local maximum, decreasing as you move away from the saddle point.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Gradient Descent</a:t>
            </a:r>
            <a:endParaRPr lang="en-US" dirty="0"/>
          </a:p>
        </p:txBody>
      </p:sp>
      <p:sp>
        <p:nvSpPr>
          <p:cNvPr id="3" name="Content Placeholder 2"/>
          <p:cNvSpPr>
            <a:spLocks noGrp="1"/>
          </p:cNvSpPr>
          <p:nvPr>
            <p:ph idx="1"/>
          </p:nvPr>
        </p:nvSpPr>
        <p:spPr>
          <a:xfrm>
            <a:off x="457200" y="838200"/>
            <a:ext cx="4419600" cy="5287963"/>
          </a:xfrm>
        </p:spPr>
        <p:txBody>
          <a:bodyPr>
            <a:normAutofit fontScale="77500" lnSpcReduction="20000"/>
          </a:bodyPr>
          <a:lstStyle/>
          <a:p>
            <a:r>
              <a:rPr lang="en-US" dirty="0" smtClean="0"/>
              <a:t>The shape of the curve is  same as the hill. </a:t>
            </a:r>
          </a:p>
          <a:p>
            <a:r>
              <a:rPr lang="en-US" dirty="0" smtClean="0"/>
              <a:t>Let us assume that this is a curve that is of the form </a:t>
            </a:r>
            <a:r>
              <a:rPr lang="en-US" b="1" dirty="0" smtClean="0"/>
              <a:t>y=f(x).</a:t>
            </a:r>
            <a:r>
              <a:rPr lang="en-US" dirty="0" smtClean="0"/>
              <a:t> </a:t>
            </a:r>
          </a:p>
          <a:p>
            <a:r>
              <a:rPr lang="en-US" dirty="0" smtClean="0"/>
              <a:t>Here we know the slope at any point is the </a:t>
            </a:r>
            <a:r>
              <a:rPr lang="en-US" b="1" dirty="0" smtClean="0"/>
              <a:t>derivative of y with respect to x</a:t>
            </a:r>
            <a:r>
              <a:rPr lang="en-US" dirty="0" smtClean="0"/>
              <a:t> at that particular position.</a:t>
            </a:r>
          </a:p>
          <a:p>
            <a:r>
              <a:rPr lang="en-US" dirty="0" smtClean="0"/>
              <a:t>Here we find out that slope while coming</a:t>
            </a:r>
            <a:r>
              <a:rPr lang="en-US" b="1" dirty="0" smtClean="0"/>
              <a:t> downwards decreases and equal to zero at the tip or at the minimal position and increases as we move up again</a:t>
            </a:r>
            <a:endParaRPr lang="en-US" dirty="0"/>
          </a:p>
        </p:txBody>
      </p:sp>
      <p:pic>
        <p:nvPicPr>
          <p:cNvPr id="1026" name="Picture 2"/>
          <p:cNvPicPr>
            <a:picLocks noChangeAspect="1" noChangeArrowheads="1"/>
          </p:cNvPicPr>
          <p:nvPr/>
        </p:nvPicPr>
        <p:blipFill>
          <a:blip r:embed="rId2"/>
          <a:srcRect/>
          <a:stretch>
            <a:fillRect/>
          </a:stretch>
        </p:blipFill>
        <p:spPr bwMode="auto">
          <a:xfrm>
            <a:off x="5029200" y="1828800"/>
            <a:ext cx="38100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Example</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r>
              <a:rPr lang="en-US" dirty="0" smtClean="0"/>
              <a:t>A classic example of a saddle point is the shape of a horse saddle or the surface of a hyperbolic </a:t>
            </a:r>
            <a:r>
              <a:rPr lang="en-US" dirty="0" err="1" smtClean="0"/>
              <a:t>paraboloid</a:t>
            </a:r>
            <a:r>
              <a:rPr lang="en-US" dirty="0" smtClean="0"/>
              <a:t>, described by the function:</a:t>
            </a:r>
          </a:p>
          <a:p>
            <a:r>
              <a:rPr lang="en-US" dirty="0" smtClean="0"/>
              <a:t>f(</a:t>
            </a:r>
            <a:r>
              <a:rPr lang="en-US" dirty="0" err="1" smtClean="0"/>
              <a:t>x,y</a:t>
            </a:r>
            <a:r>
              <a:rPr lang="en-US" dirty="0" smtClean="0"/>
              <a:t>)=x</a:t>
            </a:r>
            <a:r>
              <a:rPr lang="en-US" baseline="30000" dirty="0" smtClean="0"/>
              <a:t>2</a:t>
            </a:r>
            <a:r>
              <a:rPr lang="en-US" dirty="0" smtClean="0"/>
              <a:t>−y</a:t>
            </a:r>
            <a:r>
              <a:rPr lang="en-US" baseline="30000" dirty="0" smtClean="0"/>
              <a:t>2</a:t>
            </a:r>
            <a:r>
              <a:rPr lang="en-US" dirty="0" smtClean="0"/>
              <a:t>. In this case, the point (0,0) is a saddle point because:</a:t>
            </a:r>
          </a:p>
          <a:p>
            <a:pPr lvl="1"/>
            <a:r>
              <a:rPr lang="en-US" dirty="0" smtClean="0"/>
              <a:t>Along the x-axis (where y=0), the function behaves like a parabola that curves upwards, indicating a local minimum.</a:t>
            </a:r>
          </a:p>
          <a:p>
            <a:pPr lvl="1"/>
            <a:r>
              <a:rPr lang="en-US" dirty="0" smtClean="0"/>
              <a:t>Along the y-axis (where x=0), the function behaves like a parabola that curves downwards, indicating a local maximum.</a:t>
            </a:r>
          </a:p>
          <a:p>
            <a:pPr lvl="1"/>
            <a:r>
              <a:rPr lang="en-US" dirty="0" smtClean="0"/>
              <a:t>This mixed behavior makes it a saddle point, as it’s neither a strict minimum nor maximum but exhibits properties of both.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Saddle Points in Optimization</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t>In optimization problems, especially in high-dimensional spaces like neural network training, saddle points are common.</a:t>
            </a:r>
          </a:p>
          <a:p>
            <a:r>
              <a:rPr lang="en-US" dirty="0" smtClean="0"/>
              <a:t>They can slow down gradient-based optimization algorithms (like gradient descent), as the algorithm may get "stuck" around these points, thinking it has reached an optimal solution because the gradient is zero.</a:t>
            </a:r>
          </a:p>
          <a:p>
            <a:r>
              <a:rPr lang="en-US" dirty="0" smtClean="0"/>
              <a:t>Unlike local minima or maxima, saddle points are less desirable because they do not represent an optimal solution but rather a point where the optimization process might get confused.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marL="342900" lvl="0" indent="-342900">
              <a:spcBef>
                <a:spcPct val="20000"/>
              </a:spcBef>
            </a:pPr>
            <a:r>
              <a:rPr lang="en-US" sz="3200" b="1" dirty="0" smtClean="0">
                <a:solidFill>
                  <a:prstClr val="black"/>
                </a:solidFill>
                <a:ea typeface="+mn-ea"/>
                <a:cs typeface="+mn-cs"/>
              </a:rPr>
              <a:t>Saddle Point vs. Local Minima/Maxima:</a:t>
            </a:r>
            <a:endParaRPr lang="en-US" dirty="0"/>
          </a:p>
        </p:txBody>
      </p:sp>
      <p:sp>
        <p:nvSpPr>
          <p:cNvPr id="3" name="Content Placeholder 2"/>
          <p:cNvSpPr>
            <a:spLocks noGrp="1"/>
          </p:cNvSpPr>
          <p:nvPr>
            <p:ph idx="1"/>
          </p:nvPr>
        </p:nvSpPr>
        <p:spPr>
          <a:xfrm>
            <a:off x="381000" y="914400"/>
            <a:ext cx="8229600" cy="5715000"/>
          </a:xfrm>
        </p:spPr>
        <p:txBody>
          <a:bodyPr/>
          <a:lstStyle/>
          <a:p>
            <a:r>
              <a:rPr lang="en-US" sz="2400" b="1" dirty="0" smtClean="0"/>
              <a:t>Local Minimum:</a:t>
            </a:r>
            <a:r>
              <a:rPr lang="en-US" sz="2400" dirty="0" smtClean="0"/>
              <a:t> The function value is lower than its neighboring points in all directions.</a:t>
            </a:r>
          </a:p>
          <a:p>
            <a:r>
              <a:rPr lang="en-US" sz="2400" b="1" dirty="0" smtClean="0"/>
              <a:t>Local Maximum:</a:t>
            </a:r>
            <a:r>
              <a:rPr lang="en-US" sz="2400" dirty="0" smtClean="0"/>
              <a:t> The function value is higher than its neighboring points in all directions.</a:t>
            </a:r>
          </a:p>
          <a:p>
            <a:r>
              <a:rPr lang="en-US" sz="2400" b="1" dirty="0" smtClean="0"/>
              <a:t>Saddle Point:</a:t>
            </a:r>
            <a:r>
              <a:rPr lang="en-US" sz="2400" dirty="0" smtClean="0"/>
              <a:t> The function has mixed behavior, acting like a minimum in some directions and a maximum in others.</a:t>
            </a:r>
          </a:p>
          <a:p>
            <a:endParaRPr lang="en-US" dirty="0"/>
          </a:p>
        </p:txBody>
      </p:sp>
      <p:pic>
        <p:nvPicPr>
          <p:cNvPr id="4" name="Picture 2"/>
          <p:cNvPicPr>
            <a:picLocks noChangeAspect="1" noChangeArrowheads="1"/>
          </p:cNvPicPr>
          <p:nvPr/>
        </p:nvPicPr>
        <p:blipFill>
          <a:blip r:embed="rId2"/>
          <a:srcRect/>
          <a:stretch>
            <a:fillRect/>
          </a:stretch>
        </p:blipFill>
        <p:spPr bwMode="auto">
          <a:xfrm>
            <a:off x="762000" y="3657600"/>
            <a:ext cx="4306892" cy="2415898"/>
          </a:xfrm>
          <a:prstGeom prst="rect">
            <a:avLst/>
          </a:prstGeom>
          <a:noFill/>
          <a:ln w="9525">
            <a:noFill/>
            <a:miter lim="800000"/>
            <a:headEnd/>
            <a:tailEnd/>
          </a:ln>
          <a:effectLst/>
        </p:spPr>
      </p:pic>
      <p:sp>
        <p:nvSpPr>
          <p:cNvPr id="5" name="Rectangle 4"/>
          <p:cNvSpPr/>
          <p:nvPr/>
        </p:nvSpPr>
        <p:spPr>
          <a:xfrm>
            <a:off x="5257800" y="3441680"/>
            <a:ext cx="3429000" cy="2585323"/>
          </a:xfrm>
          <a:prstGeom prst="rect">
            <a:avLst/>
          </a:prstGeom>
        </p:spPr>
        <p:txBody>
          <a:bodyPr wrap="square">
            <a:spAutoFit/>
          </a:bodyPr>
          <a:lstStyle/>
          <a:p>
            <a:r>
              <a:rPr lang="en-US" dirty="0" smtClean="0"/>
              <a:t>The name of local minima is because the value of the loss function is minimum at that point in a local region. In contrast, the name of the global minima is given so because the value of the loss function is minimum there, globally across the entire domain the loss function.</a:t>
            </a: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Challenges with the Gradient Descent</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dirty="0" smtClean="0"/>
              <a:t>2. Vanishing and Exploding Gradient</a:t>
            </a:r>
          </a:p>
          <a:p>
            <a:r>
              <a:rPr lang="en-US" dirty="0" smtClean="0"/>
              <a:t>In a deep neural network, if the model is trained with gradient descent and </a:t>
            </a:r>
            <a:r>
              <a:rPr lang="en-US" dirty="0" smtClean="0"/>
              <a:t>back propagation</a:t>
            </a:r>
            <a:r>
              <a:rPr lang="en-US" dirty="0" smtClean="0"/>
              <a:t>, there can occur two more issues other than local minima and saddle point.</a:t>
            </a:r>
          </a:p>
          <a:p>
            <a:pPr marL="571500" indent="-571500">
              <a:buAutoNum type="romanLcParenR"/>
            </a:pPr>
            <a:r>
              <a:rPr lang="en-US" dirty="0" smtClean="0"/>
              <a:t>Vanishing </a:t>
            </a:r>
            <a:r>
              <a:rPr lang="en-US" dirty="0" smtClean="0"/>
              <a:t>Gradients:</a:t>
            </a:r>
          </a:p>
          <a:p>
            <a:pPr marL="571500" indent="-571500">
              <a:buAutoNum type="romanLcParenR"/>
            </a:pPr>
            <a:r>
              <a:rPr lang="en-US" dirty="0" smtClean="0"/>
              <a:t>Exploding </a:t>
            </a:r>
            <a:r>
              <a:rPr lang="en-US" dirty="0" smtClean="0"/>
              <a:t>Gradient: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Vanishing </a:t>
            </a:r>
            <a:r>
              <a:rPr lang="en-US" dirty="0" smtClean="0"/>
              <a:t>Gradient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b="1" dirty="0" smtClean="0"/>
              <a:t>vanishing gradient problem</a:t>
            </a:r>
            <a:r>
              <a:rPr lang="en-US" dirty="0" smtClean="0"/>
              <a:t> is a common issue in training deep neural networks, particularly those with many layers, like Recurrent Neural Networks (RNNs) and deep </a:t>
            </a:r>
            <a:r>
              <a:rPr lang="en-US" dirty="0" smtClean="0"/>
              <a:t>feed forward </a:t>
            </a:r>
            <a:r>
              <a:rPr lang="en-US" dirty="0" smtClean="0"/>
              <a:t>networks. </a:t>
            </a:r>
            <a:endParaRPr lang="en-US" dirty="0" smtClean="0"/>
          </a:p>
          <a:p>
            <a:r>
              <a:rPr lang="en-US" dirty="0" smtClean="0"/>
              <a:t>It </a:t>
            </a:r>
            <a:r>
              <a:rPr lang="en-US" dirty="0" smtClean="0"/>
              <a:t>occurs when the gradients used in </a:t>
            </a:r>
            <a:r>
              <a:rPr lang="en-US" dirty="0" err="1" smtClean="0"/>
              <a:t>backpropagation</a:t>
            </a:r>
            <a:r>
              <a:rPr lang="en-US" dirty="0" smtClean="0"/>
              <a:t> become extremely small as they are propagated backward through the </a:t>
            </a:r>
            <a:r>
              <a:rPr lang="en-US" dirty="0" smtClean="0"/>
              <a:t>network.</a:t>
            </a:r>
          </a:p>
          <a:p>
            <a:r>
              <a:rPr lang="en-US" dirty="0" smtClean="0"/>
              <a:t>This </a:t>
            </a:r>
            <a:r>
              <a:rPr lang="en-US" dirty="0" smtClean="0"/>
              <a:t>can lead to very slow or stalled learning, because the weights in the earlier layers of the network are updated very little, if at all.</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How it </a:t>
            </a:r>
            <a:r>
              <a:rPr lang="en-US" dirty="0" smtClean="0"/>
              <a:t>happens?</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dirty="0" smtClean="0"/>
              <a:t>In deep networks, during </a:t>
            </a:r>
            <a:r>
              <a:rPr lang="en-US" dirty="0" err="1" smtClean="0"/>
              <a:t>backpropagation</a:t>
            </a:r>
            <a:r>
              <a:rPr lang="en-US" dirty="0" smtClean="0"/>
              <a:t>, the gradients of the loss function are calculated and propagated backward from the output layer to the input layer, layer by layer. </a:t>
            </a:r>
            <a:endParaRPr lang="en-US" dirty="0" smtClean="0"/>
          </a:p>
          <a:p>
            <a:r>
              <a:rPr lang="en-US" dirty="0" smtClean="0"/>
              <a:t>This </a:t>
            </a:r>
            <a:r>
              <a:rPr lang="en-US" dirty="0" smtClean="0"/>
              <a:t>involves applying the chain rule of calculus to compute gradients. In each layer, the gradient is multiplied by the derivative of the activation function.</a:t>
            </a:r>
          </a:p>
          <a:p>
            <a:r>
              <a:rPr lang="en-US" dirty="0" smtClean="0"/>
              <a:t>If the activation function has small derivatives (e.g., in the case of the sigmoid or hyperbolic tangent (</a:t>
            </a:r>
            <a:r>
              <a:rPr lang="en-US" dirty="0" err="1" smtClean="0"/>
              <a:t>tanh</a:t>
            </a:r>
            <a:r>
              <a:rPr lang="en-US" dirty="0" smtClean="0"/>
              <a:t>) functions), then the gradient can become very small as it is propagated through multiple layers. </a:t>
            </a:r>
            <a:endParaRPr lang="en-US" dirty="0" smtClean="0"/>
          </a:p>
          <a:p>
            <a:r>
              <a:rPr lang="en-US" dirty="0" smtClean="0"/>
              <a:t>The </a:t>
            </a:r>
            <a:r>
              <a:rPr lang="en-US" dirty="0" smtClean="0"/>
              <a:t>result is that, in earlier layers of the network, the gradient becomes almost zero. This small gradient means the weights in these layers are updated very slowly, which significantly hampers the learning process.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lvl="0" indent="-342900">
              <a:spcBef>
                <a:spcPct val="20000"/>
              </a:spcBef>
            </a:pPr>
            <a:r>
              <a:rPr lang="en-US" sz="3300" b="1" dirty="0" smtClean="0">
                <a:solidFill>
                  <a:prstClr val="black"/>
                </a:solidFill>
                <a:ea typeface="+mn-ea"/>
                <a:cs typeface="+mn-cs"/>
              </a:rPr>
              <a:t>Key factors contributing to the vanishing gradient </a:t>
            </a:r>
            <a:r>
              <a:rPr lang="en-US" sz="3300" b="1" dirty="0" smtClean="0">
                <a:solidFill>
                  <a:prstClr val="black"/>
                </a:solidFill>
                <a:ea typeface="+mn-ea"/>
                <a:cs typeface="+mn-cs"/>
              </a:rPr>
              <a:t>problem</a:t>
            </a:r>
            <a:endParaRPr lang="en-US" dirty="0"/>
          </a:p>
        </p:txBody>
      </p:sp>
      <p:sp>
        <p:nvSpPr>
          <p:cNvPr id="3" name="Content Placeholder 2"/>
          <p:cNvSpPr>
            <a:spLocks noGrp="1"/>
          </p:cNvSpPr>
          <p:nvPr>
            <p:ph idx="1"/>
          </p:nvPr>
        </p:nvSpPr>
        <p:spPr/>
        <p:txBody>
          <a:bodyPr>
            <a:normAutofit lnSpcReduction="10000"/>
          </a:bodyPr>
          <a:lstStyle/>
          <a:p>
            <a:r>
              <a:rPr lang="en-US" b="1" dirty="0" smtClean="0"/>
              <a:t>Activation </a:t>
            </a:r>
            <a:r>
              <a:rPr lang="en-US" b="1" dirty="0" smtClean="0"/>
              <a:t>Functions</a:t>
            </a:r>
            <a:r>
              <a:rPr lang="en-US" dirty="0" smtClean="0"/>
              <a:t>: Functions like sigmoid and </a:t>
            </a:r>
            <a:r>
              <a:rPr lang="en-US" dirty="0" err="1" smtClean="0"/>
              <a:t>tanh</a:t>
            </a:r>
            <a:r>
              <a:rPr lang="en-US" dirty="0" smtClean="0"/>
              <a:t> can squish the input into a small range (between 0 and 1 for sigmoid, and -1 to 1 for </a:t>
            </a:r>
            <a:r>
              <a:rPr lang="en-US" dirty="0" err="1" smtClean="0"/>
              <a:t>tanh</a:t>
            </a:r>
            <a:r>
              <a:rPr lang="en-US" dirty="0" smtClean="0"/>
              <a:t>). Their derivatives are small in these ranges, leading to small gradients.</a:t>
            </a:r>
          </a:p>
          <a:p>
            <a:r>
              <a:rPr lang="en-US" b="1" dirty="0" smtClean="0"/>
              <a:t>Deep Networks</a:t>
            </a:r>
            <a:r>
              <a:rPr lang="en-US" dirty="0" smtClean="0"/>
              <a:t>: The more layers the network has, the more the gradients get multiplied together, leading to an exponential decrease in gradient magnitude.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Effects of vanishing gradients:</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b="1" dirty="0" smtClean="0"/>
              <a:t>Slow learning in early layers</a:t>
            </a:r>
            <a:r>
              <a:rPr lang="en-US" dirty="0" smtClean="0"/>
              <a:t>: The weights of early layers receive very small updates, meaning they learn much more slowly compared to the later layers</a:t>
            </a:r>
            <a:r>
              <a:rPr lang="en-US" dirty="0" smtClean="0"/>
              <a:t>.</a:t>
            </a:r>
          </a:p>
          <a:p>
            <a:r>
              <a:rPr lang="en-US" b="1" dirty="0" smtClean="0"/>
              <a:t>Poor </a:t>
            </a:r>
            <a:r>
              <a:rPr lang="en-US" b="1" dirty="0" smtClean="0"/>
              <a:t>performance</a:t>
            </a:r>
            <a:r>
              <a:rPr lang="en-US" dirty="0" smtClean="0"/>
              <a:t>: The network may fail to learn effectively, especially in the earlier layers, which are crucial for extracting important features from the input data</a:t>
            </a:r>
            <a:r>
              <a:rPr lang="en-US" dirty="0" smtClean="0"/>
              <a:t>.</a:t>
            </a:r>
          </a:p>
          <a:p>
            <a:r>
              <a:rPr lang="en-US" b="1" dirty="0" smtClean="0"/>
              <a:t>Training </a:t>
            </a:r>
            <a:r>
              <a:rPr lang="en-US" b="1" dirty="0" smtClean="0"/>
              <a:t>may stop</a:t>
            </a:r>
            <a:r>
              <a:rPr lang="en-US" dirty="0" smtClean="0"/>
              <a:t>: In extreme cases, the gradient can become so small that the network essentially stops learning.</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marL="342900" lvl="0" indent="-342900">
              <a:spcBef>
                <a:spcPct val="20000"/>
              </a:spcBef>
            </a:pPr>
            <a:r>
              <a:rPr lang="en-US" sz="3200" b="1" dirty="0" smtClean="0">
                <a:solidFill>
                  <a:prstClr val="black"/>
                </a:solidFill>
                <a:ea typeface="+mn-ea"/>
                <a:cs typeface="+mn-cs"/>
              </a:rPr>
              <a:t>Solutions to the vanishing gradient problem</a:t>
            </a:r>
            <a:r>
              <a:rPr lang="en-US" sz="3200" b="1" dirty="0" smtClean="0">
                <a:solidFill>
                  <a:prstClr val="black"/>
                </a:solidFill>
                <a:ea typeface="+mn-ea"/>
                <a:cs typeface="+mn-cs"/>
              </a:rPr>
              <a:t>:</a:t>
            </a:r>
            <a:endParaRPr lang="en-US" sz="3200"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b="1" dirty="0" err="1" smtClean="0"/>
              <a:t>ReLU</a:t>
            </a:r>
            <a:r>
              <a:rPr lang="en-US" b="1" dirty="0" smtClean="0"/>
              <a:t> </a:t>
            </a:r>
            <a:r>
              <a:rPr lang="en-US" b="1" dirty="0" smtClean="0"/>
              <a:t>activation function</a:t>
            </a:r>
            <a:r>
              <a:rPr lang="en-US" dirty="0" smtClean="0"/>
              <a:t>: The Rectified Linear Unit (</a:t>
            </a:r>
            <a:r>
              <a:rPr lang="en-US" dirty="0" err="1" smtClean="0"/>
              <a:t>ReLU</a:t>
            </a:r>
            <a:r>
              <a:rPr lang="en-US" dirty="0" smtClean="0"/>
              <a:t>) and its variants (e.g., Leaky </a:t>
            </a:r>
            <a:r>
              <a:rPr lang="en-US" dirty="0" err="1" smtClean="0"/>
              <a:t>ReLU</a:t>
            </a:r>
            <a:r>
              <a:rPr lang="en-US" dirty="0" smtClean="0"/>
              <a:t>) have gradients of 1 for positive inputs, which helps avoid the gradient shrinking to zero.</a:t>
            </a:r>
          </a:p>
          <a:p>
            <a:r>
              <a:rPr lang="en-US" b="1" dirty="0" smtClean="0"/>
              <a:t>Batch Normalization</a:t>
            </a:r>
            <a:r>
              <a:rPr lang="en-US" dirty="0" smtClean="0"/>
              <a:t>: Normalizing the input of each layer can help maintain a healthy gradient flow by preventing extreme values that lead to vanishing or exploding gradients.</a:t>
            </a:r>
          </a:p>
          <a:p>
            <a:r>
              <a:rPr lang="en-US" b="1" dirty="0" smtClean="0"/>
              <a:t>Residual Networks (</a:t>
            </a:r>
            <a:r>
              <a:rPr lang="en-US" b="1" dirty="0" err="1" smtClean="0"/>
              <a:t>ResNets</a:t>
            </a:r>
            <a:r>
              <a:rPr lang="en-US" b="1" dirty="0" smtClean="0"/>
              <a:t>)</a:t>
            </a:r>
            <a:r>
              <a:rPr lang="en-US" dirty="0" smtClean="0"/>
              <a:t>: Adding skip connections between layers in deep networks allows gradients to flow more directly through the network, which helps mitigate the vanishing gradient problem.</a:t>
            </a:r>
          </a:p>
          <a:p>
            <a:r>
              <a:rPr lang="en-US" b="1" dirty="0" smtClean="0"/>
              <a:t>Weight initialization techniques</a:t>
            </a:r>
            <a:r>
              <a:rPr lang="en-US" dirty="0" smtClean="0"/>
              <a:t>: Proper weight initialization (e.g., Xavier or He initialization) can help ensure that the gradients neither vanish nor explode in the early stages of training.</a:t>
            </a:r>
          </a:p>
          <a:p>
            <a:r>
              <a:rPr lang="en-US" b="1" dirty="0" smtClean="0"/>
              <a:t>Gradient clipping</a:t>
            </a:r>
            <a:r>
              <a:rPr lang="en-US" dirty="0" smtClean="0"/>
              <a:t>: Clipping gradients during </a:t>
            </a:r>
            <a:r>
              <a:rPr lang="en-US" dirty="0" err="1" smtClean="0"/>
              <a:t>backpropagation</a:t>
            </a:r>
            <a:r>
              <a:rPr lang="en-US" dirty="0" smtClean="0"/>
              <a:t> can prevent extremely small (or large) updates to the weights.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marL="342900" lvl="0" indent="-342900">
              <a:spcBef>
                <a:spcPct val="20000"/>
              </a:spcBef>
            </a:pPr>
            <a:r>
              <a:rPr lang="en-US" sz="2800" b="1" dirty="0" smtClean="0">
                <a:solidFill>
                  <a:prstClr val="black"/>
                </a:solidFill>
                <a:ea typeface="+mn-ea"/>
                <a:cs typeface="+mn-cs"/>
              </a:rPr>
              <a:t>Where Batch Normalization is Applied</a:t>
            </a:r>
            <a:r>
              <a:rPr lang="en-US" sz="2800" b="1" dirty="0" smtClean="0">
                <a:solidFill>
                  <a:prstClr val="black"/>
                </a:solidFill>
                <a:ea typeface="+mn-ea"/>
                <a:cs typeface="+mn-cs"/>
              </a:rPr>
              <a:t>:</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dirty="0" smtClean="0"/>
              <a:t>Batch </a:t>
            </a:r>
            <a:r>
              <a:rPr lang="en-US" dirty="0" smtClean="0"/>
              <a:t>normalization is typically applied after the linear transformation of each layer (i.e., after the matrix multiplication but before the activation function). </a:t>
            </a:r>
            <a:endParaRPr lang="en-US" dirty="0" smtClean="0"/>
          </a:p>
          <a:p>
            <a:r>
              <a:rPr lang="en-US" dirty="0" smtClean="0"/>
              <a:t>For </a:t>
            </a:r>
            <a:r>
              <a:rPr lang="en-US" dirty="0" smtClean="0"/>
              <a:t>example, in a typical neural network layer, it would follow this order:</a:t>
            </a:r>
          </a:p>
          <a:p>
            <a:pPr>
              <a:buNone/>
            </a:pPr>
            <a:r>
              <a:rPr lang="en-US" dirty="0" smtClean="0"/>
              <a:t> </a:t>
            </a:r>
            <a:r>
              <a:rPr lang="en-US" dirty="0" smtClean="0"/>
              <a:t>Linear</a:t>
            </a:r>
            <a:r>
              <a:rPr lang="en-US" dirty="0" smtClean="0"/>
              <a:t> transformation (WX + b)→Batch </a:t>
            </a:r>
            <a:r>
              <a:rPr lang="en-US" dirty="0" err="1" smtClean="0"/>
              <a:t>Normalization→Activation</a:t>
            </a:r>
            <a:r>
              <a:rPr lang="en-US" dirty="0" smtClean="0"/>
              <a:t> Function (e.g., </a:t>
            </a:r>
            <a:r>
              <a:rPr lang="en-US" dirty="0" err="1" smtClean="0"/>
              <a:t>ReLU</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Gradient Descent</a:t>
            </a:r>
            <a:endParaRPr lang="en-US" dirty="0"/>
          </a:p>
        </p:txBody>
      </p:sp>
      <p:sp>
        <p:nvSpPr>
          <p:cNvPr id="3" name="Content Placeholder 2"/>
          <p:cNvSpPr>
            <a:spLocks noGrp="1"/>
          </p:cNvSpPr>
          <p:nvPr>
            <p:ph idx="1"/>
          </p:nvPr>
        </p:nvSpPr>
        <p:spPr>
          <a:xfrm>
            <a:off x="457200" y="914400"/>
            <a:ext cx="4648200" cy="5181599"/>
          </a:xfrm>
        </p:spPr>
        <p:txBody>
          <a:bodyPr>
            <a:normAutofit fontScale="55000" lnSpcReduction="20000"/>
          </a:bodyPr>
          <a:lstStyle/>
          <a:p>
            <a:r>
              <a:rPr lang="en-US" sz="3800" dirty="0" smtClean="0"/>
              <a:t>Imagine a blindfolded man who wants to climb to the top of a hill with the fewest steps possible. </a:t>
            </a:r>
          </a:p>
          <a:p>
            <a:r>
              <a:rPr lang="en-US" sz="3800" dirty="0" smtClean="0"/>
              <a:t>He might start climbing the hill by taking really big steps in the steepest direction. </a:t>
            </a:r>
          </a:p>
          <a:p>
            <a:r>
              <a:rPr lang="en-US" sz="3800" dirty="0" smtClean="0"/>
              <a:t>But as he comes closer to the top, his steps will get smaller and smaller to avoid overshooting it. </a:t>
            </a:r>
          </a:p>
          <a:p>
            <a:r>
              <a:rPr lang="en-US" sz="3800" dirty="0" smtClean="0"/>
              <a:t>Imagine the image illustrates our hill from a top-down view and the red arrows are the steps of our climber.</a:t>
            </a:r>
          </a:p>
          <a:p>
            <a:r>
              <a:rPr lang="en-US" sz="3800" dirty="0" smtClean="0"/>
              <a:t>A gradient in this context is a vector that contains the direction of the steepest step the blindfolded man can take and how long that step should be.</a:t>
            </a:r>
          </a:p>
          <a:p>
            <a:endParaRPr lang="en-US" dirty="0" smtClean="0"/>
          </a:p>
        </p:txBody>
      </p:sp>
      <p:pic>
        <p:nvPicPr>
          <p:cNvPr id="6" name="Picture 2"/>
          <p:cNvPicPr>
            <a:picLocks noChangeAspect="1" noChangeArrowheads="1"/>
          </p:cNvPicPr>
          <p:nvPr/>
        </p:nvPicPr>
        <p:blipFill>
          <a:blip r:embed="rId2"/>
          <a:srcRect/>
          <a:stretch>
            <a:fillRect/>
          </a:stretch>
        </p:blipFill>
        <p:spPr bwMode="auto">
          <a:xfrm>
            <a:off x="5181600" y="1066800"/>
            <a:ext cx="37338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Exploding </a:t>
            </a:r>
            <a:r>
              <a:rPr lang="en-US" b="1" dirty="0" smtClean="0"/>
              <a:t>gradient problem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b="1" dirty="0" smtClean="0"/>
              <a:t>exploding gradient problem</a:t>
            </a:r>
            <a:r>
              <a:rPr lang="en-US" dirty="0" smtClean="0"/>
              <a:t> is a common issue that occurs during the training of deep neural networks, particularly in very deep networks and recurrent neural networks (RNNs</a:t>
            </a:r>
            <a:r>
              <a:rPr lang="en-US" dirty="0" smtClean="0"/>
              <a:t>).</a:t>
            </a:r>
          </a:p>
          <a:p>
            <a:r>
              <a:rPr lang="en-US" dirty="0" smtClean="0"/>
              <a:t>It </a:t>
            </a:r>
            <a:r>
              <a:rPr lang="en-US" dirty="0" smtClean="0"/>
              <a:t>happens when the gradients (the partial derivatives of the loss function with respect to the model parameters) become excessively large during </a:t>
            </a:r>
            <a:r>
              <a:rPr lang="en-US" dirty="0" err="1" smtClean="0"/>
              <a:t>backpropagation</a:t>
            </a:r>
            <a:r>
              <a:rPr lang="en-US" dirty="0" smtClean="0"/>
              <a:t>. </a:t>
            </a:r>
            <a:endParaRPr lang="en-US" dirty="0" smtClean="0"/>
          </a:p>
          <a:p>
            <a:r>
              <a:rPr lang="en-US" dirty="0" smtClean="0"/>
              <a:t>This </a:t>
            </a:r>
            <a:r>
              <a:rPr lang="en-US" dirty="0" smtClean="0"/>
              <a:t>leads to unstable updates to the network's weights, causing the model's parameters to grow uncontrollably and ultimately causing the model to diverge or fail to learn properly.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marL="342900" lvl="0" indent="-342900">
              <a:spcBef>
                <a:spcPct val="20000"/>
              </a:spcBef>
            </a:pPr>
            <a:r>
              <a:rPr lang="en-US" sz="2800" b="1" dirty="0" smtClean="0">
                <a:solidFill>
                  <a:prstClr val="black"/>
                </a:solidFill>
                <a:ea typeface="+mn-ea"/>
                <a:cs typeface="+mn-cs"/>
              </a:rPr>
              <a:t>How the Exploding Gradient Problem Happens</a:t>
            </a:r>
            <a:r>
              <a:rPr lang="en-US" sz="2800" b="1" dirty="0" smtClean="0">
                <a:solidFill>
                  <a:prstClr val="black"/>
                </a:solidFill>
                <a:ea typeface="+mn-ea"/>
                <a:cs typeface="+mn-cs"/>
              </a:rPr>
              <a:t>:</a:t>
            </a:r>
            <a:endParaRPr lang="en-US"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r>
              <a:rPr lang="en-US" dirty="0" smtClean="0"/>
              <a:t>During </a:t>
            </a:r>
            <a:r>
              <a:rPr lang="en-US" dirty="0" smtClean="0"/>
              <a:t>the </a:t>
            </a:r>
            <a:r>
              <a:rPr lang="en-US" dirty="0" err="1" smtClean="0"/>
              <a:t>backpropagation</a:t>
            </a:r>
            <a:r>
              <a:rPr lang="en-US" dirty="0" smtClean="0"/>
              <a:t> process, the gradients are calculated layer by layer, from the output layer back to the input layer. </a:t>
            </a:r>
            <a:endParaRPr lang="en-US" dirty="0" smtClean="0"/>
          </a:p>
          <a:p>
            <a:r>
              <a:rPr lang="en-US" dirty="0" smtClean="0"/>
              <a:t>In </a:t>
            </a:r>
            <a:r>
              <a:rPr lang="en-US" dirty="0" smtClean="0"/>
              <a:t>deep networks, each layer's gradient is computed by applying the chain rule, which involves multiplying gradients across many layers. </a:t>
            </a:r>
            <a:endParaRPr lang="en-US" dirty="0" smtClean="0"/>
          </a:p>
          <a:p>
            <a:r>
              <a:rPr lang="en-US" dirty="0" smtClean="0"/>
              <a:t>If </a:t>
            </a:r>
            <a:r>
              <a:rPr lang="en-US" dirty="0" smtClean="0"/>
              <a:t>any of these gradients is large, then as you propagate backward, the gradient can exponentially increase, leading to extremely large weight updates in earlier layers.</a:t>
            </a:r>
          </a:p>
          <a:p>
            <a:r>
              <a:rPr lang="en-US" dirty="0" smtClean="0"/>
              <a:t>This problem is particularly prevalent in </a:t>
            </a:r>
            <a:r>
              <a:rPr lang="en-US" b="1" dirty="0" smtClean="0"/>
              <a:t>deep networks</a:t>
            </a:r>
            <a:r>
              <a:rPr lang="en-US" dirty="0" smtClean="0"/>
              <a:t> and </a:t>
            </a:r>
            <a:r>
              <a:rPr lang="en-US" b="1" dirty="0" smtClean="0"/>
              <a:t>RNNs</a:t>
            </a:r>
            <a:r>
              <a:rPr lang="en-US" dirty="0" smtClean="0"/>
              <a:t>, where gradients are propagated through many time steps or layers. </a:t>
            </a:r>
            <a:endParaRPr lang="en-US" dirty="0" smtClean="0"/>
          </a:p>
          <a:p>
            <a:r>
              <a:rPr lang="en-US" dirty="0" smtClean="0"/>
              <a:t>The </a:t>
            </a:r>
            <a:r>
              <a:rPr lang="en-US" dirty="0" smtClean="0"/>
              <a:t>key cause is similar to the vanishing gradient problem but in the opposite direction—here, instead of gradients shrinking, they grow exponentially.</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Effects of Exploding Gradients</a:t>
            </a:r>
            <a:r>
              <a:rPr lang="en-US" b="1"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Unstable </a:t>
            </a:r>
            <a:r>
              <a:rPr lang="en-US" b="1" dirty="0" smtClean="0"/>
              <a:t>training</a:t>
            </a:r>
            <a:r>
              <a:rPr lang="en-US" dirty="0" smtClean="0"/>
              <a:t>: The learning process becomes unstable because the updates to the weights are too large, which can cause the model to overshoot the optimal weights.</a:t>
            </a:r>
          </a:p>
          <a:p>
            <a:r>
              <a:rPr lang="en-US" b="1" dirty="0" smtClean="0"/>
              <a:t>Divergence</a:t>
            </a:r>
            <a:r>
              <a:rPr lang="en-US" dirty="0" smtClean="0"/>
              <a:t>: The model may fail to converge, and the loss function might fluctuate or increase indefinitely as the network tries to minimize it.</a:t>
            </a:r>
          </a:p>
          <a:p>
            <a:r>
              <a:rPr lang="en-US" b="1" dirty="0" smtClean="0"/>
              <a:t>Weight overflow</a:t>
            </a:r>
            <a:r>
              <a:rPr lang="en-US" dirty="0" smtClean="0"/>
              <a:t>: In extreme cases, the weights can grow so large that they result in numerical overflow, causing the network to break.</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Causes of Exploding Gradients</a:t>
            </a:r>
            <a:r>
              <a:rPr lang="en-US" b="1"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Deep </a:t>
            </a:r>
            <a:r>
              <a:rPr lang="en-US" b="1" dirty="0" smtClean="0"/>
              <a:t>Networks</a:t>
            </a:r>
            <a:r>
              <a:rPr lang="en-US" dirty="0" smtClean="0"/>
              <a:t>: The more layers (or time steps in RNNs), the more products of gradients you have, which can lead to rapid growth of gradients if any gradient is large.</a:t>
            </a:r>
          </a:p>
          <a:p>
            <a:r>
              <a:rPr lang="en-US" b="1" dirty="0" smtClean="0"/>
              <a:t>Poor Weight Initialization</a:t>
            </a:r>
            <a:r>
              <a:rPr lang="en-US" dirty="0" smtClean="0"/>
              <a:t>: If weights are not initialized properly, it can contribute to large gradient values.</a:t>
            </a:r>
          </a:p>
          <a:p>
            <a:r>
              <a:rPr lang="en-US" b="1" dirty="0" smtClean="0"/>
              <a:t>Inappropriate Learning Rates</a:t>
            </a:r>
            <a:r>
              <a:rPr lang="en-US" dirty="0" smtClean="0"/>
              <a:t>: If the learning rate is too high, it can exacerbate the effect of exploding gradients.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Solutions to the Exploding Gradient Problem:</a:t>
            </a:r>
            <a:endParaRPr lang="en-US" sz="3200"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buNone/>
            </a:pPr>
            <a:r>
              <a:rPr lang="en-US" dirty="0" smtClean="0"/>
              <a:t>Several techniques are used to prevent or mitigate the exploding gradient problem:</a:t>
            </a:r>
          </a:p>
          <a:p>
            <a:pPr>
              <a:buNone/>
            </a:pPr>
            <a:r>
              <a:rPr lang="en-US" b="1" dirty="0" smtClean="0"/>
              <a:t>1. Gradient </a:t>
            </a:r>
            <a:r>
              <a:rPr lang="en-US" b="1" dirty="0" smtClean="0"/>
              <a:t>Clipping</a:t>
            </a:r>
            <a:r>
              <a:rPr lang="en-US" dirty="0" smtClean="0"/>
              <a:t>: This is one of the most common techniques. </a:t>
            </a:r>
            <a:endParaRPr lang="en-US" dirty="0" smtClean="0"/>
          </a:p>
          <a:p>
            <a:r>
              <a:rPr lang="en-US" dirty="0" smtClean="0"/>
              <a:t>When </a:t>
            </a:r>
            <a:r>
              <a:rPr lang="en-US" dirty="0" smtClean="0"/>
              <a:t>gradients become too large, they are "clipped" or scaled back to a smaller value within a predefined range. </a:t>
            </a:r>
            <a:endParaRPr lang="en-US" dirty="0" smtClean="0"/>
          </a:p>
          <a:p>
            <a:r>
              <a:rPr lang="en-US" dirty="0" smtClean="0"/>
              <a:t>This </a:t>
            </a:r>
            <a:r>
              <a:rPr lang="en-US" dirty="0" smtClean="0"/>
              <a:t>prevents gradients from becoming excessively large while still allowing learning to continue.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solidFill>
                  <a:prstClr val="black"/>
                </a:solidFill>
              </a:rPr>
              <a:t>Solutions to the Exploding Gradient Problem:</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2. </a:t>
            </a:r>
            <a:r>
              <a:rPr lang="en-US" b="1" dirty="0" smtClean="0"/>
              <a:t>Weight Regularization (L2 regularization)</a:t>
            </a:r>
            <a:r>
              <a:rPr lang="en-US" dirty="0" smtClean="0"/>
              <a:t>: Applying L2 regularization can help constrain the growth of the weights, which in turn can prevent the gradients from becoming too large</a:t>
            </a:r>
            <a:r>
              <a:rPr lang="en-US" dirty="0" smtClean="0"/>
              <a:t>.</a:t>
            </a:r>
          </a:p>
          <a:p>
            <a:pPr>
              <a:buNone/>
            </a:pPr>
            <a:r>
              <a:rPr lang="en-IN" dirty="0" smtClean="0"/>
              <a:t>3. </a:t>
            </a:r>
            <a:r>
              <a:rPr lang="en-US" b="1" dirty="0" smtClean="0"/>
              <a:t>Proper Weight Initialization</a:t>
            </a:r>
            <a:r>
              <a:rPr lang="en-US" dirty="0" smtClean="0"/>
              <a:t>: Initializing weights carefully can prevent the gradients from growing too quickly. For example, </a:t>
            </a:r>
            <a:r>
              <a:rPr lang="en-US" b="1" dirty="0" smtClean="0"/>
              <a:t>Xavier initialization</a:t>
            </a:r>
            <a:r>
              <a:rPr lang="en-US" dirty="0" smtClean="0"/>
              <a:t> or </a:t>
            </a:r>
            <a:r>
              <a:rPr lang="en-US" b="1" dirty="0" smtClean="0"/>
              <a:t>He initialization</a:t>
            </a:r>
            <a:r>
              <a:rPr lang="en-US" dirty="0" smtClean="0"/>
              <a:t> is often used to ensure the gradients are not too large or too small at the start of training</a:t>
            </a:r>
            <a:r>
              <a:rPr lang="en-US" dirty="0" smtClean="0"/>
              <a:t>.</a:t>
            </a:r>
          </a:p>
          <a:p>
            <a:pPr>
              <a:buNone/>
            </a:pPr>
            <a:r>
              <a:rPr lang="en-IN" dirty="0" smtClean="0"/>
              <a:t>4. </a:t>
            </a:r>
            <a:r>
              <a:rPr lang="en-US" b="1" dirty="0" smtClean="0"/>
              <a:t>Smaller Learning Rates</a:t>
            </a:r>
            <a:r>
              <a:rPr lang="en-US" dirty="0" smtClean="0"/>
              <a:t>: Using a smaller learning rate can reduce the effect of large gradients, helping to prevent weights from changing drastically during updates.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solidFill>
                  <a:prstClr val="black"/>
                </a:solidFill>
              </a:rPr>
              <a:t>Solutions to the Exploding Gradient Problem:</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IN" dirty="0" smtClean="0"/>
              <a:t>5. </a:t>
            </a:r>
            <a:r>
              <a:rPr lang="en-US" b="1" dirty="0" smtClean="0"/>
              <a:t>Batch Normalization</a:t>
            </a:r>
            <a:r>
              <a:rPr lang="en-US" dirty="0" smtClean="0"/>
              <a:t>: Batch normalization helps keep activations and gradients in check by normalizing the inputs to each layer. </a:t>
            </a:r>
            <a:endParaRPr lang="en-US" dirty="0" smtClean="0"/>
          </a:p>
          <a:p>
            <a:r>
              <a:rPr lang="en-US" dirty="0" smtClean="0"/>
              <a:t>This </a:t>
            </a:r>
            <a:r>
              <a:rPr lang="en-US" dirty="0" smtClean="0"/>
              <a:t>can help mitigate both vanishing and exploding gradients.</a:t>
            </a:r>
          </a:p>
          <a:p>
            <a:pPr>
              <a:buNone/>
            </a:pPr>
            <a:r>
              <a:rPr lang="en-US" b="1" dirty="0" smtClean="0"/>
              <a:t>6. Resilient </a:t>
            </a:r>
            <a:r>
              <a:rPr lang="en-US" b="1" dirty="0" smtClean="0"/>
              <a:t>Architectures</a:t>
            </a:r>
            <a:r>
              <a:rPr lang="en-US" dirty="0" smtClean="0"/>
              <a:t>: Architectures like </a:t>
            </a:r>
            <a:r>
              <a:rPr lang="en-US" b="1" dirty="0" smtClean="0"/>
              <a:t>Residual Networks (</a:t>
            </a:r>
            <a:r>
              <a:rPr lang="en-US" b="1" dirty="0" err="1" smtClean="0"/>
              <a:t>ResNets</a:t>
            </a:r>
            <a:r>
              <a:rPr lang="en-US" b="1" dirty="0" smtClean="0"/>
              <a:t>)</a:t>
            </a:r>
            <a:r>
              <a:rPr lang="en-US" dirty="0" smtClean="0"/>
              <a:t>, which introduce skip connections, help ensure that gradients can flow more easily through the network without becoming too large or too small.</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noAutofit/>
          </a:bodyPr>
          <a:lstStyle/>
          <a:p>
            <a:r>
              <a:rPr lang="en-US" sz="8000" dirty="0" smtClean="0"/>
              <a:t>Thank You!</a:t>
            </a:r>
            <a:endParaRPr lang="en-US" sz="8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Gradient Descent</a:t>
            </a:r>
            <a:endParaRPr lang="en-US" dirty="0"/>
          </a:p>
        </p:txBody>
      </p:sp>
      <p:sp>
        <p:nvSpPr>
          <p:cNvPr id="3" name="Content Placeholder 2"/>
          <p:cNvSpPr>
            <a:spLocks noGrp="1"/>
          </p:cNvSpPr>
          <p:nvPr>
            <p:ph idx="1"/>
          </p:nvPr>
        </p:nvSpPr>
        <p:spPr>
          <a:xfrm>
            <a:off x="457200" y="762000"/>
            <a:ext cx="4648200" cy="5715000"/>
          </a:xfrm>
        </p:spPr>
        <p:txBody>
          <a:bodyPr>
            <a:noAutofit/>
          </a:bodyPr>
          <a:lstStyle/>
          <a:p>
            <a:r>
              <a:rPr lang="en-US" sz="2400" dirty="0" smtClean="0"/>
              <a:t>Note that the gradient ranging from X</a:t>
            </a:r>
            <a:r>
              <a:rPr lang="en-US" sz="2400" baseline="-25000" dirty="0" smtClean="0"/>
              <a:t>0</a:t>
            </a:r>
            <a:r>
              <a:rPr lang="en-US" sz="2400" dirty="0" smtClean="0"/>
              <a:t> to X</a:t>
            </a:r>
            <a:r>
              <a:rPr lang="en-US" sz="2400" baseline="-25000" dirty="0" smtClean="0"/>
              <a:t>1</a:t>
            </a:r>
            <a:r>
              <a:rPr lang="en-US" sz="2400" dirty="0" smtClean="0"/>
              <a:t> is much longer than the one reaching from X</a:t>
            </a:r>
            <a:r>
              <a:rPr lang="en-US" sz="2400" baseline="-25000" dirty="0" smtClean="0"/>
              <a:t>3</a:t>
            </a:r>
            <a:r>
              <a:rPr lang="en-US" sz="2400" dirty="0" smtClean="0"/>
              <a:t> to X</a:t>
            </a:r>
            <a:r>
              <a:rPr lang="en-US" sz="2400" baseline="-25000" dirty="0" smtClean="0"/>
              <a:t>4</a:t>
            </a:r>
            <a:r>
              <a:rPr lang="en-US" sz="2400" dirty="0" smtClean="0"/>
              <a:t>. </a:t>
            </a:r>
          </a:p>
          <a:p>
            <a:r>
              <a:rPr lang="en-US" sz="2400" dirty="0" smtClean="0"/>
              <a:t>This is because the steepness / slope of the hill, which determines the length of the vector, is less along the top.</a:t>
            </a:r>
          </a:p>
          <a:p>
            <a:r>
              <a:rPr lang="en-US" sz="2400" dirty="0" smtClean="0"/>
              <a:t>This perfectly represents the example of the hill because the hill is getting less steep the higher it’s climbed, so a reduced gradient goes along with a reduced slope and a reduced step size for the hill climber.</a:t>
            </a:r>
            <a:endParaRPr lang="en-US" sz="2400" dirty="0"/>
          </a:p>
        </p:txBody>
      </p:sp>
      <p:pic>
        <p:nvPicPr>
          <p:cNvPr id="4" name="Picture 2"/>
          <p:cNvPicPr>
            <a:picLocks noChangeAspect="1" noChangeArrowheads="1"/>
          </p:cNvPicPr>
          <p:nvPr/>
        </p:nvPicPr>
        <p:blipFill>
          <a:blip r:embed="rId2"/>
          <a:srcRect/>
          <a:stretch>
            <a:fillRect/>
          </a:stretch>
        </p:blipFill>
        <p:spPr bwMode="auto">
          <a:xfrm>
            <a:off x="5181600" y="1066800"/>
            <a:ext cx="37338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b="1" dirty="0" smtClean="0"/>
              <a:t>How Does Gradient Descent Work?</a:t>
            </a:r>
            <a:endParaRPr lang="en-US" dirty="0"/>
          </a:p>
        </p:txBody>
      </p:sp>
      <p:sp>
        <p:nvSpPr>
          <p:cNvPr id="3" name="Content Placeholder 2"/>
          <p:cNvSpPr>
            <a:spLocks noGrp="1"/>
          </p:cNvSpPr>
          <p:nvPr>
            <p:ph idx="1"/>
          </p:nvPr>
        </p:nvSpPr>
        <p:spPr>
          <a:xfrm>
            <a:off x="457200" y="914400"/>
            <a:ext cx="4495800" cy="5791200"/>
          </a:xfrm>
        </p:spPr>
        <p:txBody>
          <a:bodyPr>
            <a:noAutofit/>
          </a:bodyPr>
          <a:lstStyle/>
          <a:p>
            <a:r>
              <a:rPr lang="en-US" sz="2000" dirty="0" smtClean="0"/>
              <a:t>Instead of climbing up a hill, think of gradient descent as hiking down to the bottom of a valley. </a:t>
            </a:r>
          </a:p>
          <a:p>
            <a:r>
              <a:rPr lang="en-US" sz="2000" dirty="0" smtClean="0"/>
              <a:t>The equation below describes what the gradient descent algorithm does: </a:t>
            </a:r>
          </a:p>
          <a:p>
            <a:pPr>
              <a:buNone/>
            </a:pPr>
            <a:r>
              <a:rPr lang="en-US" sz="2000" dirty="0" smtClean="0"/>
              <a:t>                    b = a –     ∇f(a)</a:t>
            </a:r>
            <a:endParaRPr lang="en-US" sz="2000" i="1" dirty="0" smtClean="0"/>
          </a:p>
          <a:p>
            <a:r>
              <a:rPr lang="en-US" sz="2000" i="1" dirty="0" smtClean="0"/>
              <a:t>Here, “</a:t>
            </a:r>
            <a:r>
              <a:rPr lang="en-US" sz="2000" dirty="0" smtClean="0"/>
              <a:t>b</a:t>
            </a:r>
            <a:r>
              <a:rPr lang="en-US" sz="2000" i="1" dirty="0" smtClean="0"/>
              <a:t>”</a:t>
            </a:r>
            <a:r>
              <a:rPr lang="en-US" sz="2000" dirty="0" smtClean="0"/>
              <a:t> is the next position of our climber, and “a” represents his current position. </a:t>
            </a:r>
          </a:p>
          <a:p>
            <a:r>
              <a:rPr lang="en-US" sz="2000" dirty="0" smtClean="0"/>
              <a:t>The minus sign refers to the minimization part of the gradient descent algorithm. The       is a waiting factor and the gradient term (∇f(a) ) is simply the direction of the steepest descent.</a:t>
            </a:r>
          </a:p>
          <a:p>
            <a:r>
              <a:rPr lang="en-US" sz="2000" dirty="0" smtClean="0"/>
              <a:t>This formula basically tells us the next position we need to go, which is the direction of the steepest descent.</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5029200" y="1295400"/>
            <a:ext cx="3776648" cy="3505200"/>
          </a:xfrm>
          <a:prstGeom prst="rect">
            <a:avLst/>
          </a:prstGeom>
          <a:noFill/>
          <a:ln w="9525">
            <a:noFill/>
            <a:miter lim="800000"/>
            <a:headEnd/>
            <a:tailEnd/>
          </a:ln>
          <a:effectLst/>
        </p:spPr>
      </p:pic>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438400" y="2565400"/>
            <a:ext cx="152400" cy="355600"/>
          </a:xfrm>
          <a:prstGeom prst="rect">
            <a:avLst/>
          </a:prstGeom>
          <a:noFill/>
        </p:spPr>
      </p:pic>
      <p:pic>
        <p:nvPicPr>
          <p:cNvPr id="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429000" y="4521200"/>
            <a:ext cx="152400" cy="3556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Gradient Descent</a:t>
            </a:r>
            <a:endParaRPr lang="en-US" dirty="0"/>
          </a:p>
        </p:txBody>
      </p:sp>
      <p:sp>
        <p:nvSpPr>
          <p:cNvPr id="3" name="Content Placeholder 2"/>
          <p:cNvSpPr>
            <a:spLocks noGrp="1"/>
          </p:cNvSpPr>
          <p:nvPr>
            <p:ph idx="1"/>
          </p:nvPr>
        </p:nvSpPr>
        <p:spPr>
          <a:xfrm>
            <a:off x="457200" y="1143000"/>
            <a:ext cx="4267200" cy="4983163"/>
          </a:xfrm>
        </p:spPr>
        <p:txBody>
          <a:bodyPr>
            <a:normAutofit fontScale="77500" lnSpcReduction="20000"/>
          </a:bodyPr>
          <a:lstStyle/>
          <a:p>
            <a:r>
              <a:rPr lang="en-US" dirty="0" smtClean="0"/>
              <a:t>Imagine we want to train our neural network model using our gradient descent algorithm to minimize the cost-function </a:t>
            </a:r>
            <a:r>
              <a:rPr lang="en-US" i="1" dirty="0" smtClean="0"/>
              <a:t>E</a:t>
            </a:r>
            <a:r>
              <a:rPr lang="en-US" dirty="0" smtClean="0"/>
              <a:t>(</a:t>
            </a:r>
            <a:r>
              <a:rPr lang="en-US" i="1" dirty="0" smtClean="0"/>
              <a:t>w</a:t>
            </a:r>
            <a:r>
              <a:rPr lang="en-US" dirty="0" smtClean="0"/>
              <a:t>, </a:t>
            </a:r>
            <a:r>
              <a:rPr lang="en-US" i="1" dirty="0" smtClean="0"/>
              <a:t>b</a:t>
            </a:r>
            <a:r>
              <a:rPr lang="en-US" dirty="0" smtClean="0"/>
              <a:t>) and reach its local minimum by tweaking its parameters (</a:t>
            </a:r>
            <a:r>
              <a:rPr lang="en-US" i="1" dirty="0" smtClean="0"/>
              <a:t>w</a:t>
            </a:r>
            <a:r>
              <a:rPr lang="en-US" dirty="0" smtClean="0"/>
              <a:t> and </a:t>
            </a:r>
            <a:r>
              <a:rPr lang="en-US" i="1" dirty="0" smtClean="0"/>
              <a:t>b</a:t>
            </a:r>
            <a:r>
              <a:rPr lang="en-US" dirty="0" smtClean="0"/>
              <a:t>). </a:t>
            </a:r>
          </a:p>
          <a:p>
            <a:r>
              <a:rPr lang="en-US" dirty="0" smtClean="0"/>
              <a:t>The image shows the horizontal axes representing the parameters (</a:t>
            </a:r>
            <a:r>
              <a:rPr lang="en-US" i="1" dirty="0" smtClean="0"/>
              <a:t>w</a:t>
            </a:r>
            <a:r>
              <a:rPr lang="en-US" dirty="0" smtClean="0"/>
              <a:t> and </a:t>
            </a:r>
            <a:r>
              <a:rPr lang="en-US" i="1" dirty="0" smtClean="0"/>
              <a:t>b</a:t>
            </a:r>
            <a:r>
              <a:rPr lang="en-US" dirty="0" smtClean="0"/>
              <a:t>), while the cost function  </a:t>
            </a:r>
            <a:r>
              <a:rPr lang="en-US" i="1" dirty="0" smtClean="0"/>
              <a:t>E</a:t>
            </a:r>
            <a:r>
              <a:rPr lang="en-US" dirty="0" smtClean="0"/>
              <a:t>(</a:t>
            </a:r>
            <a:r>
              <a:rPr lang="en-US" i="1" dirty="0" smtClean="0"/>
              <a:t>w</a:t>
            </a:r>
            <a:r>
              <a:rPr lang="en-US" dirty="0" smtClean="0"/>
              <a:t>, </a:t>
            </a:r>
            <a:r>
              <a:rPr lang="en-US" i="1" dirty="0" smtClean="0"/>
              <a:t>b</a:t>
            </a:r>
            <a:r>
              <a:rPr lang="en-US" dirty="0" smtClean="0"/>
              <a:t>) is represented on the vertical axes.</a:t>
            </a:r>
            <a:endParaRPr lang="en-US" dirty="0"/>
          </a:p>
        </p:txBody>
      </p:sp>
      <p:pic>
        <p:nvPicPr>
          <p:cNvPr id="14337" name="Picture 1"/>
          <p:cNvPicPr>
            <a:picLocks noChangeAspect="1" noChangeArrowheads="1"/>
          </p:cNvPicPr>
          <p:nvPr/>
        </p:nvPicPr>
        <p:blipFill>
          <a:blip r:embed="rId2"/>
          <a:srcRect/>
          <a:stretch>
            <a:fillRect/>
          </a:stretch>
        </p:blipFill>
        <p:spPr bwMode="auto">
          <a:xfrm>
            <a:off x="4953000" y="1981200"/>
            <a:ext cx="3663950" cy="305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Gradient Descent</a:t>
            </a:r>
            <a:endParaRPr lang="en-US" dirty="0"/>
          </a:p>
        </p:txBody>
      </p:sp>
      <p:sp>
        <p:nvSpPr>
          <p:cNvPr id="3" name="Content Placeholder 2"/>
          <p:cNvSpPr>
            <a:spLocks noGrp="1"/>
          </p:cNvSpPr>
          <p:nvPr>
            <p:ph idx="1"/>
          </p:nvPr>
        </p:nvSpPr>
        <p:spPr>
          <a:xfrm>
            <a:off x="457200" y="914400"/>
            <a:ext cx="3810000" cy="5211763"/>
          </a:xfrm>
        </p:spPr>
        <p:txBody>
          <a:bodyPr>
            <a:normAutofit fontScale="70000" lnSpcReduction="20000"/>
          </a:bodyPr>
          <a:lstStyle/>
          <a:p>
            <a:r>
              <a:rPr lang="en-US" dirty="0" smtClean="0"/>
              <a:t>We want to find the values of </a:t>
            </a:r>
            <a:r>
              <a:rPr lang="en-US" i="1" dirty="0" smtClean="0"/>
              <a:t>w</a:t>
            </a:r>
            <a:r>
              <a:rPr lang="en-US" dirty="0" smtClean="0"/>
              <a:t> and </a:t>
            </a:r>
            <a:r>
              <a:rPr lang="en-US" i="1" dirty="0" smtClean="0"/>
              <a:t>b</a:t>
            </a:r>
            <a:r>
              <a:rPr lang="en-US" dirty="0" smtClean="0"/>
              <a:t> that correspond to the minimum of the cost function (marked with the red arrow). </a:t>
            </a:r>
          </a:p>
          <a:p>
            <a:r>
              <a:rPr lang="en-US" dirty="0" smtClean="0"/>
              <a:t>To start, we initialize w and b with some random numbers.</a:t>
            </a:r>
          </a:p>
          <a:p>
            <a:r>
              <a:rPr lang="en-US" dirty="0" smtClean="0"/>
              <a:t>Gradient descent then starts at a point somewhere around the top in the curve, and it takes one step after another in the steepest downside direction (i.e., from the top to the bottom) until it reaches the point where the E(w, b) is as small as possible.</a:t>
            </a:r>
            <a:endParaRPr lang="en-US" dirty="0"/>
          </a:p>
        </p:txBody>
      </p:sp>
      <p:pic>
        <p:nvPicPr>
          <p:cNvPr id="13313" name="Picture 1"/>
          <p:cNvPicPr>
            <a:picLocks noChangeAspect="1" noChangeArrowheads="1"/>
          </p:cNvPicPr>
          <p:nvPr/>
        </p:nvPicPr>
        <p:blipFill>
          <a:blip r:embed="rId2"/>
          <a:srcRect/>
          <a:stretch>
            <a:fillRect/>
          </a:stretch>
        </p:blipFill>
        <p:spPr bwMode="auto">
          <a:xfrm>
            <a:off x="4648200" y="1524000"/>
            <a:ext cx="3663950" cy="305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Gradient Descent</a:t>
            </a:r>
            <a:endParaRPr lang="en-US" dirty="0"/>
          </a:p>
        </p:txBody>
      </p:sp>
      <p:sp>
        <p:nvSpPr>
          <p:cNvPr id="3" name="Content Placeholder 2"/>
          <p:cNvSpPr>
            <a:spLocks noGrp="1"/>
          </p:cNvSpPr>
          <p:nvPr>
            <p:ph idx="1"/>
          </p:nvPr>
        </p:nvSpPr>
        <p:spPr>
          <a:xfrm>
            <a:off x="457200" y="914400"/>
            <a:ext cx="4800600" cy="5562600"/>
          </a:xfrm>
        </p:spPr>
        <p:txBody>
          <a:bodyPr>
            <a:normAutofit fontScale="62500" lnSpcReduction="20000"/>
          </a:bodyPr>
          <a:lstStyle/>
          <a:p>
            <a:pPr algn="just"/>
            <a:r>
              <a:rPr lang="en-US" sz="3400" dirty="0" smtClean="0">
                <a:latin typeface="Times New Roman" pitchFamily="18" charset="0"/>
                <a:cs typeface="Times New Roman" pitchFamily="18" charset="0"/>
              </a:rPr>
              <a:t>A gradient is the slope of a function. In mathematical terms, a gradient is a partial derivative with respect to its inputs.</a:t>
            </a:r>
          </a:p>
          <a:p>
            <a:pPr algn="just"/>
            <a:r>
              <a:rPr lang="en-US" sz="3400" dirty="0" smtClean="0">
                <a:latin typeface="Times New Roman" pitchFamily="18" charset="0"/>
                <a:cs typeface="Times New Roman" pitchFamily="18" charset="0"/>
              </a:rPr>
              <a:t>The higher the gradient, the steeper the slope and the faster a model can learn. But if the slope is zero, the model stops learning. </a:t>
            </a:r>
          </a:p>
          <a:p>
            <a:pPr algn="just"/>
            <a:r>
              <a:rPr lang="en-US" sz="3400" dirty="0" smtClean="0">
                <a:latin typeface="Times New Roman" pitchFamily="18" charset="0"/>
                <a:cs typeface="Times New Roman" pitchFamily="18" charset="0"/>
              </a:rPr>
              <a:t>Gradient descent is a numerical optimization algorithm that aims to find the optimal parameters—weights and biases—of a neural network by minimizing a defined cost function of a neural network model during training. </a:t>
            </a:r>
          </a:p>
          <a:p>
            <a:pPr algn="just"/>
            <a:r>
              <a:rPr lang="en-US" sz="3400" dirty="0" smtClean="0">
                <a:latin typeface="Times New Roman" pitchFamily="18" charset="0"/>
                <a:cs typeface="Times New Roman" pitchFamily="18" charset="0"/>
              </a:rPr>
              <a:t>It works by iteratively adjusting the weights or parameters of the model in the opposite direction of the gradient of the cost function until the minimum of the cost function is reached.</a:t>
            </a:r>
            <a:endParaRPr lang="en-US" dirty="0" smtClean="0"/>
          </a:p>
          <a:p>
            <a:endParaRPr lang="en-US" dirty="0"/>
          </a:p>
        </p:txBody>
      </p:sp>
      <p:pic>
        <p:nvPicPr>
          <p:cNvPr id="4" name="Picture 2"/>
          <p:cNvPicPr>
            <a:picLocks noChangeAspect="1" noChangeArrowheads="1"/>
          </p:cNvPicPr>
          <p:nvPr/>
        </p:nvPicPr>
        <p:blipFill>
          <a:blip r:embed="rId2"/>
          <a:srcRect/>
          <a:stretch>
            <a:fillRect/>
          </a:stretch>
        </p:blipFill>
        <p:spPr bwMode="auto">
          <a:xfrm>
            <a:off x="5504307" y="990600"/>
            <a:ext cx="3359717"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Gradient Descent </a:t>
            </a:r>
            <a:endParaRPr lang="en-US" dirty="0"/>
          </a:p>
        </p:txBody>
      </p:sp>
      <p:sp>
        <p:nvSpPr>
          <p:cNvPr id="3" name="Content Placeholder 2"/>
          <p:cNvSpPr>
            <a:spLocks noGrp="1"/>
          </p:cNvSpPr>
          <p:nvPr>
            <p:ph idx="1"/>
          </p:nvPr>
        </p:nvSpPr>
        <p:spPr>
          <a:xfrm>
            <a:off x="457200" y="914401"/>
            <a:ext cx="8229600" cy="1295400"/>
          </a:xfrm>
        </p:spPr>
        <p:txBody>
          <a:bodyPr>
            <a:normAutofit fontScale="70000" lnSpcReduction="20000"/>
          </a:bodyPr>
          <a:lstStyle/>
          <a:p>
            <a:r>
              <a:rPr lang="en-US" dirty="0" smtClean="0"/>
              <a:t>The gradient descent algorithm is based on a convex function. </a:t>
            </a:r>
          </a:p>
          <a:p>
            <a:r>
              <a:rPr lang="en-US" dirty="0" smtClean="0"/>
              <a:t>Let there are N samples of the form (X</a:t>
            </a:r>
            <a:r>
              <a:rPr lang="en-US" baseline="-25000" dirty="0" smtClean="0"/>
              <a:t>i</a:t>
            </a:r>
            <a:r>
              <a:rPr lang="en-US" dirty="0" smtClean="0"/>
              <a:t>, </a:t>
            </a:r>
            <a:r>
              <a:rPr lang="en-US" dirty="0" err="1" smtClean="0"/>
              <a:t>y</a:t>
            </a:r>
            <a:r>
              <a:rPr lang="en-US" baseline="-25000" dirty="0" err="1" smtClean="0"/>
              <a:t>i</a:t>
            </a:r>
            <a:r>
              <a:rPr lang="en-US" dirty="0" smtClean="0"/>
              <a:t>) and neuron predicts the target class as </a:t>
            </a:r>
            <a:r>
              <a:rPr lang="en-US" dirty="0" err="1" smtClean="0"/>
              <a:t>y</a:t>
            </a:r>
            <a:r>
              <a:rPr lang="en-US" baseline="-25000" dirty="0" err="1" smtClean="0"/>
              <a:t>i</a:t>
            </a:r>
            <a:r>
              <a:rPr lang="en-US" dirty="0" smtClean="0"/>
              <a:t>-hat instead of </a:t>
            </a:r>
            <a:r>
              <a:rPr lang="en-US" dirty="0" err="1" smtClean="0"/>
              <a:t>y</a:t>
            </a:r>
            <a:r>
              <a:rPr lang="en-US" baseline="-25000" dirty="0" err="1" smtClean="0"/>
              <a:t>i</a:t>
            </a:r>
            <a:r>
              <a:rPr lang="en-US" dirty="0" smtClean="0"/>
              <a:t>. Thus the error function E(W) is the sum of square error.</a:t>
            </a:r>
            <a:endParaRPr lang="en-US" dirty="0"/>
          </a:p>
        </p:txBody>
      </p:sp>
      <p:cxnSp>
        <p:nvCxnSpPr>
          <p:cNvPr id="7" name="Straight Arrow Connector 6"/>
          <p:cNvCxnSpPr/>
          <p:nvPr/>
        </p:nvCxnSpPr>
        <p:spPr>
          <a:xfrm rot="5400000" flipH="1" flipV="1">
            <a:off x="6896100" y="41529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91200" y="4419600"/>
            <a:ext cx="2514600" cy="646331"/>
          </a:xfrm>
          <a:prstGeom prst="rect">
            <a:avLst/>
          </a:prstGeom>
          <a:noFill/>
        </p:spPr>
        <p:txBody>
          <a:bodyPr wrap="square" rtlCol="0">
            <a:spAutoFit/>
          </a:bodyPr>
          <a:lstStyle/>
          <a:p>
            <a:r>
              <a:rPr lang="en-US" dirty="0" smtClean="0"/>
              <a:t>Rate of convergence factor or learning rate</a:t>
            </a:r>
            <a:endParaRPr lang="en-US" dirty="0"/>
          </a:p>
        </p:txBody>
      </p:sp>
      <p:sp>
        <p:nvSpPr>
          <p:cNvPr id="9" name="TextBox 8"/>
          <p:cNvSpPr txBox="1"/>
          <p:nvPr/>
        </p:nvSpPr>
        <p:spPr>
          <a:xfrm>
            <a:off x="5486400" y="2667000"/>
            <a:ext cx="3111236" cy="400110"/>
          </a:xfrm>
          <a:prstGeom prst="rect">
            <a:avLst/>
          </a:prstGeom>
          <a:noFill/>
        </p:spPr>
        <p:txBody>
          <a:bodyPr wrap="none" rtlCol="0">
            <a:spAutoFit/>
          </a:bodyPr>
          <a:lstStyle/>
          <a:p>
            <a:r>
              <a:rPr lang="en-US" sz="2000" dirty="0" smtClean="0"/>
              <a:t>Gradient descent algorithm:</a:t>
            </a:r>
            <a:endParaRPr lang="en-US" sz="2000" dirty="0"/>
          </a:p>
        </p:txBody>
      </p:sp>
      <p:pic>
        <p:nvPicPr>
          <p:cNvPr id="512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3600" y="3767667"/>
            <a:ext cx="2133600" cy="331893"/>
          </a:xfrm>
          <a:prstGeom prst="rect">
            <a:avLst/>
          </a:prstGeom>
          <a:noFill/>
        </p:spPr>
      </p:pic>
      <p:sp>
        <p:nvSpPr>
          <p:cNvPr id="5123" name="Rectangle 3"/>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TextBox 15"/>
          <p:cNvSpPr txBox="1"/>
          <p:nvPr/>
        </p:nvSpPr>
        <p:spPr>
          <a:xfrm>
            <a:off x="5638800" y="5410200"/>
            <a:ext cx="2895600" cy="646331"/>
          </a:xfrm>
          <a:prstGeom prst="rect">
            <a:avLst/>
          </a:prstGeom>
          <a:noFill/>
        </p:spPr>
        <p:txBody>
          <a:bodyPr wrap="square" rtlCol="0">
            <a:spAutoFit/>
          </a:bodyPr>
          <a:lstStyle/>
          <a:p>
            <a:pPr>
              <a:buFont typeface="Arial" pitchFamily="34" charset="0"/>
              <a:buChar char="•"/>
            </a:pPr>
            <a:r>
              <a:rPr lang="en-IN" dirty="0" smtClean="0"/>
              <a:t> This is called Weight </a:t>
            </a:r>
            <a:r>
              <a:rPr lang="en-IN" dirty="0" err="1" smtClean="0"/>
              <a:t>updation</a:t>
            </a:r>
            <a:r>
              <a:rPr lang="en-IN" dirty="0" smtClean="0"/>
              <a:t> rule or Delta Rule</a:t>
            </a:r>
            <a:endParaRPr lang="en-US" dirty="0"/>
          </a:p>
        </p:txBody>
      </p:sp>
      <p:sp>
        <p:nvSpPr>
          <p:cNvPr id="122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229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062514" y="2336800"/>
            <a:ext cx="1052286" cy="254000"/>
          </a:xfrm>
          <a:prstGeom prst="rect">
            <a:avLst/>
          </a:prstGeom>
          <a:noFill/>
        </p:spPr>
      </p:pic>
      <p:sp>
        <p:nvSpPr>
          <p:cNvPr id="12293" name="Rectangle 5"/>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95" name="AutoShape 7" descr="data:image/png;base64,iVBORw0KGgoAAAANSUhEUgAABSQAAAJwCAYAAACQ128SAAAAAXNSR0IArs4c6QAADY50RVh0bXhmaWxlACUzQ214R3JhcGhNb2RlbCUyMGR4JTNEJTIyNzg2JTIyJTIwZHklM0QlMjI0NTUlMjIlMjBncmlkJTNEJTIyMSUyMiUyMGdyaWRTaXplJTNEJTIyMTAlMjIlMjBndWlkZXMlM0QlMjIxJTIyJTIwdG9vbHRpcHMlM0QlMjIxJTIyJTIwY29ubmVjdCUzRCUyMjElMjIlMjBhcnJvd3MlM0QlMjIxJTIyJTIwZm9sZCUzRCUyMjElMjIlMjBwYWdlJTNEJTIyMSUyMiUyMHBhZ2VTY2FsZSUzRCUyMjElMjIlMjBwYWdlV2lkdGglM0QlMjI4NTAlMjIlMjBwYWdlSGVpZ2h0JTNEJTIyMTEwMCUyMiUyMG1hdGglM0QlMjIwJTIyJTIwc2hhZG93JTNEJTIyMCUyMiUzRSUzQ3Jvb3QlM0UlM0NteENlbGwlMjBpZCUzRCUyMjAlMjIlMkYlM0UlM0NteENlbGwlMjBpZCUzRCUyMjElMjIlMjBwYXJlbnQlM0QlMjIwJTIyJTJGJTNFJTNDbXhDZWxsJTIwaWQlM0QlMjJoTU5JY2lpd3owR0NJVkQ0T3FZSy00JTIyJTIwdmFsdWUlM0QlMjIlMjIlMjBzdHlsZSUzRCUyMmVsbGlwc2UlM0J3aGl0ZVNwYWNlJTNEd3JhcCUzQmh0bWwlM0QxJTNCYXNwZWN0JTNEZml4ZWQlM0IlMjIlMjB2ZXJ0ZXglM0QlMjIxJTIyJTIwcGFyZW50JTNEJTIyMSUyMiUzRSUzQ214R2VvbWV0cnklMjB4JTNEJTIyMzYwJTIyJTIweSUzRCUyMjIxMCUyMiUyMHdpZHRoJTNEJTIyODAlMjIlMjBoZWlnaHQlM0QlMjI4MCUyMiUyMGFzJTNEJTIyZ2VvbWV0cnklMjIlMkYlM0UlM0MlMkZteENlbGwlM0UlM0NteENlbGwlMjBpZCUzRCUyMmhNTkljaWl3ejBHQ0lWRDRPcVlLLTUlMjIlMjB2YWx1ZSUzRCUyMiUyMiUyMHN0eWxlJTNEJTIyZW5kQXJyb3clM0RjbGFzc2ljJTNCaHRtbCUzRDElM0Jyb3VuZGVkJTNEMCUzQmVudHJ5WCUzRDAuMDMzJTNCZW50cnlZJTNEMC4zMjUlM0JlbnRyeUR4JTNEMCUzQmVudHJ5RHklM0QwJTNCZW50cnlQZXJpbWV0ZXIlM0QwJTNCJTIyJTIwZWRnZSUzRCUyMjElMjIlMjBwYXJlbnQlM0QlMjIxJTIyJTIwdGFyZ2V0JTNEJTIyaE1OSWNpaXd6MEdDSVZENE9xWUstNCUyMiUzRSUzQ214R2VvbWV0cnklMjB3aWR0aCUzRCUyMjUwJTIyJTIwaGVpZ2h0JTNEJTIyNTAlMjIlMjByZWxhdGl2ZSUzRCUyMjElMjIlMjBhcyUzRCUyMmdlb21ldHJ5JTIyJTNFJTNDbXhQb2ludCUyMHglM0QlMjIyNDAlMjIlMjB5JTNEJTIyMjAwJTIyJTIwYXMlM0QlMjJzb3VyY2VQb2ludCUyMiUyRiUzRSUzQ214UG9pbnQlMjB4JTNEJTIyNDMwJTIyJTIweSUzRCUyMjIyMCUyMiUyMGFzJTNEJTIydGFyZ2V0UG9pbnQlMjIlMkYlM0UlM0MlMkZteEdlb21ldHJ5JTNFJTNDJTJGbXhDZWxsJTNFJTNDbXhDZWxsJTIwaWQlM0QlMjJoTU5JY2lpd3owR0NJVkQ0T3FZSy02JTIyJTIwdmFsdWUlM0QlMjIlMjIlMjBzdHlsZSUzRCUyMmVuZEFycm93JTNEY2xhc3NpYyUzQmh0bWwlM0QxJTNCcm91bmRlZCUzRDAlM0JlbnRyeVglM0QwJTNCZW50cnlZJTNEMC41JTNCZW50cnlEeCUzRDAlM0JlbnRyeUR5JTNEMCUzQiUyMiUyMGVkZ2UlM0QlMjIxJTIyJTIwcGFyZW50JTNEJTIyMSUyMiUyMHRhcmdldCUzRCUyMmhNTkljaWl3ejBHQ0lWRDRPcVlLLTQlMjIlM0UlM0NteEdlb21ldHJ5JTIwd2lkdGglM0QlMjI1MCUyMiUyMGhlaWdodCUzRCUyMjUwJTIyJTIwcmVsYXRpdmUlM0QlMjIxJTIyJTIwYXMlM0QlMjJnZW9tZXRyeSUyMiUzRSUzQ214UG9pbnQlMjB4JTNEJTIyMjQwJTIyJTIweSUzRCUyMjI0MCUyMiUyMGFzJTNEJTIyc291cmNlUG9pbnQlMjIlMkYlM0UlM0NteFBvaW50JTIweCUzRCUyMjQzMCUyMiUyMHklM0QlMjIyMjAlMjIlMjBhcyUzRCUyMnRhcmdldFBvaW50JTIyJTJGJTNFJTNDJTJGbXhHZW9tZXRyeSUzRSUzQyUyRm14Q2VsbCUzRSUzQ214Q2VsbCUyMGlkJTNEJTIyaE1OSWNpaXd6MEdDSVZENE9xWUstNyUyMiUyMHZhbHVlJTNEJTIyJTIyJTIwc3R5bGUlM0QlMjJlbmRBcnJvdyUzRGNsYXNzaWMlM0JodG1sJTNEMSUzQnJvdW5kZWQlM0QwJTNCZW50cnlYJTNEMC4wNzUlM0JlbnRyeVklM0QwLjY1OCUzQmVudHJ5RHglM0QwJTNCZW50cnlEeSUzRDAlM0JlbnRyeVBlcmltZXRlciUzRDAlM0IlMjIlMjBlZGdlJTNEJTIyMSUyMiUyMHBhcmVudCUzRCUyMjElMjIlM0UlM0NteEdlb21ldHJ5JTIwd2lkdGglM0QlMjI1MCUyMiUyMGhlaWdodCUzRCUyMjUwJTIyJTIwcmVsYXRpdmUlM0QlMjIxJTIyJTIwYXMlM0QlMjJnZW9tZXRyeSUyMiUzRSUzQ214UG9pbnQlMjB4JTNEJTIyMjM3JTIyJTIweSUzRCUyMjI4MCUyMiUyMGFzJTNEJTIyc291cmNlUG9pbnQlMjIlMkYlM0UlM0NteFBvaW50JTIweCUzRCUyMjM2MyUyMiUyMHklM0QlMjIyNjIuNjQlMjIlMjBhcyUzRCUyMnRhcmdldFBvaW50JTIyJTJGJTNFJTNDJTJGbXhHZW9tZXRyeSUzRSUzQyUyRm14Q2VsbCUzRSUzQ214Q2VsbCUyMGlkJTNEJTIyaE1OSWNpaXd6MEdDSVZENE9xWUstOCUyMiUyMHZhbHVlJTNEJTIyJTIyJTIwc3R5bGUlM0QlMjJlbmRBcnJvdyUzRGNsYXNzaWMlM0JodG1sJTNEMSUzQnJvdW5kZWQlM0QwJTNCZW50cnlYJTNEMCUzQmVudHJ5WSUzRDElM0JlbnRyeUR4JTNEMCUzQmVudHJ5RHklM0QwJTNCJTIyJTIwZWRnZSUzRCUyMjElMjIlMjBwYXJlbnQlM0QlMjIxJTIyJTIwdGFyZ2V0JTNEJTIyaE1OSWNpaXd6MEdDSVZENE9xWUstNCUyMiUzRSUzQ214R2VvbWV0cnklMjB3aWR0aCUzRCUyMjUwJTIyJTIwaGVpZ2h0JTNEJTIyNTAlMjIlMjByZWxhdGl2ZSUzRCUyMjElMjIlMjBhcyUzRCUyMmdlb21ldHJ5JTIyJTNFJTNDbXhQb2ludCUyMHglM0QlMjIyNDAlMjIlMjB5JTNEJTIyMzIwJTIyJTIwYXMlM0QlMjJzb3VyY2VQb2ludCUyMiUyRiUzRSUzQ214UG9pbnQlMjB4JTNEJTIyNDMwJTIyJTIweSUzRCUyMjIyMCUyMiUyMGFzJTNEJTIydGFyZ2V0UG9pbnQlMjIlMkYlM0UlM0MlMkZteEdlb21ldHJ5JTNFJTNDJTJGbXhDZWxsJTNFJTNDbXhDZWxsJTIwaWQlM0QlMjJoTU5JY2lpd3owR0NJVkQ0T3FZSy05JTIyJTIwdmFsdWUlM0QlMjIlMjIlMjBzdHlsZSUzRCUyMmVuZEFycm93JTNEY2xhc3NpYyUzQmh0bWwlM0QxJTNCcm91bmRlZCUzRDAlM0JleGl0WCUzRDElM0JleGl0WSUzRDAuNTkyJTNCZXhpdER4JTNEMCUzQmV4aXREeSUzRDAlM0JleGl0UGVyaW1ldGVyJTNEMCUzQiUyMiUyMGVkZ2UlM0QlMjIxJTIyJTIwcGFyZW50JTNEJTIyMSUyMiUyMHNvdXJjZSUzRCUyMmhNTkljaWl3ejBHQ0lWRDRPcVlLLTQlMjIlM0UlM0NteEdlb21ldHJ5JTIwd2lkdGglM0QlMjI1MCUyMiUyMGhlaWdodCUzRCUyMjUwJTIyJTIwcmVsYXRpdmUlM0QlMjIxJTIyJTIwYXMlM0QlMjJnZW9tZXRyeSUyMiUzRSUzQ214UG9pbnQlMjB4JTNEJTIyMzgwJTIyJTIweSUzRCUyMjI3MCUyMiUyMGFzJTNEJTIyc291cmNlUG9pbnQlMjIlMkYlM0UlM0NteFBvaW50JTIweCUzRCUyMjUzMCUyMiUyMHklM0QlMjIyNTclMjIlMjBhcyUzRCUyMnRhcmdldFBvaW50JTIyJTJGJTNFJTNDJTJGbXhHZW9tZXRyeSUzRSUzQyUyRm14Q2VsbCUzRSUzQyUyRnJvb3QlM0UlM0MlMkZteEdyYXBoTW9kZWwlM0VEW/pgAAAgAElEQVR4XuzdCZxWZd3/8e+DD4YghoIKaWoimiEIuJXIEloISgVPgmLmA7II5lLiQikEmiuWaYIswt9MNnvAQllKkQHR3AAZ0RRxS2VQUBRZgsT//aP7pmtuZjln5tznPsvner3mRcxcy+96n9PI/OZa/ksUBBBAAAEEEEAAAQQQQAABBBBAAAEEEEAgJIH/CmkchkEAAQQQQAABBBBAAAEEEEAAAQQQQAABBERCkpcAAQQQQAABBBBAAAEEEEAAAQQQQAABBEITICEZGjUDIYAAAggggAACCCCAAAIIIIAAAggggAAJSd4BBBBAAAEEEEAAAQQQQAABBBBAAAEEEAhNgIRkaNQMhAACCCCAAAIIIIAAAggggAACCCCAAAIkJHkHEEAAAQQQQAABBBBAAAEEEEAAAQQQQCA0ARKSoVEzEAIIIIAAAggggAACCCCAAAIIIIAAAgiQkOQdQAABBBBAAAEEEEAAAQQQQAABBBBAAIHQBEhIhkbNQAgggAACCCCAAAIIIIAAAggggAACCCBAQpJ3AAEEEEAAAQQQQAABBBBAAAEEEEAAAQRCEyAhGRo1AyGAAAIIIIAAAggggAACCCCAAAIIIIAACUneAQQQQAABBBBAAAEEEEAAAQQQQAABBBAITYCEZGjUDIQAAggggAACCCCAAAIIIIAAAggggAACJCR5BxBAAAEEEEAAAQQQQAABBBBAAAEEEEAgNAESkqFRMxACCCCAAAIIIIAAAggggAACCCCAAAIIkJDkHUAAAQQQQAABBBBAAAEEEEAAAQQQQACB0ARISIZGzUAIIIAAAggggAACCCCAAAIIIIAAAgggQEKSdwABBBBAAAEEEEAAAQQQQAABBBBAAAEEQhMgIRkaNQMhgAACCCCAAAIIIIAAAggggAACCCCAAAlJ3gEEEEAAAQQQQAABBBBAAAEEEEAAAQQQCE2AhGRo1AyEAAIIIIAAAggggAACCCCAAAIIIIAAAiQkeQcQQAABBBBAAAEEEEAAAQQQQAABBBBAIDQBEpKhUTMQAggggAACCCCAAAIIIIAAAggggAACCJCQ5B1AAAEEEEAAAQQQQAABBBBAAAEEEEAAgdAESEiGRs1ACCCAAAIIIIAAAggggAACCCCAAAIIIEBCkncAAQQQQAABBBBAAAEEEEAAAQQQQAABBEITICEZGjUDIYAAAggggAACCCCAAAIIIIAAAggggAAJSd4BBBBAAAEEEEAAAQQQQAABBBBAAAEEEAhNgIRkaNQMhAACCCCAAAIIIIAAAggggAACCCCAAAIkJHkHEEAAAQQQQAABBBBAAAEEEEAAAQQQQCA0ARKSoVEzEAIIIIAAAggggAACCCCAAAIIIIAAAgiQkOQdQAABBBBAAAEEEEAAAQQQQAABBBBAAIHQBEhIhkbNQAgggAACCCCAAAIIIIAAAggggAACCCBAQpJ3AAEEEEAAAQQQQAABBBBAAAEEEEAAAQRCEyAhGRo1AyGAAAIIIIAAAggggAACCCCAAAIIIIAACUneAQQQQAABBBBAAAEEEEAAAQQQQAABBBAITYCEZGjUDIQAAggggAACCCCAAAIIIIAAAggggAACJCR5BxBAAAEEEEAAAQQQQAABBBBAAAEEEEAgNAESkqFRMxACCCCAAAIIIIAAAggggAACCCCAAAIIkJDkHUAAAQQQQAABBBBAAAEEEEAAAQQQQACB0ARISIZGzUAIIIAAAggggAACCCCAAAIIIIAAAgggQEKSdwABBBBAAAEEEEAAAQQQQAABBBBAAAEEQhMgIRkaNQMhgAACCCCAAAIIIIAAAggggAACCCCAAAlJ3gEEEEAAAQQQQAABBBBAAAEEEEAAAQQQCE2AhGRo1AyEAAIIIIAAAggggAACCCCAAAIIIIAAAiQkeQcQQAABBBBAAAEEEEAAAQQQQAABBBBAIDQBEpKhUTMQAggggAACCCCAAAIIIIAAAggggAACCJCQ5B1AAAEEEEAAAQQQQAABBBBAAAEEEEAAgdAESEiGRs1ACCCAAAIIIIAAAggggAACCCCAAAIIIEBCkncAAQQQQAABBBBAAAEEEEAAAQQQQAABBEITICEZGjUDIYAAAggggAACCCCAAAIIIIAAAggggAAJSd4BBBBAAAEEEEAAAQQQQAABBBBAAAEEEAhNgIRkaNQMhAACCCCAAAIIIIAAAggggAACCCCAAAIkJHkHEEAAAQQQQAABBBBAAAEEEEAAAQQQQCA0ARKSoVEzEAIIIIAAAggggAACCCCAAAIIIIAAAgiQkOQdQAABBBBAAAEEEEAAAQQQQAABBBBAAIHQBEhIhkbNQAgggAACCCCAAAIIIIAAAggggAACCCBAQpJ3AAEEEEAAAQQQQAABBBBAAAEEEEAAAQRCEyAhGRo1AyGAAAIIIIAAAggggAACCCCAAAIIIIAACUneAQQQQAABBBBAAAEEEEAAAQQQQAABBBAITYCEZGjUDIQAAggggAACCCCAAAIIIIAAAggggAACJCR5BxBAAAEEEEAAAQQQQAABBBBAAAEEEEAgNAESkqFRMxACCCCAAAIIIIAAAggggAACCCCAAAIIkJDkHUAAAQQQQAABBBBAAAEEEEAAAQQQQACB0ARISIZGzUAIIIAAAggggAACCCCAAAIIIIAAAgggQEKSdwABBBBAAAEEEEAAAQQQQAABBBBAAAEEQhMgIRkaNQMhgAACCCCAAAIIIIAAAggggAACCCCAAAnJ4N6BX0tqImmBpPmSNgTXNT0hgAACCCCAAAIIIIAAAggggAACCCCQDAESksE9x5clHet0V5JNTFpyckVww9ATAggggAACCCCAAAIIIIAAAggggAAC8RUgIRnMs7NEpCUkKytvOMlJS1DuCGZYekEAAQQQQAABBBBAAAEEEEAAAQQQQCBeAiQkg3leP5VkW7a9FEtGWlLSPmx79xovjaiDAAIIIIAAAggggAACCCCAAAIIIIBAEgRISAb3FDtKOjP70dZHt7adO5ecXOSjHVURQAABBBBAAAEEEEAAAQQQQAABBBCInQAJycI8sq9J6uokKL/kcRi7CCd3KY4lKT/02I5qCCCAAAIIIIAAAggggAACCCCAAAIIxEKAhGThH9NeTmLSVlAe5WPIJc727mU+2lEVAQQQQAABBBBAAAEEEEAAAQQQQACBSAqQkAz/sbR2EpTf9jH8W3lnT27z0ZaqCCCAAAIIIIAAAggggAACCCCAAAIIREKAhGRxH8P+easnD/IYzufOuZO2tXu1x3ZUQwABBBBAAAEEEEAAAQQQQAABBBBAoKgCJCSLyr/H4O2dBOWJPkIrdVZPLvTRjqoIIIAAAggggAACCCCAAAIIIIAAAgiEKkBCMlRuX4Mdlrd6ch+PrTc6yUlbPbnOYzuqIYAAAggggAACCCCAAAIIIIAAAgggUHABEpIFJw5kAHtOdiFO7uNoH70udbZ3P+ejHVURQAABBBBAAAEEEEAAAQQQQAABBBAIXICEZOCkoXR4nJOcPN3HiO/knT25xUdbqiKAAAIIIIAAAggggAACCCCAAAIIIFBrARKStSYsegf75a2ebOYxoi8kLXC2d7/qsR3VEEAAAQQQQAABBBBAAAEEEEAAAQQQqLEACcka00W24becBOXJPqJc5SQnH/PRjqoIIIAAAggggAACCCCAAAIIIIAAAgh4FiAh6ZkqlhUPzVs92cDjLD51kpO2ivJ9j+2ohgACCCCAAAIIIIAAAggggAACCCCAQJUCJCTT9YJ0dRKUX/cx9aed7d3P+GhHVQQQQAABBBBAAAEEEEAAAQQQQAABBMoJkJBM7wtxrJOc/K4Phvec1ZPzJX3moy1VEUAAAQQQQAABBBBAAAEEEEAAAQRSLkBCMuUvQHb6++Zt7T7EB8tfnATlKz7aURUBBBBAAAEEEEAAAQQQQAABBBBAIIUCJCRT+NA9TPkUJ0H5TQ/1c1UsIWmrJu3DEpUUBBBAAAEEEEAAAQQQQAABBBBAAAEEygmQkOSFqE7gK05y0s6g3K+6Btmv21ZuS0zapTj257se21ENAQQQQAABBBBAAAEEEEAAAQQQQCDBAiQkE/xwCzS1M5wEZUsfYzzrrJ60S3IoCCCAAAIIIIAAAggggAACCCCAAAIpFCAhmcKHHuCUj8k7e9Jr12vzLsb51GtD6iGAAAIIIIAAAggggAACCCCAAAIIxFuAhGS8n1+Uoq+fl5z8qo/gHnO2d7/kox1VEUAAAQQQQAABBBBAAAEEEEAAAQRiJkBCMmYPLEbhnpRNUNq5k+19xP2qc+6knT35hY+2VEUAAQQQQAABBBBAAAEEEEAAAQQQiLgACcmIP6CEhHdw3urJRh7ntTVva/c7HttRDQEEEEAAAQQQQAABBBBAAAEEEEAgogIkJCP6YBIeVhcnQdnKx1yfdxKUS320oyoCCCCAAAIIIIAAAggggAACCCCAQEQESEhG5EGkOIwWeasn63i0WOckJxdI+thjO6ohgAACCCCAAAIIIIAAAggggAACCBRRgIRkEfEZeg+Bes65k2dKOsKH0ULn7MmVPtpRFQEEEEAAAQQQQAABBBBAAAEEEEAgRAESkiFiM5RvgXbO6skOPlq/nnf25Oc+2lIVAQQQQAABBBBAAAEEEEAAAQQQQKCAAiQkC4hL14EKHJi3tfsAj73/My85+ZbHdlRDAAEEEEAAAQQQQAABBBBAAAEEECiAAAnJAqDSZSgCnZ0E5fE+RlyWTVDauZOLfbSjKgIIIIAAAggggAACCCCAAAIIIIBAAAIkJANApIuiCzSX1NVJUNb1GNGHzrmT8yVt8NiOaggggAACCCCAAAIIIIAAAggggAACNRQgIVlDOJpFVsCSkXYhTu7jSB+Rljjbu1f4aEdVBBBAAAEEEEAAAQQQQAABBBBAAAGPAiQkPUJRLbYCbZzkZCcfs3jDSU7a9u7tPtpSFQEEEEAAAQQQQAABBBBAAAEEEECgEgESkrwaaRJonLd6sonHye/IS06u8diOaggggAACCCCAAAIIIIAAAggggAACeQIkJHkl0izQwUlQtvMBYdu5bdWknTu5yEc7qiKAAAIIIIAAAggggAACCCCAAAKpFyAhmfpXAICswBF5qye/5FHmI2f1pCUo7aIcCgIIIIAAAggggAACCCCAAAIIIIBAJQIkJHk1ENhTYK+85ORRPpCWOAnKZT7aURUBBBBAAAEEEEAAAQQQQAABBBBIhQAJyVQ8ZiZZS4HWToLy2z76eiubnMxt797moy1VEUAAAQQQQAABBBBAAAEEEEAAgUQKkJBM5GNlUgUU2F9SVydBebDHsT53zp20rd2rPbajGgIIIIAAAggEL7CfpEMkNZNk/y0/SNKBkuwCPPtvfSNJVqehpAaS9pFUT9LekupKst0UdbJh7ZRk/523S/C2S7JfQG6VtFnSJkmfStoo6WNJG7LHu3wgaZ2ktZLey9YJfpb0iAACCCCAAAIIRFSAhGREHwxhxUagvZOcPNFH1KXO1u6FPtpRFQEEEEAAAQS8CdiRK0dLsj+PzH4cLumwbMLRWy/h1LKE5TuS3pb0RvbjdUmvSbI/KQgggAACCCCAQKIESEgm6nEymSIL2A84ZzoftprCS7EfQmzVpH3Y9u4yL42ogwACCCCAAAK7BA6VdLwkO2LlOEnfyH7YasYkFFt1+XL24yVJKyW9KOndJEyOOSCAAAIIIIBAOgVISKbzuTPrwgvY/7dyyUnb4n2MjyGXOsnJ53y0oyoCCCCAAAJJF7At1adIOkmS7Uw4IbvtOunzrmh+tt37BUnPS7J/LzyT3RKeRgvmjAACCCCAAAIxEyAhGbMHRrixFWjpJCjP8DEL276VuxTHVlBu8dGWqggggAACCMRdwLZYd5RkR6TYh62ArHWpV6+eDjnkEH3lK19R06ZNdfDBB+vAAw9U48aNdcABB6hRo0b68pe/rIYNG6pBgwaqX7++rM3ee++tunXraq+99lKdOv8+QnLnzp36/PPPtWPHDm3fvl3btm3Tli1btHnzZm3atEmffPKJNm7cqI8++kgbNmzQhx9+qHXr1qmsrEzvv/++3nvvvV1tAiq2gtJ+sWkfi7NbwAPqmm4QQAABBBBAAIHgBEhIBmdJTwh4FbBD8t2t3XagvteS29ptf77qtRH1EEAAAQQQiImAXShjv7jrIqmzpK/XNG5LNB5zzDFq0aKFmjdvriOPPFJHHHGEDj/88F0JyCgVS1C+8847evPNN/XGG29ozZo1Wr16tV599dVdictalL9nHBdlkrp2XvVj2Yt1atEdTRFAAAEEEEAAgWAESEgG40gvCNRG4FtOgvJkHx2tcs6etB8yKAgggAACCMRRoF32v4N2xImthvRVbPVimzZtdPzxx6tVq1Zq2bKlvvGNb6hJkya++olq5fXr1+vll1/WqlWrVFpaqhdffFErVqzYtQqzBsVWTeZ2XiyrQXuaIIAAAggggAACgQiQkAyEkU4QCEzADua31ZP2Q5n9ua/Hnj91zp201ZPve2xHNQQQQAABBIohcLqk72XOPjxLUnM/AbRr106nnHKKTjrpJJ144om7kpBpLJacfP755/Xcc8/pmWee0bJlvvOLazJncT4q6c+SHk+jIXNGAAEEEEAAgeIJkJAsnj0jI+BF4LvO6sljvTTI1nnaWQFhh9xTEEAAAQQQKLbAdzI3RPeS9ANJTb0G06lTJ3Xo0EGnnXaaTj311F3nOlL2FLDzKp966ik9+eSTWrJkiUpKSvww2b7whzM3lc/KnNX5Vz8NqYsAAggggAACCNREgIRkTdRog0BxBCwhmTt70hKVXst7ztZuWz35mdeG1EMAAQQQQKCWAnYjdu/sh+0CqLbY9uszzjhDXbp00be//e1dl8lQ/AvYRTlPPPGEFi5cqMcee2zXNm+P5V1JM7Mf/FLTIxrVEEAAAQQQQMCfAAlJf17URiAqAraV270Y5xAfgf3F2d79so92VEUAAQQQQMCLgF3Wdr6kvpLaVtfAbq7u3r27unXrpq5du+66dIYSvMDbb7+tBQsWaP78+Xr00Ud33QjuoSyXNFXSg5LWeqhPFQQQQAABBBBAwJMACUlPTFRCIPICtgIld+6kXZLjtbziJCftkHsKAggggAACNRWw8yAvlHROdR0ccMAB+v73v68ePXro7LPPVt26datrwtcDFNixY4ceeeQRzZkzR3/605/00Ucfeen9IUn3Z8+d9FKfOggggAACCCCAQKUCJCR5ORBInoCtTHFXT+7ncYq2lTt386Zt7bYtWxQEEEAAAQSqEmgs6SJJ/SUdU1VFO/vxhz/8oXr16rUrCUmJjoAlJ2fNmqU//vGPsrMoqymvSpos6T5JG6qrzNcRQAABBBBAAIGKBEhI8l4gkHyBM5wEZUsf033WOXvSLsmhIIAAAgggkBNoJ2mQpIGS6lTF0rNnT/Xp00fnnHOO6tSpsiq6RRbYuXOnHnroIc2YMUOzZ8+uLpqdkiZKmpC5Md33Fd/Vdc7XEUAAAQQQQCDZAiQkk/18mR0C+QK2esVdPelVyM6NslWT9mGrKD/x2pB6CCCAAAKJEuguaYikKpc42sU0P/rRj3T++eeraVPPF2onCirukykrK9ODDz6oP/zhD14uxHlE0jhJc+M+b+JHAAEEEEAAgXAESEiG48woCERRoL5z7qQlKQ/zEeRjzvbul3y0oyoCCCCAQDwFzstsz700872/ynOK+/XrpwsvvFCdOnWK5yyJukKBkpIS3X///ZoyZUp1Qraj4u7M9v1p1VXk6wgggAACCCCQbgESkul+/sweAVfgRGf1ZHsfNHaWlHv25Bc+2lIVAQQQQCDaAv0kXSGpdWVhtmjRQgMGDNBFF12kxo3tSElKUgU2bNig++67T5MmTdLq1aurmuZKSXdKqjaDmVQr5oUAAggggAACVQuQkOQNQQCBigQOztva3cgj01Zna7dt737HYzuqIYAAAghES8ASkVdKqvTs4S5dumjw4MHq3bt3tCInmlAEZs6cqfHjx2vhwoVVjbdK0h0kJkN5JAyCAAIIIIBArARISMbqcREsAkUT6OIkKFv5iOJ559zJJ320oyoCCCCAQHEEbGv2NZKOr2x4u6DmkksuUYcOHYoTIaNGSmDJkiW65557dl2EU0V5UdKtbOWO1KMjGAQQQAABBIoqQEKyqPwMjkAsBVrknT25l8dZrHOSk7Z68mOP7aiGAAIIIFB4AbusZrik0yobyrZlX3bZZWrVys/vpQofOCNEQ6C0tFR33XXXru3cVRT75eTNXH4TjWdGFAgggAACCBRTgIRkMfUZG4H4C9TLS04e4WNKTzjbu+2sKQoCCCCAQPgC7SRdJ6lnZUMPGTJEP/3pT2VnRVIQqE7Azpb8zW9+o3Hj7NLtSstsSTdKWlZdf3wdAQQQQAABBJIpQEIymc+VWSFQLAH7wdZu7LYPP3v5XneSk3ZBzr+KNQHGRQABBFIiYLfPjMzenF3hlAcOHKirrrqKRGRKXoigp2mJydtvv10TJ06sqmu7kXtU5j3cEPT49IcAAggggAAC0RYgIRnt50N0CMRZ4MC8i3EO8DiZf+YlJ9/02I5qCCCAAALeBC7LJoEqvLCsb9++uvbaa9ma7c2SWtUI2FbuW265RVOnTq2s5sZscvwuMBFAAAEEEEAgPQIkJNPzrJkpAsUW6Oxs727jIxjbzmVnTtrKycU+2lEVAQQQQKC8gF1QZttkv1URTNeuXfXzn/9cHTt2xA2BwAUWL16sm266SQsW2H/OKyxPZ48PqPLa7sADo0MEEEAAAQQQKIoACcmisDMoAqkXODJv9WRdjyIfZhOTlqC0D7Z4eYSjGgIIpFpgv+xFIkMrUmjZsqVGjBih3r17pxqJyYcjMHPmTI0ePVqrVq2qbMCx2QuWPg0nIkZBAAEEEEAAgWIIkJAshjpjIoCAK2DJyNy5k/anJSu9lhJne/cKr42ohwACCKRI4EeSbpPULH/O9erV06hRo3T11VeniIOpRkXgtttu08iRI7Vt27aKQloryV7MP0QlXuJAAAEEEEAAgWAFSEgG60lvCCBQewHbzm2Jya6SbJu31/JG3tmT2702pB4CCCCQQIFDJY2R1KeiufXr12/XKrVDD7VqFASKI/Duu+/uWp07ZcqUygKYIWmYpHeLEyGjIoAAAggggEChBEhIFkqWfhFAIAgBuwXWEpO5FZR2UY6XssM5d9K2dq/x0og6CCCAQEIELpL068yHbdUuV9q0abPrHL9u3bolZKpMIwkC8+bN23V+6YoVFW52sK3bP5N0XxLmyhwQQAABBBBA4N8CJCR5ExBAIE4CHZzkZDsfgb/orJ5c5KMdVRFAAIE4CRwk6U5J51UUtG3PttVoFASiKmCrdm0bdyVlmqQrJH0Q1fiJCwEEEEAAAQS8C5CQ9G5FTQQQiJbAEXlnT37JY3gf5W3t5gcbj3BUQwCBSAucI+kuSU3zozz99NN1++23q23btpGeAMEhYALLly/XVVddpccff7wikDJJl0l6CC0EEEAAAQQQiLcACcl4Pz+iRwCBfwvs5Zw7adu7W/iAWeJs737BRzuqIoAAAlERsFWRl1cUzJgxY3TllVdGJU7iQMCzwB133KFhw+z4yArLb7OrJT33R0UEEEAAAQQQiJYACcloPQ+iQQCBYARaO2dPdvHR5Vt5Z09WePWnj/6oigACCBRSwI6uGCfp5PxBunTpojvvvFOtWrUq5Pj0jUBBBUpLS3XFFVdo4cKFFY3zrKQhkpYVNAg6RwABBBBAAIGCCJCQLAgrnSKAQIQEGuVt7T7YY2yfS1rgbO9e7bEd1RBAAIEwBAZJGl/RQHYO3/XXXx9GDIyBQCgCN9xwQ1Xnnw6WNCGUQBgEAQQQQAABBAITICEZGCUdIYBATATaOwnKE33EXOokJytcquGjL6oigAACtRGwVZEX53fQsmVL3XPPPerUqVNt+qYtApEUKCkp0SWXXKJVq1ZVFN+92dWSkYydoBBAAAEEEEBgTwESkrwVCCCQZoHD8s6erO8RY2PexTh2yD4FAQQQKLTAMZLuk2S/WClXBgwYoLFjx6pu3bqFjoH+ESiawI4dOzR06FBNmjSpohiWSrooc8v8q0ULkIERQAABBBBAwLMACUnPVFREAIGEC9j3w67O6kn7wd9rsR+Cctu7n/PaiHoIIICAD4EfSJoiyY6hKFfGjx+vQYNsBzcFgXQITJgwQYMH207tPYr9wrCfpIfTIcEsEUAAAQQQiK8ACcn4PjsiRwCBwgq0dJKTZ/gY6h/O6sn5krb4aEtVBBBAoCKBqyXdmv+FNm3aaOLEiTrxRD+nTwCMQDIEnn/+eQ0cOFArVqyoaELXSLotGTNlFggggAACCCRTgIRkMp8rs0IAgWAF9su7GKeZj+4tKZn7YBuZDziqIoDALgE7G2+PpWAXXHCB7rvvPrZo85KkWsC2cF900UV64IEHKnKwS5/2OGs11WBMHgEEEEAAgQgJkJCM0MMgFAQQiI3At5zt3af4iNpO4rfkpG3v/quPdlRFAIH0CRwgaWr2e0252d9888269tpr0yfCjBGoROCWW27R8OHDK/qq/fe2r6SPwEMAAQQQQACBaAmQkIzW8yAaBBCIn8CheWdP7utxCp86yUlLUr7vsR3VEEAg+QKtJE2TZEdH7C4NGzbU/fffr549eyZfgBki4FNg9uzZuvDCC7Vp06b8lvbLwPMklfrskuoIIIAAAgggUEABEpIFxKVrBBBIpcB3ne3dx/oQ+JuztfsZH+2oigACyRL4jqTpkmyF5O7SunXrXdtS7U8KAghULLBy5UrZcQb2Z16xFZLnsjuBNwcBBBBAAIHoCJCQjM6zIBIEEEiegCUkz8x+WKLSa3nPSU7adrM9lnt47Yh6CCAQKwFbxWXbtMuVHmrLHx8AACAASURBVD166MEHH5StkKQggEDVArZC8vzzz9ecOXMqqmjbt231MQUBBBBAAAEEiixAQrLID4DhEUAgNQK2lduSk12zf9pWb6/lL8727pe9NqIeAgjESmCopHvyI7744os1bty4WE2EYBGIgsCQIUN07712J9Qe5RJJY6MQIzEggAACCCCQZgESkml++swdAQSKKXCys3rSLsnxWl7JXoqTuxzHazvqIYBAdAXsNo6b8sMbNWqURowYEd2oiQyBiAuMHj1aI0eOrCjKn0u6OeLhEx4CCCCAAAKJFiAhmejHy+QQQCAmAs2c5KStotzPY9ybna3dlqB812M7qiGAQHQEbpT0i/xwxo4dK1vhRUEAgdoJ2ArjoUNtAfIe5VeSrqtd77RGAAEEEEAAgZoKkJCsqRztEEAAgcIJnOEkKMvdslvNkM86CcqnCxcePSOAQEACYzJnxF6Z39e0adN07rl2/wYFAQSCEJg+fbrOO8+OaN2j3CFpWBBj0AcCCCCAAAII+BMgIenPi9oIIIBA2ALHOOdO2upJr9+31zrnTtrqyU/CDpzxEECgSoE7JV3u1qhXr55mzZqlbt26QYcAAgELzJs3T7169dK2bdvye/6tpCsCHo7uEEAAAQQQQKAaAa8/2AKJAAIIIFB8gfp5ycnDfIT0mHP25Es+2lEVAQSCF7hL0qVut/vvv78efvhhdezYMfjR6BEBBHYJLF68WD/4wQ/08ccf54vcLekymBBAAAEEEEAgPAESkuFZMxICCCAQtMCJztbu9j46fy3v7MkvfLSlKgII1E5gj5WRTZs21Z/+9CedfLLddUVBAIFCCjz77LP6/ve/r7KysvxhWClZSHj6RgABBBBAIE+AhCSvBAIIIJAMgYOd5GRXSft7nNZWJzm5QNLbHttRDQEE/AvscWbkIYccojlz5qht27b+e6MFAgjUSGD58uXq0aOH3nvvvfz2nClZI1EaIYAAAggg4F+AhKR/M1oggAACcRDo4mzvbu0j4Oedsyef9NGOqgggULXAHrdpWzLy0Ucf1fHHH48dAgiELPDiiy/qrLPOqigpye3bIT8LhkMAAQQQSKcACcl0PndmjQAC6RI4ylk9aRfj7OVx+uuccyftYpw9Dt3y2A/VEEi7wHBJN7kItk177ty5rIxM+5vB/IsqYCslu3fvXtH27Z9LurmowTE4AggggAACCRcgIZnwB8z0EEAAgTyBL+UlJ4/wIfSEs717pY92VEUgzQJDJd3jAtgFNvPnz+fMyDS/Fcw9MgJ2puSZZ55Z0UU3l0gaG5lACQQBBBBAAIGECZCQTNgDZToIIICAT4F22QSlnTvp53rf1/POnvyXz3GpjkAaBM6TNNWdaL169bRgwQJu007D02eOsRGw27e7du2qbdu25cfcV9K02EyEQBFAAAEEEIiRAAnJGD0sQkUAAQQKLHCgk5y0rd2NPY73T+fcSdva/abHdlRDIMkC35H0l/wJ2jbtbt26JXnezA2BWArMmzdv1/btCsp3Jf01lpMiaAQQQAABBCIsQEIywg+H0BBAAIEiC3Rytne38RHLMufsycU+2lEVgaQItJK0SNIB7oSmTZumc889NylzZB4IJE5g+vTpOu88W9hcrnyU+f9zZ0mliZswE0IAAQQQQKCIAiQki4jP0AgggECMBI7MO3uyrsfY1ztbu2315AaP7aiGQFwFLAlpifiW7gTGjh2rIUOGxHVOxI1AagTGjRunoUPt6NdyZVX2WBNLTlIQQAABBBBAIAABEpIBINIFAgggkDIBS0balm77sLMnm/uYf4mzvXu5j3ZURSAuApZ4t/9f7C6jRo3SiBEj4hI/cSKQeoHRo0dr5MiR+Q4Lsv/dS70PAAgggAACCAQhQEIyCEX6QAABBNItYNu5LQFjCUrb1ua1vJF39uR2rw2ph0BEBe6VNNiN7eKLL5atuKIggEC8BGxF87332v+ly5Xxki6O10yIFgEEEEAAgWgKkJCM5nMhKgQQQCCuAnYRTi45aQlKuyjHS9nhnDtpK8zWeGlEHQQiJHC1pFvdeHr06KE///nPEQqRUBBAwI/A9773Pc2ZMye/yTWSbvPTD3URQAABBBBAYE8BEpK8FQgggAAChRTo4GzvbudjoBedsyftchAKAlEW+IGk2W6ArVu31pNPPqmGDRtGOW5iQwCBKgQ2bdqk0047TStXrsyv1VPSw+AhgAACCCCAQM0FSEjW3I6WCCCAAAL+BI5wzp201ZP1PDa3SwRs1aR92BleH3hsRzUEwhA4JvNe/01So9xgloS0ZKQlJSkIIBBvAUtGWlLSkpNO2Zj5b9I3Jb0a79kRPQIIIIAAAsUTICFZPHtGRgABBNIssFdecrKFD4wlzvbuF3y0oyoChRB4UlJ7t+NZs2apZ09bQEVBAIEkCMyePVu9evXKn8pSSaclYX7MAQEEEEAAgWIIkJAshjpjIoAAAgjkC7RytnZ38cHzVt7Zk9t8tKUqArUVsNtqyl1wcfPNN+vaa6+tbb+0RwCBiAnccsstGj58eH5UduvNkIiFSjgIIIAAAgjEQoCEZCweE0EigAACqRKwra+2pTv3cbDH2e90tnbb9u7VHttRDYGaCAySZDfu7i4XXHCBfv/739ekL9oggEAMBH784x/rgQceyI90sKQJMQifEBFAAAEEEIiUAAnJSD0OgkEAAQQQqEDAtsNactJu7z7Jh1Cpc+7k4z7aURWB6gTsgqZyxwW0adNGzz77rOrWrVtdW76OAAIxFdixY4dOPvlkrVixIn8GJ0haFtNpETYCCCCAAAJFESAhWRR2BkUAAQQQqKHAYdnEZG71ZH2P/dgFBLlLcezPMo/tqIZARQLPSDrZ/cJzzz2nE088ES0EEEi4wPPPP6+TTtrjd2PPSjol4VNneggggAACCAQqQEIyUE46QwABBBAIUcD+G2arJnPJSbvt2Guxywjsxm5LTj7ntRH1EMjcpn2npMtdifHjx2vQINvBTUEAgTQITJgwQYMH207tcuW3kq5Iw/yZIwIIIIAAAkEIkJAMQpE+EEAAAQSiINDSSU6e4SOgfzhnT1qScrOPtlRNl8A5kma6Ux4wYIAmTpyYLgVmiwACGjhwoCZNmpQv0VvSQ/AggAACCCCAQPUCJCSrN6IGAggggED8BPZzzp20FZRf8TEFWzWZ2979dx/tqJpsgYMkvSipaW6aLVu21PLlyzk3MtnPndkhUKGAnSfZtm1brVq1yv26HQdyvKQPYEMAAQQQQACBqgVISPKGIIAAAgikQeBbzvZuP+d82U+aua3df00DFHOsVGCqpPPcry5atEidOnWCDAEEUipQUlKizp07589+mqS+KSVh2ggggAACCHgWICHpmYqKCCCAAAIJETjE2dptqyf39TivT53kpK2gfN9jO6rFX+AiSeX2Zo4ePVrXX399/GfGDBBAoFYCN9xwg0aMGJHfxwBJ99WqYxojgAACCCCQcAESkgl/wEwPAQQQQKBage8627u/UW3t/1T4m3P2pN26TEmmwKGSbKWsHQOwq3Tp0kWPP/54MmfLrBBAwLfA6aefroULF7rt7BdYdq7xu747owECCCCAAAIpESAhmZIHzTQRQAABBDwJHOskJ+0Gb6/lPefcSVs9uclrQ+pFXmC6pD5ulCtXrlSrVq0iHzgBIoBAOAKlpaVq3bp1/mAzJJ0bTgSMggACCCCAQPwESEjG75kRMQIIIIBAOAK2lduSkrat2z5spZzX8hdne/fLXhtRL3ICP5L0gBvVmDFjdOWVV0YuUAJCAIHiCtxxxx0aNmxYfhAXSPpDcSNjdAQQQAABBKIpQEIyms+FqBBAAAEEoidwspOctEtyvJZXnOSkXZBDiYeAbdG2W9ab5cK1bZmPPfZYPKInSgQQCF3gjDPOyD/OYa2kr0uyLdwUBBBAAAEEEHAESEjyOiCAAAIIIOBfwJJUuZWTtoryyx672OycO2nJyX94bEe18AXukTTUHXbZsmVq27Zt+JEwIgIIxEJg+fLlateuXX6sYyVdEosJECQCCCCAAAIhCpCQDBGboRBAAAEEEitwhrO9+zgfs3zWOXvyKR/tqFpYgS6Syt1aM2rUqIpu0i1sFPSOAAKxExg9erRGjhyZH/fpksrdehO7iREwAggggAACAQuQkAwYlO4QQAABBFIvcEze2ZNe/1trW/vsQhxbOWl/fpJQyQGSZkvaEOH5WXJ497b8Nm3ayFY+URBAAAEvAraSesWKFW7VpyWd6qUtdRBAAAEEEEiLgNcfktLiwTwRQAABBBAIUmAfZ2u3bfE+zEfntkLPEpP28ZKPdlGvOkjSVZnVQh0lWRI2auUySb91g5o7d666desWtTiJBwEEIiowb948de/ePT+6yyXdFdGQCQsBBBBAAIHQBUhIhk7OgAgggAACKRY4MZugtHMnT/Ph8Fre2ZM7fbSNWtVvZlaQ2mohOz/Ttka/HqEAG2fjaZSLqV+/fpo8eXKEQiQUBBCIg0D//v01ZcoUN9SNmRu3j4r46vA40BIjAggggEBCBEhIJuRBMg0EEEAAgdgJHOwkJ2315P4eZ7A1b2v32x7bRaVaA0mfZYOxbdvfllQakeBs9dKluVjq1aun1atX69BDD41IeISBAAJxEXj33XfVokULbdu2zQ35bkm2CpuCAAIIIIBA6gVISKb+FQAAAQQQQCAiApaYy93c3dpHTM87504+6aNdMavaqsjm2QA2SbL90EuLGZAkuxr3BTeGW2+9VVdffXWRw2J4BBCIq8Btt92ma665Jj/8EyQti+uciBsBBBBAAIGgBEhIBiVJPwgggAACCAQnYNv6cslJ+3Mvj12vc5KTdvbkxx7bhV3t/yT1yhv0e5LmhB2IM94sST1zf2/ZsqVeeilJR3cWUZahEUixwHHHHadVq1a5AnapV/73vxQLMXUEEEAAgbQKkJBM65Nn3ggggAACcRH4kpOctLMnv+Yj8Cec7d0v+mhX6Kq/lDQyb5B/SbpA0vRCD15B/3b7xKPu52fMmKHevXsXIRSGRACBJAnMnDlTffr0yZ/SWZLmJmmezAUBBBBAAAG/AiQk/YpRHwEEEEAAgeIK2NZiS0zaykm7qdprsW3StmpyQfZPSwAWq9jqIFslmV++yJ6v9ruQA1viXjLUtWtXzZ9vVBQEEECg9gJnnnmmFiywb727ix2v0aH2PdMDAggggAAC8RUgIRnfZ0fkCCCAAAIIHOgkJy1BabdEeyn/zEtOvumlUYB1bEv66ir6u0HSiADHq6qr8yRNdSuUlJSoY0c/ud6QImUYBBCIpcDixYvVqVOn/Nj7SpoWywkRNAIIIIAAAgEIkJAMAJEuEEAAAQQQiIiA/cSbO3uyjY+YlmcTlLYscLGPdrWpajdt243blZWJkgZntnbbqslClhWSjs8N0LdvXz344IOFHI++EUAghQLnn3++pk4t97sPO0bDz/fpFKoxZQQQQACBJAuQkEzy02VuCCCAAAJpFjgy7+zJvT1irHeSk7bH0P5eiPI3SadU07FdNGOHrxVqe3k/SZPdGFauXKlWrVoVYr70iQACKRYoLS1V69at8wX6S5qSYhamjgACCCCQYgESkil++EwdAQQQQCA1AnWzycnc2ZPNfcy8xNnebSspgyoTJA300Nk8Sf8jaauHun6r2DXaLXONBg4cqAkTLCwKAgggELzAoEGDNHGiLf7eXez67eOCH4keEUAAAQQQiL4ACcnoPyMiRAABBBBAIGgB2yaYS0529tH5G86lOLa9e7uPtvlVL5Hk9fKaZyWdIWlTLcbLb7rH6sjXXntNLVq0CHAIukIAAQT+I7B69WodffTR+SSskuQlQQABBBBIpQAJyVQ+diaNAAIIIIDAboEDnK3ddv6kXZTjpezIS06u8dLIqWO3xtjqS6+lNJuU/MBrg2rq2fltu/dPDhkyRGPHjg2oa7pBAAEEKhYYOnSoxo0b535xpXuOLW4IIIAAAgikRYCEZFqeNPNEAAEEEEDAm0AHZ3v3Cd6a7KplCT5bNWnnTj7hod3+kj7yUM+t8pYkS2T+w2e7/Op73KzN6shaitIcAQQ8CVSySpIbtz3pUQkBBBBAIEkCJCST9DSZCwIIIIAAAsEKHJF39mQ9j91bojGXnLQ/K1vVaInFQz32mau2NnMTeBdJf/fZzq3+VCZx+q3cJwYMGJB/rlstuqYpAgggULWAnVc7adIkt9LTkk7FDQEEEEAAgTQJkJBM09NmrggggAACCNRcYC/n3Enb2u3nsMUlzvbuF5wQHpXUvQYhbczGYmdL+i02no27u3Cztl9C6iOAQG0EKrlx+yxJc2vTL20RQAABBBCIkwAJyTg9LWJFAAEEEEAgOgKtnLMnbcWi1/J2dvWkrZxsL2mY14Z59ezWbfsB3sv2cLfpHEln5z7Rp08fTZ8+vYYh0AwBBBComcC5556rGTNmuI0fkdSjZr3RCgEEEEAAgfgJkJCM3zMjYgQQQAABBKIm0MhJTtrt3U09BviFpNr8W8Qu1jk3cznNLI/jtcv8wO+u0NTixYvVoYMdm0lBAAEEwhNYsmSJOna0I3HLFTu3d1l4UTASAggggAACxROozQ8BxYuakRFAAAEEEEAgygK28tESk7a1+6QQAh0g6T4P49wraXCuXpcuXfT44497aEYVBBBAIHiB008/XQsXLnQ7Hi/p4uBHokcEEEAAAQSiJ0BCMnrPhIgQQAABBBBIksBheWdP1i/Q5IZLuqWKvhtnL9epk6tj2yV79+5doHDoFgEEEKhaYObMmbJjI5yyU9JBkjZghwACCCCAQNIFSEgm/QkzPwQQQAABBKIlYKsm7aNXZlXjVwMO7deSrqykz6sl3Zr7WosWLfTaa68FPDzdIYAAAv4Ejj76aK1evdptdI2k2/z1Qm0EEEAAAQTiJ0BCMn7PjIgRQAABBBCIu4Bt416U+aG7EKsl75fUX5KtNHLL3yUdk/vErbfeqquvthwlBQEEECiewG233aZrrrEc5O7yqqSvFy8iRkYAAQQQQCAcARKS4TgzCgIIIIAAAgj8W6ClpCcl2UU4hSp2W62twLRLb6zYbdz2ud1l/fr1atzYdnFTEEAAgeIJbNiwQU2aNMkP4OzM+buPFi8qRkYAAQQQQKDwAiQkC2/MCAgggAACCCDwb4EjMudJPu3jFu7auNkKzB6SPpM0U9I5uc769eunyZMn16Zv2iKAAAKBCfTv319Tpkxx+3tIEgfcBiZMRwgggAACURQgIRnFp0JMCCCAAAIIJE/gK5KWSDoyxKk9J+l/M8nIVe6YixYtUqdOnUIMg6EQQACBygVKSkrUuXPn/Ar2PXMtbggggAACCCRVgIRkUp8s80IAAQQQQCA6Agdkt2kfW4SQPsjeWrtr6DZt2mj58uVFCIMhEUAAgcoF2rZtqxUrVrgVrpI0BjMEEEAAAQSSKkBCMqlPlnkhgAACCCAQDYGG2ZWRx0chnDFjxujKKyu7iDsKERIDAgikUeCOO+7QsGHD3Knbb07apdGCOSOAAAIIpEOAhGQ6njOzRAABBBBAoBgC+0j6i6TTQh58syRbalQm6X/csdeuXaumTZuGHA7DIYAAAlULlJWVqVmzZvmVvinpGewQQAABBBBIogAJySQ+VeaEAAIIIIBANATsltjuBQ6lVNIrmVu1V0p6MXte5JvZMe+Q9LPc+D179tSsWbMKHA7dI4AAAjUT6NWrl2bPnu02/rUklnTXjJNWCCCAAAIRFyAhGfEHRHgIIIAAAgjEVKDczdYBzOH9zGpHSz7mko4vSVpWTb//kHRors706dPVp0+fAEKhCwQQQCB4gRkzZujcc891O35X0leDH4keEUAAAQQQKL4ACcniPwMiQAABBBBAIGkCU7K3W9dkXp9JsmSjJR9t1aP9aduvP/HZ2Xey28V3NWvYsKE2btyoOnXq+OyG6ggggEA4Ajt37lSjRo20adMmd8DvSvprOBEwCgIIIIAAAuEJkJAMz5qREEAAAQQQSINAuW3S1Uz479mEYy7puErSGwEhjcucIXlxrq9+/fpp8uTJAXVNNwgggEBhBPr3768pU+x3OrvLvZKGFGY0ekUAAQQQQKB4AiQki2fPyAgggAACCCRN4OeSflXBpOxyGVv1aLfGWtLR/vcLBZ78Wkm7b6+ZM2eOzj777AIPSfcIIIBA7QQeeeQR9ejRw+3Evn/ucdtN7UahNQIIIIAAAsUXICFZ/GdABAgggAACCCRBwFYjjnG2W+e2XNt2640hT/D0zM3ej+XGPOCAA7Rhw4aQQ2A4BBBAoGYCjRs31kcffeQ2PkPS4zXrjVYIIIAAAghEU4CEZDSfC1EhgAACCCAQN4Fjs7ddRyHu30q6LBcI27Wj8EiIAQEEvApUsG37LkmXe21PPQQQQAABBOIgQEIyDk+JGBFAAAEEEEDAj8DrkprnGsyaNUs9e/b00566CCCAQNEEZs+erV69ernjr5F0VNECYmAEEEAAAQQKIEBCsgCodIkAAggggAACRRNo555Puffee+uzzz5T3bp1ixYQAyOAAAJ+BHbs2KF9991X27dvd5udIGmZn36oiwACCCCAQJQFSEhG+ekQGwIIIIAAAgj4FSh3sY6tjLQVkhQEEEAgTgL2vevhhx92Q/6FpJviNAdiRQABBBBAoCoBEpK8HwgggAACCCCQJIESSR1zExo/frwGDRqUpPkxFwQQSIHAhAkTNHjwYHemiyV1SsHUmSICCCCAQEoESEim5EEzTQQQQAABBFIgsH/mMptyV9O+9dZbOvzww1MwdaaIAAJJEnj77bd1xBFH5E/pgMzlNh8naZ7MBQEEEEAgvQIkJNP77Jk5AggggAACSRM4R9LM3KTatGmj5cuXJ22OzAcBBFIi0LZtW61YscKdbW9JD6Vk+kwTAQQQQCDhAiQkg3vAb0oyzw/zPj6o5HOfBTc0PSGAAAIIIICApHGSLs5JDBs2TLfffjswCCCAQCwFrrrqKo0ZM8aN/V5JQ2I5GYJGAAEEEEAgT4CEZHCvhCUYG/jobqukypKVFSU1SWD6wKUqAggggEAqBV6R9PXczOfOnatu3bqlEoJJI4BA/AXmzZun7t27uxP5u6Rj4z8zZoAAAggggMC/V/RRai9gichCJwz9JDAtobmp9tOiBwQQQAABBGIjYAdFvuVGu3XrVtWrVy82EyBQBBBAwBXYtm2b9tlnn3wUO1jybaQQQAABBBCIuwAJyWCeoP3DwLZsR6lYAtMSk15XYZLAjNLTIxYEEEAAAb8CF0j6fa5Rp06dtGjRIr99UB8BBBCIlEDnzp1VUlLixvRjSQ9EKkiCQQABBBBAoAYCJCRrgFZJk4aSDqzg46BKPl8/uKED6YkEZiCMdIIAAgggUCQBO1ttcG7s6667TjfccEORQmFYBBBAIBiB66+/XjfeeKPb2Xj3rNxgRqEXBBBAAAEEwhcgIRm+eW5EEpjFs2dkBBBAAIHkCZRKOi43rfnz56tr167JmyUzQgCBVAksWLBAZ555pjvnlyS1ShUCk0UAAQQQSKQACcn4PFYSmPF5VkSKAAIIIBCuQGNJ690hP/30UzVsaP/ppCCAAALxFdi0aZP222+//Ak0kbQhvrMicgQQQAABBLjUJsnvAAnMJD9d5oYAAggg4ArYNbSP5j7Rrl07vfDCCwghgAACiRA44YQTtGzZMncuZ0mam4jJMQkEEEAAgdQKsEIytY9+j4mTwORdQAABBBCIq8DITOC/zAU/ZMgQjR07Nq5zIW4EEECgnMDQoUM1btw493P2/W4UTAgggAACCMRZgIRknJ9ecWOvLIFpF/tUdJEPl/gU93kxOgIIIJBkgTmSzs5NcPLkyerXr1+S58vcEEAgRQJTpkxR//793Rk/IqlHigiYKgIIIIBAAgVISCbwoUZ0SiQwI/pgCAsBBBBIgMD7kprl5rFy5Uq1asWdDwl4rkwBAQQklZaWqnXr1q7FWklfAQcBBBBAAIE4C5CQjPPTS3bsSUlgfijpA0n2p/uR/7lNyX6czA4BBBAomMChkv6R671+/fravHlzwQajYwQQQKAYAg0aNNCWLVvcob8q6d1ixMKYCCCAAAIIBCFAQjIIRfqIggAJzCg8BWJAAAEEwhewyx1s++Kucuqpp2rp0qXhR8GICCCAQAEF2rdvr6eeesodwY6p2H2ZVwGHpmsEEEAAAQQKIkBCsiCsdBoDARKYMXhIhIgAAgh4EBgu6aZcPS608SBGFQQQiJ1ABRfb/FzSzbGbCAEjgAACCCCQFSAhyauAgDcBEpjenKiFAAIIhC3woKS+uUHtdm1LSlIQQACBJAnYLduWlHTKVEnnJ2mOzAUBBBBAIF0CJCTT9byZbXgCJDDDs2YkBBBIt8BySW1yBCUlJerYsWO6RZg9AggkTmDx4sXq1KmTO68VktombqJMCAEEEEAgNQIkJFPzqJloxAX2lXSQpAMr+cj/Wv2IzWerc2kPl/hE7OEQDgIJF/hnZsv23rk5fvjhh2rSpEnCp8z0EEAgbQLr16/XgQfaPxN3l+2ZLdtfSpsD80UAAQQQSI4ACcnkPEtmki6BpCcw828n5xbydL3fzBYBrwJHZbYsrs5Vbtq0qdauXeu1LfUQQACBWAk0a9ZMZWVlbswtJL0eq0kQLAIIIIAAAlkBEpK8CgikQ4AEZjqeM7NEIG0C3d1bZm0746JFi9JmwHwRQCAlAp07d5YdS+GUsyTNTcn0mSYCCCCAQMIESEgm7IEyHQQCEiCBGRAk3SCAQEEFLpP029wIAwYM0MSJEws6IJ0jgAACxRIYOHCgJk2a5A5/uaS7ihUP4yKAAAIIIFAbARKStdGjLQII5ASSlMDM3y5uf2cLOe86Av8ROEDSXtn/XxTb5U5J9gP5rnLzzTfr2muvLXZMjI8AAggUROCWW27R8OHD3b7tvWVb2gAAIABJREFUFzJXFGQwOkUAAQQQQKDAAiQkCwxM9wggUKEACUxeDATiK2D/drDbXcdLGifpiyJO5c+SeuTGnzFjhnr37l3EcBgaAQQQKJzAzJkz1adPH3eAOZK+V7gR6RkBBBBAAIHCCZCQLJwtPSOAQHACaUhguqswucQnuHeHngoj8HNJv8r8ILxM0sDsn4UZqepeX5TUOlfl2Wef1UknnVSMOBgTAQQQKLiAfY875ZRT3HFWSjq+4AMzAAIIIIAAAgUQICFZAFS6RACBogtUl8A8UNJBkuxP+6hf9IjLB7A1ux22ou3iuc+RwIzYQ0tZOI0lfSCpjqSd2dWStlf605AdPpbUKDem3T578MEHhxwCwyGAAALhCKxbt05NmzZ1B9uYOUd3/3BGZxQEEEAAAQSCFSAhGawnvSGAQDwFSGDG87kRdXEF/ijpf5wQ1kuypOR9IYW1n6RPcmPVq1dPW7daLp+CAAIIJFdgn3320bZt29wJfrkIvwxKLjAzQwABBBAITYCEZGjUDIQAAgkSIIGZoIfJVGos8B1Jf6mg9WJJgyS9WuOevTU8VtLLuarNmzfX66+/7q0ltRBAAIGYChx11FFas2aNG/03JL0S0+kQNgIIIIBAigVISKb44TN1BBAITSAtCczcNnLOwAzt1SrqQPZviLckHVZBFP+S9JvM538paUuBouwi6fFc3x06dNDixZYLpSCAAALJFejYsaOWLFniTvB0SQuTO2NmhgACCCCQVAESkkl9sswLAQTiLGAJzPxzLnPnXeb+jNMZmO55l+4ZmCQw4/yW/jv24ZJuqmIa/5B0RebimVkFmOp5kqbm+j3nnHNkN9BSEEAAgSQL9O7dWw899JA7xb6SpiV5zswNAQQQQCCZAiQkk/lcmRUCCKRLgARmup53lGZrl9uUSfrvaoKy1TsXZVdUBhX/5ZkLbe7MdfaTn/xEd999d1B90w8CCCAQSYFLL71Uv/vd79zY7Jc+v41ksASFAAIIIIBAFQIkJHk9EEAAgfQJkMBM3zMv5IzzL7epbCy7heGW7Mc/AwjoRkm/yPUzatQojRgxIoBu6QIBBBCIrsDo0aM1cuRIN8BfSbouuhETGQIIIIAAAhULkJDkzUAAAQQQqE6ABGZ1Qun+emWX21Sm8oakIZVciONHclxmdebFuQa2YuiSSy7x0566CCCAQOwE7rnnHtmKcKfcm/2eGru5EDACCCCAQLoFSEim+/kzewQQQKAQAl4SmO4ZmfULEUQt+twqKf+sy6rOwfy0FmMlpenblVxuU9X8bGWlbbt+v4YI0zM3y/bJtZ06darOO8+OlaQggAACyRWYNm2a+va1YyN3lxmSzk3ujJkZAggggEBSBUhIJvXJMi8EEEAgPgIkMOPzrCqL9JrsVmy/M/ks08Bu4razID/32Xi+pK65NnPnzlW3bt18dkF1BBBAIF4C8+bNU/fu3d2gF0g6M16zIFoEEEAAAQQkEpK8BQgggAACcRMggRm9J+b1cpvKIn9Z0kBJT/mYmtX9Vq7+0qVLdeqpp/poTlUEEEAgfgJPPfWU2rdv7wb+dOYIDL75xe9REjECCCCQegESkql/BQBAAAEEEi9AAjOcR/yQpB/WYqgvJN0vaZikDR76KZV0XK7eypUr1apVKw/NqIIAAgjEV6C0tFStW7d2J/CSJL75xfeREjkCCCCQWgESkql99EwcAQQQQKASARKYNXs1/F5uU9koH0saLmmCJEtSVlbscpyv5b64Zs0aHXnkkTWLnFYIIIBATATeeOMNNW/e3I32TUl884vJ8yNMBBBAAIH/CJCQ5G1AAAEEEECgdgJxT2Buk/SBj4t8KrvEx/5N8VYNLrepTH+ZpH6SVlZSYa2kprmvrV27Vk2b7v5r7Z4orRFAAIGICpSVlalZs2ZudGWSyn0ioqETFgIIIIAAAuUESEjyQiCAAAIIIBCuQJITmCfUctt2/pPYKWmspF9Iyk+E2krKRrkGH3/8sRo12v3XcJ8ooyGAAAIhCWzcuFH777+/O9pGSeU+EVIoDIMAAggggECtBEhI1oqPxggggAACCBRcIO4JzCCA1kn6qaRpTmebJdXP/X3z5s2qX3/3X4MYkz4QQACByAls2bJFDRo0cOPaIqncJyIXNAEhgAACCCBQgQAJSV4LBBBAAAEEkiWQS2AemFldeJAk+7OyD/t6nLJ4iyQNkfR3Sdsl1c09uu3bt6tu3d1/TdYTZTYIIIBAVmDHjh3ae++9XY8dksp9AiwEEEAAAQTiIEBCMg5PiRgRQAABBBAonEAcE5i3SLpaUp0cy+eff646dXb/tXBa9IwAAggUUWDnzp3aa6+93AjsaItynyhieAyNAAIIIICAZwESkp6pqIgAAggggAACkqpKYF6YXY0ZOtQXX1R1IXfo4TAgAgggUDCB//qvPX6E42e6gmnTMQIIIIBAoQT4j1ehZOkXAQQQQACBdAn0l3RfSFO2M9PKbTUnIRmSPMMggEDRBUhIFv0REAACCCCAQAACJCQDQKQLBBBAAAEEUi5g11uvltSkwA6vZMb4naQHJNnNsmzZLjA43SOAQLQE2LIdredBNAgggAACNRcgIVlzO1oigAACCCCAwL8FxksaVCAMu017uqSJkp5xxuBSmwKB0y0CCERXgEttovtsiAwBBBBAwJ8ACUl/XtRGAAEEEEAAgfICJ0p6VlLQ/6ZYJmmCpAclfVYBuiUqd2/b3rx5s+rXj9OF4bxGCCCAgH+BLVu2qEGDBm5DO8Ki3Cf890oLBBBAAAEEwhcI+oeH8GfAiAgggAACCCBQLAH7d8SLkloFFMAmSVOzqyFfqKbPjyXZVvFd5eOPP1ajRrv/GlA4dIMAAghES2Djxo3af//93aDs+Ipyn4hWxESDAAIIIIBAxQIkJHkzEEAAAQQQQKCmAj+RdHdNGzvtbIWlrYacJslW+3gpayU1zVVcu3atmjbd/Vcv7amDAAIIxE6grKxMzZo1c+MuyxybUe4TsZsUASOAAAIIpFKAhGQqHzuTRgABBBBAoNYCdoHNG5Ia1rCnTyT9QdJYSS/XoA8b+2u5dmvWrNGRRx5Zg25oggACCMRH4I033lDz5s3dgN+UxDe/+DxCIkUAAQQQyAqQkORVQAABBBBAAIGaCPxe0gU1aPh0djXkDElba9A+16RU0nG5v6xcuVKtWgW1c7wWUdEUAQQQKKBAaWmpWrdu7Y7wUoDHZhQwcrpGAAEEEECgvAAJSd4IBBBAAAEEEPArcKqkpT4a2XmPlsAcJ+lVH+2qqvqUpG/lKixdulSnnmphURBAAIHkCjz11FNq3769O0H7JQ/f/JL7yJkZAgggkFgBEpKJfbRMDAEEEEAAgYIJrJL0DQ+9L8mcbTY+e1O2h+q+qsyX1DXXYu7cuerWrZuvDqiMAAIIxE1g3rx56t69uxv2Aklnxm0exIsAAggEKLCvpM8C7I+uQhIgIRkSNMMggAACCCCQEIGrJN1WxVzWO6shXy/gnKdL6pPrf+rUqTrvvPMKOBxdI4AAAsUXmDZtmvr27esGYsdfnFv8yIgAAQQQKJrAnZI2Zc41v0PSxqJFwcC+BUhI+iajAQIIIIAAAqkVOETSa5mEZP0KBJ7Ing1picIwim3/vjg30O9+9ztdcsklYYzLGAgggEDRBO655x795Cc/cce/V9KQogXEwAgggEDxBb4qyS742iLpd5LGSPqo+GERQXUCJCSrE+LrCCCAAAIIIJATeEjSDx2ODZImZT8KuRqyoidwo6Rf5L4watQojRgxgieFAAIIJFpg9OjRGjlypDvHX0m6LtGTZnIIIIBA9QITJQ3IVrPt22Ml3Upisnq4YtYgIVlMfcZGAAEEEEAgPgLflrRQ0heS/irJ/uH3cOYH4X8VaQqXS7ItOruKrRi6++67ixQKwyKAAALhCFx66aWyFeFOuULSb8MZnVEQQACByAocJuntvOi2ZS9UvFnSh5GNPMWBkZBM8cNn6ggggAACCHgU+JKkxyWVSLLtgf/w2K6Q1ezAyKm5Ac455xzNnDmzkOPRNwIIIFB0gd69e+uhh2yx+u5iB0pOK3pgBIAAAggUX8AuUhxUQRhbs8cKWWJyXfHDJIKcAAlJ3gUEEEAAAQQQqE5gP0mfVlcp5K93ySZJdw3boUMHLV68OOQQGA4BBBAIV6Bjx45asmSJO+jp2dXr4QbCaAgggED0BOwsSTtCaO9KQrMVk3bU0E2S1kYv/PRFREIyfc+cGSOAAAIIIJAEgWMlvZybSPPmzfX662EfY5kERuaAAAJxEjjqqKO0Zs0aN+RvSHolTnMgVgQQQKCAAnZ2ZHUXfW2XNFmSncH7bgFjoetqBEhI8ooggAACCCCAQBwFbNXmJ7nA69Wrp61bbUcOBQEEEEiuwD777KNt22yRz+7y5QiuYE/uA2BmCCAQdYGm2bMkK1sl6ca/Q9L/k2QXJb4T9YklMT4Skkl8qswJAQQQQACBdAh8nLnYplFuqmVlZTr44IPTMXNmiQACqRNYt26dmja1n7V3l42ZC232Tx0EE0YAAQSqFrhL0qU+kWzFpCUm3/TZjuq1ECAhWQs8miKAAAIIIIBAUQVelNQ6F8Ezzzyjk08+uagBMTgCCCBQKIHnnnsu/3vcSknHF2o8+kUAAQRiKmC/uanpGZG/z8z5lyQmw3nyJCTDcWYUBBBAAAEEEAhe4M+SeuS6nTFjhuwGWgoCCCCQRIGZM2eqT58+7tTmSPpeEufKnBBAAIFaCtwp6fIa9vG5pOnZxCQHlNcQ0UszEpJelKiDAAIIIIAAAlEUKPePzZtvvlnXXnttFOMkJgQQQKDWArfccouGDx/u9vNbSVfUumM6QAABBJInYKskbft1vVpMbaekmdnE5Ku16IemlQiQkOTVQAABBBBAAIG4ClyWOT/NfiDfVQYMGKCJEyfGdS7EjQACCFQpMHDgQE2aNMmtY6t/7Kw0CgIIIIDAngK/CeiXNl9I+j9JIyW9DHRwAiQkg7OkJwQQQAABBBAIV6C7pEdzQ3bq1EmLFi0KNwJGQwABBEIS6Ny5s0pKStzRzpI0N6ThGQYBBBCIm0DjzO+r363lKkl3zpaYfDibmCyNG0YU4yUhGcWnQkwIIIAAAggg4EXgKEmrcxXt9tm1a2t6hrmX4aiDAAIIFE+gWbNmKisrcwNoIYnzzYr3SBgZAQSiLzBG0pUFCNPOMbfLb5YXoO/UdElCMjWPmokigAACCCCQSIF/Sto7N7MPP/xQTZo0SeREmRQCCKRXYP369TrwwANdgO2SvpReEWaOAAIIeBIIepVk/qC2Sv06EpOensUelUhI1syNVggggAACCCAQDQH7zXSbXCi2nbFjx47RiIwoEEAAgYAEFi9eLDuWwikrJLUNqHu6KY6A/SyelI86CZpLUp5JUudRk3fNkpJfLvD/zedLul7S8wUeJ1Hdk5BM1ONkMggggAACCKRO4EFJfXOzHjt2rIYMGZI6BCaMAALJFhg3bpyGDh3qTnKapHUekkA1+eE9qYmMqM0r2S8ts0MgnQJ/kXSDpCfTOX1/syYh6c+L2ggggAACCCAQLYHhmS3bN+VCsmSkJSUpCCCAQJIELBlpSUmn/ELSr5I0R+aCAAIIJEBgQTYhuTQBcyn4FEhIFpyYARBAAAEEEECggAJ2y+wjuf5PPfVULV3KvwEL6E3XCCBQBIH27dvrqaeeckc+2/3eV4SQGBIBBBBA4D8Cj2ZWrI+S9Bwo3gVISHq3oiYCCCCAAAIIRE/gUEn/yIVVv359bd68OXpREhECCCBQC4EGDRpoy5Ytbg9flfROdst2LXqmaREFvpCUxI+dCZ1XEp9V3Ofk5V2zYysWSfpKgf6/ztmRtYAlIVkLPJoigAACCCCAQCQE3pfULBfJypUr1apVq0gERhAIIIBAbQVKS0vVunVrt5u12R+ur/CR+PHyg3vckxNxi7+2rwbtEUCgeoGLJE2qvprvGnZW5EhJf/Pdkga7BUhI8jIggAACCCCAQNwF5mRuNbTti7vK5MmT1a9fv7jPifgRQACBXQJTpkxR//79XQ07pqIHPAgggAACVQr8t6Q1mX8aHhag018ljSARGYwoCclgHOkFAQQQQAABBIonYL+h/mVueC62Kd6DYGQEEAheoIILbez7nZ1VRkEAAQQQqFzAfpNzX0BAj0u6jkRkQJrZbkhIButJbwgggAACCCAQvkB3SXaY+K7Srl07vfDCC+FHwYgIIIBAAQROOOEELVu2zO3ZLvOaW4Ch6BIBBBBIikBQqyOfyK6IfDIpMFGaBwnJKD0NYkEAAQQQQACBmgg0lrTebfjpp5+qYcOGNemLNggggEBkBDZt2qT99tsvP54mkjZEJkgCQQABBKIn8L924kUtwrIE5HBJJCJrgVhdUxKS1QnxdQQQQAABBBCIg0CppONygc6fP19du3aNQ9zEiAACCFQqsGDBAp155pnu11+SxK1dvDMIIIBA1QJv1/DsyMXZy2rsZm5KgQVISBYYmO4RQAABBBBIocBPsmfsPB/i3O+VNDg33nXXXacbbrghxOEZCgEEEAhe4Prrr9eNN97odjxe0sXBj0SPCCCAQGIEfiTpAZ+zsZWQdj6vnRVJCUmAhGRI0AyDAAIIIIBAigS6ZP9BZzcbzpQ0Q9KLBZ7/BZJ+nxujU6dOWrSIX24X2JzuEUCgwAKdO3dWSUmJO8qPa/CDdoGjpHsEEEAgMgJ1JL0q6SiPES3NJiIf81ifagEKkJAMEJOuEEAAAQQQQGC3wLi8VTz2j0NLTP5B0uoCOB0u6S23361bt6pevXoFGIouEUAAgcILbNu2Tfvss0/+QEdIsq2IFAQQQACBPQXslzb3e4B5Ors1+68e6lKlQAIkJAsES7cIIIAAAgikXKCBpFWZA8UtUZhf7POWnJwqyVZRBlVekfT1XGdz585Vt27dguqbfhBAAIFQBebNm6fu3bu7Y/49873z2FCDYDAEEEAgXgKvSWpRRcgvSPqFpAXxmlYyoyUhmcznyqwQQAABBBCIgkB7SUskVfXvjRXZbd0PSnqnlkGXW5U5bNgw3X777bXskuYIIIBAcQSuuuoqjRkzxh3czsodUpxoGBUBBBCIvEC543vyon0283c7I3Je5GeRogBJSKboYTNVBBBAAAEEiiBwh6SfeRzXLsGxlZPTJb3rsY1b7ZxscnPX59q0aaPly5fXoBuaIIAAAsUXaNu2rVassN/Z7C69JT1U/MiIAAEEEIikgB0PdHReZPZvS0tEPhrJiFMeFAnJlL8ATB8BBBBAAIECC+wt6eXMJQzNfYzzhaRnnORkmce2+0v6yK371ltv6fDDK9o17rFHqiGAAAJFEHj77bd1xBF2XGS5coCkj4sQDkMigAACURc4P3tOeS5O25ptichHoh54muMjIZnmp8/cEUAAAQQQCEfgREnP1WIouwHRbuu2j+qSk3YdbcfcWOPHj9egQYNqMTRNEUAAgfAFJkyYoMGDB7sDL5bUKfxIGBEBBBCIvIB7s7ZtjbFE5J8jHzUBVnmmEzwIIIAAAggggEBQAjdIui6Azp5wkpPlVkNm+/65pF/lxvnBD36g2bNnBzAsXSCAAALhCfTq1Sv/e5ddwnBTeBEwEgIIIBAbgb6SrsqcWT4qc2LPw7GJmkBJSPIOIIAAAggggEBoAnYY2vEBjfZ5ZiXkwuy27j9K+iTbbztJtk1nV9l777312WefqW7dugENSzcIIIBAYQV27NihfffdV9u3b3cHOkHSssKOTO8IIIBALAXs35YvxjLylAfNlu2UvwBMHwEEEEAAgRAFjpW0UtJ/BzzmDkmPZZOTthzSfmjffWblrFmz1LNnz4CHpDsEEECgMAK2qttWSDplTeZstKMKMxq9IoAAAgggUBwBEpLFcWdUBBBAAAEE0ipg2w5vLODkbUmR3dB9ZG6Mfv36afLkyQUckq4RQACB4AT69++vKVOmuB3elbnM5vLgRqAnBBBAAAEEii9AQrL4z4AIEEAAAQQQSJvAs5JOCmvStvVx3bp1ql+/flhDMg4CCCBQY4HGjRvro4/KHZF7hqTHa9whDRFAAAEEEIigAAnJCD4UQkIAAQQQQCDhAkdLejXsOd5+++0aNmxY2MMyHgIIIOBZ4JFHHlGPHj3c+mWSmnnugIoIIIAAAgjERICEZEweFGEigAACCCCQMAHbfnhnWHNq06aNli9fHtZwjIMAAgjUSKCC7dr3ShpSo85ohAACCCCAQIQFSEhG+OEQGgIIIIAAAgkUOCx74YxdOjNC0lfDmGPDhg21ceNG1alTJ4zhGAMBBBDwLbBz5041atRImzZtctt+V9JffXdGAwQQQAABBCIuQEIy4g+I8BBAAAEEEIiZQN3shTKWcKzoY+8Q5/OZpH1z402fPl19+vQJcXiGQgABBLwLzJgxQ+eee67bwC7oCuWXNt6jpCYCCCCAAALBCJCQDMaRXhBAAAEEEEiTwH5VJB2PiADEe5IulNRd0s9y8fTs2VOzZs2KQHiEgAACCOwp0KtXL82ePdv9wq8lXYkVAggggAACSRQgIZnEp8qcEEAAAQQQqL3AwVUkHe1rUS1/kHSppI2STpH0NzfQtWvXqmnTplGNnbgQQCClAmVlZWrWbI+7a74p6ZmUkjBtBBBAAIGEC5CQTPgDZnoIIIAAAghUIWCrGY+sZGu1rYIsRPlQ0prshyUNLwloEOvrIkn5SyCXSWqbG2PMmDG68koWHAVkTjcIIBCQwB133KFhw4a5vdktXO0C6p5uEEAAAQQQiJwACcnIPRICQgABBBBAIDABO6/RznGsLOlo5z0WorzjJB3fcP63JSItcZgr10m6IYAAHpf0I0llFfRlP+Hfnvs8t20HoE0XCCAQuEDbtm21YsUKt9+rMmfgjgl8IDpEAAEEEEAgIgIkJCPyIAgDAQQQQACBGgp8uYqk4+E17LO6Zv/KSzLmJx3/WV0H2a+XSjrOY92Kqm2WZD+0j6uiD9sD+b779UWLFqlTp061GJamCCCAQHACJSUl6ty5c36HX5G0NrhR6AkBBBBAAIFoCZCQjNbzIBoEEEAAAQQqErBDD3M3VuevdjyoQGSbqkg6vhnAmEdJWl2Lfp6TZNfRWjK0ujJT0jm5Sv369dPkyZOra8PXEUAAgVAE+vfvrylTprhjPSSpdyiDMwgCCCCAAAJFEiAhWSR4hkUAAQQQQCBP4GtVJB0bFkjrgyqSjhVtfw4yjF9KGlmDDndIGiXpFkmfe2x/lqRH3Lrr169X48aNPTanGgIIIFAYgQ0bNqhJkyb5nZ8t6dHCjEivCCCAAAIIREOAhGQ0ngNRIIAAAggkX+BLeZfH5K90/O8CEbxdRdLxkwKN6aVbWx1pqyT9lFcyqyrPl2SXPfgtf5d0TK7RrbfeqquvvtpvH9RHAAEEAhW47bbbdM0117h9virp64EOQmcIIIAAAghEUICEZAQfCiEhgAACCMRWoFEVScfDCjSr7dlty7mbq+1P90xH+3rUSktJL/kM6jeSfuazjVvdso+35j7RokULvfbaa7XojqYIIIBA7QWOPvporV5d7vQKy07eVvue6QEBBBBAAIFoC5CQjPbzIToEEEAAgegJ2CUpufMc82+wPrBA4X5axSrHtwo0ZiG7tS3XIzwOYDd2Xyhpkcf6lVWz/dm2Rb1OrsKMGTPUuzfHtNXSleYIIFBDgZkzZ6pPnz5u652S7FzgDTXskmYIIIAAAgjERoCEZGweFYEigAACCIQokL+d2v37vgWKY10VSUf7WpKK1+3av8/8YH5pZmWkJWSDKPdmbq0d/P/buxMou6o6X8D/BaJRRCYZBEQBEbtDQkAGRSAY0DAFhW6RQduHzLDatp8T+Fp4YD9BlNe2/QCZZNnKILpADSTEhkgCoowJiUEhQosCMhgGEQlE4NWO97JObqpu7aq6p+qec7+z1l0lyR6/fcPCX/bZu9nQlClT4vrrr+9Eu9ogQIDAkAX22GOPmD17drHeeRFx7JAbUoEAAQIECFRQQCBZwUUzZAIECBAYscC4ll2OrTsdVx1xD/03kHYzDvRqdadCt5KG3rFmJ2WcAZl2Bx0eEdM71utfG9ouIu4otjl37tzYddddO9yN5ggQINBe4MYbb4zddtuttdA7I+JOdgQIECBAoBcEBJK9sMrmSIAAgd4UWLtN6PjmkkieH+Q8x3RDdK8/X4qIk9ogXNt4RTu9Xl3Gk0LOdIPt8ie9Lnn55ZeX0Y82CRAgMKDAwQcfHOnYiMJzdd9fmExDRoAAAQIEekVAINkrK22eBAgQqKfARm1CxzeWNOWn2oSO6UZrT3uBdOHOZv0UeTYi/jkiLigZcJ+IuKbYx4IFC2LChAkld6t5AgQI/FVg4cKFMXHixFaOfSNiBiMCBAgQINArAgLJXllp8yRAgEB1BYoXyDT/d/NMx9VLmtbv24SOZe3cK2kqXdVseh3x9n5GdHNEHNr3mvZoBbqpv3c3x3HkkUfGBReUnYN21ToYDAECYyhw1FFHxYUXXlgcwc8iYucxHJKuCRAgQIDAqAsIJEedXIcECBAg0CLw2n52ORbPdHzlVuQOy6WdeunT35mOz3S4L839VeCMiPhcC0b65zNHGeiQiLi02Oe9994bW2655SgPQ3cECPSawOLFi+Ptb39767TTX8hc1msW5kuAAAECvS0gkOzt9Td7AgQIjJbAOm1Cx01KGsTSRtg4UOj4l5L61ezAAr+NiOb5nb9MRzimtxfHCOyuiHjlncnjjjsuzjnnnDEaim4JEOgVgeOPPz7OPffc4nQXRMQ2vTJ/8yRAgAABAk0BgaTvAgECBAh0SmDjNqHjup3qpKWdJ9uEjin88nSPwI4RcUtEvBQRZ0XEv0TEC2M4vHSL9zeL/dslOYaroWsCPSAwwO7Ij0fExT0wfVMkQIAAAQKdAVGrAAAgAElEQVQrCAgkfSEIECBAIFcgvTrdPLux9VzH9Ouvy21oiOUebhM6Pj7EthQfO4EUQv5d46zIdIZjNzy/iIjxzYGkc93OP//8bhiXMRAgUEOBo48+uvW82kURsXUNp2pKBAgQIEBgUAGB5KBEChAgQKCnBNIlMQOFjimELOtJ5zi2vlrd/LU/ldWpdkdV4JSI+L8R0U3nc660S9KN26P6ndAZgZ4RGOBmbbsje+YbYKIECBAg0CogkPSdIECAQO8JvLFN6LhRSRzPDbDLsRk6vlhSv5olMJjA/OL5bYceemhccsklg9Xx+wQIEBiSwGGHHRaXXrrCXVrpHNtJQ2pEYQIECBAgUCMBgWSNFtNUCBAgUBBIF4cMtNNx7ZKknmgTOj5YUp+aJTBSgZVu3J4zZ07stttuI21XfQIECCwXmDt3bkyePLlVw83avh8ECBAg0NMCAsmeXn6TJ0CgwgKrNi6QGSh0HFfS3B5qEzouKalPzRIoW+DGiNil2cnUqVPj2muvLbtP7RMg0CMCe+21V8yaNas425siYtcemb5pEiBAgACBfgUEkr4YBAgQ6F6B17cJHVMQWcbzciNwHOhMxz+X0ak2CYyxwD4RcU1xDN/97nfjoIMOGuNh6Z4AgaoLXHHFFfHhD3+4dRr7RsSMqs/N+AkQIECAwEgEBJIj0VOXAAECIxdYr03o+KaRN99vCylUTIHjQKFjCiU9BHpN4MqIOKA56fHjx8cvfpEu4fYQIEBg+AJbb711LFqULtN+5bkqIg4cfotqEiBAgACBeggIJOuxjmZBgEB3C2zaJnRcq6Shp9enBwod02vXHgIEVhTYLiLuKP7Sl7/85fjsZz/LiQABAsMSOPPMM+Nzn/tca913RsSdw2pQJQIECBAgUCMBgWSNFtNUCBAYM4FXNQLHLQa4SOY1JY0sXRQzUOiYLpjxECAwNIGvR8Q/NquMGzcuFi9eHJtsssnQWlGaAIGeF3jwwQdjyy23jKVLlxYt/iMiPtHzOAAIECBAgEBECCR9DQgQIJAnsEab0HGzvCaGXOqlQuDY3+vVzw25RRUIEGgnsG5E/DoiXtm5fPjhh8c3v/lNagQIEBiSwMc//vG4+OKLi3Weioi39f2lhwvghiSpMAECBAjUVUAgWdeVNS8CBIYjsH6bV6s3HE6DGXWeHSR0zGhCEQIEOiiQdi/9e7G9GTNmxN57793BLjRFgECdBWbOnBn77JPuylrh+aeISLuwPQQIECBAgIAdkr4DBAj0oMBb2oSOa5bk8Yc2r1Y/XFKfmiVAYPgCN0fEu5vVJ02aFPPmzRt+a2oSINBTAttuu23Mnz+/OOefRcTOPYVgsgQIECBAYBABOyR9RQgQqJvAaoOc5/jqkib8uzah45Ml9alZAgTKEZgSEdcXmz711FPj5JNPLqc3rRIgUBuB0047LU455ZTW+ewREbNrM0kTIUCAAAECHRAQSHYAURMECIy6wBvahI5vLWk0Lw7yavUKp9aXNAbNEiAwegJnR8Txxe7uvPPOSDufPAQIEOhPIO2k3m677Vp/65yIOIEYAQIECBAgsKKAQNI3ggCBbhXYoE3omH6vjOdPbULH+8voUJsECHStQPqLj19FxJuaI9xjjz3iuuuu69oBGxgBAmMrsOeee8b116+wufr3EfGOiPjj2I5M7wQIECBAoPsEBJLdtyZGRKCXBNJuxi0GONMxhQFlPI+3CR3T/3HwECBAoCnwkb5/P327yPHVr341PvWpTxEiQIDACgJnnXVWfPrTn25V+WjfzdrfQUWAAAECBAisLCCQ9K0gQKBMgXReYzNwTD83b/nndN5jGc9v24SOT5XRoTYJEKitwOUR8eHi7BYsWBATJkyo7YRNjACBoQksXLgwJk6c2Frpu327rA8eWktKEyBAgACB3hEQSPbOWpspgbIE0s3UA4WO6UbrMp5lEZFeob5vgODx+TI61SYBAj0psElELIqIV3ZtT5kypfW1zJ6EMWkCBP4qkI5zmD17hTtr0iva4yPiQUYECBAgQIBA/wICSd8MAgRyBDZsEzqun9PAMMqk/5gfKHT872G0pwoBAgSGK3BERFxYrJxu0v3CF74w3PbUI0CgJgJf/OIX4+STT26dzZERcVFNpmgaBAgQIECgFAGBZCmsGiVQSYHN2oSOa5Q0o0fbhI6PlNSnZgkQIDAcgUsj4pBixRtuuCEmT548nLbUIUCgBgJz5syJ3XffvXUml0XEoTWYnikQIECAAIFSBQSSpfJqnEBXCYzr5wzH4pmOrypptL9pEzo+XVKfmiVAgECnBdJu8LsiIu0YX/6MHz8+5s2bF6utVtZxuJ2egvYIEOiUwLJly2LbbbeNRYvSiQ6vPOkvU7eJiMc61Y92CBAgQIBAXQUEknVdWfPqVYG1+wkdm5fJbFoSygsDBI7pfMf0ynX6fQ8BAgTqIPChiLiiOJEjjzwyLrjggjrMzRwIEBiCwFFHHRUXXrjCSQ6p9kF9f1fxvSE0oygBAgQIEOhZAYFkzy69iVdYYKM2oeN6Jc0r7WTs7zzHFDo+UFKfmiVAgEA3CnwtIv6pOLDzzjsvjj766G4cqzERIFCCwPnnnx/HHHNMa8v/HhGfLKE7TRIgQIAAgVoKCCRruawmVQOB5q7G4u3VzV97fUnzS68ZDRQ6evWoJHTNEiBQSYFbImLH4shvu+222H777Ss5GYMmQCBf4Pbbb48ddtihtcKtEbFTfitKEiBAgAABAgJJ3wECYyPw2sYFMsUzHJvhY/q1VUsaVrqdeqDQ8ZmS+tQsAQIE6iawXUTcUZzUpEmT4tZbb3WeZN1W2nwIFATSuZE77rhjzJ8/v9XlnRFxJywCBAgQIEAgX0AgmW+lJIGhCqzTJnTcZKiNZZZ/PiKaZzemn62fv2S2oxgBAgQItBdI72ifVyzy0Y9+NP7zP/+TGwECNRX4h3/4h/j2t7/dOrv07vb5NZ2yaREgQIAAgdIEBJKl0Wq4RwQ2bhM6rluSwVNtQsffltSnZgkQIEBgZYFzI+LY4i+ffvrpceKJJ7IiQKBmAmeccUacdNJJrbP6RkQcV7Opmg4BAgQIEBgVAYHkqDDrpMIC6c9I8VXq1jMdX1fS3H7fJnR8vKQ+NUuAAAECQxe4KSLeU6x25ZVXxgEHHDD0ltQgQKArBa666qo48MADW8f204jYpSsHbFAECBAgQKACAgLJCiySIZYukELFdqFjWX9Ommc59nem459Kn7UOCBAgQKATAltFxM8jYq1mY2ussUbcdNNNMXHixE60rw0CBMZQYMGCBbHLLrvEM8+scNR2elvlXRFxzxgOTdcECBAgQKDSAmUFLZVGMfhaCqTXpwcKHdNr12U8SwtnOPYXOr5YRqfaJECAAIFRF/hgRFxV7DWFkSmUTOGkhwCBagqkEDKFkSmUbHnSFugfVHNWRk2AAAECBLpDQCDZHetgFJ0RSBfFpNCxv5ur0wUzZTxPtgkdf1dGh9okQIAAga4U+GxEfLk4smnTpsWPfvSjrhysQREgMLjA/vvvH9OnT28t+LmIOHPw2koQIECAAAEC7QQEkr4fVRJYZZBXq19b0mQebhM6/qGkPjVLgAABAtUTSBdcpBt3X3mOPfbYOPfcdPeNhwCBKgkcd9xx8Y1vpD/SKzzntV5kVaU5GSsBAgQIEOgmAYFkN62GsSSB1QcJHctSuq9N6PhsWZ1qlwABAgRqJ3BtREwtzurUU0+Nk08+uXYTNSECdRU47bTT4pRTTmmd3qy+82L3quuczYsAAQIECIy2gEBytMX1lwTe2CZ03KgkoucKgWMKH1vPdHyppH41S4AAAQK9JZCOCJkbEeOL0z7nnHMi7bjyECDQ3QJpR/Pxxx/fOshFEbFbRDzR3aM3OgIECBAgUB0BgWR11qpqI31zm9Bx7ZImk/4jcaCdjg+W1KdmCRAgQKA7Bd4WEb8eo6FNiIgbImKF84svu+yyOPjgg8doSLolQGAwgcsvvzwOOeSQ1mLpvy93j4iFg9X3+wQIECBAgEC+gEAy30rJFQVWLQSO/V0kM64ksIfahI5LSupTswQIECBQPYGdIuK6iHgsIn7Zz+epkqf0voj4cWsfM2bMiL333rvkrjVPgMBQBWbOnBn77LNPf9XeHxH/NdT2lCdAgAABAgTaCwgkfUPaCby+TeiYbrIu43m5JXBs7nhsvmL95zI61SYBAgQI1FLgvX2vWc4eYGYpqLw7In7VCCubP3/XQYm01erSYnvjxo2LWbNmxW67pbc/PQQIdIPA3LlzY+rUqbF06dLW4RwaEZd1wxiNgQABAgQI1E1AIFm3FR36fNZrEzq+aejNZdVIoWLx1erW0DGFkh4CBAgQINAJgXTBTLpoJvf5UyGkTIHlPYXAMreNYrl0GN3ZxV9Ye+2149prr40dd9xxOO2pQ4BABwVuvfXW2GuvveLJJ59sbfWEiDing11pigABAgQIECgICCR74+uwaZvQca2SCNLr0wOFjum1aw8BAgQIEBgtgXQz7vSIeNUIOlwWEYsLYWXzNfC0s3Kw3fsnRcSXin1vuOGGkV7f3nbbbUcwJFUJEBiJwLx585a/pv3II4+0NvP5iDh9JG2rS4AAAQIECLQXEEjW4xuyWkSkV6jTWY7NT/GfX1PSNNNFMQOFjm4hLAldswQIECAwLIG/i4jvD6vm4JXSa94poGy+At7cWZleC28+/xoR/6vY1MYbbxzXXHNNbLPNNoP3oAQBAh0VuOuuu2LfffeNhx5a6e/J/09E/EtHO9MYAQIECBAgsJKAQLI6X4o3tAkdNytpGi8NEDimEDKd6fhcSf1qlgABAgQIlCGw0pmOZXRSaDO9A7qosKvyPRFxYGsoOX36dDslS14IzRMoCqSdkdOmTesvjDwrIj5NiwABAgQIEChfQCBZvvFQetigTei44VAaGkLZZwcJHYfQlKIECBAgQKDrBf5HRFzcTaNMr2//8Ic/dKZkNy2KsdRWIJ0Z+YEPfKC/17T/PSI+WduJmxgBAgQIEOgyAYHk6C/IW9uEjmuWNJw/tAkdf19Sn5olQIAAAQLdKnBsRJw7hoObHxGTiv2ni25+8IMfuH17DBdF1/UXSLdpf/CDH+zvApv/iIhP1F/ADAkQIECAQPcICCQ7vxavbpzjONCZjun3y3jS+VX9neeYfu2pMjrUJgECBAgQqLBACh/SjqjRfk6LiFMi4msR8U/FzseNGxdXXnll7L333qM9Jv0RqL3AzJkz48ADD4ylS5e2ztXOyNqvvgkSIECAQDcKCCSHtyppJ2O6PKa/0DHtgCzj+Uvj3MaBQsfny+hUmwQIECBAoMYC/zMi0plxo/Wk27bPKHT21Yj4VGvnl112WRx88MGjNSb9EKi9wOWXXx6HHJKOkF3pcWZk7VffBAkQIECgWwUEkgOvTDqzcaDQMZ31WMbzTJvQ8b/L6FCbBAgQIECgxwXSbsX/PQoG/xgR/6+ffla6fTuVOeecc+K4444bhWHpgkC9Bc4999w4/vjj+5uk27TrvfRmR4AAAQJdLiCQ7H+BdoiIW0tau8fahI6PlNSnZgkQIECAAIGBBf6txMssXo6IYyLigjYLkHZOfqn190899dQ4+eSTrRsBAsMUOO200+KUU9LfOaz0fD4iTh9ms6oRIECAAAECHRAQSPaPuE5ELBmB7wON8xzv7+dcx6dH0K6qBAgQIECAQDkC50REp7ckpjAy3er9nxlDTlu4zm4td+yxx0ba4eUhQGBoAmmH8Te+8Y3+Kp2QNiEPrTWlCRAgQIAAgU4LCCQHFk2BZAom+3uWFYLG/kLHFzq9UNojQIAAAQIEOi7w+ojYLyKmNT5rdLiHj0bEd4bQZjrk7tLW8tOmTYtLLrkk1lij08MbwsgUJVARgWeeeSYOO+ywmD59en8jPjQiLqvIVAyTAAECBAjUWkAgOfDyple2XzXATsff1PpbYXIECBAgQKC+AumM6BRANoPIsv5b6KCI+N4wGN8XEZe3/qXoxIkT49vf/naknx4CBPoXWLBgQXz0ox+N9LPleSIi0k1R/8WOAAECBAgQ6A6Bsv4jvDtmZxQECBAgQIAAgYi3FULIKaMA8oGI+NEI+pnQ2MU1vthG2iH5rW99Kw444IARNK0qgXoKXHXVVfGxj30s0g7JlmdRRKTdxwvrOXOzIkCAAAEC1RQQSFZz3YyaAAECBAgQaC8wqfAqdrqsLud5MCLWioj0KvdwnucbfXZiF1Y6Nia9vj21dSCnn356nHjiicMZnzoEailwxhlnxEknpbuhVnpmRUR6TTvtkPQQIECAAAECXSQgkOyixTAUAgQIECBAYEQCuxRCyL/JbOlXEZEOm0ufdFzL0sx6rcWe66u/T0TcMMz6A1VLt3KkW7pXeNJrqRdddFGsttpqHe5OcwSqI7Bs2bI44ogjlh9n0M9zXkQcW53ZGCkBAgQIEOgtAYFkb6232RIgQIAAgboJ7FUIId+cObnbIuLqRgg5r1DnnX1nS96e2Uax2J8aOxlvHkbdnCqfjYgvtxacNGlSXHDBBbH99tvntKEMgVoJ3H777XHUUUfF/Pnz+5vX5yLizFpN2GQIECBAgEDNBASSNVtQ0yFAgAABAjUXeE0hgEyX06ydOd+fNALIFEQuHqDORyKi361Wbfr4Y0TsGREp5Czz+WBEXNx4pXyFfs4777w4+uijy+xb2wS6SuD888+PY45ZaeNwGuNTEXF4RPygqwZsMAQIECBAgMBKAgJJXwoCBAgQIECg2wXeWLgVO4WQue8pN1/FTj8fyZjkv0bE/8oo1yzyZESkS3L63aI1hHZyi24VERf13RT8ntYKRx55ZJxzzjle4c6VVK6SAukV7eOPPz4uvPDC/sb/04g4ou8Cm3sqOTmDJkCAAAECPSYgkOyxBTddAgQIECBQEYG3FkLI92eOOb06XQwh0z8P5fl+3028f5dZIYWRu0ZEusF3tJ9z+zsbb/z48XH22WfH5MmTR3s8+iNQusCcOXPihBNOiEWL+v0jl85aPa70QeiAAAECBAgQ6JiAQLJjlBoiQIAAAQIERiiwdeN17P0iYufMttLOx2IImVmt32ILIyKNYbDnD32X1+w+RmFkc2zpHe10acdKz2mnnRZf+MIXBpuD3ydQGYEvfvGLcfLJJw803vTu9vmVmYyBEiBAgAABAssFBJK+CAQIECBAgMBYCryrEEJOzBzIrwshZDobslPPyxkN/b4RRt6bUbbsIttFRNotuWNrR1OmTImvfe1rMWHChLLHoH0CpQksXLgwPvnJT8bs2bP76+PWxq7IO0sbgIYJECBAgACB0gQEkqXRapgAAQIECBAYQCBdApPOgkyfzTKV0jmNzZ2QZVwgs2VEDBYyPhQRu0XE/ZljHq1iX4uIf+qvs69+9avxqU99arTGoR8CHRM466yz4tOf/vRA7f173wU2n+xYZxoiQIAAAQIERl1AIDnq5DokQIAAAQI9J7Bqy83Y62UK3BgR6VbsFET+MrPOcIulcPRHbSo/EBHpcMb0sxufD0XE1yNiw9bB7bHHHvGVr3wltt12224ctzERWEFg3rx58ZnPfCauv/76/mTSEQ2fiIjvYSNAgAABAgSqLSCQrPb6GT0BAgQIEOhWgTVbQsjXZg50ZiOATEHk7zLrdKLYZyLizAEaSjsi087ItEOym5/1IyLtljykv0Geeuqp7c7h6+Z5GVuPCKTzT0855ZSBZntZY1fkYz3CYZoECBAgQKDWAgLJWi+vyREgQIAAgVEV2LgQQu6T2fPSwqvYKYRMt1ePxXNhXwB6RD8dpyt9p0RElUKQNI//2/d5Q+t8Jk2aFF/60pdi7733HgtjfRLoV2DmzJnx+c9/PubPTyczrPT8MSL+Z0RchI8AAQIECBCoj4BAsj5raSYECBAgQGAsBN4REelW7PTKc9pFmPOkW6qLN2P/JadSyWV+2s/N3imMTLdpp/FW7dkkIr7a96r7h/sb+OGHHx5pN9omm6RiHgJjI/Dggw8u37V78cUXDzSA70ZEOkjywbEZoV4JECBAgACBsgQEkmXJapcAAQIECNRXYPtCCJlues55flMIIf8rp8Iol3kiItYu9HlHRLxvDHdsdmr6H2m8iv6m1gbHjRsX6TXuz372s53qSzsEsgXOPPPM5a9nL12aNkmv9KTb7NMX8zvZDSpIgAABAgQIVEpAIFmp5TJYAgQIECAwZgJpp2DaBZl2Q749cxS/KISQP8usMxbF0tmLjxY6Trd4p5vA06uidXjSq9un9712fnx/kxk/fvzyXWoHHXRQHeZqDl0ucMUVVyzfnbtoUdqA3O9zTkScVKM/f12+IoZHgAABAgTGRkAgOTbueiVAgAABAlUQaL6KnYLIlXbYDTCBnxdCyIVVmGTjVfM5jbHeHBFT+14T/VNFxj6UYaazMP81It7dX6WpU6cuP8dvt91y37wfStfK9rrA3Llzl59fOmvWrIEo0l9a/Evfn8fZvW5l/gQIECBAoBcEBJK9sMrmSIAAAQIE8gRWb7kZe428anFdIYT878w63VTs6L7A9by+8yJviIh0Gc9z3TS4EsbyiYg4te9G7rX6a/vQQw+NE088MSZMmFBC15rsNYGFCxfGGWecEZdeeulAU38qItLV2l/vNRvzJUCAAAECvSwgkOzl1Td3AgQIECAQsUFLCJnz3wbpEpp0KU26FTv9fLzikOlG6q0bDs9XfC65w1+3EQL940AVjjrqqPjMZz4TW265ZW6byhF4RWDx4sXxla98JS644IJ2Kv/RCMeXoCNAgAABAgR6SyDn/3T0lojZEiBAgACB+gtsUQgh02u8OU/axdS8GTsFkXXaRZh2SJ6fg1DDMulSovSa7AEDze24446Lf/7nfxZM1nDxy5hSCiL/7d/+Lc4999x2zV/VOD7gzjLGoE0CBAgQIECg+wUEkt2/RkZIgAABAgQ6ITCpcDP2jpkNPlgIIWdm1lGsmgLpVfV0kcguAw3/yCOPjE984hNe5a7m+pY+6vRq9te//vW48MIL2/V1U+OCpRmlD0gHBAgQIECAQFcLCCS7enkMjgABAgQIjEgghUvNi2n+NrOlXxVCyBsz6yhWH4FD+na/fi4ithloSh/+8IfjhBNOiF133bU+szaTYQvceOONcfbZZ8d3v/vddm3cFRFfjojLht2RigQIECBAgECtBASStVpOkyFAgAABArFX43XsFERumulxeyGEnJdZR7F6CxweEZ+KiPEDTXPKlClxzDHHxEEHHVRvCbPrV+CKK66I8847L2bPbnsp9qKIOCsiLsZIgAABAgQIECgKCCR9HwgQIECAQLUFXlM4DzKFkOtkTifdKN08E3JxZh3Fek8gBZOfjIiJA009XXqTXuc+4ogjYt110105nroKLFmyJC666KLlr2WnsyLbPAv6bnH/miCyrt8E8yJAgAABAiMXEEiO3FALBAgQIEBgtAVS6jOt8FktcwDNW7FTEPn7zDqKEUgC6VXudCP3u9txHH744fGxj30sJk+eTK1GAnPmzIlvfetbcfHFg250/FlEpJuzvZpdo/U3FQIECBAgUIaAQLIMVW0SIECAAIHOC7ylEEC+P7P5PzV2QTaDyGcy6ylGYCCBdPnNcY2zSQdUmjRpUnzkIx+Jww47LDbccEOaFRR45JFH4pJLLonvfOc7MX/+/MFmkP4dk67VdlnNYFJ+nwABAgQIEFguIJD0RSBAgAABAt0rkM7va+6E3DlzmI8UXsVOIcHLmfUUIzAUge0i4uiIOCoiVmlX8YADDoh0Ec6HPvShWGWVtkWH0r+yJQi89NJL8b3vfW/5BTVXXXXVYD28FBEXRMT5EXHnYIX9PgECBAgQIECgKCCQ9H0gQIAAAQLdJbBTIYQc8Ny+liH/uhBC/qS7pmM0NRdIxwccEREf73tNd6t2c11jjTXi7//+7+PAAw+M/fZLx516ukXg6quvjiuvvDK+//3vxzPPDLqR+p6+C7O+GREX9b3Gv6Rb5mAcBAgQIECAQLUEBJLVWi+jJUCAAIF6CuzZeAU27YbcPHOK6R3K5qU0t2XWUYxAmQL7RsTHIuJDg3WyzjrrxAc+8IGYNm3a8nBytdVyj0EdrGW/nyOwbNmySCHk9OnT44c//GE88cQTOdW+FxHfiohrcgorQ4AAAQIECBBoJyCQ9P0gQIAAAQKjL7BqYxdk2iaWQsj1M4dwUyGE/GVmHcUIjLbAmyLisIg4NCK2HazzV7/61bHvvvvGXnvtFVOnTo23vCUdl+rptMADDzwQs2bNipkzZ8aMGTPihRdeyOliXkRcGhGXuAgrh0sZAgQIECBAIFdAIJkrpRwBAgQIEBiZwJqFV7FTEPm6zOauLYSQv8usoxiBbhFIRxAc1PhskjOodCHOnnvuGVOmTIn3vve9MW7cuJxqyrQILF26NH7yk5/E7Nmz47rrrsu5mKbZwoMRcUXjcwtYAgQIECBAgEAZAgLJMlS1SYAAAQIE/iqwcSGETLcT5zxLI6J5K3Z6JfvJnErKEKiAwPsi4sCI+GBEZF+9PXny5Nh1111jl112iZ133jnSWZSelQXS2Y8333xz3HTTTXHjjTfGnDlzhsKULsP6QURcGRH/NZSKyhIgQIAAAQIEhiMgkByOmjoECBAgQGBggXSxR/Nm7N0yof7QEkIuy6ynGIGqCuzRdzPz/hGRzp3cYiiT2G677WKnnXaKHXbYIbbffvuYMGHCUKrXpuzChQvj9ttvj9tuuy1uueWWuPPOIV90fV/jPMgfRcT1tYExEQIECBAgQKASAgLJSiyTQRIgQIBAlwu8sxBCbpc51t80XsVOuyF/nFlHMQJ1FEh/ZvaKiKkRkRviv+Lwute9LtJr3ttss83ycHL8+PHLP+uumy4Ar/7zhz/8Ie6+++5YtGhRpBDyrrvuWv769Z///OfhTG5uRFAXEMkAACAASURBVMyKiHQUxJATzOF0qA4BAgQIECBAoD8BgaTvBQECBAgQGJ7A5EII+fbMJn5ROA/yZ5l1FCPQSwJrR0S6dX5KROweEe8Y7uQ33HDD2GqrrWLLLbeMLbbYIjbffPPYbLPNYtNNN40NNthguM2WUu/RRx+NdOnMb37zm7j//vvjvvvui8WLF8c999wTjzyS3qYe9vOrPscb+oLe2RFxnSMghu2oIgECBAgQINBhAYFkh0E1R4AAAQK1FkivlzZfx94oc6Y/L4SQCzPrKEaAwF8F0pXbadfkexqfrTsBky7K2XjjjWOjjTaKFFymgHK99dZbvqtynXXWibXWWivWXHPN5edVrr766pF2YaY66Ubw1VZbLVZdddVYZZVVlg/lpZdeihdffDGWLVu2/ObqdJlM2r347LPPRjrX8emnn46nnnoqnnjiiViyZEk8/vjjkQLIFDQ+/PDD8dBDDy2v06En/aXHTxuftBvygQ61qxkCBAgQIECAQEcFBJId5dQYAQIECNRMIN2Enc65S7dipyDyDZnzSzuR0oU06fPfmXUUI0BgcIH0Hna6uXuHvnNXt+/7M5aOS3jT4NVqWeL3ff9euqPv30+3953FeVtEpBuxl9RypiZFgAABAgQI1E5AIFm7JTUhAgQIEBihQHqXs7kLMgWRf90G1f55sRBAphDy8cEq+H0CBDomsElEbNN3Q/TEiEg7KP+28Xl1x3oY24ZeiIi7G5+0A3JBRNwVEQ+O7bD0ToAAAQIECBAYvoBAcvh2ahIgQIBAfQTSLb/NEDKdXZfzPN0SQj6XU0kZAgRGTeBtEZHOd00/N2980ivgm0bEWqM2iryOnoqI3zZesb4/ItLn1xFxb+NnXitKESBAgAABAgQqIiCQrMhCGSYBAgQIdFwg7ahqhpA7ZraediSlW7HTLsgZmXUUI0Cg+wTS8QsbN173Trui14+I9SIivRKeLtZJgWUqs0ZErB4Rr42IcRGRdl2uFhGrFnZPvxQRaZf0sohIuxnTgZDpLyiejYhnIuKPEZECxycbr1SnHdSPRcSjEZFeu36oUab7lIyIAAECBAgQIFCSgECyJFjNEiBAgEBXCqSLMZohZHqtM+dJt9SmADIFkemSCA8BAgQIECBAgAABAgQIjEBAIDkCPFUJECBAoBICUwshZHpVM+dJl0Q0L6WZl1NBGQIECBAgQIAAAQIECBDIExBI5jkpRYAAAQLVEUivVDZ3Qaaf62QO/YZCCLk4s45iBAgQIECAAAECBAgQIDBEAYHkEMEUJ0CAAIGuFEih4/4RkW7FTiFk7u26zfMg027IdJabhwABAgQIECBAgAABAgRKFhBIlgyseQIECBAoTSDdlpvCxxRCpteyc550yUTzVez0M1044SFAgAABAgQIECBAgACBURQQSI4itq4IECBAYMQC4wuvY++c2Vq6ybYYQr6cWU8xAgQIECBAgAABAgQIEChBQCBZAqomCRAgQKCjAjsVQsiJmS3/unErdgoiZ2fWUYwAAQIECBAgQIAAAQIERkFAIDkKyLogQIAAgSEL7FEIITfPrD2/EELemllHMQIECBAgQIAAAQIECBAYZQGB5CiD644AAQIE+hVYpeVm7PUznW5qvI6dLqe5O7OOYgQIECBAgAABAgQIECAwhgICyTHE1zUBAgR6XOANLSHk6zI9ri2cCfm7zDqKESBAgAABAgQIECBAgECXCAgku2QhDIMAAQI9IrBRIYTcN3POz7dcSvNkZj3FCBAgQIAAAQIECBAgQKALBQSSXbgohkSAAIGaCWzVCCH3i4jJmXNb0hJCLsuspxgBAgQIECBAgAABAgQIdLmAQLLLF8jwCBAgUFGBdxZ2Qm6XOYcHCiHkjzPrKEaAAAECBAgQIECAAAECFRMQSFZswQyXAAECXSyQdj9Oa3zenjnORYUQ8ubMOooRIECAAAECBAgQIECAQIUFBJIVXjxDJ0CAQBcIpHMgmyFkOh8y5/l5RKRbsadHxIKcCsoQIECAAAECBAgQIECAQH0EBJL1WUszIUCAwGgIpJuwmwFk+pluys55rmsEkCmIvD+ngjIECBAgQIAAAQIECBAgUE8BgWQ919WsCBAg0EmB9VtCyFUyGn+x8Cp2CiEfy6ijCAECBAgQIECAAAECBAj0gIBAsgcW2RQJECAwDIHNCyHkHpn1n265Gfu5zHqKESBAgAABAgQIECBAgEAPCQgke2ixTZUAAQKDCEyMiP0jYr+I2ClT66FCCDkjs45iBAgQIECAAAECBAgQINDDAgLJHl58UydAgEBEvKexEzKFkOMzRe4phJBzM+soRoAAAQIECBAgQIAAAQIElgsIJH0RCBAg0HsCUwuvY2+aOf07CiHknZl1FCNAgAABAgQIECBAgAABAisJCCR9KQgQIFB/gVe3XEqzTuaUb4iIdCHN9Ii4N7OOYgQIECBAgAABAgQIECBAoK2AQNIXhAABAvUUSKHjtMInhZI5TwogmyHkwzkVlCFAgAABAgQIECBAgAABAkMREEgORUtZAgQIdLdAev26GUKm17JznmcLr2KnIPKPOZWUIUCAAAECBAgQIECAAAECwxUQSA5XTj0CBAh0h8DfFkLIdEFNzvNoIYRMr2O/nFNJGQIECBAgQIAAAQIECBAg0AkBgWQnFLVBgACB0RXYsRBCbpPZ9X2FEHJ2Zh3FCBAgQIAAAQIECBAgQIBAxwUEkh0n1SABAgRKEdijEULuFxFbZPZwVyGEvDWzjmIECBAgQIAAAQIECBAgQKBUAYFkqbwaJ0CAwLAF0r+f9y/shFw/s6WfFkLIuzPrKEaAAAECBAgQIECAAAECBEZNQCA5atQ6IkCAwKACb2i5Gft1g9b4a4FZhRDyt5l1FCNAgAABAgQIECBAgAABAmMiIJAcE3adEiBA4BWBjQoh5L6ZLs83Ash0K3a6lOaJzHqKESBAgAABAgQIECBAgACBMRcQSI75EhgAAQI9KPD2Qgg5OXP+Swq7IFMQ+UJmPcUIECBAgAABAgQIECBAgEBXCQgku2o5DIYAgRoLbFcIId+ZOc8HCiHkjzPrKEaAAAECBAgQIECAAAECBLpaQCDZ1ctjcAQIVFxgt0IIuVXmXBYVQsibM+soRoAAAQIECBAgQIAAAQIEKiMgkKzMUhkoAQIVEdincTv2fhGxceaYbymEkAsy6yhGgAABAgQIECBAgAABAgQqKSCQrOSyGTQBAl0k8NpGADktIlIIuWbm2K4vhJD3Z9ZRjAABAgQIECBAgAABAgQIVF5AIFn5JTQBAgTGQGD9wqvYKYhcJWMML0ZE81bsdDP2Yxl1FCFAgAABAgQIECBAgAABArUTEEjWbklNiACBkgQ2L4SQe2T28XRjF2QziPxzZj3FCBAgQIAAAQIECBAgQIBAbQUEkrVdWhMjQKADAhMLIeROme09VAghr8msoxgBAgQIECBAgAABAgQIEOgZAYFkzyy1iRIgkCmwcyGEHJ9Z557CeZBzM+soRoAAAQIECBAgQIAAAQIEelJAINmTy27SBAi0CLy/EEK+JVPnjkIIeWdmHcUIECBAgAABAgQIECBAgEDPCwgke/4rAIBATwqs1nIpzbqZCnMKIeS9mXUUI0CAAAECBAgQIECAAAECBAoCAklfBwIEekVg7YjYvxFE7hcRr8mceDoHMt2KnT4PZ9ZRjAABAgQIECBAgAABAgQIEBhAQCDpq0GAQJ0F3lwIIadmTjTdhN0MINPPP2bWU4wAAQIECBAgQIAAAQIECBDIEBBIZiApQoBApQT+tvA69nsyR/5oRFxdCCJfyqynGAECBAgQIECAAAECBAgQIDBEAYHkEMEUJ0CgKwV2LISQ22SO8L5GAJmCyOsz6yhGgAABAgQIECBAgAABAgQIjFBAIDlCQNUJEBgzgSmFEHKLzFHcVdgFeWtmHcUIECBAgAABAgQIECBAgACBDgoIJDuIqSkCBEoVSP++mlb4bJDZ208LIeTdmXUUI0CAAAECBAgQIECAAAECBEoSEEiWBKtZAgQ6IrBGSwi5emarswoh5G8z6yhGgAABAgQIECBAgAABAgQIjIKAQHIUkHVBgMCQBN7UCCH3j4h9M2u+0HIz9hOZ9RQjQIAAAQIECBAgQIAAAQIERllAIDnK4LojQKBfgS0jIgWQ6ZXsyZlGKXScXvikUNJDgAABAgQIECBAgAABAgQIdLmAQLLLF8jwCNRYYLvC69jvzJznAxGRbsVOQWR6LdtDgAABAgQIECBAgAABAgQIVExAIFmxBTNcAhUX2K0QQm6VOZdFjQAyBZHpghoPAQIECBAgQIAAAQIECBAgUGEBgWSFF8/QCVREYJ9CCLlx5phvKYSQd2XWUYwAAQIECBAgQIAAAQIECBCogIBAsgKLZIgEKibw2pabsdfMHP/1hfMg78+soxgBAgQIECBAgAABAgQIECBQMQGBZMUWzHAJdKnAei0h5KoZ43yp5VKaxzLqKEKAAAECBAgQIECAAAECBAhUXEAgWfEFNHwCYyiwWSGE3DNzHH9sCSH/nFlPMQIECBAgQIAAAQIECBAgQKAmAgLJmiykaRAYJYEJEbF/I4jcKbPPhwsh5DWZdRQjQIAAAQIECBAgQIAAAQIEaiogkKzpwpoWgQ4KvLsQQo7PbPfeQgg5J7OOYgQIECBAgAABAgQIECBAgEAPCAgke2CRTZHAMATeX3gd+y2Z9e+IiKsbQWT63x4CBAgQIECAAAECBAgQIECAwEoCAklfCgIEksBqLZfSrJvJknY/Tm8Ekfdk1lGMAAECBAgQIECAAAECBAgQ6GEBgWQPL76p97zA2i0h5GsyRdI5kM0Q8qHMOooRIECAAAECBAgQIECAAAECBJYLCCR9EQj0lsCbCyHkXplTTzdhpwCy+Uk3ZXsIECBAgAABAgQIECBAgAABAsMSEEgOi00lApUS+JtCCLlL5sgfawkhX8qspxgBAgQIECBAgAABAgQIECBAoK2AQNIXhEA9BXYohJCTMqd4fyGEvD6zjmIECBAgQIAAAQIECBAgQIAAgSEJCCSHxKUwga4WeG9E7N8IIrfIHOmCQgh5S2YdxQgQIECAAAECBAgQIECAAAECwxYQSA6bTkUCXSHQDCCnRcQGmSP6aeNW7HQm5KLMOooRIECAAAECBAgQIECAAAECBDoiIJDsCKNGCIyawOsLuyBTCLl6Zs+zCiHkA5l1FCNAgAABAgQIECBAgAABAgQIdFxAINlxUg0S6LjAmwrnQe6X2foLhVexr46IJZn1FCNAgAABAgQIECBAgAABAgQIlCogkCyVV+MEhi2wZSGE3D2zlSdabsZOoaSHAAECBAgQIECAAAECBAgQINBVAgLJrloOg+lxgW0LIeT2mRa/LYSQ6bVsDwECBAgQIECAAAECBAgQIECgqwUEkl29PAbXAwK7FkLId2TO9+5CCJkuqPEQIECAAAECBAgQIECAAAECBCojIJCszFIZaI0E9i5cTLNx5rxuLYSQd2XWUYwAAQIECBAgQIAAAQIECBAg0HUCAsmuWxIDqqHAuMYuyP0bP9fMnOP1hZux78usoxgBAgQIECBAgAABAgQIECBAoKsFBJJdvTwGV2GBNxZ2QU6LiFUz5vJSYxdkuhV7ekQ8mlFHEQIECBAgQIAAAQIECBAgQIBApQQEkpVaLoPtcoHNCudB7pk51j8WXsVOQeSzmfUUI0CAAAECBAgQIECAAAECBAhUUkAgWcllM+guEphQCCHflTmuhwsh5DWZdRQjQIAAAQIECBAgQIAAAQIECNRCQCBZi2U0iVEWeHchhNw6s+97CyHknMw6ihEgQIAAAQIECBAgQIAAAQIEaicgkKzdkppQSQLvK4SQb83s485CCHlHZh3FCBAgQIAAAQIECBAgQIAAAQK1FhBI1np5TW4EAq8qBJDpUpp0SU3OM7cQQt6TU0EZAgQIECBAgAABAgQIECBAgEAvCQgke2m1zXUwgbUaIeT+jZ+vGaxC4/dnFELIhzLrKEaAAAECBAgQIECAAAECBAgQ6EkBgWRPLrtJFwQ2iYhmALlXpsyfGwFkuhV7ekQ8nVlPMQIECBAgQIAAAQIECBAgQIBAzwsIJHv+K9CTAO8ohJC7ZAo81hJCvphZTzECBAgQIECAAAECBAgQIECAAIGCgEDS16FXBHYonAk5KXPS9xdexb4+s45iBAgQIECAAAECBAgQIECAAAECbQQEkr4edRZ4byGEfFvmRBcUQshbMusoRoAAAQIECBAgQIAAAQIECBAgkCkgkMyEUqwyAulG7OZnw8xR31wIIRdl1lGMAAECBAgQIECAAAECBAgQIEBgGAICyWGgqdJVAq8vBJApiEz/nPP8uBBCPpBTQRkCBAgQIECAAAECBAgQIECAAIGRCwgkR26ohdEXSDsfU/iYbsfeL7P7FyKieSt2uhl7SWY9xQgQIECAAAECBAgQIECAAAECBDooIJDsIKamShVIZ0A2Q8jdM3t6oiWEfD6znmIECBAgQIAAAQIECBAgQIAAAQIlCQgkS4LVbEcE0m3YaRdkCiK3z2zxt41XsdNuyGsz6yhGgAABAgQIECBAgAABAgQIECAwSgICyVGC1k22wK6FMyHfkVnr7sJ5kD/NrKMYAQIECBAgQIAAAQIECBAgQIDAGAgIJMcAXZcrCexdCCE3yfS5tRBC3pVZRzECBAgQIECAAAECBAgQIECAAIExFhBIjvEC9Gj341puxl4r02F2IYS8L7OOYgQIECBAgAABAgQIECBAgAABAl0kIJDsosWo+VDe2BJCvipjvi8XAsh0M/ajGXUUIUCAAAECBAgQIECAAAECBAgQ6GIBgWQXL04NhvbWQgj5vsz5PNMSQj6bWU8xAgQIECBAgAABAgQIECBAgACBCggIJCuwSBUb4taNEDLdjv2uzLE/3HeLdroVO+2CTD89BAgQIECAAAECBAgQIECAAAECNRUQSNZ0YUd5Wil4TAHktIhIgWTOc28hgLwhp4IyBAgQIECAAAECBAgQIECAAAEC1RcQSFZ/DcdqBnsWQsj0anbOc2chhLw9p4IyBAgQIECAAAECBAgQIECAAAEC9RIQSNZrPcuczaqFADLthEyX1OQ8cwtnQt6TU0EZAgQIECBAgAABAgQIECBAgACB+goIJOu7tp2Y2VotN2OPy2x0RiGEfCizjmIECBAgQIAAAQIECBAgQIAAAQI9ICCQ7IFFHuIUNymEkHtn1n2u5WbspzPrKUaAAAECBAgQIECAAAECBAgQINBjAgLJHlvwAab7jkIIuWsmyeMtIeSLmfUUI0CAAAECBAgQIECAAAECBAgQ6GEBgWTvLv72jRAy3Y49KZPh/oi4uhFEXpdZRzECBAgQIECAAAECBAgQIECAAAECrwgIJHvry7B7IYR8W+bUFxRCyJ9n1lGMAAECBAgQIECAAAECBAgQIECAQL8CAsn6fzH2K9yOvWHmdG9u7IJMuyF/kVlHMQIECBAgQIAAAQIECBAgQIAAAQKDCggkByWqXIHVCwHktIh4feYMflwIIX+TWUcxAgQIECBAgAABAgQIECBAgAABAkMSEEgOiatrC6edjyl8bH5yBrqs5VKaJTmVlCFAgAABAgQIECBAgAABAgQIECAwEgGB5Ej0xrZuOgOyGUC+N3MoT7aEkM9n1lOMAAECBAgQIECAAAECBAgQIECAQEcEBJIdYRy1RtJt2M0QcofMXn9XCCGvzayjGAECBAgQIECAAAECBAgQIECAAIFSBASSpbB2tNFdCiHk32S2/MtCCHlTZh3FCBAgQIAAAQIECBAgQIAAAQIECJQuIJAsnXhYHezVCCH3j4hNMlu4NSLSrdjTI2J+Zh3FCBAgQIAAAQIECBAgQIAAAQIECIyqgEByVLkH7Ow1hQAyvZK9VuawZhdCyF9n1lGMAAECBAgQIECAAAECBAgQIECAwJgJCCTHjD7WjYi0A7J5JuSrMobycuFV7LQb8pGMOooQIECAAAECBAgQIECAAAECBAgQ6BoBgeToLsVbCiHk+zK7fqblZuxnM+spRoAAAQIECBAgQIAAAQIECBAgQKDrBASS5S/J1oVdkO/O7O73LTshM6spRoAAAQIECBAgQIAAAQIECBAgQKC7BQSS5azPuwoh5ITMLhYXQsgbMusoRoAAAQIECBAgQIAAAQIECBAgQKBSAgLJzi3XnoUQcrPMZucVQsjbM+soRoAAAQIECBAgQIAAAQIECBAgQKCyAgLJzizdSRHxpcym5hZuxv5VZh3FCBAgQIAAAQIECBAgQIAAAQIECNRCQCDZmWVM50QubNPUjEII+WBnutQKAQIECBAgQIAAAQIECBAgQIAAgeoJCCQ7t2YLIqJ5XuRzLZfSPNW5brREgAABAgQIECBAgAABAgQIECBAoLoCAsnOrV16ZXuDRhB5dUT8pXNNa4k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QIAAAQIECBAgQIAAAQKVEBBIVmKZDJIAAQIECBAgQIAAAQIECBAgQIBAPQQEkvVYR7MgQIAAAQIECBAgQIAAAQIECBAgUAkBgWQllskgCRAgQIAAAQIECBAgQIAAAQIECNRDQCBZj3U0CwIECBAgxypkEAAAAKFJREFUQIAAAQIECBAgQIAAAQKVEBBIVmKZDJIAAQIECBAgQIAAAQIECBAgQIBAPQQEkvVYR7MgQIAAAQIECBAgQIAAAQIECBAgUAkBgWQllskgCRAgQIAAAQIECBAgQIAAAQIECNRDQCBZj3U0CwIECBAgQIAAAQIECBAgQIAAAQKVEBBIVmKZDJIAAQIECBAgQIAAAQIECBAgQIBAPQT+PxatJugIjfA2AAAAAElFTkSuQmCC"/>
          <p:cNvSpPr>
            <a:spLocks noChangeAspect="1" noChangeArrowheads="1"/>
          </p:cNvSpPr>
          <p:nvPr/>
        </p:nvSpPr>
        <p:spPr bwMode="auto">
          <a:xfrm>
            <a:off x="63500" y="-136525"/>
            <a:ext cx="3133725" cy="14859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 name="Picture 18" descr="nn.png"/>
          <p:cNvPicPr>
            <a:picLocks noChangeAspect="1"/>
          </p:cNvPicPr>
          <p:nvPr/>
        </p:nvPicPr>
        <p:blipFill>
          <a:blip r:embed="rId4"/>
          <a:stretch>
            <a:fillRect/>
          </a:stretch>
        </p:blipFill>
        <p:spPr>
          <a:xfrm>
            <a:off x="762000" y="2590800"/>
            <a:ext cx="3102349" cy="1371600"/>
          </a:xfrm>
          <a:prstGeom prst="rect">
            <a:avLst/>
          </a:prstGeom>
        </p:spPr>
      </p:pic>
      <p:sp>
        <p:nvSpPr>
          <p:cNvPr id="12297"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298" name="Rectangle 10"/>
          <p:cNvSpPr>
            <a:spLocks noChangeArrowheads="1"/>
          </p:cNvSpPr>
          <p:nvPr/>
        </p:nvSpPr>
        <p:spPr bwMode="auto">
          <a:xfrm>
            <a:off x="0" y="939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00"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2299" name="Picture 1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838200" y="4114800"/>
            <a:ext cx="3968082" cy="787400"/>
          </a:xfrm>
          <a:prstGeom prst="rect">
            <a:avLst/>
          </a:prstGeom>
          <a:noFill/>
        </p:spPr>
      </p:pic>
      <p:sp>
        <p:nvSpPr>
          <p:cNvPr id="12301" name="Rectangle 13"/>
          <p:cNvSpPr>
            <a:spLocks noChangeArrowheads="1"/>
          </p:cNvSpPr>
          <p:nvPr/>
        </p:nvSpPr>
        <p:spPr bwMode="auto">
          <a:xfrm>
            <a:off x="0" y="939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03"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2302" name="Picture 14"/>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838200" y="5105400"/>
            <a:ext cx="2438400" cy="857956"/>
          </a:xfrm>
          <a:prstGeom prst="rect">
            <a:avLst/>
          </a:prstGeom>
          <a:noFill/>
        </p:spPr>
      </p:pic>
      <p:sp>
        <p:nvSpPr>
          <p:cNvPr id="12304" name="Rectangle 16"/>
          <p:cNvSpPr>
            <a:spLocks noChangeArrowheads="1"/>
          </p:cNvSpPr>
          <p:nvPr/>
        </p:nvSpPr>
        <p:spPr bwMode="auto">
          <a:xfrm>
            <a:off x="0" y="939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TotalTime>
  <Words>3120</Words>
  <Application>Microsoft Office PowerPoint</Application>
  <PresentationFormat>On-screen Show (4:3)</PresentationFormat>
  <Paragraphs>188</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Gradient Descent</vt:lpstr>
      <vt:lpstr>Gradient Descent</vt:lpstr>
      <vt:lpstr>Gradient Descent</vt:lpstr>
      <vt:lpstr>Gradient Descent</vt:lpstr>
      <vt:lpstr>How Does Gradient Descent Work?</vt:lpstr>
      <vt:lpstr>Gradient Descent</vt:lpstr>
      <vt:lpstr>Gradient Descent</vt:lpstr>
      <vt:lpstr>Gradient Descent</vt:lpstr>
      <vt:lpstr>Gradient Descent </vt:lpstr>
      <vt:lpstr>Gradient Descent</vt:lpstr>
      <vt:lpstr>Gradient Descent</vt:lpstr>
      <vt:lpstr>Learning Rate</vt:lpstr>
      <vt:lpstr>Types of Gradient Descent</vt:lpstr>
      <vt:lpstr>Stochastic gradient descent</vt:lpstr>
      <vt:lpstr>Mini Batch Gradient Descent</vt:lpstr>
      <vt:lpstr>Challenges with the Gradient Descent</vt:lpstr>
      <vt:lpstr>Challenges with the Gradient Descent</vt:lpstr>
      <vt:lpstr>Key Characteristics of a Saddle Point</vt:lpstr>
      <vt:lpstr>Key Characteristics of a Saddle Point</vt:lpstr>
      <vt:lpstr>Example</vt:lpstr>
      <vt:lpstr>Saddle Points in Optimization</vt:lpstr>
      <vt:lpstr>Saddle Point vs. Local Minima/Maxima:</vt:lpstr>
      <vt:lpstr>Challenges with the Gradient Descent</vt:lpstr>
      <vt:lpstr>Vanishing Gradient</vt:lpstr>
      <vt:lpstr>How it happens?</vt:lpstr>
      <vt:lpstr>Key factors contributing to the vanishing gradient problem</vt:lpstr>
      <vt:lpstr>Effects of vanishing gradients:</vt:lpstr>
      <vt:lpstr>Solutions to the vanishing gradient problem:</vt:lpstr>
      <vt:lpstr>Where Batch Normalization is Applied:</vt:lpstr>
      <vt:lpstr>Exploding gradient problem</vt:lpstr>
      <vt:lpstr>How the Exploding Gradient Problem Happens:</vt:lpstr>
      <vt:lpstr>Effects of Exploding Gradients:</vt:lpstr>
      <vt:lpstr>Causes of Exploding Gradients:</vt:lpstr>
      <vt:lpstr>Solutions to the Exploding Gradient Problem:</vt:lpstr>
      <vt:lpstr>Solutions to the Exploding Gradient Problem:</vt:lpstr>
      <vt:lpstr>Solutions to the Exploding Gradient Problem:</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Asit Kumar Das</dc:creator>
  <cp:lastModifiedBy>Asit Kumar Das</cp:lastModifiedBy>
  <cp:revision>55</cp:revision>
  <dcterms:created xsi:type="dcterms:W3CDTF">2006-08-16T00:00:00Z</dcterms:created>
  <dcterms:modified xsi:type="dcterms:W3CDTF">2024-09-18T16:00:37Z</dcterms:modified>
</cp:coreProperties>
</file>