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1"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2" r:id="rId24"/>
    <p:sldId id="283" r:id="rId25"/>
    <p:sldId id="277" r:id="rId26"/>
    <p:sldId id="280" r:id="rId27"/>
    <p:sldId id="279" r:id="rId28"/>
    <p:sldId id="284" r:id="rId29"/>
    <p:sldId id="285" r:id="rId30"/>
    <p:sldId id="286" r:id="rId31"/>
    <p:sldId id="288" r:id="rId32"/>
    <p:sldId id="289" r:id="rId33"/>
    <p:sldId id="290" r:id="rId34"/>
    <p:sldId id="291" r:id="rId35"/>
    <p:sldId id="292" r:id="rId36"/>
    <p:sldId id="298" r:id="rId37"/>
    <p:sldId id="299" r:id="rId38"/>
    <p:sldId id="300" r:id="rId39"/>
    <p:sldId id="305" r:id="rId40"/>
    <p:sldId id="301" r:id="rId41"/>
    <p:sldId id="304" r:id="rId42"/>
    <p:sldId id="306" r:id="rId43"/>
    <p:sldId id="302" r:id="rId44"/>
    <p:sldId id="30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1.png"/><Relationship Id="rId7" Type="http://schemas.openxmlformats.org/officeDocument/2006/relationships/image" Target="../media/image48.png"/><Relationship Id="rId12"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52.png"/><Relationship Id="rId5" Type="http://schemas.openxmlformats.org/officeDocument/2006/relationships/image" Target="../media/image47.png"/><Relationship Id="rId10" Type="http://schemas.openxmlformats.org/officeDocument/2006/relationships/image" Target="../media/image51.png"/><Relationship Id="rId4" Type="http://schemas.openxmlformats.org/officeDocument/2006/relationships/image" Target="../media/image46.png"/><Relationship Id="rId9" Type="http://schemas.openxmlformats.org/officeDocument/2006/relationships/image" Target="../media/image50.png"/></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3.png"/><Relationship Id="rId3" Type="http://schemas.openxmlformats.org/officeDocument/2006/relationships/image" Target="../media/image40.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1.png"/><Relationship Id="rId5" Type="http://schemas.openxmlformats.org/officeDocument/2006/relationships/image" Target="../media/image43.png"/><Relationship Id="rId10" Type="http://schemas.openxmlformats.org/officeDocument/2006/relationships/image" Target="../media/image60.png"/><Relationship Id="rId4" Type="http://schemas.openxmlformats.org/officeDocument/2006/relationships/image" Target="../media/image56.png"/><Relationship Id="rId9" Type="http://schemas.openxmlformats.org/officeDocument/2006/relationships/image" Target="../media/image42.png"/></Relationships>
</file>

<file path=ppt/slides/_rels/slide3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46.png"/><Relationship Id="rId7" Type="http://schemas.openxmlformats.org/officeDocument/2006/relationships/image" Target="../media/image64.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7.png"/><Relationship Id="rId10" Type="http://schemas.openxmlformats.org/officeDocument/2006/relationships/image" Target="../media/image66.png"/><Relationship Id="rId4" Type="http://schemas.openxmlformats.org/officeDocument/2006/relationships/image" Target="../media/image41.png"/><Relationship Id="rId9" Type="http://schemas.openxmlformats.org/officeDocument/2006/relationships/image" Target="../media/image6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67.png"/><Relationship Id="rId7" Type="http://schemas.openxmlformats.org/officeDocument/2006/relationships/image" Target="../media/image70.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66.png"/><Relationship Id="rId5" Type="http://schemas.openxmlformats.org/officeDocument/2006/relationships/image" Target="../media/image69.png"/><Relationship Id="rId10" Type="http://schemas.openxmlformats.org/officeDocument/2006/relationships/image" Target="../media/image71.png"/><Relationship Id="rId4" Type="http://schemas.openxmlformats.org/officeDocument/2006/relationships/image" Target="../media/image68.png"/><Relationship Id="rId9"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4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58.png"/><Relationship Id="rId7" Type="http://schemas.openxmlformats.org/officeDocument/2006/relationships/image" Target="../media/image72.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52.png"/><Relationship Id="rId4" Type="http://schemas.openxmlformats.org/officeDocument/2006/relationships/image" Target="../media/image57.png"/><Relationship Id="rId9" Type="http://schemas.openxmlformats.org/officeDocument/2006/relationships/image" Target="../media/image7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IN" sz="3600" b="1" dirty="0"/>
              <a:t>Architecture of the Multilayer Feed Forward Neural Network</a:t>
            </a:r>
            <a:endParaRPr lang="en-US" sz="3600" b="1" dirty="0"/>
          </a:p>
        </p:txBody>
      </p:sp>
      <p:sp>
        <p:nvSpPr>
          <p:cNvPr id="3" name="Content Placeholder 2"/>
          <p:cNvSpPr>
            <a:spLocks noGrp="1"/>
          </p:cNvSpPr>
          <p:nvPr>
            <p:ph idx="1"/>
          </p:nvPr>
        </p:nvSpPr>
        <p:spPr>
          <a:xfrm>
            <a:off x="457200" y="1112837"/>
            <a:ext cx="8229600" cy="1935163"/>
          </a:xfrm>
        </p:spPr>
        <p:txBody>
          <a:bodyPr>
            <a:normAutofit fontScale="92500"/>
          </a:bodyPr>
          <a:lstStyle/>
          <a:p>
            <a:r>
              <a:rPr lang="en-IN" sz="2400" dirty="0"/>
              <a:t>0</a:t>
            </a:r>
            <a:r>
              <a:rPr lang="en-IN" sz="2400" baseline="30000" dirty="0"/>
              <a:t>th</a:t>
            </a:r>
            <a:r>
              <a:rPr lang="en-IN" sz="2400" dirty="0"/>
              <a:t> layer is the input layer where neurons simply take the inputs and pass them as outputs.</a:t>
            </a:r>
          </a:p>
          <a:p>
            <a:r>
              <a:rPr lang="en-IN" sz="2400" dirty="0"/>
              <a:t>No. of hidden layers = K – 1, named as 1</a:t>
            </a:r>
            <a:r>
              <a:rPr lang="en-IN" sz="2400" baseline="30000" dirty="0"/>
              <a:t>st</a:t>
            </a:r>
            <a:r>
              <a:rPr lang="en-IN" sz="2400" dirty="0"/>
              <a:t>, 2</a:t>
            </a:r>
            <a:r>
              <a:rPr lang="en-IN" sz="2400" baseline="30000" dirty="0"/>
              <a:t>nd</a:t>
            </a:r>
            <a:r>
              <a:rPr lang="en-IN" sz="2400" dirty="0"/>
              <a:t>, .., </a:t>
            </a:r>
            <a:r>
              <a:rPr lang="en-IN" sz="2400" dirty="0" err="1"/>
              <a:t>k</a:t>
            </a:r>
            <a:r>
              <a:rPr lang="en-IN" sz="2400" baseline="30000" dirty="0" err="1"/>
              <a:t>th</a:t>
            </a:r>
            <a:r>
              <a:rPr lang="en-IN" sz="2400" dirty="0"/>
              <a:t>, …, (K-1)</a:t>
            </a:r>
            <a:r>
              <a:rPr lang="en-IN" sz="2400" baseline="30000" dirty="0" err="1"/>
              <a:t>th</a:t>
            </a:r>
            <a:r>
              <a:rPr lang="en-IN" sz="2400" dirty="0"/>
              <a:t> layer.</a:t>
            </a:r>
          </a:p>
          <a:p>
            <a:r>
              <a:rPr lang="en-IN" sz="2400" dirty="0" err="1"/>
              <a:t>K</a:t>
            </a:r>
            <a:r>
              <a:rPr lang="en-IN" sz="2400" baseline="30000" dirty="0" err="1"/>
              <a:t>th</a:t>
            </a:r>
            <a:r>
              <a:rPr lang="en-IN" sz="2400" dirty="0"/>
              <a:t> layer is the output layer where number of neurons = the number of classes in the dataset.</a:t>
            </a:r>
            <a:endParaRPr lang="en-US" sz="2400" baseline="30000" dirty="0"/>
          </a:p>
        </p:txBody>
      </p:sp>
      <p:pic>
        <p:nvPicPr>
          <p:cNvPr id="1026" name="Picture 2"/>
          <p:cNvPicPr>
            <a:picLocks noChangeAspect="1" noChangeArrowheads="1"/>
          </p:cNvPicPr>
          <p:nvPr/>
        </p:nvPicPr>
        <p:blipFill>
          <a:blip r:embed="rId2"/>
          <a:srcRect/>
          <a:stretch>
            <a:fillRect/>
          </a:stretch>
        </p:blipFill>
        <p:spPr bwMode="auto">
          <a:xfrm>
            <a:off x="457200" y="3048000"/>
            <a:ext cx="7696200" cy="2609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8154904" y="3886200"/>
            <a:ext cx="684296" cy="5715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914400" y="5638800"/>
            <a:ext cx="6629400" cy="428121"/>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752600" y="6019800"/>
            <a:ext cx="3562350" cy="50482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Batch Size</a:t>
            </a:r>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US" b="1" dirty="0"/>
              <a:t>Batch size is</a:t>
            </a:r>
            <a:r>
              <a:rPr lang="en-US" dirty="0"/>
              <a:t> the number of training examples used to calculate the gradient during one iteration of model training.</a:t>
            </a:r>
          </a:p>
          <a:p>
            <a:r>
              <a:rPr lang="en-US" dirty="0"/>
              <a:t>The </a:t>
            </a:r>
            <a:r>
              <a:rPr lang="en-US" b="1" dirty="0"/>
              <a:t>batch size</a:t>
            </a:r>
            <a:r>
              <a:rPr lang="en-US" dirty="0"/>
              <a:t> is a fundamental parameter in machine learning that specifies the number of training samples to be processed before the model's internal parameters (weights) are updated. </a:t>
            </a:r>
          </a:p>
          <a:p>
            <a:r>
              <a:rPr lang="en-US" dirty="0"/>
              <a:t>It plays a critical role in the training process of machine learning algorithms, particularly in the context of stochastic gradient descent and its variants used in training neural networks.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Types of Batching Strategies</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b="1" dirty="0"/>
              <a:t>Stochastic Gradient Descent (SGD)</a:t>
            </a:r>
            <a:r>
              <a:rPr lang="en-US" dirty="0"/>
              <a:t>: Uses a batch size of 1, meaning the model weights are updated after each training example.</a:t>
            </a:r>
          </a:p>
          <a:p>
            <a:r>
              <a:rPr lang="en-US" b="1" dirty="0"/>
              <a:t>Mini-batch Gradient Descent</a:t>
            </a:r>
            <a:r>
              <a:rPr lang="en-US" dirty="0"/>
              <a:t>: Uses a batch size greater than 1 but less than the total number of training samples. This is the most common approach used in practice as it balances the computational efficiency of batch processing with the generalization advantages of stochastic updates.</a:t>
            </a:r>
          </a:p>
          <a:p>
            <a:r>
              <a:rPr lang="en-US" b="1" dirty="0"/>
              <a:t>Batch Gradient Descent</a:t>
            </a:r>
            <a:r>
              <a:rPr lang="en-US" dirty="0"/>
              <a:t>: Uses the entire training dataset to compute the gradient and update model weights in a single iteration. This method can be computationally expensive and less practical with very large datasets.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Choosing Batch Size</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b="1" dirty="0"/>
              <a:t>Computational Resources</a:t>
            </a:r>
            <a:r>
              <a:rPr lang="en-US" dirty="0"/>
              <a:t>: The choice of batch size can depend on the memory limitations of the hardware used for training (like GPUs).</a:t>
            </a:r>
          </a:p>
          <a:p>
            <a:r>
              <a:rPr lang="en-US" b="1" dirty="0"/>
              <a:t>Empirical Tuning</a:t>
            </a:r>
            <a:r>
              <a:rPr lang="en-US" dirty="0"/>
              <a:t>: Similar to learning rates, batch size often requires tuning and can vary based on specific characteristics of the training data and the model architecture. Common batch sizes include 32, 64, 128, 256, etc.</a:t>
            </a:r>
          </a:p>
          <a:p>
            <a:r>
              <a:rPr lang="en-US" b="1" dirty="0"/>
              <a:t>Problem Specific</a:t>
            </a:r>
            <a:r>
              <a:rPr lang="en-US" dirty="0"/>
              <a:t>: For some problems, especially those involving time-series data or sequences, the choice of batch size can significantly affect the model's performance due to dependencies within the data.</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Iteration Vs. Epoch</a:t>
            </a:r>
          </a:p>
        </p:txBody>
      </p:sp>
      <p:sp>
        <p:nvSpPr>
          <p:cNvPr id="3" name="Content Placeholder 2"/>
          <p:cNvSpPr>
            <a:spLocks noGrp="1"/>
          </p:cNvSpPr>
          <p:nvPr>
            <p:ph idx="1"/>
          </p:nvPr>
        </p:nvSpPr>
        <p:spPr>
          <a:xfrm>
            <a:off x="228600" y="762000"/>
            <a:ext cx="8686800" cy="5867400"/>
          </a:xfrm>
        </p:spPr>
        <p:txBody>
          <a:bodyPr>
            <a:noAutofit/>
          </a:bodyPr>
          <a:lstStyle/>
          <a:p>
            <a:r>
              <a:rPr lang="en-US" sz="2400" dirty="0"/>
              <a:t>In the context of neural networks, </a:t>
            </a:r>
            <a:r>
              <a:rPr lang="en-US" sz="2400" b="1" dirty="0"/>
              <a:t>one iteration</a:t>
            </a:r>
            <a:r>
              <a:rPr lang="en-US" sz="2400" dirty="0"/>
              <a:t> refers to one update of the model's weights.</a:t>
            </a:r>
          </a:p>
          <a:p>
            <a:r>
              <a:rPr lang="en-US" sz="2400" dirty="0"/>
              <a:t>An iteration occurs every time the training process uses a batch of data to compute the gradient and update the weights. The size of this batch is defined by the </a:t>
            </a:r>
            <a:r>
              <a:rPr lang="en-US" sz="2400" b="1" dirty="0"/>
              <a:t>batch size</a:t>
            </a:r>
            <a:r>
              <a:rPr lang="en-US" sz="2400" dirty="0"/>
              <a:t>. Therefore:</a:t>
            </a:r>
          </a:p>
          <a:p>
            <a:pPr>
              <a:buNone/>
            </a:pPr>
            <a:r>
              <a:rPr lang="en-US" sz="2400" dirty="0"/>
              <a:t>   - </a:t>
            </a:r>
            <a:r>
              <a:rPr lang="en-US" sz="2400" b="1" dirty="0"/>
              <a:t>For a batch size of 1</a:t>
            </a:r>
            <a:r>
              <a:rPr lang="en-US" sz="2400" dirty="0"/>
              <a:t> (stochastic gradient descent), each iteration processes one training example and updates weights based on the gradient calculated from that single example.</a:t>
            </a:r>
          </a:p>
          <a:p>
            <a:pPr>
              <a:buNone/>
            </a:pPr>
            <a:r>
              <a:rPr lang="en-US" sz="2400" dirty="0"/>
              <a:t>   - </a:t>
            </a:r>
            <a:r>
              <a:rPr lang="en-US" sz="2400" b="1" dirty="0"/>
              <a:t>For a larger batch size</a:t>
            </a:r>
            <a:r>
              <a:rPr lang="en-US" sz="2400" dirty="0"/>
              <a:t> (mini-batch gradient descent), each iteration processes multiple examples (as many as the batch size), calculates the average gradient from that batch, and then updates the model’s weights accordingly. </a:t>
            </a:r>
          </a:p>
          <a:p>
            <a:pPr>
              <a:buNone/>
            </a:pPr>
            <a:r>
              <a:rPr lang="en-US" sz="2400" dirty="0"/>
              <a:t>   - </a:t>
            </a:r>
            <a:r>
              <a:rPr lang="en-US" sz="2400" b="1" dirty="0"/>
              <a:t>For a batch size equal to the entire dataset</a:t>
            </a:r>
            <a:r>
              <a:rPr lang="en-US" sz="2400" dirty="0"/>
              <a:t> (batch gradient descent), each iteration processes all the training data at once to compute the gradient and update the weights once per epoch.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Iteration Vs. Epoch</a:t>
            </a:r>
          </a:p>
        </p:txBody>
      </p:sp>
      <p:sp>
        <p:nvSpPr>
          <p:cNvPr id="3" name="Content Placeholder 2"/>
          <p:cNvSpPr>
            <a:spLocks noGrp="1"/>
          </p:cNvSpPr>
          <p:nvPr>
            <p:ph idx="1"/>
          </p:nvPr>
        </p:nvSpPr>
        <p:spPr>
          <a:xfrm>
            <a:off x="457200" y="990600"/>
            <a:ext cx="8229600" cy="5135563"/>
          </a:xfrm>
        </p:spPr>
        <p:txBody>
          <a:bodyPr>
            <a:normAutofit/>
          </a:bodyPr>
          <a:lstStyle/>
          <a:p>
            <a:r>
              <a:rPr lang="en-US" b="1" dirty="0"/>
              <a:t>Epoch</a:t>
            </a:r>
            <a:r>
              <a:rPr lang="en-US" dirty="0"/>
              <a:t>: A single pass through the entire dataset, which consists of many iterations, depending on the batch size. </a:t>
            </a:r>
          </a:p>
          <a:p>
            <a:r>
              <a:rPr lang="en-US" b="1" dirty="0"/>
              <a:t>Iteration</a:t>
            </a:r>
            <a:r>
              <a:rPr lang="en-US" dirty="0"/>
              <a:t>: Each time the model's weights are updated using a batch of data, which happens multiple times within an epoch. </a:t>
            </a:r>
          </a:p>
          <a:p>
            <a:pPr>
              <a:buNone/>
            </a:pPr>
            <a:r>
              <a:rPr lang="en-US" dirty="0"/>
              <a:t>    - For example, if we have 1,000 training examples and a batch size of 100, it would take 10 iterations to complete one epoch.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Training Process Breakdown</a:t>
            </a:r>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dirty="0"/>
              <a:t>The training process typically involves looping over the dataset multiple times (multiple epochs). Each epoch consists of:</a:t>
            </a:r>
          </a:p>
          <a:p>
            <a:r>
              <a:rPr lang="en-US" b="1" dirty="0"/>
              <a:t>Dividing the dataset into batches</a:t>
            </a:r>
            <a:r>
              <a:rPr lang="en-US" dirty="0"/>
              <a:t>: The data is split into several smaller sets or batches, each containing a number of examples specified by the batch size.</a:t>
            </a:r>
          </a:p>
          <a:p>
            <a:r>
              <a:rPr lang="en-US" b="1" dirty="0"/>
              <a:t>Processing each batch during an iteration</a:t>
            </a:r>
            <a:r>
              <a:rPr lang="en-US" dirty="0"/>
              <a:t>: For each batch, the model performs the following steps:</a:t>
            </a:r>
          </a:p>
          <a:p>
            <a:pPr lvl="1"/>
            <a:r>
              <a:rPr lang="en-US" b="1" dirty="0"/>
              <a:t>Forward Pass</a:t>
            </a:r>
            <a:r>
              <a:rPr lang="en-US" dirty="0"/>
              <a:t>: Run the batch of data through the model to get the output predictions.</a:t>
            </a:r>
          </a:p>
          <a:p>
            <a:pPr lvl="1"/>
            <a:r>
              <a:rPr lang="en-US" b="1" dirty="0"/>
              <a:t>Loss Calculation</a:t>
            </a:r>
            <a:r>
              <a:rPr lang="en-US" dirty="0"/>
              <a:t>: Calculate the loss, which is a measure of how far the model's predictions are from the actual values.</a:t>
            </a:r>
          </a:p>
          <a:p>
            <a:pPr lvl="1"/>
            <a:r>
              <a:rPr lang="en-US" b="1" dirty="0"/>
              <a:t>Backward Pass (Gradient Calculation)</a:t>
            </a:r>
            <a:r>
              <a:rPr lang="en-US" dirty="0"/>
              <a:t>: Calculate the gradient of the loss function with respect to the model parameters.</a:t>
            </a:r>
          </a:p>
          <a:p>
            <a:pPr lvl="1"/>
            <a:r>
              <a:rPr lang="en-US" b="1" dirty="0"/>
              <a:t>Update Model Parameters</a:t>
            </a:r>
            <a:r>
              <a:rPr lang="en-US" dirty="0"/>
              <a:t>: Adjust the parameters (weights and biases) using the gradients computed.</a:t>
            </a:r>
          </a:p>
          <a:p>
            <a:r>
              <a:rPr lang="en-US" b="1" dirty="0"/>
              <a:t>Repeating for all batches</a:t>
            </a:r>
            <a:r>
              <a:rPr lang="en-US" dirty="0"/>
              <a:t>: This process is repeated for each batch in the dataset, constituting one epoch.</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Batch creation in each epoch</a:t>
            </a:r>
          </a:p>
        </p:txBody>
      </p:sp>
      <p:sp>
        <p:nvSpPr>
          <p:cNvPr id="3" name="Content Placeholder 2"/>
          <p:cNvSpPr>
            <a:spLocks noGrp="1"/>
          </p:cNvSpPr>
          <p:nvPr>
            <p:ph idx="1"/>
          </p:nvPr>
        </p:nvSpPr>
        <p:spPr/>
        <p:txBody>
          <a:bodyPr>
            <a:normAutofit fontScale="77500" lnSpcReduction="20000"/>
          </a:bodyPr>
          <a:lstStyle/>
          <a:p>
            <a:r>
              <a:rPr lang="en-US" dirty="0"/>
              <a:t>Here are the most common strategies for creating batches in each epoch:</a:t>
            </a:r>
          </a:p>
          <a:p>
            <a:pPr>
              <a:buNone/>
            </a:pPr>
            <a:r>
              <a:rPr lang="en-US" b="1" dirty="0"/>
              <a:t>(1) Sequential Batching</a:t>
            </a:r>
          </a:p>
          <a:p>
            <a:r>
              <a:rPr lang="en-US" b="1" dirty="0"/>
              <a:t>Fixed Order</a:t>
            </a:r>
            <a:r>
              <a:rPr lang="en-US" dirty="0"/>
              <a:t>: The simplest method is to divide the dataset into batches in the order the data appears in the dataset. </a:t>
            </a:r>
          </a:p>
          <a:p>
            <a:r>
              <a:rPr lang="en-US" dirty="0"/>
              <a:t>This method does not involve any randomness. </a:t>
            </a:r>
          </a:p>
          <a:p>
            <a:r>
              <a:rPr lang="en-US" dirty="0"/>
              <a:t>The data is simply split into chunks of the specified batch size. </a:t>
            </a:r>
          </a:p>
          <a:p>
            <a:r>
              <a:rPr lang="en-US" dirty="0"/>
              <a:t>For example, if we have 1,000 examples and a batch size of 100, the first batch will contain examples 1 to 100, the second batch will contain examples 101 to 200, and so on.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creation in each epoch</a:t>
            </a:r>
          </a:p>
        </p:txBody>
      </p:sp>
      <p:sp>
        <p:nvSpPr>
          <p:cNvPr id="3" name="Content Placeholder 2"/>
          <p:cNvSpPr>
            <a:spLocks noGrp="1"/>
          </p:cNvSpPr>
          <p:nvPr>
            <p:ph idx="1"/>
          </p:nvPr>
        </p:nvSpPr>
        <p:spPr/>
        <p:txBody>
          <a:bodyPr>
            <a:normAutofit/>
          </a:bodyPr>
          <a:lstStyle/>
          <a:p>
            <a:pPr>
              <a:buNone/>
            </a:pPr>
            <a:r>
              <a:rPr lang="en-US" b="1" dirty="0"/>
              <a:t>(2) Random Batching</a:t>
            </a:r>
          </a:p>
          <a:p>
            <a:r>
              <a:rPr lang="en-US" b="1" dirty="0"/>
              <a:t>Shuffling</a:t>
            </a:r>
            <a:r>
              <a:rPr lang="en-US" dirty="0"/>
              <a:t>: More commonly, the entire dataset is shuffled at the beginning of each epoch, and then divided into batches. Each batch used during an iteration is likely to be different across epochs. This method helps to prevent the model from memorizing the order of the data, potentially improving generalization.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Batch creation in each epoch</a:t>
            </a:r>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b="1" dirty="0"/>
              <a:t>(3) Stratified Batching</a:t>
            </a:r>
          </a:p>
          <a:p>
            <a:r>
              <a:rPr lang="en-US" b="1" dirty="0"/>
              <a:t>Stratified Sampling</a:t>
            </a:r>
            <a:r>
              <a:rPr lang="en-US" dirty="0"/>
              <a:t>: In classification tasks, particularly with imbalanced datasets, it’s beneficial to use stratified sampling to ensure that each batch contains a representative distribution of the different classes. </a:t>
            </a:r>
          </a:p>
          <a:p>
            <a:r>
              <a:rPr lang="en-US" dirty="0"/>
              <a:t>This helps in maintaining a consistent signal for each class during training.</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373563"/>
          </a:xfrm>
        </p:spPr>
        <p:txBody>
          <a:bodyPr>
            <a:normAutofit fontScale="92500" lnSpcReduction="10000"/>
          </a:bodyPr>
          <a:lstStyle/>
          <a:p>
            <a:r>
              <a:rPr lang="en-IN" sz="2400" dirty="0"/>
              <a:t>Let us consider, stochastic optimization, i.e., a single training sample X</a:t>
            </a:r>
            <a:r>
              <a:rPr lang="en-IN" sz="2400" baseline="-25000" dirty="0"/>
              <a:t>i</a:t>
            </a:r>
            <a:r>
              <a:rPr lang="en-IN" sz="2400" dirty="0"/>
              <a:t>. Then the </a:t>
            </a:r>
            <a:r>
              <a:rPr lang="en-IN" sz="2400" dirty="0" err="1"/>
              <a:t>updation</a:t>
            </a:r>
            <a:r>
              <a:rPr lang="en-IN" sz="2400" dirty="0"/>
              <a:t> rule is:</a:t>
            </a:r>
          </a:p>
          <a:p>
            <a:r>
              <a:rPr lang="en-IN" sz="2400" dirty="0"/>
              <a:t>Let, This is a 2-class problem, with class </a:t>
            </a:r>
            <a:r>
              <a:rPr lang="en-IN" sz="2400" dirty="0" err="1"/>
              <a:t>y</a:t>
            </a:r>
            <a:r>
              <a:rPr lang="en-IN" sz="2400" baseline="-25000" dirty="0" err="1"/>
              <a:t>i</a:t>
            </a:r>
            <a:r>
              <a:rPr lang="en-IN" sz="2400" dirty="0"/>
              <a:t> = 0 and </a:t>
            </a:r>
            <a:r>
              <a:rPr lang="en-IN" sz="2400" dirty="0" err="1"/>
              <a:t>y</a:t>
            </a:r>
            <a:r>
              <a:rPr lang="en-IN" sz="2400" baseline="-25000" dirty="0" err="1"/>
              <a:t>i</a:t>
            </a:r>
            <a:r>
              <a:rPr lang="en-IN" sz="2400" dirty="0"/>
              <a:t>=1.</a:t>
            </a:r>
          </a:p>
          <a:p>
            <a:r>
              <a:rPr lang="en-IN" sz="2400" dirty="0"/>
              <a:t>Let for X</a:t>
            </a:r>
            <a:r>
              <a:rPr lang="en-IN" sz="2400" baseline="-25000" dirty="0"/>
              <a:t>i</a:t>
            </a:r>
            <a:r>
              <a:rPr lang="en-IN" sz="2400" dirty="0"/>
              <a:t>, </a:t>
            </a:r>
            <a:r>
              <a:rPr lang="en-IN" sz="2400" dirty="0" err="1"/>
              <a:t>y</a:t>
            </a:r>
            <a:r>
              <a:rPr lang="en-IN" sz="2400" baseline="-25000" dirty="0" err="1"/>
              <a:t>i</a:t>
            </a:r>
            <a:r>
              <a:rPr lang="en-IN" sz="2400" dirty="0"/>
              <a:t>=1. If X</a:t>
            </a:r>
            <a:r>
              <a:rPr lang="en-IN" sz="2400" baseline="-25000" dirty="0"/>
              <a:t>i</a:t>
            </a:r>
            <a:r>
              <a:rPr lang="en-IN" sz="2400" dirty="0"/>
              <a:t> is correctly predicted then </a:t>
            </a:r>
            <a:r>
              <a:rPr lang="cy-GB" sz="2400" dirty="0"/>
              <a:t>ŷ</a:t>
            </a:r>
            <a:r>
              <a:rPr lang="cy-GB" sz="2400" baseline="-25000" dirty="0"/>
              <a:t>i </a:t>
            </a:r>
            <a:r>
              <a:rPr lang="en-IN" sz="2400" dirty="0"/>
              <a:t>=1. Then we don’t need to update the weight. Let X</a:t>
            </a:r>
            <a:r>
              <a:rPr lang="en-IN" sz="2400" baseline="-25000" dirty="0"/>
              <a:t>i</a:t>
            </a:r>
            <a:r>
              <a:rPr lang="en-IN" sz="2400" dirty="0"/>
              <a:t> is misclassified, then </a:t>
            </a:r>
            <a:r>
              <a:rPr lang="cy-GB" sz="2400" dirty="0"/>
              <a:t>ŷ</a:t>
            </a:r>
            <a:r>
              <a:rPr lang="cy-GB" sz="2400" baseline="-25000" dirty="0"/>
              <a:t>i </a:t>
            </a:r>
            <a:r>
              <a:rPr lang="en-IN" sz="2400" dirty="0"/>
              <a:t>is &lt; 0 according to the step function. In this case,          </a:t>
            </a:r>
          </a:p>
          <a:p>
            <a:pPr>
              <a:buNone/>
            </a:pPr>
            <a:r>
              <a:rPr lang="en-IN" sz="2400" dirty="0"/>
              <a:t>                                                    , i.e., we are adding fraction of X</a:t>
            </a:r>
            <a:r>
              <a:rPr lang="en-IN" sz="2400" baseline="-25000" dirty="0"/>
              <a:t>i</a:t>
            </a:r>
            <a:r>
              <a:rPr lang="en-IN" sz="2400" dirty="0"/>
              <a:t> to the weight vector.</a:t>
            </a:r>
          </a:p>
          <a:p>
            <a:r>
              <a:rPr lang="en-IN" sz="2400" dirty="0"/>
              <a:t>Let for X</a:t>
            </a:r>
            <a:r>
              <a:rPr lang="en-IN" sz="2400" baseline="-25000" dirty="0"/>
              <a:t>i</a:t>
            </a:r>
            <a:r>
              <a:rPr lang="en-IN" sz="2400" dirty="0"/>
              <a:t>, </a:t>
            </a:r>
            <a:r>
              <a:rPr lang="en-IN" sz="2400" dirty="0" err="1"/>
              <a:t>y</a:t>
            </a:r>
            <a:r>
              <a:rPr lang="en-IN" sz="2400" baseline="-25000" dirty="0" err="1"/>
              <a:t>i</a:t>
            </a:r>
            <a:r>
              <a:rPr lang="en-IN" sz="2400" dirty="0"/>
              <a:t>=0. If X</a:t>
            </a:r>
            <a:r>
              <a:rPr lang="en-IN" sz="2400" baseline="-25000" dirty="0"/>
              <a:t>i</a:t>
            </a:r>
            <a:r>
              <a:rPr lang="en-IN" sz="2400" dirty="0"/>
              <a:t> is correctly predicted then </a:t>
            </a:r>
            <a:r>
              <a:rPr lang="cy-GB" sz="2400" dirty="0"/>
              <a:t>ŷ</a:t>
            </a:r>
            <a:r>
              <a:rPr lang="cy-GB" sz="2400" baseline="-25000" dirty="0"/>
              <a:t>i </a:t>
            </a:r>
            <a:r>
              <a:rPr lang="en-IN" sz="2400" dirty="0"/>
              <a:t>=0. Then we don’t need to update the weight. Let X</a:t>
            </a:r>
            <a:r>
              <a:rPr lang="en-IN" sz="2400" baseline="-25000" dirty="0"/>
              <a:t>i</a:t>
            </a:r>
            <a:r>
              <a:rPr lang="en-IN" sz="2400" dirty="0"/>
              <a:t> is misclassified, then </a:t>
            </a:r>
            <a:r>
              <a:rPr lang="cy-GB" sz="2400" dirty="0"/>
              <a:t>ŷ</a:t>
            </a:r>
            <a:r>
              <a:rPr lang="cy-GB" sz="2400" baseline="-25000" dirty="0"/>
              <a:t>i </a:t>
            </a:r>
            <a:r>
              <a:rPr lang="cy-GB" sz="2400" dirty="0"/>
              <a:t>&gt;</a:t>
            </a:r>
            <a:r>
              <a:rPr lang="cy-GB" sz="2400" baseline="30000" dirty="0"/>
              <a:t> </a:t>
            </a:r>
            <a:r>
              <a:rPr lang="en-IN" sz="2400" dirty="0"/>
              <a:t>0 according to our step function. In this case,         </a:t>
            </a:r>
          </a:p>
          <a:p>
            <a:pPr>
              <a:buNone/>
            </a:pPr>
            <a:r>
              <a:rPr lang="en-IN" sz="2400" dirty="0"/>
              <a:t>                                                                          , i.e., we are subtracting fraction of X</a:t>
            </a:r>
            <a:r>
              <a:rPr lang="en-IN" sz="2400" baseline="-25000" dirty="0"/>
              <a:t>i</a:t>
            </a:r>
            <a:r>
              <a:rPr lang="en-IN" sz="2400" dirty="0"/>
              <a:t>, =&gt; adding fraction of negative X</a:t>
            </a:r>
            <a:r>
              <a:rPr lang="en-IN" sz="2400" baseline="-25000" dirty="0"/>
              <a:t>i</a:t>
            </a:r>
            <a:r>
              <a:rPr lang="en-IN" sz="2400" dirty="0"/>
              <a:t> to the weight vector.</a:t>
            </a:r>
            <a:endParaRPr lang="en-US" sz="2400" baseline="-25000"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343400" y="2133600"/>
            <a:ext cx="2209800" cy="285136"/>
          </a:xfrm>
          <a:prstGeom prst="rect">
            <a:avLst/>
          </a:prstGeom>
          <a:noFill/>
        </p:spPr>
      </p:pic>
      <p:sp>
        <p:nvSpPr>
          <p:cNvPr id="2051" name="Rectangle 3"/>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14400" y="3810000"/>
            <a:ext cx="2895600" cy="232979"/>
          </a:xfrm>
          <a:prstGeom prst="rect">
            <a:avLst/>
          </a:prstGeom>
          <a:noFill/>
        </p:spPr>
      </p:pic>
      <p:sp>
        <p:nvSpPr>
          <p:cNvPr id="2054" name="Rectangle 6"/>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7" name="Rectangle 9"/>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8" name="Picture 10"/>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838200" y="5486400"/>
            <a:ext cx="4343400" cy="238930"/>
          </a:xfrm>
          <a:prstGeom prst="rect">
            <a:avLst/>
          </a:prstGeom>
          <a:noFill/>
        </p:spPr>
      </p:pic>
      <p:sp>
        <p:nvSpPr>
          <p:cNvPr id="2060" name="Rectangle 12"/>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5"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038600" y="941832"/>
            <a:ext cx="2667000" cy="810768"/>
          </a:xfrm>
          <a:prstGeom prst="rect">
            <a:avLst/>
          </a:prstGeom>
          <a:noFill/>
        </p:spPr>
      </p:pic>
      <p:sp>
        <p:nvSpPr>
          <p:cNvPr id="16" name="TextBox 15"/>
          <p:cNvSpPr txBox="1"/>
          <p:nvPr/>
        </p:nvSpPr>
        <p:spPr>
          <a:xfrm>
            <a:off x="533400" y="1066800"/>
            <a:ext cx="3439339" cy="461665"/>
          </a:xfrm>
          <a:prstGeom prst="rect">
            <a:avLst/>
          </a:prstGeom>
          <a:noFill/>
        </p:spPr>
        <p:txBody>
          <a:bodyPr wrap="none" rtlCol="0">
            <a:spAutoFit/>
          </a:bodyPr>
          <a:lstStyle/>
          <a:p>
            <a:pPr>
              <a:buFont typeface="Arial" pitchFamily="34" charset="0"/>
              <a:buChar char="•"/>
            </a:pPr>
            <a:r>
              <a:rPr lang="en-IN" dirty="0"/>
              <a:t> </a:t>
            </a:r>
            <a:r>
              <a:rPr lang="en-IN" sz="2400" dirty="0"/>
              <a:t>Weight </a:t>
            </a:r>
            <a:r>
              <a:rPr lang="en-IN" sz="2400" dirty="0" err="1"/>
              <a:t>updation</a:t>
            </a:r>
            <a:r>
              <a:rPr lang="en-IN" sz="2400" dirty="0"/>
              <a:t> Rule is: </a:t>
            </a:r>
            <a:endParaRPr lang="en-US" sz="2400" dirty="0"/>
          </a:p>
        </p:txBody>
      </p:sp>
      <p:sp>
        <p:nvSpPr>
          <p:cNvPr id="17" name="Rectangle 16"/>
          <p:cNvSpPr/>
          <p:nvPr/>
        </p:nvSpPr>
        <p:spPr>
          <a:xfrm>
            <a:off x="838200" y="304800"/>
            <a:ext cx="7696200" cy="707886"/>
          </a:xfrm>
          <a:prstGeom prst="rect">
            <a:avLst/>
          </a:prstGeom>
        </p:spPr>
        <p:txBody>
          <a:bodyPr wrap="square">
            <a:spAutoFit/>
          </a:bodyPr>
          <a:lstStyle/>
          <a:p>
            <a:r>
              <a:rPr lang="en-US" sz="2000" b="1" dirty="0">
                <a:solidFill>
                  <a:prstClr val="black"/>
                </a:solidFill>
              </a:rPr>
              <a:t>Back Propagation Learning: For Single Layer Network – Single output with linearity</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Architecture of MLFFNN</a:t>
            </a:r>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IN" dirty="0"/>
              <a:t>Neurons in the input layer have the linear function of the form y=x.</a:t>
            </a:r>
          </a:p>
          <a:p>
            <a:r>
              <a:rPr lang="en-IN" dirty="0"/>
              <a:t>All the neurons at the hidden layers have non-linear functions to capture the nonlinearity pattern in the data. </a:t>
            </a:r>
          </a:p>
          <a:p>
            <a:r>
              <a:rPr lang="en-IN" dirty="0"/>
              <a:t>Neurons at output layer use nonlinear activation function to give the class belongingness.</a:t>
            </a:r>
          </a:p>
          <a:p>
            <a:r>
              <a:rPr lang="en-IN" dirty="0"/>
              <a:t>We assume that output of each neuron of </a:t>
            </a:r>
            <a:r>
              <a:rPr lang="en-IN" dirty="0" err="1"/>
              <a:t>i-th</a:t>
            </a:r>
            <a:r>
              <a:rPr lang="en-IN" dirty="0"/>
              <a:t> layer is passed as input to the every neurons of the (i+1)-</a:t>
            </a:r>
            <a:r>
              <a:rPr lang="en-IN" dirty="0" err="1"/>
              <a:t>th</a:t>
            </a:r>
            <a:r>
              <a:rPr lang="en-IN" dirty="0"/>
              <a:t> layer, for </a:t>
            </a:r>
            <a:r>
              <a:rPr lang="en-IN" dirty="0" err="1"/>
              <a:t>i</a:t>
            </a:r>
            <a:r>
              <a:rPr lang="en-IN" dirty="0"/>
              <a:t>=0, 1, …, K-1. Thus the connection is complete. </a:t>
            </a:r>
          </a:p>
          <a:p>
            <a:r>
              <a:rPr lang="en-IN" dirty="0"/>
              <a:t>Training means iteratively use the training vectors to estimate the parameters, such as weights and biases by optimizing the error function.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prstClr val="black"/>
                </a:solidFill>
              </a:rPr>
              <a:t>Back Propagation Learning: For Single Layer Network – Single output with nonlinearity</a:t>
            </a:r>
            <a:endParaRPr lang="en-US" dirty="0"/>
          </a:p>
        </p:txBody>
      </p:sp>
      <p:sp>
        <p:nvSpPr>
          <p:cNvPr id="3" name="Content Placeholder 2"/>
          <p:cNvSpPr>
            <a:spLocks noGrp="1"/>
          </p:cNvSpPr>
          <p:nvPr>
            <p:ph idx="1"/>
          </p:nvPr>
        </p:nvSpPr>
        <p:spPr>
          <a:xfrm>
            <a:off x="457200" y="1600201"/>
            <a:ext cx="8229600" cy="2438400"/>
          </a:xfrm>
        </p:spPr>
        <p:txBody>
          <a:bodyPr>
            <a:normAutofit/>
          </a:bodyPr>
          <a:lstStyle/>
          <a:p>
            <a:r>
              <a:rPr lang="en-IN" sz="2400" dirty="0"/>
              <a:t>Earlier one was the Single layer network without nonlinearity, i.e., activation function was linear function.</a:t>
            </a:r>
          </a:p>
          <a:p>
            <a:r>
              <a:rPr lang="en-IN" sz="2400" dirty="0"/>
              <a:t>To capture nonlinearity, we apply the nonlinear activation function. </a:t>
            </a:r>
          </a:p>
          <a:p>
            <a:r>
              <a:rPr lang="en-IN" sz="2400" dirty="0"/>
              <a:t>The nonlinear function like step function is not differentiable. So we may apply the nonlinear function like sigmoid function. </a:t>
            </a:r>
          </a:p>
          <a:p>
            <a:endParaRPr lang="en-US" sz="2400" dirty="0"/>
          </a:p>
        </p:txBody>
      </p:sp>
      <p:pic>
        <p:nvPicPr>
          <p:cNvPr id="31747" name="Picture 3"/>
          <p:cNvPicPr>
            <a:picLocks noChangeAspect="1" noChangeArrowheads="1"/>
          </p:cNvPicPr>
          <p:nvPr/>
        </p:nvPicPr>
        <p:blipFill>
          <a:blip r:embed="rId2"/>
          <a:srcRect/>
          <a:stretch>
            <a:fillRect/>
          </a:stretch>
        </p:blipFill>
        <p:spPr bwMode="auto">
          <a:xfrm>
            <a:off x="4800600" y="4114800"/>
            <a:ext cx="3579959" cy="2038350"/>
          </a:xfrm>
          <a:prstGeom prst="rect">
            <a:avLst/>
          </a:prstGeom>
          <a:noFill/>
          <a:ln w="9525">
            <a:noFill/>
            <a:miter lim="800000"/>
            <a:headEnd/>
            <a:tailEnd/>
          </a:ln>
          <a:effectLst/>
        </p:spPr>
      </p:pic>
      <p:pic>
        <p:nvPicPr>
          <p:cNvPr id="31748" name="Picture 4"/>
          <p:cNvPicPr>
            <a:picLocks noChangeAspect="1" noChangeArrowheads="1"/>
          </p:cNvPicPr>
          <p:nvPr/>
        </p:nvPicPr>
        <p:blipFill>
          <a:blip r:embed="rId3"/>
          <a:srcRect/>
          <a:stretch>
            <a:fillRect/>
          </a:stretch>
        </p:blipFill>
        <p:spPr bwMode="auto">
          <a:xfrm>
            <a:off x="6324600" y="6324600"/>
            <a:ext cx="838200" cy="285750"/>
          </a:xfrm>
          <a:prstGeom prst="rect">
            <a:avLst/>
          </a:prstGeom>
          <a:noFill/>
          <a:ln w="9525">
            <a:noFill/>
            <a:miter lim="800000"/>
            <a:headEnd/>
            <a:tailEnd/>
          </a:ln>
          <a:effectLst/>
        </p:spPr>
      </p:pic>
      <p:cxnSp>
        <p:nvCxnSpPr>
          <p:cNvPr id="8" name="Straight Arrow Connector 7"/>
          <p:cNvCxnSpPr>
            <a:endCxn id="31748" idx="3"/>
          </p:cNvCxnSpPr>
          <p:nvPr/>
        </p:nvCxnSpPr>
        <p:spPr>
          <a:xfrm flipV="1">
            <a:off x="7010400" y="6467475"/>
            <a:ext cx="1524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10" descr="nn.png"/>
          <p:cNvPicPr>
            <a:picLocks noChangeAspect="1"/>
          </p:cNvPicPr>
          <p:nvPr/>
        </p:nvPicPr>
        <p:blipFill>
          <a:blip r:embed="rId4"/>
          <a:stretch>
            <a:fillRect/>
          </a:stretch>
        </p:blipFill>
        <p:spPr>
          <a:xfrm>
            <a:off x="533400" y="4495800"/>
            <a:ext cx="3102349" cy="1676400"/>
          </a:xfrm>
          <a:prstGeom prst="rect">
            <a:avLst/>
          </a:prstGeom>
        </p:spPr>
      </p:pic>
      <p:pic>
        <p:nvPicPr>
          <p:cNvPr id="12" name="Picture 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895600" y="4800600"/>
            <a:ext cx="1262751" cy="27408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prstClr val="black"/>
                </a:solidFill>
              </a:rPr>
              <a:t>Single output with nonlinearity</a:t>
            </a:r>
            <a:endParaRPr lang="en-US" dirty="0"/>
          </a:p>
        </p:txBody>
      </p:sp>
      <p:sp>
        <p:nvSpPr>
          <p:cNvPr id="3" name="Content Placeholder 2"/>
          <p:cNvSpPr>
            <a:spLocks noGrp="1"/>
          </p:cNvSpPr>
          <p:nvPr>
            <p:ph idx="1"/>
          </p:nvPr>
        </p:nvSpPr>
        <p:spPr/>
        <p:txBody>
          <a:bodyPr>
            <a:normAutofit fontScale="77500" lnSpcReduction="20000"/>
          </a:bodyPr>
          <a:lstStyle/>
          <a:p>
            <a:r>
              <a:rPr lang="en-IN" dirty="0"/>
              <a:t>It is a differentiable function and ranges over [0, 1].</a:t>
            </a:r>
          </a:p>
          <a:p>
            <a:r>
              <a:rPr lang="en-IN" dirty="0"/>
              <a:t>Its derivative is very simple, i.e., for</a:t>
            </a:r>
          </a:p>
          <a:p>
            <a:endParaRPr lang="en-IN" dirty="0"/>
          </a:p>
          <a:p>
            <a:endParaRPr lang="en-IN" dirty="0"/>
          </a:p>
          <a:p>
            <a:pPr>
              <a:buNone/>
            </a:pPr>
            <a:endParaRPr lang="en-IN" dirty="0"/>
          </a:p>
          <a:p>
            <a:endParaRPr lang="en-US" sz="2800" dirty="0">
              <a:solidFill>
                <a:prstClr val="black"/>
              </a:solidFill>
              <a:ea typeface="+mj-ea"/>
              <a:cs typeface="+mj-cs"/>
            </a:endParaRPr>
          </a:p>
          <a:p>
            <a:r>
              <a:rPr lang="en-US" sz="2800" dirty="0">
                <a:solidFill>
                  <a:prstClr val="black"/>
                </a:solidFill>
                <a:ea typeface="+mj-ea"/>
                <a:cs typeface="+mj-cs"/>
              </a:rPr>
              <a:t>Now we are considering Single Layer Network with Single output with nonlinearity function sigmoid as activation function. </a:t>
            </a:r>
            <a:r>
              <a:rPr lang="en-IN" dirty="0"/>
              <a:t> </a:t>
            </a:r>
          </a:p>
          <a:p>
            <a:endParaRPr lang="en-IN" dirty="0"/>
          </a:p>
          <a:p>
            <a:r>
              <a:rPr lang="en-IN" dirty="0"/>
              <a:t>Here, the error function is</a:t>
            </a:r>
          </a:p>
          <a:p>
            <a:pPr>
              <a:buNone/>
            </a:pPr>
            <a:r>
              <a:rPr lang="en-IN" dirty="0"/>
              <a:t>Where stochastic optimization procedure is considered.</a:t>
            </a:r>
          </a:p>
          <a:p>
            <a:pPr>
              <a:buNone/>
            </a:pPr>
            <a:endParaRPr lang="en-IN" dirty="0"/>
          </a:p>
          <a:p>
            <a:pPr>
              <a:buNone/>
            </a:pPr>
            <a:endParaRPr lang="en-US" dirty="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2771" name="Rectangle 3"/>
          <p:cNvSpPr>
            <a:spLocks noChangeArrowheads="1"/>
          </p:cNvSpPr>
          <p:nvPr/>
        </p:nvSpPr>
        <p:spPr bwMode="auto">
          <a:xfrm>
            <a:off x="0" y="787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7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2774" name="Rectangle 6"/>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14399" y="2514600"/>
            <a:ext cx="4981073" cy="685800"/>
          </a:xfrm>
          <a:prstGeom prst="rect">
            <a:avLst/>
          </a:prstGeom>
          <a:noFill/>
        </p:spPr>
      </p:pic>
      <p:sp>
        <p:nvSpPr>
          <p:cNvPr id="6147" name="Rectangle 3"/>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4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676400" y="3200399"/>
            <a:ext cx="4343400" cy="560439"/>
          </a:xfrm>
          <a:prstGeom prst="rect">
            <a:avLst/>
          </a:prstGeom>
          <a:noFill/>
        </p:spPr>
      </p:pic>
      <p:sp>
        <p:nvSpPr>
          <p:cNvPr id="6150" name="Rectangle 6"/>
          <p:cNvSpPr>
            <a:spLocks noChangeArrowheads="1"/>
          </p:cNvSpPr>
          <p:nvPr/>
        </p:nvSpPr>
        <p:spPr bwMode="auto">
          <a:xfrm>
            <a:off x="0" y="787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5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51"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43400" y="4724400"/>
            <a:ext cx="3324412" cy="476250"/>
          </a:xfrm>
          <a:prstGeom prst="rect">
            <a:avLst/>
          </a:prstGeom>
          <a:noFill/>
        </p:spPr>
      </p:pic>
      <p:sp>
        <p:nvSpPr>
          <p:cNvPr id="6153" name="Rectangle 9"/>
          <p:cNvSpPr>
            <a:spLocks noChangeArrowheads="1"/>
          </p:cNvSpPr>
          <p:nvPr/>
        </p:nvSpPr>
        <p:spPr bwMode="auto">
          <a:xfrm>
            <a:off x="0" y="781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77"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638800" y="1981199"/>
            <a:ext cx="1066800" cy="39065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prstClr val="black"/>
                </a:solidFill>
              </a:rPr>
              <a:t>Single output with nonlinearity</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IN" dirty="0"/>
              <a:t>The gradient of the error function </a:t>
            </a:r>
            <a:r>
              <a:rPr lang="en-IN" dirty="0" err="1"/>
              <a:t>w.r.t</a:t>
            </a:r>
            <a:r>
              <a:rPr lang="en-IN" dirty="0"/>
              <a:t>. weight vector is                                         since </a:t>
            </a:r>
          </a:p>
          <a:p>
            <a:pPr>
              <a:buNone/>
            </a:pPr>
            <a:endParaRPr lang="en-IN" dirty="0"/>
          </a:p>
          <a:p>
            <a:r>
              <a:rPr lang="en-IN" dirty="0"/>
              <a:t>The weight </a:t>
            </a:r>
            <a:r>
              <a:rPr lang="en-IN" dirty="0" err="1"/>
              <a:t>updation</a:t>
            </a:r>
            <a:r>
              <a:rPr lang="en-IN" dirty="0"/>
              <a:t> rule is</a:t>
            </a:r>
          </a:p>
          <a:p>
            <a:endParaRPr lang="en-IN" dirty="0"/>
          </a:p>
          <a:p>
            <a:endParaRPr lang="en-IN" dirty="0"/>
          </a:p>
          <a:p>
            <a:r>
              <a:rPr lang="en-IN" dirty="0"/>
              <a:t>Let, This is a 2-class problem, with class </a:t>
            </a:r>
            <a:r>
              <a:rPr lang="en-IN" dirty="0" err="1"/>
              <a:t>y</a:t>
            </a:r>
            <a:r>
              <a:rPr lang="en-IN" baseline="-25000" dirty="0" err="1"/>
              <a:t>i</a:t>
            </a:r>
            <a:r>
              <a:rPr lang="en-IN" dirty="0"/>
              <a:t> = 0 and </a:t>
            </a:r>
            <a:r>
              <a:rPr lang="en-IN" dirty="0" err="1"/>
              <a:t>y</a:t>
            </a:r>
            <a:r>
              <a:rPr lang="en-IN" baseline="-25000" dirty="0" err="1"/>
              <a:t>i</a:t>
            </a:r>
            <a:r>
              <a:rPr lang="en-IN" dirty="0"/>
              <a:t>=1.</a:t>
            </a:r>
          </a:p>
          <a:p>
            <a:endParaRPr lang="en-IN" dirty="0"/>
          </a:p>
        </p:txBody>
      </p:sp>
      <p:sp>
        <p:nvSpPr>
          <p:cNvPr id="3379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90600" y="2362200"/>
            <a:ext cx="1872351" cy="406401"/>
          </a:xfrm>
          <a:prstGeom prst="rect">
            <a:avLst/>
          </a:prstGeom>
          <a:noFill/>
        </p:spPr>
      </p:pic>
      <p:sp>
        <p:nvSpPr>
          <p:cNvPr id="33798" name="Rectangle 6"/>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380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801" name="Rectangle 9"/>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514600" y="1787975"/>
            <a:ext cx="2895600" cy="294825"/>
          </a:xfrm>
          <a:prstGeom prst="rect">
            <a:avLst/>
          </a:prstGeom>
          <a:noFill/>
        </p:spPr>
      </p:pic>
      <p:pic>
        <p:nvPicPr>
          <p:cNvPr id="19"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066799" y="3733800"/>
            <a:ext cx="4218211" cy="381000"/>
          </a:xfrm>
          <a:prstGeom prst="rect">
            <a:avLst/>
          </a:prstGeom>
          <a:noFill/>
        </p:spPr>
      </p:pic>
      <p:pic>
        <p:nvPicPr>
          <p:cNvPr id="15" name="Picture 14" descr="nn.png"/>
          <p:cNvPicPr>
            <a:picLocks noChangeAspect="1"/>
          </p:cNvPicPr>
          <p:nvPr/>
        </p:nvPicPr>
        <p:blipFill>
          <a:blip r:embed="rId5"/>
          <a:stretch>
            <a:fillRect/>
          </a:stretch>
        </p:blipFill>
        <p:spPr>
          <a:xfrm>
            <a:off x="5508251" y="2286000"/>
            <a:ext cx="3102349" cy="1676400"/>
          </a:xfrm>
          <a:prstGeom prst="rect">
            <a:avLst/>
          </a:prstGeom>
        </p:spPr>
      </p:pic>
      <p:sp>
        <p:nvSpPr>
          <p:cNvPr id="17" name="TextBox 16"/>
          <p:cNvSpPr txBox="1"/>
          <p:nvPr/>
        </p:nvSpPr>
        <p:spPr>
          <a:xfrm>
            <a:off x="6400800" y="3810000"/>
            <a:ext cx="389850" cy="369332"/>
          </a:xfrm>
          <a:prstGeom prst="rect">
            <a:avLst/>
          </a:prstGeom>
          <a:noFill/>
        </p:spPr>
        <p:txBody>
          <a:bodyPr wrap="none" rtlCol="0">
            <a:spAutoFit/>
          </a:bodyPr>
          <a:lstStyle/>
          <a:p>
            <a:r>
              <a:rPr lang="en-IN" dirty="0"/>
              <a:t>W</a:t>
            </a:r>
            <a:endParaRPr lang="en-US" dirty="0"/>
          </a:p>
        </p:txBody>
      </p:sp>
      <p:pic>
        <p:nvPicPr>
          <p:cNvPr id="1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728849" y="2514600"/>
            <a:ext cx="1262751" cy="27408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solidFill>
                  <a:prstClr val="black"/>
                </a:solidFill>
              </a:rPr>
              <a:t>Single output with nonlinearity</a:t>
            </a:r>
            <a:endParaRPr lang="en-US" dirty="0"/>
          </a:p>
        </p:txBody>
      </p:sp>
      <p:sp>
        <p:nvSpPr>
          <p:cNvPr id="3" name="Content Placeholder 2"/>
          <p:cNvSpPr>
            <a:spLocks noGrp="1"/>
          </p:cNvSpPr>
          <p:nvPr>
            <p:ph idx="1"/>
          </p:nvPr>
        </p:nvSpPr>
        <p:spPr>
          <a:xfrm>
            <a:off x="457200" y="1600200"/>
            <a:ext cx="8229600" cy="5105399"/>
          </a:xfrm>
        </p:spPr>
        <p:txBody>
          <a:bodyPr>
            <a:noAutofit/>
          </a:bodyPr>
          <a:lstStyle/>
          <a:p>
            <a:r>
              <a:rPr lang="en-IN" sz="2400" dirty="0"/>
              <a:t>Let for X</a:t>
            </a:r>
            <a:r>
              <a:rPr lang="en-IN" sz="2400" baseline="-25000" dirty="0"/>
              <a:t>i</a:t>
            </a:r>
            <a:r>
              <a:rPr lang="en-IN" sz="2400" dirty="0"/>
              <a:t>, </a:t>
            </a:r>
            <a:r>
              <a:rPr lang="en-IN" sz="2400" dirty="0" err="1"/>
              <a:t>y</a:t>
            </a:r>
            <a:r>
              <a:rPr lang="en-IN" sz="2400" baseline="-25000" dirty="0" err="1"/>
              <a:t>i</a:t>
            </a:r>
            <a:r>
              <a:rPr lang="en-IN" sz="2400" dirty="0"/>
              <a:t>=1. If X</a:t>
            </a:r>
            <a:r>
              <a:rPr lang="en-IN" sz="2400" baseline="-25000" dirty="0"/>
              <a:t>i</a:t>
            </a:r>
            <a:r>
              <a:rPr lang="en-IN" sz="2400" dirty="0"/>
              <a:t> is correctly predicted then </a:t>
            </a:r>
            <a:r>
              <a:rPr lang="cy-GB" sz="2400" dirty="0"/>
              <a:t>ŷ</a:t>
            </a:r>
            <a:r>
              <a:rPr lang="cy-GB" sz="2400" baseline="-25000" dirty="0"/>
              <a:t>i </a:t>
            </a:r>
            <a:r>
              <a:rPr lang="en-IN" sz="2400" dirty="0"/>
              <a:t>= high probability value, say 0.7. Then we don’t need to update the weight. Let X</a:t>
            </a:r>
            <a:r>
              <a:rPr lang="en-IN" sz="2400" baseline="-25000" dirty="0"/>
              <a:t>i</a:t>
            </a:r>
            <a:r>
              <a:rPr lang="en-IN" sz="2400" dirty="0"/>
              <a:t> is misclassified, then </a:t>
            </a:r>
            <a:r>
              <a:rPr lang="cy-GB" sz="2400" dirty="0"/>
              <a:t>ŷ</a:t>
            </a:r>
            <a:r>
              <a:rPr lang="cy-GB" sz="2400" baseline="-25000" dirty="0"/>
              <a:t>i </a:t>
            </a:r>
            <a:r>
              <a:rPr lang="en-IN" sz="2400" dirty="0"/>
              <a:t>is very low, say 0.1 according to the sigmoid function. In this case,          </a:t>
            </a:r>
          </a:p>
          <a:p>
            <a:pPr>
              <a:buNone/>
            </a:pPr>
            <a:r>
              <a:rPr lang="en-IN" sz="2400" dirty="0"/>
              <a:t>                                                                                , i.e., we are adding fraction of X</a:t>
            </a:r>
            <a:r>
              <a:rPr lang="en-IN" sz="2400" baseline="-25000" dirty="0"/>
              <a:t>i</a:t>
            </a:r>
            <a:r>
              <a:rPr lang="en-IN" sz="2400" dirty="0"/>
              <a:t> to the weight vector.</a:t>
            </a:r>
          </a:p>
          <a:p>
            <a:r>
              <a:rPr lang="en-IN" sz="2400" dirty="0"/>
              <a:t>Let for X</a:t>
            </a:r>
            <a:r>
              <a:rPr lang="en-IN" sz="2400" baseline="-25000" dirty="0"/>
              <a:t>i</a:t>
            </a:r>
            <a:r>
              <a:rPr lang="en-IN" sz="2400" dirty="0"/>
              <a:t>, </a:t>
            </a:r>
            <a:r>
              <a:rPr lang="en-IN" sz="2400" dirty="0" err="1"/>
              <a:t>y</a:t>
            </a:r>
            <a:r>
              <a:rPr lang="en-IN" sz="2400" baseline="-25000" dirty="0" err="1"/>
              <a:t>i</a:t>
            </a:r>
            <a:r>
              <a:rPr lang="en-IN" sz="2400" dirty="0"/>
              <a:t>=0. If X</a:t>
            </a:r>
            <a:r>
              <a:rPr lang="en-IN" sz="2400" baseline="-25000" dirty="0"/>
              <a:t>i</a:t>
            </a:r>
            <a:r>
              <a:rPr lang="en-IN" sz="2400" dirty="0"/>
              <a:t> is correctly predicted then </a:t>
            </a:r>
            <a:r>
              <a:rPr lang="cy-GB" sz="2400" dirty="0"/>
              <a:t>ŷ</a:t>
            </a:r>
            <a:r>
              <a:rPr lang="cy-GB" sz="2400" baseline="-25000" dirty="0"/>
              <a:t>i </a:t>
            </a:r>
            <a:r>
              <a:rPr lang="en-IN" sz="2400" dirty="0"/>
              <a:t>= low value, say 0.1. Then we don’t need to update the weight. Let X</a:t>
            </a:r>
            <a:r>
              <a:rPr lang="en-IN" sz="2400" baseline="-25000" dirty="0"/>
              <a:t>i</a:t>
            </a:r>
            <a:r>
              <a:rPr lang="en-IN" sz="2400" dirty="0"/>
              <a:t> is misclassified, then </a:t>
            </a:r>
            <a:r>
              <a:rPr lang="cy-GB" sz="2400" dirty="0"/>
              <a:t>ŷ</a:t>
            </a:r>
            <a:r>
              <a:rPr lang="cy-GB" sz="2400" baseline="-25000" dirty="0"/>
              <a:t>i </a:t>
            </a:r>
            <a:r>
              <a:rPr lang="en-IN" sz="2400" dirty="0"/>
              <a:t> is high, say 0.7, according to the sigmoid function. In this case,                                                                   </a:t>
            </a:r>
          </a:p>
          <a:p>
            <a:pPr>
              <a:buNone/>
            </a:pPr>
            <a:r>
              <a:rPr lang="en-IN" sz="2400" dirty="0"/>
              <a:t>     , i.e., we are subtracting fraction of X</a:t>
            </a:r>
            <a:r>
              <a:rPr lang="en-IN" sz="2400" baseline="-25000" dirty="0"/>
              <a:t>i</a:t>
            </a:r>
            <a:r>
              <a:rPr lang="en-IN" sz="2400" dirty="0"/>
              <a:t>, =&gt; adding fraction of negative X</a:t>
            </a:r>
            <a:r>
              <a:rPr lang="en-IN" sz="2400" baseline="-25000" dirty="0"/>
              <a:t>i</a:t>
            </a:r>
            <a:r>
              <a:rPr lang="en-IN" sz="2400" dirty="0"/>
              <a:t> to the weight vector.</a:t>
            </a:r>
            <a:endParaRPr lang="en-US" sz="2400" baseline="-25000" dirty="0"/>
          </a:p>
        </p:txBody>
      </p:sp>
      <p:sp>
        <p:nvSpPr>
          <p:cNvPr id="5" name="TextBox 4"/>
          <p:cNvSpPr txBox="1"/>
          <p:nvPr/>
        </p:nvSpPr>
        <p:spPr>
          <a:xfrm>
            <a:off x="457200" y="1143000"/>
            <a:ext cx="3809999" cy="461665"/>
          </a:xfrm>
          <a:prstGeom prst="rect">
            <a:avLst/>
          </a:prstGeom>
          <a:noFill/>
        </p:spPr>
        <p:txBody>
          <a:bodyPr wrap="square" rtlCol="0">
            <a:spAutoFit/>
          </a:bodyPr>
          <a:lstStyle/>
          <a:p>
            <a:pPr>
              <a:buFont typeface="Arial" pitchFamily="34" charset="0"/>
              <a:buChar char="•"/>
            </a:pPr>
            <a:r>
              <a:rPr lang="en-IN" sz="2400" dirty="0"/>
              <a:t> Weight </a:t>
            </a:r>
            <a:r>
              <a:rPr lang="en-IN" sz="2400" dirty="0" err="1"/>
              <a:t>updation</a:t>
            </a:r>
            <a:r>
              <a:rPr lang="en-IN" sz="2400" dirty="0"/>
              <a:t> rule is : =&gt;</a:t>
            </a:r>
            <a:endParaRPr lang="en-US" sz="2400" dirty="0"/>
          </a:p>
        </p:txBody>
      </p:sp>
      <p:sp>
        <p:nvSpPr>
          <p:cNvPr id="389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1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90600" y="3200400"/>
            <a:ext cx="4746172" cy="304800"/>
          </a:xfrm>
          <a:prstGeom prst="rect">
            <a:avLst/>
          </a:prstGeom>
          <a:noFill/>
        </p:spPr>
      </p:pic>
      <p:sp>
        <p:nvSpPr>
          <p:cNvPr id="38915" name="Rectangle 3"/>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91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16"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657600" y="5181600"/>
            <a:ext cx="4800600" cy="304800"/>
          </a:xfrm>
          <a:prstGeom prst="rect">
            <a:avLst/>
          </a:prstGeom>
          <a:noFill/>
        </p:spPr>
      </p:pic>
      <p:sp>
        <p:nvSpPr>
          <p:cNvPr id="38918" name="Rectangle 6"/>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9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19"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43400" y="1191014"/>
            <a:ext cx="3124200" cy="282186"/>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dirty="0">
                <a:solidFill>
                  <a:prstClr val="black"/>
                </a:solidFill>
              </a:rPr>
              <a:t>Single output with linearity / nonlinearity</a:t>
            </a:r>
            <a:endParaRPr lang="en-US" dirty="0"/>
          </a:p>
        </p:txBody>
      </p:sp>
      <p:sp>
        <p:nvSpPr>
          <p:cNvPr id="7" name="Rectangle 6"/>
          <p:cNvSpPr/>
          <p:nvPr/>
        </p:nvSpPr>
        <p:spPr>
          <a:xfrm>
            <a:off x="609600" y="1600201"/>
            <a:ext cx="8077200" cy="3785652"/>
          </a:xfrm>
          <a:prstGeom prst="rect">
            <a:avLst/>
          </a:prstGeom>
        </p:spPr>
        <p:txBody>
          <a:bodyPr wrap="square">
            <a:spAutoFit/>
          </a:bodyPr>
          <a:lstStyle/>
          <a:p>
            <a:pPr>
              <a:buFont typeface="Arial" pitchFamily="34" charset="0"/>
              <a:buChar char="•"/>
            </a:pPr>
            <a:r>
              <a:rPr lang="en-IN" dirty="0"/>
              <a:t> </a:t>
            </a:r>
            <a:r>
              <a:rPr lang="en-IN" sz="2400" dirty="0"/>
              <a:t>With linearity, weight </a:t>
            </a:r>
            <a:r>
              <a:rPr lang="en-IN" sz="2400" dirty="0" err="1"/>
              <a:t>updation</a:t>
            </a:r>
            <a:r>
              <a:rPr lang="en-IN" sz="2400" dirty="0"/>
              <a:t> rule is:</a:t>
            </a:r>
          </a:p>
          <a:p>
            <a:pPr>
              <a:buNone/>
            </a:pPr>
            <a:r>
              <a:rPr lang="en-IN" sz="2400" dirty="0"/>
              <a:t>                                                  , where </a:t>
            </a:r>
          </a:p>
          <a:p>
            <a:endParaRPr lang="en-IN" sz="2400" dirty="0"/>
          </a:p>
          <a:p>
            <a:pPr>
              <a:buFont typeface="Arial" pitchFamily="34" charset="0"/>
              <a:buChar char="•"/>
            </a:pPr>
            <a:r>
              <a:rPr lang="en-IN" sz="2400" dirty="0"/>
              <a:t>With non-linearity, weight </a:t>
            </a:r>
            <a:r>
              <a:rPr lang="en-IN" sz="2400" dirty="0" err="1"/>
              <a:t>updation</a:t>
            </a:r>
            <a:r>
              <a:rPr lang="en-IN" sz="2400" dirty="0"/>
              <a:t> rule is:</a:t>
            </a:r>
          </a:p>
          <a:p>
            <a:pPr>
              <a:buNone/>
            </a:pPr>
            <a:r>
              <a:rPr lang="en-IN" sz="2400" dirty="0"/>
              <a:t>                                                                           </a:t>
            </a:r>
          </a:p>
          <a:p>
            <a:pPr>
              <a:buNone/>
            </a:pPr>
            <a:r>
              <a:rPr lang="en-IN" sz="2400" dirty="0"/>
              <a:t>                                                         , where </a:t>
            </a:r>
          </a:p>
          <a:p>
            <a:endParaRPr lang="en-IN" sz="2400" dirty="0"/>
          </a:p>
          <a:p>
            <a:endParaRPr lang="en-IN" sz="2400" dirty="0"/>
          </a:p>
          <a:p>
            <a:pPr>
              <a:buFont typeface="Arial" pitchFamily="34" charset="0"/>
              <a:buChar char="•"/>
            </a:pPr>
            <a:r>
              <a:rPr lang="en-IN" sz="2400" dirty="0"/>
              <a:t> Both are weight </a:t>
            </a:r>
            <a:r>
              <a:rPr lang="en-IN" sz="2400" dirty="0" err="1"/>
              <a:t>updation</a:t>
            </a:r>
            <a:r>
              <a:rPr lang="en-IN" sz="2400" dirty="0"/>
              <a:t> rule for single layer </a:t>
            </a:r>
            <a:r>
              <a:rPr lang="en-IN" sz="2400" dirty="0" err="1"/>
              <a:t>perceptron</a:t>
            </a:r>
            <a:r>
              <a:rPr lang="en-IN" sz="2400" dirty="0"/>
              <a:t> to implement a two class problem.</a:t>
            </a:r>
            <a:endParaRPr lang="en-US" dirty="0"/>
          </a:p>
        </p:txBody>
      </p:sp>
      <p:pic>
        <p:nvPicPr>
          <p:cNvPr id="8"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638800" y="2133600"/>
            <a:ext cx="1524000" cy="367862"/>
          </a:xfrm>
          <a:prstGeom prst="rect">
            <a:avLst/>
          </a:prstGeom>
          <a:noFill/>
        </p:spPr>
      </p:pic>
      <p:pic>
        <p:nvPicPr>
          <p:cNvPr id="10"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867400" y="3429000"/>
            <a:ext cx="1872351" cy="406401"/>
          </a:xfrm>
          <a:prstGeom prst="rect">
            <a:avLst/>
          </a:prstGeom>
          <a:noFill/>
        </p:spPr>
      </p:pic>
      <p:pic>
        <p:nvPicPr>
          <p:cNvPr id="12" name="Picture 1"/>
          <p:cNvPicPr>
            <a:picLocks noGrp="1" noChangeAspect="1" noChangeArrowheads="1"/>
          </p:cNvPicPr>
          <p:nvPr>
            <p:ph idx="1"/>
          </p:nvPr>
        </p:nvPicPr>
        <p:blipFill>
          <a:blip r:embed="rId4">
            <a:clrChange>
              <a:clrFrom>
                <a:srgbClr val="FFFFFF"/>
              </a:clrFrom>
              <a:clrTo>
                <a:srgbClr val="FFFFFF">
                  <a:alpha val="0"/>
                </a:srgbClr>
              </a:clrTo>
            </a:clrChange>
          </a:blip>
          <a:stretch>
            <a:fillRect/>
          </a:stretch>
        </p:blipFill>
        <p:spPr bwMode="auto">
          <a:xfrm>
            <a:off x="914400" y="2209800"/>
            <a:ext cx="2971800" cy="383458"/>
          </a:xfrm>
          <a:prstGeom prst="rect">
            <a:avLst/>
          </a:prstGeom>
          <a:noFill/>
        </p:spPr>
      </p:pic>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37"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914400" y="3532566"/>
            <a:ext cx="3352800" cy="302834"/>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800" b="1" dirty="0">
                <a:solidFill>
                  <a:prstClr val="black"/>
                </a:solidFill>
              </a:rPr>
              <a:t>Back Propagation Learning: For Single Layer Network – Multiple output with nonlinearity</a:t>
            </a:r>
            <a:endParaRPr lang="en-US" dirty="0"/>
          </a:p>
        </p:txBody>
      </p:sp>
      <p:sp>
        <p:nvSpPr>
          <p:cNvPr id="3" name="Content Placeholder 2"/>
          <p:cNvSpPr>
            <a:spLocks noGrp="1"/>
          </p:cNvSpPr>
          <p:nvPr>
            <p:ph idx="1"/>
          </p:nvPr>
        </p:nvSpPr>
        <p:spPr>
          <a:xfrm>
            <a:off x="457200" y="4800600"/>
            <a:ext cx="4419600" cy="1828800"/>
          </a:xfrm>
        </p:spPr>
        <p:txBody>
          <a:bodyPr>
            <a:noAutofit/>
          </a:bodyPr>
          <a:lstStyle/>
          <a:p>
            <a:r>
              <a:rPr lang="en-IN" sz="1600" dirty="0"/>
              <a:t>D= dimension of training samples = number of input layer neurons.</a:t>
            </a:r>
          </a:p>
          <a:p>
            <a:r>
              <a:rPr lang="en-IN" sz="1600" dirty="0"/>
              <a:t>M = Number of classes = no. of output layer neurons.</a:t>
            </a:r>
          </a:p>
          <a:p>
            <a:r>
              <a:rPr lang="en-IN" sz="1600" dirty="0"/>
              <a:t>If we compute </a:t>
            </a:r>
            <a:r>
              <a:rPr lang="en-IN" sz="1600" dirty="0" err="1"/>
              <a:t>w</a:t>
            </a:r>
            <a:r>
              <a:rPr lang="en-IN" sz="1600" baseline="-25000" dirty="0" err="1"/>
              <a:t>ij</a:t>
            </a:r>
            <a:r>
              <a:rPr lang="en-IN" sz="1600" dirty="0"/>
              <a:t> for every </a:t>
            </a:r>
            <a:r>
              <a:rPr lang="en-IN" sz="1600" dirty="0" err="1"/>
              <a:t>i</a:t>
            </a:r>
            <a:r>
              <a:rPr lang="en-IN" sz="1600" dirty="0"/>
              <a:t> and j, then all the components of the weight matrix, W = (</a:t>
            </a:r>
            <a:r>
              <a:rPr lang="en-IN" sz="1600" dirty="0" err="1"/>
              <a:t>w</a:t>
            </a:r>
            <a:r>
              <a:rPr lang="en-IN" sz="1600" baseline="-25000" dirty="0" err="1"/>
              <a:t>ij</a:t>
            </a:r>
            <a:r>
              <a:rPr lang="en-IN" sz="1600" dirty="0"/>
              <a:t>)</a:t>
            </a:r>
            <a:r>
              <a:rPr lang="en-IN" sz="1600" baseline="-25000" dirty="0"/>
              <a:t>DXM</a:t>
            </a:r>
            <a:r>
              <a:rPr lang="en-IN" sz="1600" dirty="0"/>
              <a:t> will be updated.</a:t>
            </a:r>
            <a:endParaRPr lang="en-US" sz="1600" dirty="0"/>
          </a:p>
        </p:txBody>
      </p:sp>
      <p:pic>
        <p:nvPicPr>
          <p:cNvPr id="34818" name="Picture 2"/>
          <p:cNvPicPr>
            <a:picLocks noChangeAspect="1" noChangeArrowheads="1"/>
          </p:cNvPicPr>
          <p:nvPr/>
        </p:nvPicPr>
        <p:blipFill>
          <a:blip r:embed="rId2"/>
          <a:srcRect/>
          <a:stretch>
            <a:fillRect/>
          </a:stretch>
        </p:blipFill>
        <p:spPr bwMode="auto">
          <a:xfrm>
            <a:off x="609600" y="1066800"/>
            <a:ext cx="3876675" cy="3657600"/>
          </a:xfrm>
          <a:prstGeom prst="rect">
            <a:avLst/>
          </a:prstGeom>
          <a:noFill/>
          <a:ln w="9525">
            <a:noFill/>
            <a:miter lim="800000"/>
            <a:headEnd/>
            <a:tailEnd/>
          </a:ln>
          <a:effectLst/>
        </p:spPr>
      </p:pic>
      <p:pic>
        <p:nvPicPr>
          <p:cNvPr id="34819" name="Picture 3"/>
          <p:cNvPicPr>
            <a:picLocks noChangeAspect="1" noChangeArrowheads="1"/>
          </p:cNvPicPr>
          <p:nvPr/>
        </p:nvPicPr>
        <p:blipFill>
          <a:blip r:embed="rId3"/>
          <a:srcRect/>
          <a:stretch>
            <a:fillRect/>
          </a:stretch>
        </p:blipFill>
        <p:spPr bwMode="auto">
          <a:xfrm>
            <a:off x="4495800" y="2209800"/>
            <a:ext cx="428625" cy="466725"/>
          </a:xfrm>
          <a:prstGeom prst="rect">
            <a:avLst/>
          </a:prstGeom>
          <a:noFill/>
          <a:ln w="9525">
            <a:noFill/>
            <a:miter lim="800000"/>
            <a:headEnd/>
            <a:tailEnd/>
          </a:ln>
          <a:effectLst/>
        </p:spPr>
      </p:pic>
      <p:pic>
        <p:nvPicPr>
          <p:cNvPr id="34820" name="Picture 4"/>
          <p:cNvPicPr>
            <a:picLocks noChangeAspect="1" noChangeArrowheads="1"/>
          </p:cNvPicPr>
          <p:nvPr/>
        </p:nvPicPr>
        <p:blipFill>
          <a:blip r:embed="rId4"/>
          <a:srcRect/>
          <a:stretch>
            <a:fillRect/>
          </a:stretch>
        </p:blipFill>
        <p:spPr bwMode="auto">
          <a:xfrm>
            <a:off x="5334000" y="1295399"/>
            <a:ext cx="2895600" cy="1569371"/>
          </a:xfrm>
          <a:prstGeom prst="rect">
            <a:avLst/>
          </a:prstGeom>
          <a:noFill/>
          <a:ln w="9525">
            <a:noFill/>
            <a:miter lim="800000"/>
            <a:headEnd/>
            <a:tailEnd/>
          </a:ln>
          <a:effectLst/>
        </p:spPr>
      </p:pic>
      <p:pic>
        <p:nvPicPr>
          <p:cNvPr id="34821" name="Picture 5"/>
          <p:cNvPicPr>
            <a:picLocks noChangeAspect="1" noChangeArrowheads="1"/>
          </p:cNvPicPr>
          <p:nvPr/>
        </p:nvPicPr>
        <p:blipFill>
          <a:blip r:embed="rId5"/>
          <a:srcRect/>
          <a:stretch>
            <a:fillRect/>
          </a:stretch>
        </p:blipFill>
        <p:spPr bwMode="auto">
          <a:xfrm>
            <a:off x="5334000" y="3171032"/>
            <a:ext cx="2971800" cy="1372394"/>
          </a:xfrm>
          <a:prstGeom prst="rect">
            <a:avLst/>
          </a:prstGeom>
          <a:noFill/>
          <a:ln w="9525">
            <a:noFill/>
            <a:miter lim="800000"/>
            <a:headEnd/>
            <a:tailEnd/>
          </a:ln>
          <a:effectLst/>
        </p:spPr>
      </p:pic>
      <p:pic>
        <p:nvPicPr>
          <p:cNvPr id="34822" name="Picture 6"/>
          <p:cNvPicPr>
            <a:picLocks noChangeAspect="1" noChangeArrowheads="1"/>
          </p:cNvPicPr>
          <p:nvPr/>
        </p:nvPicPr>
        <p:blipFill>
          <a:blip r:embed="rId6"/>
          <a:srcRect/>
          <a:stretch>
            <a:fillRect/>
          </a:stretch>
        </p:blipFill>
        <p:spPr bwMode="auto">
          <a:xfrm>
            <a:off x="5181600" y="4800600"/>
            <a:ext cx="3152775" cy="13239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IN" sz="3600" b="1" dirty="0"/>
              <a:t>Architecture of the Multilayer Feed Forward Neural Network</a:t>
            </a:r>
            <a:endParaRPr lang="en-US" sz="3600" b="1" dirty="0"/>
          </a:p>
        </p:txBody>
      </p:sp>
      <p:sp>
        <p:nvSpPr>
          <p:cNvPr id="3" name="Content Placeholder 2"/>
          <p:cNvSpPr>
            <a:spLocks noGrp="1"/>
          </p:cNvSpPr>
          <p:nvPr>
            <p:ph idx="1"/>
          </p:nvPr>
        </p:nvSpPr>
        <p:spPr>
          <a:xfrm>
            <a:off x="457200" y="1112837"/>
            <a:ext cx="8229600" cy="5516563"/>
          </a:xfrm>
        </p:spPr>
        <p:txBody>
          <a:bodyPr>
            <a:normAutofit/>
          </a:bodyPr>
          <a:lstStyle/>
          <a:p>
            <a:r>
              <a:rPr lang="en-IN" sz="2400" dirty="0"/>
              <a:t>0</a:t>
            </a:r>
            <a:r>
              <a:rPr lang="en-IN" sz="2400" baseline="30000" dirty="0"/>
              <a:t>th</a:t>
            </a:r>
            <a:r>
              <a:rPr lang="en-IN" sz="2400" dirty="0"/>
              <a:t> layer is the input layer where neurons simply take the inputs and pass them as outputs.</a:t>
            </a:r>
          </a:p>
          <a:p>
            <a:r>
              <a:rPr lang="en-IN" sz="2400" dirty="0"/>
              <a:t>No. of hidden layers = K – 1, named as 1</a:t>
            </a:r>
            <a:r>
              <a:rPr lang="en-IN" sz="2400" baseline="30000" dirty="0"/>
              <a:t>st</a:t>
            </a:r>
            <a:r>
              <a:rPr lang="en-IN" sz="2400" dirty="0"/>
              <a:t>, 2</a:t>
            </a:r>
            <a:r>
              <a:rPr lang="en-IN" sz="2400" baseline="30000" dirty="0"/>
              <a:t>nd</a:t>
            </a:r>
            <a:r>
              <a:rPr lang="en-IN" sz="2400" dirty="0"/>
              <a:t>, .., </a:t>
            </a:r>
            <a:r>
              <a:rPr lang="en-IN" sz="2400" dirty="0" err="1"/>
              <a:t>k</a:t>
            </a:r>
            <a:r>
              <a:rPr lang="en-IN" sz="2400" baseline="30000" dirty="0" err="1"/>
              <a:t>th</a:t>
            </a:r>
            <a:r>
              <a:rPr lang="en-IN" sz="2400" dirty="0"/>
              <a:t>, …, (K-1)</a:t>
            </a:r>
            <a:r>
              <a:rPr lang="en-IN" sz="2400" baseline="30000" dirty="0" err="1"/>
              <a:t>th</a:t>
            </a:r>
            <a:r>
              <a:rPr lang="en-IN" sz="2400" dirty="0"/>
              <a:t> layer.</a:t>
            </a:r>
          </a:p>
          <a:p>
            <a:r>
              <a:rPr lang="en-IN" sz="2400" dirty="0" err="1"/>
              <a:t>K</a:t>
            </a:r>
            <a:r>
              <a:rPr lang="en-IN" sz="2400" baseline="30000" dirty="0" err="1"/>
              <a:t>th</a:t>
            </a:r>
            <a:r>
              <a:rPr lang="en-IN" sz="2400" dirty="0"/>
              <a:t> layer is the output layer where number of neurons = the number of classes in the dataset.</a:t>
            </a:r>
          </a:p>
          <a:p>
            <a:endParaRPr lang="en-IN" sz="2400" baseline="30000" dirty="0"/>
          </a:p>
          <a:p>
            <a:endParaRPr lang="en-IN" sz="2400" baseline="30000" dirty="0"/>
          </a:p>
          <a:p>
            <a:endParaRPr lang="en-IN" sz="2400" baseline="30000" dirty="0"/>
          </a:p>
          <a:p>
            <a:endParaRPr lang="en-IN" sz="2400" baseline="30000" dirty="0"/>
          </a:p>
          <a:p>
            <a:endParaRPr lang="en-IN" sz="2400" baseline="30000" dirty="0"/>
          </a:p>
          <a:p>
            <a:endParaRPr lang="en-IN" sz="2400" baseline="30000" dirty="0"/>
          </a:p>
          <a:p>
            <a:endParaRPr lang="en-IN" sz="2400" baseline="30000" dirty="0"/>
          </a:p>
          <a:p>
            <a:endParaRPr lang="en-IN" sz="2400" baseline="30000" dirty="0"/>
          </a:p>
          <a:p>
            <a:endParaRPr lang="en-IN" sz="2400" baseline="30000" dirty="0"/>
          </a:p>
          <a:p>
            <a:pPr>
              <a:buNone/>
            </a:pPr>
            <a:r>
              <a:rPr lang="en-US" sz="2400" baseline="30000" dirty="0"/>
              <a:t>                           0                      1                    2                          k                           </a:t>
            </a:r>
            <a:r>
              <a:rPr lang="en-US" sz="2400" baseline="30000" dirty="0" err="1"/>
              <a:t>K</a:t>
            </a:r>
            <a:r>
              <a:rPr lang="en-US" sz="2400" baseline="30000" dirty="0"/>
              <a:t>-1                K</a:t>
            </a:r>
          </a:p>
        </p:txBody>
      </p:sp>
      <p:pic>
        <p:nvPicPr>
          <p:cNvPr id="4" name="Picture 2"/>
          <p:cNvPicPr>
            <a:picLocks noChangeAspect="1" noChangeArrowheads="1"/>
          </p:cNvPicPr>
          <p:nvPr/>
        </p:nvPicPr>
        <p:blipFill>
          <a:blip r:embed="rId2"/>
          <a:srcRect/>
          <a:stretch>
            <a:fillRect/>
          </a:stretch>
        </p:blipFill>
        <p:spPr bwMode="auto">
          <a:xfrm>
            <a:off x="990600" y="3505200"/>
            <a:ext cx="7200900" cy="2606296"/>
          </a:xfrm>
          <a:prstGeom prst="rect">
            <a:avLst/>
          </a:prstGeom>
          <a:noFill/>
          <a:ln w="9525">
            <a:noFill/>
            <a:miter lim="800000"/>
            <a:headEnd/>
            <a:tailEnd/>
          </a:ln>
          <a:effectLst/>
        </p:spPr>
      </p:pic>
      <p:sp>
        <p:nvSpPr>
          <p:cNvPr id="5"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305799" y="4421841"/>
            <a:ext cx="311727" cy="302559"/>
          </a:xfrm>
          <a:prstGeom prst="rect">
            <a:avLst/>
          </a:prstGeom>
          <a:noFill/>
        </p:spPr>
      </p:pic>
      <p:sp>
        <p:nvSpPr>
          <p:cNvPr id="7" name="Rectangle 5"/>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prstClr val="black"/>
                </a:solidFill>
              </a:rPr>
              <a:t>Back Propagation Learning: For Multi Layer Feed Forward Network</a:t>
            </a:r>
            <a:endParaRPr lang="en-US" dirty="0"/>
          </a:p>
        </p:txBody>
      </p:sp>
      <p:sp>
        <p:nvSpPr>
          <p:cNvPr id="3" name="Content Placeholder 2"/>
          <p:cNvSpPr>
            <a:spLocks noGrp="1"/>
          </p:cNvSpPr>
          <p:nvPr>
            <p:ph idx="1"/>
          </p:nvPr>
        </p:nvSpPr>
        <p:spPr/>
        <p:txBody>
          <a:bodyPr/>
          <a:lstStyle/>
          <a:p>
            <a:r>
              <a:rPr lang="en-US" sz="2800" dirty="0"/>
              <a:t>Let M</a:t>
            </a:r>
            <a:r>
              <a:rPr lang="en-US" sz="2800" baseline="-25000" dirty="0"/>
              <a:t>k</a:t>
            </a:r>
            <a:r>
              <a:rPr lang="en-US" sz="2800" dirty="0"/>
              <a:t> is the number of nodes in the k-</a:t>
            </a:r>
            <a:r>
              <a:rPr lang="en-US" sz="2800" dirty="0" err="1"/>
              <a:t>th</a:t>
            </a:r>
            <a:r>
              <a:rPr lang="en-US" sz="2800" dirty="0"/>
              <a:t> layer, for k=0, 2, …, (K-1), K. So, M</a:t>
            </a:r>
            <a:r>
              <a:rPr lang="en-US" sz="2800" baseline="-25000" dirty="0"/>
              <a:t>0</a:t>
            </a:r>
            <a:r>
              <a:rPr lang="en-US" sz="2800" dirty="0"/>
              <a:t> is the dimension of the input feature vector.</a:t>
            </a:r>
          </a:p>
          <a:p>
            <a:r>
              <a:rPr lang="en-US" sz="2800" dirty="0"/>
              <a:t>    = Output of the j-</a:t>
            </a:r>
            <a:r>
              <a:rPr lang="en-US" sz="2800" dirty="0" err="1"/>
              <a:t>th</a:t>
            </a:r>
            <a:r>
              <a:rPr lang="en-US" sz="2800" dirty="0"/>
              <a:t> neuron of the k-</a:t>
            </a:r>
            <a:r>
              <a:rPr lang="en-US" sz="2800" dirty="0" err="1"/>
              <a:t>th</a:t>
            </a:r>
            <a:r>
              <a:rPr lang="en-US" sz="2800" dirty="0"/>
              <a:t> layer</a:t>
            </a:r>
          </a:p>
          <a:p>
            <a:r>
              <a:rPr lang="en-US" sz="2800" dirty="0"/>
              <a:t>    = Output of the j-</a:t>
            </a:r>
            <a:r>
              <a:rPr lang="en-US" sz="2800" dirty="0" err="1"/>
              <a:t>th</a:t>
            </a:r>
            <a:r>
              <a:rPr lang="en-US" sz="2800" dirty="0"/>
              <a:t> neuron of the output layer</a:t>
            </a:r>
          </a:p>
          <a:p>
            <a:endParaRPr lang="en-US" sz="2800" dirty="0"/>
          </a:p>
          <a:p>
            <a:endParaRPr lang="en-US" dirty="0"/>
          </a:p>
          <a:p>
            <a:endParaRPr lang="en-US"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1" name="Rectangle 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62000" y="3124200"/>
            <a:ext cx="381000" cy="392906"/>
          </a:xfrm>
          <a:prstGeom prst="rect">
            <a:avLst/>
          </a:prstGeom>
          <a:noFill/>
        </p:spPr>
      </p:pic>
      <p:sp>
        <p:nvSpPr>
          <p:cNvPr id="2054" name="Rectangle 6"/>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62000" y="3581400"/>
            <a:ext cx="390236" cy="378759"/>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solidFill>
                  <a:prstClr val="black"/>
                </a:solidFill>
              </a:rPr>
              <a:t>Multi Layer </a:t>
            </a:r>
            <a:r>
              <a:rPr lang="en-US" b="1" dirty="0" err="1">
                <a:solidFill>
                  <a:prstClr val="black"/>
                </a:solidFill>
              </a:rPr>
              <a:t>Perceptron</a:t>
            </a:r>
            <a:endParaRPr lang="en-US" dirty="0"/>
          </a:p>
        </p:txBody>
      </p:sp>
      <p:pic>
        <p:nvPicPr>
          <p:cNvPr id="4" name="Picture 2"/>
          <p:cNvPicPr>
            <a:picLocks noChangeAspect="1" noChangeArrowheads="1"/>
          </p:cNvPicPr>
          <p:nvPr/>
        </p:nvPicPr>
        <p:blipFill>
          <a:blip r:embed="rId2"/>
          <a:srcRect/>
          <a:stretch>
            <a:fillRect/>
          </a:stretch>
        </p:blipFill>
        <p:spPr bwMode="auto">
          <a:xfrm>
            <a:off x="457200" y="838200"/>
            <a:ext cx="7200900" cy="2606296"/>
          </a:xfrm>
          <a:prstGeom prst="rect">
            <a:avLst/>
          </a:prstGeom>
          <a:noFill/>
          <a:ln w="9525">
            <a:noFill/>
            <a:miter lim="800000"/>
            <a:headEnd/>
            <a:tailEnd/>
          </a:ln>
          <a:effectLst/>
        </p:spPr>
      </p:pic>
      <p:pic>
        <p:nvPicPr>
          <p:cNvPr id="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772400" y="1752600"/>
            <a:ext cx="311727" cy="302559"/>
          </a:xfrm>
          <a:prstGeom prst="rect">
            <a:avLst/>
          </a:prstGeom>
          <a:noFill/>
        </p:spPr>
      </p:pic>
      <p:sp>
        <p:nvSpPr>
          <p:cNvPr id="6" name="TextBox 5"/>
          <p:cNvSpPr txBox="1"/>
          <p:nvPr/>
        </p:nvSpPr>
        <p:spPr>
          <a:xfrm>
            <a:off x="533400" y="3581400"/>
            <a:ext cx="7924800" cy="3108543"/>
          </a:xfrm>
          <a:prstGeom prst="rect">
            <a:avLst/>
          </a:prstGeom>
          <a:noFill/>
        </p:spPr>
        <p:txBody>
          <a:bodyPr wrap="square" rtlCol="0">
            <a:spAutoFit/>
          </a:bodyPr>
          <a:lstStyle/>
          <a:p>
            <a:pPr>
              <a:buFont typeface="Arial" pitchFamily="34" charset="0"/>
              <a:buChar char="•"/>
            </a:pPr>
            <a:r>
              <a:rPr lang="en-IN" sz="2800" dirty="0"/>
              <a:t> Each neuron in a hidden/output layer performs two tasks:</a:t>
            </a:r>
          </a:p>
          <a:p>
            <a:r>
              <a:rPr lang="en-IN" sz="2800" dirty="0"/>
              <a:t> (</a:t>
            </a:r>
            <a:r>
              <a:rPr lang="en-IN" sz="2800" dirty="0" err="1"/>
              <a:t>i</a:t>
            </a:r>
            <a:r>
              <a:rPr lang="en-IN" sz="2800" dirty="0"/>
              <a:t>) Collects inputs from all the neurons of the previous layer and compute the weighted sum of the coming inputs</a:t>
            </a:r>
          </a:p>
          <a:p>
            <a:r>
              <a:rPr lang="en-IN" sz="2800" dirty="0"/>
              <a:t> (ii) Apply activation function, like RELU, Sigmoid etc. to compute the output.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solidFill>
                  <a:prstClr val="black"/>
                </a:solidFill>
              </a:rPr>
              <a:t>Multi Layer </a:t>
            </a:r>
            <a:r>
              <a:rPr lang="en-US" b="1" dirty="0" err="1">
                <a:solidFill>
                  <a:prstClr val="black"/>
                </a:solidFill>
              </a:rPr>
              <a:t>Perceptron</a:t>
            </a:r>
            <a:endParaRPr lang="en-US" dirty="0"/>
          </a:p>
        </p:txBody>
      </p:sp>
      <p:sp>
        <p:nvSpPr>
          <p:cNvPr id="3" name="Content Placeholder 2"/>
          <p:cNvSpPr>
            <a:spLocks noGrp="1"/>
          </p:cNvSpPr>
          <p:nvPr>
            <p:ph idx="1"/>
          </p:nvPr>
        </p:nvSpPr>
        <p:spPr>
          <a:xfrm>
            <a:off x="457200" y="3505200"/>
            <a:ext cx="8229600" cy="2620963"/>
          </a:xfrm>
        </p:spPr>
        <p:txBody>
          <a:bodyPr>
            <a:normAutofit fontScale="70000" lnSpcReduction="20000"/>
          </a:bodyPr>
          <a:lstStyle/>
          <a:p>
            <a:r>
              <a:rPr lang="en-IN" sz="3400" dirty="0"/>
              <a:t>Thus every neuron at k-</a:t>
            </a:r>
            <a:r>
              <a:rPr lang="en-IN" sz="3400" dirty="0" err="1"/>
              <a:t>th</a:t>
            </a:r>
            <a:r>
              <a:rPr lang="en-IN" sz="3400" dirty="0"/>
              <a:t> layer receives inputs from all neurons in (k-1)-</a:t>
            </a:r>
            <a:r>
              <a:rPr lang="en-IN" sz="3400" dirty="0" err="1"/>
              <a:t>th</a:t>
            </a:r>
            <a:r>
              <a:rPr lang="en-IN" sz="3400" dirty="0"/>
              <a:t> layer and passes the computed output to each neuron of the (k+1)-</a:t>
            </a:r>
            <a:r>
              <a:rPr lang="en-IN" sz="3400" dirty="0" err="1"/>
              <a:t>th</a:t>
            </a:r>
            <a:r>
              <a:rPr lang="en-IN" sz="3400" dirty="0"/>
              <a:t> layer, for k= 1, 2, …, K. </a:t>
            </a:r>
          </a:p>
          <a:p>
            <a:r>
              <a:rPr lang="en-IN" sz="3400" dirty="0"/>
              <a:t>When k=K, it is the output layer. So it does not pass the values to any other layer. These values are the predicted values of the class.</a:t>
            </a:r>
          </a:p>
          <a:p>
            <a:r>
              <a:rPr lang="en-IN" sz="3400" dirty="0"/>
              <a:t>       is the predicted output of the j-</a:t>
            </a:r>
            <a:r>
              <a:rPr lang="en-IN" sz="3400" dirty="0" err="1"/>
              <a:t>th</a:t>
            </a:r>
            <a:r>
              <a:rPr lang="en-IN" sz="3400" dirty="0"/>
              <a:t> neuron of the output layer (i.e., K-</a:t>
            </a:r>
            <a:r>
              <a:rPr lang="en-IN" sz="3400" dirty="0" err="1"/>
              <a:t>th</a:t>
            </a:r>
            <a:r>
              <a:rPr lang="en-IN" sz="3400" dirty="0"/>
              <a:t> layer). Actual value for j-</a:t>
            </a:r>
            <a:r>
              <a:rPr lang="en-IN" sz="3400" dirty="0" err="1"/>
              <a:t>th</a:t>
            </a:r>
            <a:r>
              <a:rPr lang="en-IN" sz="3400" dirty="0"/>
              <a:t> neuron is </a:t>
            </a:r>
            <a:r>
              <a:rPr lang="en-IN" sz="3400" dirty="0" err="1"/>
              <a:t>t</a:t>
            </a:r>
            <a:r>
              <a:rPr lang="en-IN" sz="3400" baseline="-25000" dirty="0" err="1"/>
              <a:t>j</a:t>
            </a:r>
            <a:r>
              <a:rPr lang="en-IN" sz="3400" dirty="0"/>
              <a:t>. </a:t>
            </a:r>
          </a:p>
        </p:txBody>
      </p:sp>
      <p:pic>
        <p:nvPicPr>
          <p:cNvPr id="4"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07473" y="5412441"/>
            <a:ext cx="311727" cy="302559"/>
          </a:xfrm>
          <a:prstGeom prst="rect">
            <a:avLst/>
          </a:prstGeom>
          <a:noFill/>
        </p:spPr>
      </p:pic>
      <p:pic>
        <p:nvPicPr>
          <p:cNvPr id="5" name="Picture 2"/>
          <p:cNvPicPr>
            <a:picLocks noChangeAspect="1" noChangeArrowheads="1"/>
          </p:cNvPicPr>
          <p:nvPr/>
        </p:nvPicPr>
        <p:blipFill>
          <a:blip r:embed="rId3"/>
          <a:srcRect/>
          <a:stretch>
            <a:fillRect/>
          </a:stretch>
        </p:blipFill>
        <p:spPr bwMode="auto">
          <a:xfrm>
            <a:off x="457200" y="838200"/>
            <a:ext cx="7200900" cy="2606296"/>
          </a:xfrm>
          <a:prstGeom prst="rect">
            <a:avLst/>
          </a:prstGeom>
          <a:noFill/>
          <a:ln w="9525">
            <a:noFill/>
            <a:miter lim="800000"/>
            <a:headEnd/>
            <a:tailEnd/>
          </a:ln>
          <a:effectLst/>
        </p:spPr>
      </p:pic>
      <p:pic>
        <p:nvPicPr>
          <p:cNvPr id="6"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772400" y="1752600"/>
            <a:ext cx="311727" cy="30255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Architecture of MLFFNN</a:t>
            </a:r>
          </a:p>
        </p:txBody>
      </p:sp>
      <p:pic>
        <p:nvPicPr>
          <p:cNvPr id="205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85800" y="914400"/>
            <a:ext cx="7143750" cy="381000"/>
          </a:xfrm>
          <a:prstGeom prst="rect">
            <a:avLst/>
          </a:prstGeom>
          <a:noFill/>
        </p:spPr>
      </p:pic>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4" name="Rectangle 6"/>
          <p:cNvSpPr>
            <a:spLocks noChangeArrowheads="1"/>
          </p:cNvSpPr>
          <p:nvPr/>
        </p:nvSpPr>
        <p:spPr bwMode="auto">
          <a:xfrm>
            <a:off x="0" y="844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0" y="1219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057"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62000" y="2057400"/>
            <a:ext cx="7391400" cy="329422"/>
          </a:xfrm>
          <a:prstGeom prst="rect">
            <a:avLst/>
          </a:prstGeom>
          <a:noFill/>
        </p:spPr>
      </p:pic>
      <p:pic>
        <p:nvPicPr>
          <p:cNvPr id="2056"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838199" y="2438400"/>
            <a:ext cx="4147457" cy="304800"/>
          </a:xfrm>
          <a:prstGeom prst="rect">
            <a:avLst/>
          </a:prstGeom>
          <a:noFill/>
        </p:spPr>
      </p:pic>
      <p:sp>
        <p:nvSpPr>
          <p:cNvPr id="205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9" name="Rectangle 11"/>
          <p:cNvSpPr>
            <a:spLocks noChangeArrowheads="1"/>
          </p:cNvSpPr>
          <p:nvPr/>
        </p:nvSpPr>
        <p:spPr bwMode="auto">
          <a:xfrm>
            <a:off x="0" y="660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0"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2"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61" name="Picture 1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62000" y="2895600"/>
            <a:ext cx="4572000" cy="315310"/>
          </a:xfrm>
          <a:prstGeom prst="rect">
            <a:avLst/>
          </a:prstGeom>
          <a:noFill/>
        </p:spPr>
      </p:pic>
      <p:sp>
        <p:nvSpPr>
          <p:cNvPr id="2063" name="Rectangle 15"/>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64" name="Picture 16"/>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486400" y="2895600"/>
            <a:ext cx="2948214" cy="254000"/>
          </a:xfrm>
          <a:prstGeom prst="rect">
            <a:avLst/>
          </a:prstGeom>
          <a:noFill/>
        </p:spPr>
      </p:pic>
      <p:sp>
        <p:nvSpPr>
          <p:cNvPr id="20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66" name="Picture 18"/>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762000" y="3276600"/>
            <a:ext cx="4267200" cy="308738"/>
          </a:xfrm>
          <a:prstGeom prst="rect">
            <a:avLst/>
          </a:prstGeom>
          <a:noFill/>
        </p:spPr>
      </p:pic>
      <p:sp>
        <p:nvSpPr>
          <p:cNvPr id="2068" name="Rectangle 20"/>
          <p:cNvSpPr>
            <a:spLocks noChangeArrowheads="1"/>
          </p:cNvSpPr>
          <p:nvPr/>
        </p:nvSpPr>
        <p:spPr bwMode="auto">
          <a:xfrm>
            <a:off x="0" y="635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8"/>
          <a:srcRect/>
          <a:stretch>
            <a:fillRect/>
          </a:stretch>
        </p:blipFill>
        <p:spPr bwMode="auto">
          <a:xfrm>
            <a:off x="685800" y="1447800"/>
            <a:ext cx="6591300" cy="45085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b="1" dirty="0">
                <a:solidFill>
                  <a:prstClr val="black"/>
                </a:solidFill>
              </a:rPr>
              <a:t>Multi Layer </a:t>
            </a:r>
            <a:r>
              <a:rPr lang="en-US" b="1" dirty="0" err="1">
                <a:solidFill>
                  <a:prstClr val="black"/>
                </a:solidFill>
              </a:rPr>
              <a:t>Perceptron</a:t>
            </a:r>
            <a:endParaRPr lang="en-US" dirty="0"/>
          </a:p>
        </p:txBody>
      </p:sp>
      <p:sp>
        <p:nvSpPr>
          <p:cNvPr id="3" name="Content Placeholder 2"/>
          <p:cNvSpPr>
            <a:spLocks noGrp="1"/>
          </p:cNvSpPr>
          <p:nvPr>
            <p:ph idx="1"/>
          </p:nvPr>
        </p:nvSpPr>
        <p:spPr>
          <a:xfrm>
            <a:off x="457200" y="2971800"/>
            <a:ext cx="8229600" cy="3733800"/>
          </a:xfrm>
        </p:spPr>
        <p:txBody>
          <a:bodyPr>
            <a:noAutofit/>
          </a:bodyPr>
          <a:lstStyle/>
          <a:p>
            <a:r>
              <a:rPr lang="en-IN" sz="2400" dirty="0"/>
              <a:t>Thus, we may compute the error function for the output layer. So, the weights of the connections between each neuron of last hidden layer (i.e., (K-1)-</a:t>
            </a:r>
            <a:r>
              <a:rPr lang="en-IN" sz="2400" dirty="0" err="1"/>
              <a:t>th</a:t>
            </a:r>
            <a:r>
              <a:rPr lang="en-IN" sz="2400" dirty="0"/>
              <a:t> layer) and each neuron of the output layer (i.e., (K-</a:t>
            </a:r>
            <a:r>
              <a:rPr lang="en-IN" sz="2400" dirty="0" err="1"/>
              <a:t>th</a:t>
            </a:r>
            <a:r>
              <a:rPr lang="en-IN" sz="2400" dirty="0"/>
              <a:t> layer) can be directly updated by the previous weight </a:t>
            </a:r>
            <a:r>
              <a:rPr lang="en-IN" sz="2400" dirty="0" err="1"/>
              <a:t>updation</a:t>
            </a:r>
            <a:r>
              <a:rPr lang="en-IN" sz="2400" dirty="0"/>
              <a:t> rule.</a:t>
            </a:r>
          </a:p>
          <a:p>
            <a:r>
              <a:rPr lang="en-IN" sz="2400" dirty="0"/>
              <a:t>But we cannot compute the error function for hidden layers as the actual output for hidden layer neurons are not known.  So we cannot directly update the weights of the connections between neurons in two consecutive hidden layers and between input layer and first hidden layer. </a:t>
            </a:r>
          </a:p>
        </p:txBody>
      </p:sp>
      <p:pic>
        <p:nvPicPr>
          <p:cNvPr id="5" name="Picture 2"/>
          <p:cNvPicPr>
            <a:picLocks noChangeAspect="1" noChangeArrowheads="1"/>
          </p:cNvPicPr>
          <p:nvPr/>
        </p:nvPicPr>
        <p:blipFill>
          <a:blip r:embed="rId2"/>
          <a:srcRect/>
          <a:stretch>
            <a:fillRect/>
          </a:stretch>
        </p:blipFill>
        <p:spPr bwMode="auto">
          <a:xfrm>
            <a:off x="1752600" y="670304"/>
            <a:ext cx="5727176" cy="2072896"/>
          </a:xfrm>
          <a:prstGeom prst="rect">
            <a:avLst/>
          </a:prstGeom>
          <a:noFill/>
          <a:ln w="9525">
            <a:noFill/>
            <a:miter lim="800000"/>
            <a:headEnd/>
            <a:tailEnd/>
          </a:ln>
          <a:effectLst/>
        </p:spPr>
      </p:pic>
      <p:pic>
        <p:nvPicPr>
          <p:cNvPr id="6"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543800" y="1678641"/>
            <a:ext cx="311727" cy="302559"/>
          </a:xfrm>
          <a:prstGeom prst="rect">
            <a:avLst/>
          </a:prstGeom>
          <a:noFill/>
        </p:spPr>
      </p:pic>
      <p:sp>
        <p:nvSpPr>
          <p:cNvPr id="7" name="TextBox 6"/>
          <p:cNvSpPr txBox="1"/>
          <p:nvPr/>
        </p:nvSpPr>
        <p:spPr>
          <a:xfrm>
            <a:off x="1752600" y="2667000"/>
            <a:ext cx="5564344" cy="369332"/>
          </a:xfrm>
          <a:prstGeom prst="rect">
            <a:avLst/>
          </a:prstGeom>
          <a:noFill/>
        </p:spPr>
        <p:txBody>
          <a:bodyPr wrap="none" rtlCol="0">
            <a:spAutoFit/>
          </a:bodyPr>
          <a:lstStyle/>
          <a:p>
            <a:r>
              <a:rPr lang="en-IN" dirty="0"/>
              <a:t>          0              1             2                  k                 </a:t>
            </a:r>
            <a:r>
              <a:rPr lang="en-IN" dirty="0" err="1"/>
              <a:t>K</a:t>
            </a:r>
            <a:r>
              <a:rPr lang="en-IN" dirty="0"/>
              <a:t>-1           K</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87362"/>
          </a:xfrm>
        </p:spPr>
        <p:txBody>
          <a:bodyPr>
            <a:normAutofit fontScale="90000"/>
          </a:bodyPr>
          <a:lstStyle/>
          <a:p>
            <a:r>
              <a:rPr lang="en-US" dirty="0"/>
              <a:t>Multilayer </a:t>
            </a:r>
            <a:r>
              <a:rPr lang="en-US" dirty="0" err="1"/>
              <a:t>Perceptron</a:t>
            </a:r>
            <a:endParaRPr lang="en-US" dirty="0"/>
          </a:p>
        </p:txBody>
      </p:sp>
      <p:sp>
        <p:nvSpPr>
          <p:cNvPr id="5" name="Content Placeholder 4"/>
          <p:cNvSpPr>
            <a:spLocks noGrp="1"/>
          </p:cNvSpPr>
          <p:nvPr>
            <p:ph idx="1"/>
          </p:nvPr>
        </p:nvSpPr>
        <p:spPr>
          <a:xfrm>
            <a:off x="457200" y="838200"/>
            <a:ext cx="8229600" cy="5287963"/>
          </a:xfrm>
        </p:spPr>
        <p:txBody>
          <a:bodyPr>
            <a:normAutofit fontScale="92500" lnSpcReduction="10000"/>
          </a:bodyPr>
          <a:lstStyle/>
          <a:p>
            <a:r>
              <a:rPr lang="en-US" sz="2400" dirty="0"/>
              <a:t>In case of Multilayer Feed Forward neural network, the training of hidden layer neurons is slightly different from the training of the output layer neurons.</a:t>
            </a:r>
          </a:p>
          <a:p>
            <a:r>
              <a:rPr lang="en-US" sz="2400" dirty="0"/>
              <a:t>It is because, the actual outputs of the neurons of the output layer are known but these are unknown for the hidden layer neurons.</a:t>
            </a:r>
          </a:p>
          <a:p>
            <a:r>
              <a:rPr lang="en-US" sz="2400" dirty="0"/>
              <a:t>We can compute the error at the output layer as we have the predicted values as well as the true values of the neurons of the output layer. These error expression provides us the error function associated with the output layer.</a:t>
            </a:r>
          </a:p>
          <a:p>
            <a:r>
              <a:rPr lang="en-US" sz="2400" dirty="0"/>
              <a:t>We can </a:t>
            </a:r>
            <a:r>
              <a:rPr lang="en-US" sz="2400" dirty="0" err="1"/>
              <a:t>backpropagate</a:t>
            </a:r>
            <a:r>
              <a:rPr lang="en-US" sz="2400" dirty="0"/>
              <a:t> the error through the gradient descent approach to the connection weights in between the neurons in the (K-1)-</a:t>
            </a:r>
            <a:r>
              <a:rPr lang="en-US" sz="2400" dirty="0" err="1"/>
              <a:t>th</a:t>
            </a:r>
            <a:r>
              <a:rPr lang="en-US" sz="2400" dirty="0"/>
              <a:t> layer (i.e., the last hidden layer) and the K-</a:t>
            </a:r>
            <a:r>
              <a:rPr lang="en-US" sz="2400" dirty="0" err="1"/>
              <a:t>th</a:t>
            </a:r>
            <a:r>
              <a:rPr lang="en-US" sz="2400" dirty="0"/>
              <a:t> layer (i.e., the output layer).</a:t>
            </a:r>
          </a:p>
          <a:p>
            <a:r>
              <a:rPr lang="en-US" sz="2400" dirty="0"/>
              <a:t>So we can </a:t>
            </a:r>
            <a:r>
              <a:rPr lang="en-US" sz="2400" dirty="0" err="1"/>
              <a:t>backpropagate</a:t>
            </a:r>
            <a:r>
              <a:rPr lang="en-US" sz="2400" dirty="0"/>
              <a:t> the error for </a:t>
            </a:r>
            <a:r>
              <a:rPr lang="en-US" sz="2400" dirty="0" err="1"/>
              <a:t>updation</a:t>
            </a:r>
            <a:r>
              <a:rPr lang="en-US" sz="2400" dirty="0"/>
              <a:t> of the weight vectors from (K-1)-</a:t>
            </a:r>
            <a:r>
              <a:rPr lang="en-US" sz="2400" dirty="0" err="1"/>
              <a:t>th</a:t>
            </a:r>
            <a:r>
              <a:rPr lang="en-US" sz="2400" dirty="0"/>
              <a:t> layer to K-</a:t>
            </a:r>
            <a:r>
              <a:rPr lang="en-US" sz="2400" dirty="0" err="1"/>
              <a:t>th</a:t>
            </a:r>
            <a:r>
              <a:rPr lang="en-US" sz="2400" dirty="0"/>
              <a:t> layer.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Multilayer </a:t>
            </a:r>
            <a:r>
              <a:rPr lang="en-US" dirty="0" err="1"/>
              <a:t>Perceptron</a:t>
            </a:r>
            <a:endParaRPr lang="en-US" dirty="0"/>
          </a:p>
        </p:txBody>
      </p:sp>
      <p:sp>
        <p:nvSpPr>
          <p:cNvPr id="3" name="Content Placeholder 2"/>
          <p:cNvSpPr>
            <a:spLocks noGrp="1"/>
          </p:cNvSpPr>
          <p:nvPr>
            <p:ph idx="1"/>
          </p:nvPr>
        </p:nvSpPr>
        <p:spPr>
          <a:xfrm>
            <a:off x="457200" y="914400"/>
            <a:ext cx="8229600" cy="5211763"/>
          </a:xfrm>
        </p:spPr>
        <p:txBody>
          <a:bodyPr>
            <a:normAutofit fontScale="55000" lnSpcReduction="20000"/>
          </a:bodyPr>
          <a:lstStyle/>
          <a:p>
            <a:r>
              <a:rPr lang="en-US" sz="3800" dirty="0"/>
              <a:t>But when we try to update the weight vectors in between two hidden layers or between input layer and first hidden layer, we can’t compute the error, as we don’t know the true output of the hidden layer neurons.</a:t>
            </a:r>
          </a:p>
          <a:p>
            <a:r>
              <a:rPr lang="en-US" sz="3800" dirty="0"/>
              <a:t>So we have to </a:t>
            </a:r>
            <a:r>
              <a:rPr lang="en-US" sz="3800" dirty="0" err="1"/>
              <a:t>backpropagate</a:t>
            </a:r>
            <a:r>
              <a:rPr lang="en-US" sz="3800" dirty="0"/>
              <a:t> the effect of the output error (that we have computed at the output layer) to the hidden layers. For that we use the gradient descent approach to update the weight vectors between (k-1)-</a:t>
            </a:r>
            <a:r>
              <a:rPr lang="en-US" sz="3800" dirty="0" err="1"/>
              <a:t>th</a:t>
            </a:r>
            <a:r>
              <a:rPr lang="en-US" sz="3800" dirty="0"/>
              <a:t> layer and k-</a:t>
            </a:r>
            <a:r>
              <a:rPr lang="en-US" sz="3800" dirty="0" err="1"/>
              <a:t>th</a:t>
            </a:r>
            <a:r>
              <a:rPr lang="en-US" sz="3800" dirty="0"/>
              <a:t> layer, for k=K-1, K-2, …, 1. </a:t>
            </a:r>
          </a:p>
          <a:p>
            <a:r>
              <a:rPr lang="en-US" sz="3800" dirty="0"/>
              <a:t>So, we first update the weight vectors between (K-1)-</a:t>
            </a:r>
            <a:r>
              <a:rPr lang="en-US" sz="3800" dirty="0" err="1"/>
              <a:t>th</a:t>
            </a:r>
            <a:r>
              <a:rPr lang="en-US" sz="3800" dirty="0"/>
              <a:t> layer and K-</a:t>
            </a:r>
            <a:r>
              <a:rPr lang="en-US" sz="3800" dirty="0" err="1"/>
              <a:t>th</a:t>
            </a:r>
            <a:r>
              <a:rPr lang="en-US" sz="3800" dirty="0"/>
              <a:t> layer directly using error function using gradient descent approach.</a:t>
            </a:r>
          </a:p>
          <a:p>
            <a:r>
              <a:rPr lang="en-US" sz="3800" dirty="0"/>
              <a:t>Then we </a:t>
            </a:r>
            <a:r>
              <a:rPr lang="en-US" sz="3800" dirty="0" err="1"/>
              <a:t>backpropagate</a:t>
            </a:r>
            <a:r>
              <a:rPr lang="en-US" sz="3800" dirty="0"/>
              <a:t> the errors  in a order as follows to update the weight vectors:</a:t>
            </a:r>
          </a:p>
          <a:p>
            <a:pPr>
              <a:buNone/>
            </a:pPr>
            <a:r>
              <a:rPr lang="en-US" sz="3800" dirty="0"/>
              <a:t>   step 1) between (K-2)-</a:t>
            </a:r>
            <a:r>
              <a:rPr lang="en-US" sz="3800" dirty="0" err="1"/>
              <a:t>th</a:t>
            </a:r>
            <a:r>
              <a:rPr lang="en-US" sz="3800" dirty="0"/>
              <a:t> layer and (K-1)-</a:t>
            </a:r>
            <a:r>
              <a:rPr lang="en-US" sz="3800" dirty="0" err="1"/>
              <a:t>th</a:t>
            </a:r>
            <a:r>
              <a:rPr lang="en-US" sz="3800" dirty="0"/>
              <a:t> layer</a:t>
            </a:r>
          </a:p>
          <a:p>
            <a:pPr>
              <a:buNone/>
            </a:pPr>
            <a:r>
              <a:rPr lang="en-US" sz="3800" dirty="0"/>
              <a:t>   step 2) between (K-3)-</a:t>
            </a:r>
            <a:r>
              <a:rPr lang="en-US" sz="3800" dirty="0" err="1"/>
              <a:t>th</a:t>
            </a:r>
            <a:r>
              <a:rPr lang="en-US" sz="3800" dirty="0"/>
              <a:t> layer and (K-2)-</a:t>
            </a:r>
            <a:r>
              <a:rPr lang="en-US" sz="3800" dirty="0" err="1"/>
              <a:t>th</a:t>
            </a:r>
            <a:r>
              <a:rPr lang="en-US" sz="3800" dirty="0"/>
              <a:t> layer</a:t>
            </a:r>
          </a:p>
          <a:p>
            <a:pPr>
              <a:buNone/>
            </a:pPr>
            <a:r>
              <a:rPr lang="en-US" sz="3800" dirty="0"/>
              <a:t>                 ………..                    ………         ……….</a:t>
            </a:r>
          </a:p>
          <a:p>
            <a:pPr>
              <a:buNone/>
            </a:pPr>
            <a:r>
              <a:rPr lang="en-US" sz="3800" dirty="0"/>
              <a:t>  step K-2) between 1-th layer and 2-th layer</a:t>
            </a:r>
          </a:p>
          <a:p>
            <a:pPr>
              <a:buNone/>
            </a:pPr>
            <a:r>
              <a:rPr lang="en-US" sz="3800" dirty="0"/>
              <a:t>  step K-1) between 0-th layer and 1-th layer</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100" b="1" dirty="0"/>
              <a:t>Back Propagation Learning : Output Layer</a:t>
            </a:r>
            <a:endParaRPr lang="en-US" sz="3200" b="1" dirty="0"/>
          </a:p>
        </p:txBody>
      </p:sp>
      <p:sp>
        <p:nvSpPr>
          <p:cNvPr id="3" name="Content Placeholder 2"/>
          <p:cNvSpPr>
            <a:spLocks noGrp="1"/>
          </p:cNvSpPr>
          <p:nvPr>
            <p:ph idx="1"/>
          </p:nvPr>
        </p:nvSpPr>
        <p:spPr>
          <a:xfrm>
            <a:off x="457200" y="914400"/>
            <a:ext cx="8229600" cy="5791200"/>
          </a:xfrm>
        </p:spPr>
        <p:txBody>
          <a:bodyPr/>
          <a:lstStyle/>
          <a:p>
            <a:r>
              <a:rPr lang="en-US" sz="2400" dirty="0"/>
              <a:t>Let last hidden layer = the (K-1)-</a:t>
            </a:r>
            <a:r>
              <a:rPr lang="en-US" sz="2400" dirty="0" err="1"/>
              <a:t>th</a:t>
            </a:r>
            <a:r>
              <a:rPr lang="en-US" sz="2400" dirty="0"/>
              <a:t> layer and so output layer is the K-</a:t>
            </a:r>
            <a:r>
              <a:rPr lang="en-US" sz="2400" dirty="0" err="1"/>
              <a:t>th</a:t>
            </a:r>
            <a:r>
              <a:rPr lang="en-US" sz="2400" dirty="0"/>
              <a:t> layer of the neural network.</a:t>
            </a:r>
          </a:p>
          <a:p>
            <a:pPr>
              <a:buNone/>
            </a:pPr>
            <a:endParaRPr lang="en-US" sz="2400" dirty="0"/>
          </a:p>
          <a:p>
            <a:endParaRPr lang="en-US" dirty="0"/>
          </a:p>
        </p:txBody>
      </p:sp>
      <p:pic>
        <p:nvPicPr>
          <p:cNvPr id="1026" name="Picture 2"/>
          <p:cNvPicPr>
            <a:picLocks noChangeAspect="1" noChangeArrowheads="1"/>
          </p:cNvPicPr>
          <p:nvPr/>
        </p:nvPicPr>
        <p:blipFill>
          <a:blip r:embed="rId2"/>
          <a:srcRect/>
          <a:stretch>
            <a:fillRect/>
          </a:stretch>
        </p:blipFill>
        <p:spPr bwMode="auto">
          <a:xfrm>
            <a:off x="609600" y="1676400"/>
            <a:ext cx="4762500" cy="3359752"/>
          </a:xfrm>
          <a:prstGeom prst="rect">
            <a:avLst/>
          </a:prstGeom>
          <a:noFill/>
          <a:ln w="9525">
            <a:noFill/>
            <a:miter lim="800000"/>
            <a:headEnd/>
            <a:tailEnd/>
          </a:ln>
          <a:effectLst/>
        </p:spPr>
      </p:pic>
      <p:sp>
        <p:nvSpPr>
          <p:cNvPr id="5" name="TextBox 4"/>
          <p:cNvSpPr txBox="1"/>
          <p:nvPr/>
        </p:nvSpPr>
        <p:spPr>
          <a:xfrm>
            <a:off x="457200" y="5029200"/>
            <a:ext cx="3260701" cy="369332"/>
          </a:xfrm>
          <a:prstGeom prst="rect">
            <a:avLst/>
          </a:prstGeom>
          <a:noFill/>
        </p:spPr>
        <p:txBody>
          <a:bodyPr wrap="square" rtlCol="0">
            <a:spAutoFit/>
          </a:bodyPr>
          <a:lstStyle/>
          <a:p>
            <a:pPr>
              <a:buFont typeface="Arial" pitchFamily="34" charset="0"/>
              <a:buChar char="•"/>
            </a:pPr>
            <a:r>
              <a:rPr lang="en-US" dirty="0"/>
              <a:t> The error at the output layer is:</a:t>
            </a:r>
          </a:p>
        </p:txBody>
      </p:sp>
      <p:sp>
        <p:nvSpPr>
          <p:cNvPr id="7" name="TextBox 6"/>
          <p:cNvSpPr txBox="1"/>
          <p:nvPr/>
        </p:nvSpPr>
        <p:spPr>
          <a:xfrm>
            <a:off x="5334000" y="1600200"/>
            <a:ext cx="3352801" cy="3416320"/>
          </a:xfrm>
          <a:prstGeom prst="rect">
            <a:avLst/>
          </a:prstGeom>
          <a:noFill/>
        </p:spPr>
        <p:txBody>
          <a:bodyPr wrap="square" rtlCol="0">
            <a:spAutoFit/>
          </a:bodyPr>
          <a:lstStyle/>
          <a:p>
            <a:pPr>
              <a:buFont typeface="Arial" pitchFamily="34" charset="0"/>
              <a:buChar char="•"/>
            </a:pPr>
            <a:r>
              <a:rPr lang="en-US" dirty="0"/>
              <a:t> j-</a:t>
            </a:r>
            <a:r>
              <a:rPr lang="en-US" dirty="0" err="1"/>
              <a:t>th</a:t>
            </a:r>
            <a:r>
              <a:rPr lang="en-US" dirty="0"/>
              <a:t> neuron performs 2 tasks:</a:t>
            </a:r>
          </a:p>
          <a:p>
            <a:pPr marL="400050" indent="-400050"/>
            <a:r>
              <a:rPr lang="en-US" dirty="0" err="1"/>
              <a:t>i</a:t>
            </a:r>
            <a:r>
              <a:rPr lang="en-US" dirty="0"/>
              <a:t>) Compute the weighted sum of all the inputs coming from the outputs of the neurons of (K-1)-</a:t>
            </a:r>
            <a:r>
              <a:rPr lang="en-US" dirty="0" err="1"/>
              <a:t>th</a:t>
            </a:r>
            <a:r>
              <a:rPr lang="en-US" dirty="0"/>
              <a:t> layer.  </a:t>
            </a:r>
          </a:p>
          <a:p>
            <a:pPr marL="400050" indent="-400050">
              <a:buAutoNum type="romanLcParenR"/>
            </a:pPr>
            <a:endParaRPr lang="en-US" dirty="0"/>
          </a:p>
          <a:p>
            <a:pPr marL="400050" indent="-400050">
              <a:buAutoNum type="romanLcParenR"/>
            </a:pPr>
            <a:endParaRPr lang="en-US" dirty="0"/>
          </a:p>
          <a:p>
            <a:pPr marL="400050" indent="-400050">
              <a:buAutoNum type="romanLcParenR"/>
            </a:pPr>
            <a:endParaRPr lang="en-US" dirty="0"/>
          </a:p>
          <a:p>
            <a:pPr marL="400050" indent="-400050"/>
            <a:r>
              <a:rPr lang="en-US" dirty="0"/>
              <a:t>ii) Apply the activation function (here, </a:t>
            </a:r>
            <a:r>
              <a:rPr lang="en-US" dirty="0" err="1"/>
              <a:t>sigmoidal</a:t>
            </a:r>
            <a:r>
              <a:rPr lang="en-US" dirty="0"/>
              <a:t> function on the weighted sum to get the output of the j-</a:t>
            </a:r>
            <a:r>
              <a:rPr lang="en-US" dirty="0" err="1"/>
              <a:t>th</a:t>
            </a:r>
            <a:r>
              <a:rPr lang="en-US" dirty="0"/>
              <a:t> neuron.  </a:t>
            </a:r>
          </a:p>
        </p:txBody>
      </p:sp>
      <p:sp>
        <p:nvSpPr>
          <p:cNvPr id="10" name="TextBox 9"/>
          <p:cNvSpPr txBox="1"/>
          <p:nvPr/>
        </p:nvSpPr>
        <p:spPr>
          <a:xfrm>
            <a:off x="2971800" y="5410200"/>
            <a:ext cx="2590799" cy="923330"/>
          </a:xfrm>
          <a:prstGeom prst="rect">
            <a:avLst/>
          </a:prstGeom>
          <a:noFill/>
        </p:spPr>
        <p:txBody>
          <a:bodyPr wrap="square" rtlCol="0">
            <a:spAutoFit/>
          </a:bodyPr>
          <a:lstStyle/>
          <a:p>
            <a:pPr>
              <a:buFont typeface="Arial" pitchFamily="34" charset="0"/>
              <a:buChar char="•"/>
            </a:pPr>
            <a:r>
              <a:rPr lang="en-US" dirty="0"/>
              <a:t> </a:t>
            </a:r>
            <a:r>
              <a:rPr lang="en-US" dirty="0" err="1"/>
              <a:t>t</a:t>
            </a:r>
            <a:r>
              <a:rPr lang="en-US" baseline="-25000" dirty="0" err="1"/>
              <a:t>j</a:t>
            </a:r>
            <a:r>
              <a:rPr lang="en-US" dirty="0"/>
              <a:t> is the true output of the j-</a:t>
            </a:r>
            <a:r>
              <a:rPr lang="en-US" dirty="0" err="1"/>
              <a:t>th</a:t>
            </a:r>
            <a:r>
              <a:rPr lang="en-US" dirty="0"/>
              <a:t> neuron at the K-</a:t>
            </a:r>
            <a:r>
              <a:rPr lang="en-US" dirty="0" err="1"/>
              <a:t>th</a:t>
            </a:r>
            <a:r>
              <a:rPr lang="en-US" dirty="0"/>
              <a:t> layer. </a:t>
            </a:r>
          </a:p>
        </p:txBody>
      </p:sp>
      <p:pic>
        <p:nvPicPr>
          <p:cNvPr id="11"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38200" y="5421252"/>
            <a:ext cx="1828800" cy="781777"/>
          </a:xfrm>
          <a:prstGeom prst="rect">
            <a:avLst/>
          </a:prstGeom>
          <a:noFill/>
        </p:spPr>
      </p:pic>
      <p:sp>
        <p:nvSpPr>
          <p:cNvPr id="103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2"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096000" y="5029200"/>
            <a:ext cx="1371600" cy="545977"/>
          </a:xfrm>
          <a:prstGeom prst="rect">
            <a:avLst/>
          </a:prstGeom>
          <a:noFill/>
        </p:spPr>
      </p:pic>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4" name="Picture 1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096000" y="3124200"/>
            <a:ext cx="1524000" cy="59634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b="1" dirty="0"/>
              <a:t>Back Propagation Learning : Output Layer</a:t>
            </a:r>
            <a:endParaRPr lang="en-US" sz="2800" dirty="0"/>
          </a:p>
        </p:txBody>
      </p:sp>
      <p:sp>
        <p:nvSpPr>
          <p:cNvPr id="3" name="Content Placeholder 2"/>
          <p:cNvSpPr>
            <a:spLocks noGrp="1"/>
          </p:cNvSpPr>
          <p:nvPr>
            <p:ph idx="1"/>
          </p:nvPr>
        </p:nvSpPr>
        <p:spPr>
          <a:xfrm>
            <a:off x="457200" y="1143000"/>
            <a:ext cx="8229600" cy="5181600"/>
          </a:xfrm>
        </p:spPr>
        <p:txBody>
          <a:bodyPr/>
          <a:lstStyle/>
          <a:p>
            <a:r>
              <a:rPr lang="en-US" dirty="0"/>
              <a:t>In back propagation learning, we will estimate   the weight vector      that minimizes  </a:t>
            </a:r>
          </a:p>
          <a:p>
            <a:r>
              <a:rPr lang="en-US" dirty="0"/>
              <a:t>In gradient descent approach we need to compute the gradient of this error function, i.e., we need to take the partial derivative of E </a:t>
            </a:r>
            <a:r>
              <a:rPr lang="en-US" dirty="0" err="1"/>
              <a:t>w.r.t</a:t>
            </a:r>
            <a:r>
              <a:rPr lang="en-US" dirty="0"/>
              <a:t>. the weight vector      , i.e., we need to compute </a:t>
            </a:r>
          </a:p>
          <a:p>
            <a:r>
              <a:rPr lang="en-US" dirty="0"/>
              <a:t>By chain rule, we get</a:t>
            </a:r>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800600" y="3962400"/>
            <a:ext cx="304800" cy="233680"/>
          </a:xfrm>
          <a:prstGeom prst="rect">
            <a:avLst/>
          </a:prstGeom>
          <a:noFill/>
        </p:spPr>
      </p:pic>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590800" y="4267200"/>
            <a:ext cx="381000" cy="546100"/>
          </a:xfrm>
          <a:prstGeom prst="rect">
            <a:avLst/>
          </a:prstGeom>
          <a:noFill/>
        </p:spPr>
      </p:pic>
      <p:pic>
        <p:nvPicPr>
          <p:cNvPr id="8"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886200" y="1905000"/>
            <a:ext cx="304800" cy="233680"/>
          </a:xfrm>
          <a:prstGeom prst="rect">
            <a:avLst/>
          </a:prstGeom>
          <a:noFill/>
        </p:spPr>
      </p:pic>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3"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010400" y="1676399"/>
            <a:ext cx="1447800" cy="618907"/>
          </a:xfrm>
          <a:prstGeom prst="rect">
            <a:avLst/>
          </a:prstGeom>
          <a:noFill/>
        </p:spPr>
      </p:pic>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5"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72000" y="4840393"/>
            <a:ext cx="2209800" cy="577004"/>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400" b="1" dirty="0"/>
              <a:t>Back Propagation Learning : Output Layer</a:t>
            </a:r>
            <a:endParaRPr lang="en-US" sz="2400" dirty="0"/>
          </a:p>
        </p:txBody>
      </p:sp>
      <p:sp>
        <p:nvSpPr>
          <p:cNvPr id="3" name="Content Placeholder 2"/>
          <p:cNvSpPr>
            <a:spLocks noGrp="1"/>
          </p:cNvSpPr>
          <p:nvPr>
            <p:ph idx="1"/>
          </p:nvPr>
        </p:nvSpPr>
        <p:spPr>
          <a:xfrm>
            <a:off x="457200" y="1066800"/>
            <a:ext cx="7772400" cy="5257800"/>
          </a:xfrm>
        </p:spPr>
        <p:txBody>
          <a:bodyPr>
            <a:normAutofit/>
          </a:bodyPr>
          <a:lstStyle/>
          <a:p>
            <a:r>
              <a:rPr lang="en-US" sz="2400" dirty="0"/>
              <a:t>Since,                               so</a:t>
            </a:r>
          </a:p>
          <a:p>
            <a:endParaRPr lang="en-US" sz="2400" dirty="0"/>
          </a:p>
          <a:p>
            <a:r>
              <a:rPr lang="en-US" sz="2400" dirty="0"/>
              <a:t>Since,                       which is a </a:t>
            </a:r>
            <a:r>
              <a:rPr lang="en-US" sz="2400" dirty="0" err="1"/>
              <a:t>sigmoidal</a:t>
            </a:r>
            <a:r>
              <a:rPr lang="en-US" sz="2400" dirty="0"/>
              <a:t> </a:t>
            </a:r>
          </a:p>
          <a:p>
            <a:pPr>
              <a:buNone/>
            </a:pPr>
            <a:endParaRPr lang="en-US" sz="2400" dirty="0"/>
          </a:p>
          <a:p>
            <a:pPr>
              <a:buNone/>
            </a:pPr>
            <a:r>
              <a:rPr lang="en-US" sz="2400" dirty="0"/>
              <a:t>     function, so</a:t>
            </a:r>
          </a:p>
          <a:p>
            <a:r>
              <a:rPr lang="en-US" sz="2400" dirty="0"/>
              <a:t>Since,                             so </a:t>
            </a:r>
          </a:p>
          <a:p>
            <a:endParaRPr lang="en-US" sz="2400" dirty="0"/>
          </a:p>
          <a:p>
            <a:r>
              <a:rPr lang="en-US" sz="2400" dirty="0"/>
              <a:t>Therefore, </a:t>
            </a:r>
          </a:p>
          <a:p>
            <a:endParaRPr lang="en-US" sz="2400" dirty="0"/>
          </a:p>
          <a:p>
            <a:r>
              <a:rPr lang="en-US" sz="2400" dirty="0"/>
              <a:t>Let,                                         , so</a:t>
            </a:r>
          </a:p>
          <a:p>
            <a:r>
              <a:rPr lang="en-US" sz="2400" dirty="0"/>
              <a:t>Therefore, weight </a:t>
            </a:r>
            <a:r>
              <a:rPr lang="en-US" sz="2400" dirty="0" err="1"/>
              <a:t>updation</a:t>
            </a:r>
            <a:r>
              <a:rPr lang="en-US" sz="2400" dirty="0"/>
              <a:t> rule at the output layer is:                              </a:t>
            </a:r>
          </a:p>
        </p:txBody>
      </p:sp>
      <p:pic>
        <p:nvPicPr>
          <p:cNvPr id="4"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990600"/>
            <a:ext cx="1828800" cy="781777"/>
          </a:xfrm>
          <a:prstGeom prst="rect">
            <a:avLst/>
          </a:prstGeom>
          <a:noFill/>
        </p:spPr>
      </p:pic>
      <p:pic>
        <p:nvPicPr>
          <p:cNvPr id="6" name="Picture 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676400" y="1981200"/>
            <a:ext cx="1371600" cy="545977"/>
          </a:xfrm>
          <a:prstGeom prst="rect">
            <a:avLst/>
          </a:prstGeom>
          <a:noFill/>
        </p:spPr>
      </p:pic>
      <p:sp>
        <p:nvSpPr>
          <p:cNvPr id="174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09"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191000" y="1066800"/>
            <a:ext cx="1371600" cy="572610"/>
          </a:xfrm>
          <a:prstGeom prst="rect">
            <a:avLst/>
          </a:prstGeom>
          <a:noFill/>
        </p:spPr>
      </p:pic>
      <p:sp>
        <p:nvSpPr>
          <p:cNvPr id="1741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11" name="Picture 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514600" y="2743200"/>
            <a:ext cx="1549332" cy="523875"/>
          </a:xfrm>
          <a:prstGeom prst="rect">
            <a:avLst/>
          </a:prstGeom>
          <a:noFill/>
        </p:spPr>
      </p:pic>
      <p:sp>
        <p:nvSpPr>
          <p:cNvPr id="174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4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41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17" name="Picture 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905000" y="3276600"/>
            <a:ext cx="1447800" cy="566530"/>
          </a:xfrm>
          <a:prstGeom prst="rect">
            <a:avLst/>
          </a:prstGeom>
          <a:noFill/>
        </p:spPr>
      </p:pic>
      <p:sp>
        <p:nvSpPr>
          <p:cNvPr id="1742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19" name="Picture 11"/>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4114800" y="3246650"/>
            <a:ext cx="1143000" cy="553825"/>
          </a:xfrm>
          <a:prstGeom prst="rect">
            <a:avLst/>
          </a:prstGeom>
          <a:noFill/>
        </p:spPr>
      </p:pic>
      <p:sp>
        <p:nvSpPr>
          <p:cNvPr id="17422"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21" name="Picture 13"/>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2362200" y="4129644"/>
            <a:ext cx="4267200" cy="509031"/>
          </a:xfrm>
          <a:prstGeom prst="rect">
            <a:avLst/>
          </a:prstGeom>
          <a:noFill/>
        </p:spPr>
      </p:pic>
      <p:sp>
        <p:nvSpPr>
          <p:cNvPr id="17424"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23" name="Picture 15"/>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1524000" y="5105400"/>
            <a:ext cx="2552700" cy="304800"/>
          </a:xfrm>
          <a:prstGeom prst="rect">
            <a:avLst/>
          </a:prstGeom>
          <a:noFill/>
        </p:spPr>
      </p:pic>
      <p:sp>
        <p:nvSpPr>
          <p:cNvPr id="17426"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25" name="Picture 17"/>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4800600" y="4953000"/>
            <a:ext cx="1524000" cy="524256"/>
          </a:xfrm>
          <a:prstGeom prst="rect">
            <a:avLst/>
          </a:prstGeom>
          <a:noFill/>
        </p:spPr>
      </p:pic>
      <p:sp>
        <p:nvSpPr>
          <p:cNvPr id="17428"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27" name="Picture 19"/>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990600" y="5997666"/>
            <a:ext cx="2286000" cy="306502"/>
          </a:xfrm>
          <a:prstGeom prst="rect">
            <a:avLst/>
          </a:prstGeom>
          <a:noFill/>
        </p:spPr>
      </p:pic>
      <p:pic>
        <p:nvPicPr>
          <p:cNvPr id="28" name="Picture 2"/>
          <p:cNvPicPr>
            <a:picLocks noChangeAspect="1" noChangeArrowheads="1"/>
          </p:cNvPicPr>
          <p:nvPr/>
        </p:nvPicPr>
        <p:blipFill>
          <a:blip r:embed="rId12"/>
          <a:srcRect/>
          <a:stretch>
            <a:fillRect/>
          </a:stretch>
        </p:blipFill>
        <p:spPr bwMode="auto">
          <a:xfrm>
            <a:off x="5791200" y="1524000"/>
            <a:ext cx="2926251" cy="2064352"/>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11162"/>
          </a:xfrm>
        </p:spPr>
        <p:txBody>
          <a:bodyPr>
            <a:normAutofit fontScale="90000"/>
          </a:bodyPr>
          <a:lstStyle/>
          <a:p>
            <a:r>
              <a:rPr lang="en-US" sz="3200" dirty="0"/>
              <a:t>Back Propagation learning : Hidden layer</a:t>
            </a:r>
          </a:p>
        </p:txBody>
      </p:sp>
      <p:sp>
        <p:nvSpPr>
          <p:cNvPr id="5" name="Content Placeholder 4"/>
          <p:cNvSpPr>
            <a:spLocks noGrp="1"/>
          </p:cNvSpPr>
          <p:nvPr>
            <p:ph idx="1"/>
          </p:nvPr>
        </p:nvSpPr>
        <p:spPr>
          <a:xfrm>
            <a:off x="457200" y="762000"/>
            <a:ext cx="8229600" cy="5638800"/>
          </a:xfrm>
        </p:spPr>
        <p:txBody>
          <a:bodyPr>
            <a:noAutofit/>
          </a:bodyPr>
          <a:lstStyle/>
          <a:p>
            <a:r>
              <a:rPr lang="en-US" sz="2000" dirty="0"/>
              <a:t>We can compute the error only at the output layer. But when we are updating the weights at the hidden layer, we cannot compute the error at the hidden layer. So we cannot define any error function at the hidden layer as we don’t know what is the target output at hidden layer.</a:t>
            </a:r>
          </a:p>
          <a:p>
            <a:r>
              <a:rPr lang="en-US" sz="2000" dirty="0"/>
              <a:t>So the error computed at the output layer is back propagated to the hidden layer and check what is the effect of this error in weight </a:t>
            </a:r>
            <a:r>
              <a:rPr lang="en-US" sz="2000" dirty="0" err="1"/>
              <a:t>updation</a:t>
            </a:r>
            <a:r>
              <a:rPr lang="en-US" sz="2000" dirty="0"/>
              <a:t> at hidden layers. We will also check it using gradient descent approach.</a:t>
            </a:r>
          </a:p>
          <a:p>
            <a:r>
              <a:rPr lang="en-US" sz="2000" dirty="0"/>
              <a:t>Initially, we assume that we have updated the weights between last [i.e., (K-1)-</a:t>
            </a:r>
            <a:r>
              <a:rPr lang="en-US" sz="2000" dirty="0" err="1"/>
              <a:t>th</a:t>
            </a:r>
            <a:r>
              <a:rPr lang="en-US" sz="2000" dirty="0"/>
              <a:t>] layer and the output [i.e., K-</a:t>
            </a:r>
            <a:r>
              <a:rPr lang="en-US" sz="2000" dirty="0" err="1"/>
              <a:t>th</a:t>
            </a:r>
            <a:r>
              <a:rPr lang="en-US" sz="2000" dirty="0"/>
              <a:t>] layer, which we have discussed earlier. </a:t>
            </a:r>
          </a:p>
          <a:p>
            <a:r>
              <a:rPr lang="en-US" sz="2000" dirty="0"/>
              <a:t>Now we will check how we can update the weights between (K-2)-</a:t>
            </a:r>
            <a:r>
              <a:rPr lang="en-US" sz="2000" dirty="0" err="1"/>
              <a:t>th</a:t>
            </a:r>
            <a:r>
              <a:rPr lang="en-US" sz="2000" dirty="0"/>
              <a:t> hidden layer and the (K-1)-</a:t>
            </a:r>
            <a:r>
              <a:rPr lang="en-US" sz="2000" dirty="0" err="1"/>
              <a:t>th</a:t>
            </a:r>
            <a:r>
              <a:rPr lang="en-US" sz="2000" dirty="0"/>
              <a:t> hidden layer. Then we can generalize it for every two consecutive hidden layers.</a:t>
            </a:r>
          </a:p>
          <a:p>
            <a:r>
              <a:rPr lang="en-US" sz="2000" dirty="0"/>
              <a:t>We also use it to update the weights between input layer (i.e., 0-th layer) and first hidden layer.  In this case, the input </a:t>
            </a:r>
            <a:r>
              <a:rPr lang="en-US" sz="2000" dirty="0" err="1"/>
              <a:t>X</a:t>
            </a:r>
            <a:r>
              <a:rPr lang="en-US" sz="2000" baseline="-25000" dirty="0" err="1"/>
              <a:t>t</a:t>
            </a:r>
            <a:r>
              <a:rPr lang="en-US" sz="2000" dirty="0"/>
              <a:t> of t-</a:t>
            </a:r>
            <a:r>
              <a:rPr lang="en-US" sz="2000" dirty="0" err="1"/>
              <a:t>th</a:t>
            </a:r>
            <a:r>
              <a:rPr lang="en-US" sz="2000" dirty="0"/>
              <a:t> neuron in input layer is directly passes as the output </a:t>
            </a:r>
            <a:r>
              <a:rPr lang="en-US" sz="2000" dirty="0" err="1"/>
              <a:t>X</a:t>
            </a:r>
            <a:r>
              <a:rPr lang="en-US" sz="2000" baseline="-25000" dirty="0" err="1"/>
              <a:t>t</a:t>
            </a:r>
            <a:r>
              <a:rPr lang="en-US" sz="2000" dirty="0"/>
              <a:t> of the same neuron. So we consider </a:t>
            </a:r>
            <a:r>
              <a:rPr lang="en-US" sz="2000" dirty="0" err="1"/>
              <a:t>X</a:t>
            </a:r>
            <a:r>
              <a:rPr lang="en-US" sz="2000" baseline="-25000" dirty="0" err="1"/>
              <a:t>t</a:t>
            </a:r>
            <a:r>
              <a:rPr lang="en-US" sz="2000" dirty="0"/>
              <a:t> as output of the t-</a:t>
            </a:r>
            <a:r>
              <a:rPr lang="en-US" sz="2000" dirty="0" err="1"/>
              <a:t>th</a:t>
            </a:r>
            <a:r>
              <a:rPr lang="en-US" sz="2000" dirty="0"/>
              <a:t> neuron of the 0-th layer, i.e.,      .</a:t>
            </a:r>
            <a:r>
              <a:rPr lang="en-US" sz="2400" dirty="0"/>
              <a:t>    </a:t>
            </a:r>
          </a:p>
          <a:p>
            <a:endParaRPr lang="en-US" sz="2400" dirty="0"/>
          </a:p>
        </p:txBody>
      </p:sp>
      <p:sp>
        <p:nvSpPr>
          <p:cNvPr id="122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228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162800" y="6096000"/>
            <a:ext cx="239486" cy="228600"/>
          </a:xfrm>
          <a:prstGeom prst="rect">
            <a:avLst/>
          </a:prstGeom>
          <a:noFill/>
        </p:spPr>
      </p:pic>
      <p:sp>
        <p:nvSpPr>
          <p:cNvPr id="12291" name="Rectangle 3"/>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714375"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a:solidFill>
                  <a:prstClr val="black"/>
                </a:solidFill>
              </a:rPr>
              <a:t>Back Propagation learning </a:t>
            </a:r>
            <a:r>
              <a:rPr lang="en-US" sz="3200" dirty="0"/>
              <a:t>: Hidden layer</a:t>
            </a:r>
            <a:endParaRPr lang="en-US" dirty="0"/>
          </a:p>
        </p:txBody>
      </p:sp>
      <p:sp>
        <p:nvSpPr>
          <p:cNvPr id="3" name="Content Placeholder 2"/>
          <p:cNvSpPr>
            <a:spLocks noGrp="1"/>
          </p:cNvSpPr>
          <p:nvPr>
            <p:ph idx="1"/>
          </p:nvPr>
        </p:nvSpPr>
        <p:spPr>
          <a:xfrm>
            <a:off x="457200" y="3886200"/>
            <a:ext cx="8229600" cy="2239963"/>
          </a:xfrm>
        </p:spPr>
        <p:txBody>
          <a:bodyPr>
            <a:normAutofit fontScale="77500" lnSpcReduction="20000"/>
          </a:bodyPr>
          <a:lstStyle/>
          <a:p>
            <a:r>
              <a:rPr lang="en-US" dirty="0"/>
              <a:t>Now we are considering p-</a:t>
            </a:r>
            <a:r>
              <a:rPr lang="en-US" dirty="0" err="1"/>
              <a:t>th</a:t>
            </a:r>
            <a:r>
              <a:rPr lang="en-US" dirty="0"/>
              <a:t> neuron of (K-2)-</a:t>
            </a:r>
            <a:r>
              <a:rPr lang="en-US" dirty="0" err="1"/>
              <a:t>th</a:t>
            </a:r>
            <a:r>
              <a:rPr lang="en-US" dirty="0"/>
              <a:t> layer, </a:t>
            </a:r>
            <a:r>
              <a:rPr lang="en-US" dirty="0" err="1"/>
              <a:t>i-th</a:t>
            </a:r>
            <a:r>
              <a:rPr lang="en-US" dirty="0"/>
              <a:t> neuron of (K-1)-</a:t>
            </a:r>
            <a:r>
              <a:rPr lang="en-US" dirty="0" err="1"/>
              <a:t>th</a:t>
            </a:r>
            <a:r>
              <a:rPr lang="en-US" dirty="0"/>
              <a:t> layer, and j-</a:t>
            </a:r>
            <a:r>
              <a:rPr lang="en-US" dirty="0" err="1"/>
              <a:t>th</a:t>
            </a:r>
            <a:r>
              <a:rPr lang="en-US" dirty="0"/>
              <a:t> neuron of K-</a:t>
            </a:r>
            <a:r>
              <a:rPr lang="en-US" dirty="0" err="1"/>
              <a:t>th</a:t>
            </a:r>
            <a:r>
              <a:rPr lang="en-US" dirty="0"/>
              <a:t> layer.</a:t>
            </a:r>
          </a:p>
          <a:p>
            <a:r>
              <a:rPr lang="en-US" dirty="0"/>
              <a:t>So, the output        of p-</a:t>
            </a:r>
            <a:r>
              <a:rPr lang="en-US" dirty="0" err="1"/>
              <a:t>th</a:t>
            </a:r>
            <a:r>
              <a:rPr lang="en-US" dirty="0"/>
              <a:t> neuron of (K-2)-</a:t>
            </a:r>
            <a:r>
              <a:rPr lang="en-US" dirty="0" err="1"/>
              <a:t>th</a:t>
            </a:r>
            <a:r>
              <a:rPr lang="en-US" dirty="0"/>
              <a:t> layer is passed to </a:t>
            </a:r>
            <a:r>
              <a:rPr lang="en-US" dirty="0" err="1"/>
              <a:t>i-th</a:t>
            </a:r>
            <a:r>
              <a:rPr lang="en-US" dirty="0"/>
              <a:t> neuron of (K-1)-</a:t>
            </a:r>
            <a:r>
              <a:rPr lang="en-US" dirty="0" err="1"/>
              <a:t>th</a:t>
            </a:r>
            <a:r>
              <a:rPr lang="en-US" dirty="0"/>
              <a:t> layer with connection weight        . </a:t>
            </a:r>
          </a:p>
          <a:p>
            <a:r>
              <a:rPr lang="en-US" dirty="0"/>
              <a:t>And the output       of </a:t>
            </a:r>
            <a:r>
              <a:rPr lang="en-US" dirty="0" err="1"/>
              <a:t>i-th</a:t>
            </a:r>
            <a:r>
              <a:rPr lang="en-US" dirty="0"/>
              <a:t> neuron of (K-1)-</a:t>
            </a:r>
            <a:r>
              <a:rPr lang="en-US" dirty="0" err="1"/>
              <a:t>th</a:t>
            </a:r>
            <a:r>
              <a:rPr lang="en-US" dirty="0"/>
              <a:t> layer is passed to j-</a:t>
            </a:r>
            <a:r>
              <a:rPr lang="en-US" dirty="0" err="1"/>
              <a:t>th</a:t>
            </a:r>
            <a:r>
              <a:rPr lang="en-US" dirty="0"/>
              <a:t> neuron of K-</a:t>
            </a:r>
            <a:r>
              <a:rPr lang="en-US" dirty="0" err="1"/>
              <a:t>th</a:t>
            </a:r>
            <a:r>
              <a:rPr lang="en-US" dirty="0"/>
              <a:t> layer with connection weight      . </a:t>
            </a:r>
          </a:p>
        </p:txBody>
      </p:sp>
      <p:pic>
        <p:nvPicPr>
          <p:cNvPr id="1026" name="Picture 2"/>
          <p:cNvPicPr>
            <a:picLocks noChangeAspect="1" noChangeArrowheads="1"/>
          </p:cNvPicPr>
          <p:nvPr/>
        </p:nvPicPr>
        <p:blipFill>
          <a:blip r:embed="rId2"/>
          <a:srcRect/>
          <a:stretch>
            <a:fillRect/>
          </a:stretch>
        </p:blipFill>
        <p:spPr bwMode="auto">
          <a:xfrm>
            <a:off x="609600" y="914400"/>
            <a:ext cx="4362450" cy="2638425"/>
          </a:xfrm>
          <a:prstGeom prst="rect">
            <a:avLst/>
          </a:prstGeom>
          <a:noFill/>
          <a:ln w="9525">
            <a:noFill/>
            <a:miter lim="800000"/>
            <a:headEnd/>
            <a:tailEnd/>
          </a:ln>
          <a:effectLst/>
        </p:spPr>
      </p:pic>
      <p:sp>
        <p:nvSpPr>
          <p:cNvPr id="5" name="TextBox 4"/>
          <p:cNvSpPr txBox="1"/>
          <p:nvPr/>
        </p:nvSpPr>
        <p:spPr>
          <a:xfrm>
            <a:off x="5486401" y="1066800"/>
            <a:ext cx="3429000" cy="2585323"/>
          </a:xfrm>
          <a:prstGeom prst="rect">
            <a:avLst/>
          </a:prstGeom>
          <a:noFill/>
        </p:spPr>
        <p:txBody>
          <a:bodyPr wrap="square" rtlCol="0">
            <a:spAutoFit/>
          </a:bodyPr>
          <a:lstStyle/>
          <a:p>
            <a:pPr>
              <a:buFont typeface="Arial" pitchFamily="34" charset="0"/>
              <a:buChar char="•"/>
            </a:pPr>
            <a:r>
              <a:rPr lang="en-US" dirty="0"/>
              <a:t> We are considering the (K-2)-</a:t>
            </a:r>
            <a:r>
              <a:rPr lang="en-US" dirty="0" err="1"/>
              <a:t>th</a:t>
            </a:r>
            <a:r>
              <a:rPr lang="en-US" dirty="0"/>
              <a:t> layer and (K-1)-</a:t>
            </a:r>
            <a:r>
              <a:rPr lang="en-US" dirty="0" err="1"/>
              <a:t>th</a:t>
            </a:r>
            <a:r>
              <a:rPr lang="en-US" dirty="0"/>
              <a:t> layer, between which we want to update the weights. </a:t>
            </a:r>
          </a:p>
          <a:p>
            <a:pPr>
              <a:buFont typeface="Arial" pitchFamily="34" charset="0"/>
              <a:buChar char="•"/>
            </a:pPr>
            <a:r>
              <a:rPr lang="en-US" dirty="0"/>
              <a:t> Let           is the output of p-</a:t>
            </a:r>
            <a:r>
              <a:rPr lang="en-US" dirty="0" err="1"/>
              <a:t>th</a:t>
            </a:r>
            <a:r>
              <a:rPr lang="en-US" dirty="0"/>
              <a:t> neuron at (K-2)-</a:t>
            </a:r>
            <a:r>
              <a:rPr lang="en-US" dirty="0" err="1"/>
              <a:t>th</a:t>
            </a:r>
            <a:r>
              <a:rPr lang="en-US" dirty="0"/>
              <a:t> layer.</a:t>
            </a:r>
          </a:p>
          <a:p>
            <a:pPr>
              <a:buFont typeface="Arial" pitchFamily="34" charset="0"/>
              <a:buChar char="•"/>
            </a:pPr>
            <a:r>
              <a:rPr lang="en-US" dirty="0"/>
              <a:t>             is the weight between p-</a:t>
            </a:r>
            <a:r>
              <a:rPr lang="en-US" dirty="0" err="1"/>
              <a:t>th</a:t>
            </a:r>
            <a:r>
              <a:rPr lang="en-US" dirty="0"/>
              <a:t> neuron of (K-2)-</a:t>
            </a:r>
            <a:r>
              <a:rPr lang="en-US" dirty="0" err="1"/>
              <a:t>th</a:t>
            </a:r>
            <a:r>
              <a:rPr lang="en-US" dirty="0"/>
              <a:t> layer and </a:t>
            </a:r>
            <a:r>
              <a:rPr lang="en-US" dirty="0" err="1"/>
              <a:t>i-th</a:t>
            </a:r>
            <a:r>
              <a:rPr lang="en-US" dirty="0"/>
              <a:t> neuron of (K-1)-</a:t>
            </a:r>
            <a:r>
              <a:rPr lang="en-US" dirty="0" err="1"/>
              <a:t>th</a:t>
            </a:r>
            <a:r>
              <a:rPr lang="en-US" dirty="0"/>
              <a:t> layer  </a:t>
            </a:r>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96000" y="2280384"/>
            <a:ext cx="381000" cy="224692"/>
          </a:xfrm>
          <a:prstGeom prst="rect">
            <a:avLst/>
          </a:prstGeom>
          <a:noFill/>
        </p:spPr>
      </p:pic>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791200" y="2819400"/>
            <a:ext cx="438150" cy="219075"/>
          </a:xfrm>
          <a:prstGeom prst="rect">
            <a:avLst/>
          </a:prstGeom>
          <a:noFill/>
        </p:spPr>
      </p:pic>
      <p:pic>
        <p:nvPicPr>
          <p:cNvPr id="10"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19400" y="4648200"/>
            <a:ext cx="381000" cy="224692"/>
          </a:xfrm>
          <a:prstGeom prst="rect">
            <a:avLst/>
          </a:prstGeom>
          <a:noFill/>
        </p:spPr>
      </p:pic>
      <p:pic>
        <p:nvPicPr>
          <p:cNvPr id="11"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924800" y="5029200"/>
            <a:ext cx="438150" cy="219075"/>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895600" y="5334000"/>
            <a:ext cx="352425" cy="200025"/>
          </a:xfrm>
          <a:prstGeom prst="rect">
            <a:avLst/>
          </a:prstGeom>
          <a:noFill/>
        </p:spPr>
      </p:pic>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3" name="Picture 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467600" y="5709920"/>
            <a:ext cx="304800" cy="23368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t1 (2).png"/>
          <p:cNvPicPr>
            <a:picLocks noChangeAspect="1"/>
          </p:cNvPicPr>
          <p:nvPr/>
        </p:nvPicPr>
        <p:blipFill>
          <a:blip r:embed="rId2"/>
          <a:stretch>
            <a:fillRect/>
          </a:stretch>
        </p:blipFill>
        <p:spPr>
          <a:xfrm>
            <a:off x="4648200" y="3657600"/>
            <a:ext cx="3362325" cy="2628455"/>
          </a:xfrm>
          <a:prstGeom prst="rect">
            <a:avLst/>
          </a:prstGeom>
        </p:spPr>
      </p:pic>
      <p:sp>
        <p:nvSpPr>
          <p:cNvPr id="2" name="Title 1"/>
          <p:cNvSpPr>
            <a:spLocks noGrp="1"/>
          </p:cNvSpPr>
          <p:nvPr>
            <p:ph type="title"/>
          </p:nvPr>
        </p:nvSpPr>
        <p:spPr>
          <a:xfrm>
            <a:off x="457200" y="274638"/>
            <a:ext cx="8229600" cy="487362"/>
          </a:xfrm>
        </p:spPr>
        <p:txBody>
          <a:bodyPr>
            <a:normAutofit fontScale="90000"/>
          </a:bodyPr>
          <a:lstStyle/>
          <a:p>
            <a:r>
              <a:rPr lang="en-US" sz="3200" dirty="0">
                <a:solidFill>
                  <a:prstClr val="black"/>
                </a:solidFill>
              </a:rPr>
              <a:t>Back Propagation learning </a:t>
            </a:r>
            <a:r>
              <a:rPr lang="en-US" sz="3200" dirty="0"/>
              <a:t>: Hidden layer</a:t>
            </a:r>
            <a:endParaRPr lang="en-US" dirty="0"/>
          </a:p>
        </p:txBody>
      </p:sp>
      <p:sp>
        <p:nvSpPr>
          <p:cNvPr id="3" name="Content Placeholder 2"/>
          <p:cNvSpPr>
            <a:spLocks noGrp="1"/>
          </p:cNvSpPr>
          <p:nvPr>
            <p:ph idx="1"/>
          </p:nvPr>
        </p:nvSpPr>
        <p:spPr>
          <a:xfrm>
            <a:off x="457200" y="914400"/>
            <a:ext cx="8229600" cy="5486399"/>
          </a:xfrm>
        </p:spPr>
        <p:txBody>
          <a:bodyPr/>
          <a:lstStyle/>
          <a:p>
            <a:r>
              <a:rPr lang="en-US" sz="2400" dirty="0"/>
              <a:t>We have the only output function at the output layer, which is </a:t>
            </a:r>
          </a:p>
          <a:p>
            <a:pPr>
              <a:buNone/>
            </a:pPr>
            <a:r>
              <a:rPr lang="en-US" sz="2400" dirty="0"/>
              <a:t>                           , where M</a:t>
            </a:r>
            <a:r>
              <a:rPr lang="en-US" sz="2400" baseline="-25000" dirty="0"/>
              <a:t>K</a:t>
            </a:r>
            <a:r>
              <a:rPr lang="en-US" sz="2400" dirty="0"/>
              <a:t> is the number output layer neurons.</a:t>
            </a:r>
          </a:p>
          <a:p>
            <a:r>
              <a:rPr lang="en-US" sz="2400" dirty="0"/>
              <a:t>In order to update the weight        , we have to take the derivative of the loss function E </a:t>
            </a:r>
            <a:r>
              <a:rPr lang="en-US" sz="2400" dirty="0" err="1"/>
              <a:t>w.r.t</a:t>
            </a:r>
            <a:r>
              <a:rPr lang="en-US" sz="2400" dirty="0"/>
              <a:t>.        , not </a:t>
            </a:r>
            <a:r>
              <a:rPr lang="en-US" sz="2400" dirty="0" err="1"/>
              <a:t>w.r.t</a:t>
            </a:r>
            <a:r>
              <a:rPr lang="en-US" sz="2400" dirty="0"/>
              <a:t>.       .</a:t>
            </a:r>
          </a:p>
          <a:p>
            <a:r>
              <a:rPr lang="en-US" sz="2000" dirty="0"/>
              <a:t>Again we have to apply chain rule to know how the error E varies with the variation of            , when j-</a:t>
            </a:r>
            <a:r>
              <a:rPr lang="en-US" sz="2000" dirty="0" err="1"/>
              <a:t>th</a:t>
            </a:r>
            <a:r>
              <a:rPr lang="en-US" sz="2000" dirty="0"/>
              <a:t> neuron is considered.</a:t>
            </a:r>
          </a:p>
          <a:p>
            <a:r>
              <a:rPr lang="en-US" sz="2400" dirty="0"/>
              <a:t>Given                      find</a:t>
            </a:r>
          </a:p>
          <a:p>
            <a:endParaRPr lang="en-US" sz="2400" dirty="0"/>
          </a:p>
          <a:p>
            <a:r>
              <a:rPr lang="en-US" sz="2400" dirty="0"/>
              <a:t>We have  </a:t>
            </a:r>
          </a:p>
          <a:p>
            <a:pPr>
              <a:buNone/>
            </a:pPr>
            <a:endParaRPr lang="en-US" sz="2400" dirty="0"/>
          </a:p>
        </p:txBody>
      </p:sp>
      <p:sp>
        <p:nvSpPr>
          <p:cNvPr id="153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90600" y="1295400"/>
            <a:ext cx="1247775" cy="533400"/>
          </a:xfrm>
          <a:prstGeom prst="rect">
            <a:avLst/>
          </a:prstGeom>
          <a:noFill/>
        </p:spPr>
      </p:pic>
      <p:pic>
        <p:nvPicPr>
          <p:cNvPr id="6"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572000" y="1981200"/>
            <a:ext cx="438150" cy="219075"/>
          </a:xfrm>
          <a:prstGeom prst="rect">
            <a:avLst/>
          </a:prstGeom>
          <a:noFill/>
        </p:spPr>
      </p:pic>
      <p:pic>
        <p:nvPicPr>
          <p:cNvPr id="7"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486400" y="2286000"/>
            <a:ext cx="438150" cy="219075"/>
          </a:xfrm>
          <a:prstGeom prst="rect">
            <a:avLst/>
          </a:prstGeom>
          <a:noFill/>
        </p:spPr>
      </p:pic>
      <p:pic>
        <p:nvPicPr>
          <p:cNvPr id="8"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315200" y="2286000"/>
            <a:ext cx="304800" cy="228600"/>
          </a:xfrm>
          <a:prstGeom prst="rect">
            <a:avLst/>
          </a:prstGeom>
          <a:noFill/>
        </p:spPr>
      </p:pic>
      <p:pic>
        <p:nvPicPr>
          <p:cNvPr id="9"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133600" y="3000376"/>
            <a:ext cx="533400" cy="266700"/>
          </a:xfrm>
          <a:prstGeom prst="rect">
            <a:avLst/>
          </a:prstGeom>
          <a:noFill/>
        </p:spPr>
      </p:pic>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3" name="Picture 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543800" y="4419600"/>
            <a:ext cx="219075" cy="219075"/>
          </a:xfrm>
          <a:prstGeom prst="rect">
            <a:avLst/>
          </a:prstGeom>
          <a:noFill/>
        </p:spPr>
      </p:pic>
      <p:pic>
        <p:nvPicPr>
          <p:cNvPr id="13"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477000" y="4495800"/>
            <a:ext cx="304800" cy="228600"/>
          </a:xfrm>
          <a:prstGeom prst="rect">
            <a:avLst/>
          </a:prstGeom>
          <a:noFill/>
        </p:spPr>
      </p:pic>
      <p:sp>
        <p:nvSpPr>
          <p:cNvPr id="1536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5" name="Picture 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6096000" y="4343400"/>
            <a:ext cx="352425" cy="200025"/>
          </a:xfrm>
          <a:prstGeom prst="rect">
            <a:avLst/>
          </a:prstGeom>
          <a:noFill/>
        </p:spPr>
      </p:pic>
      <p:sp>
        <p:nvSpPr>
          <p:cNvPr id="15367" name="Rectangle 7"/>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714375"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7"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334000" y="4724400"/>
            <a:ext cx="438150" cy="219075"/>
          </a:xfrm>
          <a:prstGeom prst="rect">
            <a:avLst/>
          </a:prstGeom>
          <a:noFill/>
        </p:spPr>
      </p:pic>
      <p:pic>
        <p:nvPicPr>
          <p:cNvPr id="18" name="Picture 3"/>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876800" y="4648200"/>
            <a:ext cx="381000" cy="224692"/>
          </a:xfrm>
          <a:prstGeom prst="rect">
            <a:avLst/>
          </a:prstGeom>
          <a:noFill/>
        </p:spPr>
      </p:pic>
      <p:pic>
        <p:nvPicPr>
          <p:cNvPr id="20"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752600" y="3429000"/>
            <a:ext cx="1247775" cy="533400"/>
          </a:xfrm>
          <a:prstGeom prst="rect">
            <a:avLst/>
          </a:prstGeom>
          <a:noFill/>
        </p:spPr>
      </p:pic>
      <p:sp>
        <p:nvSpPr>
          <p:cNvPr id="15369"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8" name="Picture 8"/>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838200" y="4876800"/>
            <a:ext cx="1314450" cy="514350"/>
          </a:xfrm>
          <a:prstGeom prst="rect">
            <a:avLst/>
          </a:prstGeom>
          <a:noFill/>
        </p:spPr>
      </p:pic>
      <p:sp>
        <p:nvSpPr>
          <p:cNvPr id="15371"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70" name="Picture 10"/>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2133600" y="4343400"/>
            <a:ext cx="1571625" cy="390525"/>
          </a:xfrm>
          <a:prstGeom prst="rect">
            <a:avLst/>
          </a:prstGeom>
          <a:noFill/>
        </p:spPr>
      </p:pic>
      <p:sp>
        <p:nvSpPr>
          <p:cNvPr id="15373"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72" name="Picture 12"/>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914400" y="5638800"/>
            <a:ext cx="1619250" cy="533400"/>
          </a:xfrm>
          <a:prstGeom prst="rect">
            <a:avLst/>
          </a:prstGeom>
          <a:noFill/>
        </p:spPr>
      </p:pic>
      <p:sp>
        <p:nvSpPr>
          <p:cNvPr id="15375"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74" name="Picture 14"/>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2667000" y="4953000"/>
            <a:ext cx="1933575" cy="381000"/>
          </a:xfrm>
          <a:prstGeom prst="rect">
            <a:avLst/>
          </a:prstGeom>
          <a:noFill/>
        </p:spPr>
      </p:pic>
      <p:sp>
        <p:nvSpPr>
          <p:cNvPr id="15377"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78" name="Rectangle 18"/>
          <p:cNvSpPr>
            <a:spLocks noChangeArrowheads="1"/>
          </p:cNvSpPr>
          <p:nvPr/>
        </p:nvSpPr>
        <p:spPr bwMode="auto">
          <a:xfrm>
            <a:off x="0"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95350" algn="l"/>
                <a:tab pos="22098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097" name="Picture 1"/>
          <p:cNvPicPr>
            <a:picLocks noChangeAspect="1" noChangeArrowheads="1"/>
          </p:cNvPicPr>
          <p:nvPr/>
        </p:nvPicPr>
        <p:blipFill>
          <a:blip r:embed="rId13"/>
          <a:srcRect/>
          <a:stretch>
            <a:fillRect/>
          </a:stretch>
        </p:blipFill>
        <p:spPr bwMode="auto">
          <a:xfrm>
            <a:off x="3657600" y="3276600"/>
            <a:ext cx="1066800" cy="57647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dirty="0">
                <a:solidFill>
                  <a:prstClr val="black"/>
                </a:solidFill>
              </a:rPr>
              <a:t>Back Propagation learning </a:t>
            </a:r>
            <a:r>
              <a:rPr lang="en-US" sz="3200" dirty="0"/>
              <a:t>: Hidden layer</a:t>
            </a:r>
            <a:endParaRPr lang="en-US" dirty="0"/>
          </a:p>
        </p:txBody>
      </p:sp>
      <p:sp>
        <p:nvSpPr>
          <p:cNvPr id="3" name="Content Placeholder 2"/>
          <p:cNvSpPr>
            <a:spLocks noGrp="1"/>
          </p:cNvSpPr>
          <p:nvPr>
            <p:ph idx="1"/>
          </p:nvPr>
        </p:nvSpPr>
        <p:spPr>
          <a:xfrm>
            <a:off x="457200" y="914400"/>
            <a:ext cx="8229600" cy="5562600"/>
          </a:xfrm>
        </p:spPr>
        <p:txBody>
          <a:bodyPr>
            <a:normAutofit/>
          </a:bodyPr>
          <a:lstStyle/>
          <a:p>
            <a:r>
              <a:rPr lang="en-US" dirty="0"/>
              <a:t>Using chain rule:</a:t>
            </a:r>
          </a:p>
          <a:p>
            <a:pPr>
              <a:buNone/>
            </a:pPr>
            <a:r>
              <a:rPr lang="en-US" dirty="0"/>
              <a:t>                                                     </a:t>
            </a:r>
          </a:p>
          <a:p>
            <a:pPr>
              <a:buNone/>
            </a:pPr>
            <a:r>
              <a:rPr lang="en-US" dirty="0"/>
              <a:t>                                </a:t>
            </a:r>
            <a:r>
              <a:rPr lang="en-US" dirty="0">
                <a:sym typeface="Wingdings" pitchFamily="2" charset="2"/>
              </a:rPr>
              <a:t>=&gt;</a:t>
            </a:r>
            <a:endParaRPr lang="en-US" dirty="0"/>
          </a:p>
          <a:p>
            <a:pPr>
              <a:buNone/>
            </a:pPr>
            <a:r>
              <a:rPr lang="en-US" dirty="0"/>
              <a:t>                     </a:t>
            </a:r>
          </a:p>
          <a:p>
            <a:pPr>
              <a:buNone/>
            </a:pPr>
            <a:r>
              <a:rPr lang="en-US" dirty="0"/>
              <a:t>                               =&gt;     </a:t>
            </a:r>
          </a:p>
          <a:p>
            <a:pPr>
              <a:buNone/>
            </a:pPr>
            <a:r>
              <a:rPr lang="en-US" dirty="0"/>
              <a:t>    </a:t>
            </a:r>
          </a:p>
          <a:p>
            <a:pPr>
              <a:buNone/>
            </a:pPr>
            <a:r>
              <a:rPr lang="en-US" dirty="0"/>
              <a:t>                                =&gt; </a:t>
            </a:r>
          </a:p>
          <a:p>
            <a:pPr>
              <a:buNone/>
            </a:pPr>
            <a:endParaRPr lang="en-US" dirty="0"/>
          </a:p>
          <a:p>
            <a:pPr>
              <a:buNone/>
            </a:pPr>
            <a:r>
              <a:rPr lang="en-US" dirty="0"/>
              <a:t>                                         =&gt;                  </a:t>
            </a:r>
          </a:p>
        </p:txBody>
      </p:sp>
      <p:sp>
        <p:nvSpPr>
          <p:cNvPr id="163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87" name="Rectangle 3"/>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790575"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90600" y="1981200"/>
            <a:ext cx="2139043" cy="914400"/>
          </a:xfrm>
          <a:prstGeom prst="rect">
            <a:avLst/>
          </a:prstGeom>
          <a:noFill/>
        </p:spPr>
      </p:pic>
      <p:sp>
        <p:nvSpPr>
          <p:cNvPr id="1638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8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267200" y="1961965"/>
            <a:ext cx="1828800" cy="763479"/>
          </a:xfrm>
          <a:prstGeom prst="rect">
            <a:avLst/>
          </a:prstGeom>
          <a:noFill/>
        </p:spPr>
      </p:pic>
      <p:sp>
        <p:nvSpPr>
          <p:cNvPr id="1639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90"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066800" y="3124200"/>
            <a:ext cx="2105722" cy="838200"/>
          </a:xfrm>
          <a:prstGeom prst="rect">
            <a:avLst/>
          </a:prstGeom>
          <a:noFill/>
        </p:spPr>
      </p:pic>
      <p:sp>
        <p:nvSpPr>
          <p:cNvPr id="1639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92" name="Picture 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267200" y="3035940"/>
            <a:ext cx="2514600" cy="850260"/>
          </a:xfrm>
          <a:prstGeom prst="rect">
            <a:avLst/>
          </a:prstGeom>
          <a:noFill/>
        </p:spPr>
      </p:pic>
      <p:sp>
        <p:nvSpPr>
          <p:cNvPr id="1639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94" name="Picture 10"/>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066799" y="4267200"/>
            <a:ext cx="2142065" cy="838200"/>
          </a:xfrm>
          <a:prstGeom prst="rect">
            <a:avLst/>
          </a:prstGeom>
          <a:noFill/>
        </p:spPr>
      </p:pic>
      <p:sp>
        <p:nvSpPr>
          <p:cNvPr id="16397"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96" name="Picture 12"/>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4495800" y="4267200"/>
            <a:ext cx="1981200" cy="889519"/>
          </a:xfrm>
          <a:prstGeom prst="rect">
            <a:avLst/>
          </a:prstGeom>
          <a:noFill/>
        </p:spPr>
      </p:pic>
      <p:sp>
        <p:nvSpPr>
          <p:cNvPr id="16398" name="Rectangle 14"/>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00"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99" name="Picture 15"/>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609599" y="5486400"/>
            <a:ext cx="3480435" cy="685800"/>
          </a:xfrm>
          <a:prstGeom prst="rect">
            <a:avLst/>
          </a:prstGeom>
          <a:noFill/>
        </p:spPr>
      </p:pic>
      <p:sp>
        <p:nvSpPr>
          <p:cNvPr id="1640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401" name="Picture 17"/>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4953000" y="5468420"/>
            <a:ext cx="2895600" cy="715766"/>
          </a:xfrm>
          <a:prstGeom prst="rect">
            <a:avLst/>
          </a:prstGeom>
          <a:noFill/>
        </p:spPr>
      </p:pic>
      <p:sp>
        <p:nvSpPr>
          <p:cNvPr id="16404"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406"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40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41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41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41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41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685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790575" algn="l"/>
                <a:tab pos="2971800" algn="ctr"/>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5" name="Picture 3"/>
          <p:cNvPicPr>
            <a:picLocks noChangeAspect="1" noChangeArrowheads="1"/>
          </p:cNvPicPr>
          <p:nvPr/>
        </p:nvPicPr>
        <p:blipFill>
          <a:blip r:embed="rId10"/>
          <a:srcRect/>
          <a:stretch>
            <a:fillRect/>
          </a:stretch>
        </p:blipFill>
        <p:spPr bwMode="auto">
          <a:xfrm>
            <a:off x="3810000" y="832209"/>
            <a:ext cx="4572000" cy="70449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Back Propagation Algorithm</a:t>
            </a:r>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dirty="0"/>
              <a:t>Each neuron performs two tasks: </a:t>
            </a:r>
          </a:p>
          <a:p>
            <a:pPr>
              <a:buNone/>
            </a:pPr>
            <a:r>
              <a:rPr lang="en-US" dirty="0"/>
              <a:t>  (</a:t>
            </a:r>
            <a:r>
              <a:rPr lang="en-US" dirty="0" err="1"/>
              <a:t>i</a:t>
            </a:r>
            <a:r>
              <a:rPr lang="en-US" dirty="0"/>
              <a:t>) weighted sum of all inputs to the neuron</a:t>
            </a:r>
          </a:p>
          <a:p>
            <a:pPr>
              <a:buNone/>
            </a:pPr>
            <a:r>
              <a:rPr lang="en-US" dirty="0"/>
              <a:t>  (ii) apply non-linear function (activation function) on weighted sum to provide output of the neuron</a:t>
            </a:r>
          </a:p>
          <a:p>
            <a:r>
              <a:rPr lang="en-US" dirty="0"/>
              <a:t>Thus, for each neuron in each layer, we get the output. </a:t>
            </a:r>
          </a:p>
          <a:p>
            <a:r>
              <a:rPr lang="en-US" dirty="0"/>
              <a:t>For each neuron at output layer, we have the actual output.</a:t>
            </a:r>
          </a:p>
          <a:p>
            <a:r>
              <a:rPr lang="en-US" dirty="0"/>
              <a:t>Thus, we can compute the error for each neuron of the output layer, from which we can compute the error function.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dirty="0">
                <a:solidFill>
                  <a:prstClr val="black"/>
                </a:solidFill>
              </a:rPr>
              <a:t>Back Propagation learning </a:t>
            </a:r>
            <a:r>
              <a:rPr lang="en-US" sz="3200" dirty="0"/>
              <a:t>: Hidden layer</a:t>
            </a:r>
            <a:endParaRPr lang="en-US" dirty="0"/>
          </a:p>
        </p:txBody>
      </p:sp>
      <p:sp>
        <p:nvSpPr>
          <p:cNvPr id="3" name="Content Placeholder 2"/>
          <p:cNvSpPr>
            <a:spLocks noGrp="1"/>
          </p:cNvSpPr>
          <p:nvPr>
            <p:ph idx="1"/>
          </p:nvPr>
        </p:nvSpPr>
        <p:spPr>
          <a:xfrm>
            <a:off x="457200" y="914400"/>
            <a:ext cx="8229600" cy="5562600"/>
          </a:xfrm>
        </p:spPr>
        <p:txBody>
          <a:bodyPr>
            <a:normAutofit/>
          </a:bodyPr>
          <a:lstStyle/>
          <a:p>
            <a:r>
              <a:rPr lang="en-US" dirty="0"/>
              <a:t>Using chain rule:</a:t>
            </a:r>
          </a:p>
          <a:p>
            <a:pPr>
              <a:buNone/>
            </a:pPr>
            <a:endParaRPr lang="en-US" dirty="0"/>
          </a:p>
          <a:p>
            <a:pPr>
              <a:buNone/>
            </a:pPr>
            <a:r>
              <a:rPr lang="en-US" dirty="0"/>
              <a:t>                                         =&gt;</a:t>
            </a:r>
          </a:p>
          <a:p>
            <a:pPr>
              <a:buNone/>
            </a:pPr>
            <a:r>
              <a:rPr lang="en-US" dirty="0"/>
              <a:t>                        </a:t>
            </a:r>
          </a:p>
          <a:p>
            <a:r>
              <a:rPr lang="en-US" sz="2600" dirty="0"/>
              <a:t>Therefore,                                                        </a:t>
            </a:r>
          </a:p>
          <a:p>
            <a:pPr>
              <a:buNone/>
            </a:pPr>
            <a:r>
              <a:rPr lang="en-US" sz="2600" dirty="0"/>
              <a:t>         =  (             )                                              </a:t>
            </a:r>
          </a:p>
          <a:p>
            <a:pPr>
              <a:buNone/>
            </a:pPr>
            <a:r>
              <a:rPr lang="en-US" sz="2600" dirty="0"/>
              <a:t>         </a:t>
            </a:r>
          </a:p>
          <a:p>
            <a:pPr>
              <a:buNone/>
            </a:pPr>
            <a:r>
              <a:rPr lang="en-IN" sz="2600" dirty="0"/>
              <a:t>         =                                                     , where </a:t>
            </a:r>
            <a:endParaRPr lang="en-US" sz="2600" dirty="0"/>
          </a:p>
          <a:p>
            <a:pPr>
              <a:buNone/>
            </a:pPr>
            <a:r>
              <a:rPr lang="en-US" sz="2600" dirty="0"/>
              <a:t>                                                         </a:t>
            </a:r>
            <a:r>
              <a:rPr lang="en-US" sz="2000" dirty="0"/>
              <a:t>, obtained earlier.                                                                                   </a:t>
            </a:r>
          </a:p>
          <a:p>
            <a:r>
              <a:rPr lang="en-US" sz="2000" dirty="0"/>
              <a:t> This gradient is calculated using only j-</a:t>
            </a:r>
            <a:r>
              <a:rPr lang="en-US" sz="2000" dirty="0" err="1"/>
              <a:t>th</a:t>
            </a:r>
            <a:r>
              <a:rPr lang="en-US" sz="2000" dirty="0"/>
              <a:t> output layer neuron.</a:t>
            </a:r>
          </a:p>
        </p:txBody>
      </p:sp>
      <p:sp>
        <p:nvSpPr>
          <p:cNvPr id="163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87" name="Rectangle 3"/>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790575"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38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9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9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9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97"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98" name="Rectangle 14"/>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400"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40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404"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403" name="Picture 19"/>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14400" y="1905000"/>
            <a:ext cx="2971800" cy="978946"/>
          </a:xfrm>
          <a:prstGeom prst="rect">
            <a:avLst/>
          </a:prstGeom>
          <a:noFill/>
        </p:spPr>
      </p:pic>
      <p:sp>
        <p:nvSpPr>
          <p:cNvPr id="16406"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405" name="Picture 2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181600" y="1905000"/>
            <a:ext cx="2209800" cy="883920"/>
          </a:xfrm>
          <a:prstGeom prst="rect">
            <a:avLst/>
          </a:prstGeom>
          <a:noFill/>
        </p:spPr>
      </p:pic>
      <p:sp>
        <p:nvSpPr>
          <p:cNvPr id="1640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407" name="Picture 2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676400" y="3886200"/>
            <a:ext cx="914400" cy="389467"/>
          </a:xfrm>
          <a:prstGeom prst="rect">
            <a:avLst/>
          </a:prstGeom>
          <a:noFill/>
        </p:spPr>
      </p:pic>
      <p:sp>
        <p:nvSpPr>
          <p:cNvPr id="1641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409" name="Picture 2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743200" y="3886200"/>
            <a:ext cx="1424608" cy="381000"/>
          </a:xfrm>
          <a:prstGeom prst="rect">
            <a:avLst/>
          </a:prstGeom>
          <a:noFill/>
        </p:spPr>
      </p:pic>
      <p:sp>
        <p:nvSpPr>
          <p:cNvPr id="16412"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411" name="Picture 2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267200" y="3886200"/>
            <a:ext cx="457200" cy="350520"/>
          </a:xfrm>
          <a:prstGeom prst="rect">
            <a:avLst/>
          </a:prstGeom>
          <a:noFill/>
        </p:spPr>
      </p:pic>
      <p:sp>
        <p:nvSpPr>
          <p:cNvPr id="1641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413" name="Picture 29"/>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4876800" y="3921468"/>
            <a:ext cx="1676400" cy="317157"/>
          </a:xfrm>
          <a:prstGeom prst="rect">
            <a:avLst/>
          </a:prstGeom>
          <a:noFill/>
        </p:spPr>
      </p:pic>
      <p:sp>
        <p:nvSpPr>
          <p:cNvPr id="1641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415" name="Picture 31"/>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6629400" y="3886200"/>
            <a:ext cx="609600" cy="359508"/>
          </a:xfrm>
          <a:prstGeom prst="rect">
            <a:avLst/>
          </a:prstGeom>
          <a:noFill/>
        </p:spPr>
      </p:pic>
      <p:pic>
        <p:nvPicPr>
          <p:cNvPr id="38" name="Picture 15"/>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1219200" y="5141794"/>
            <a:ext cx="3524250" cy="420806"/>
          </a:xfrm>
          <a:prstGeom prst="rect">
            <a:avLst/>
          </a:prstGeom>
          <a:noFill/>
        </p:spPr>
      </p:pic>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685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790575" algn="l"/>
                <a:tab pos="2971800" algn="ctr"/>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4267200" y="4567084"/>
            <a:ext cx="381000" cy="405581"/>
          </a:xfrm>
          <a:prstGeom prst="rect">
            <a:avLst/>
          </a:prstGeom>
          <a:noFill/>
        </p:spPr>
      </p:pic>
      <p:pic>
        <p:nvPicPr>
          <p:cNvPr id="46" name="Picture 29"/>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523999" y="4648200"/>
            <a:ext cx="1862817" cy="352425"/>
          </a:xfrm>
          <a:prstGeom prst="rect">
            <a:avLst/>
          </a:prstGeom>
          <a:noFill/>
        </p:spPr>
      </p:pic>
      <p:pic>
        <p:nvPicPr>
          <p:cNvPr id="47" name="Picture 31"/>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3505200" y="4634524"/>
            <a:ext cx="609600" cy="359508"/>
          </a:xfrm>
          <a:prstGeom prst="rect">
            <a:avLst/>
          </a:prstGeom>
          <a:noFill/>
        </p:spPr>
      </p:pic>
      <p:pic>
        <p:nvPicPr>
          <p:cNvPr id="3075" name="Picture 3"/>
          <p:cNvPicPr>
            <a:picLocks noChangeAspect="1" noChangeArrowheads="1"/>
          </p:cNvPicPr>
          <p:nvPr/>
        </p:nvPicPr>
        <p:blipFill>
          <a:blip r:embed="rId11"/>
          <a:srcRect/>
          <a:stretch>
            <a:fillRect/>
          </a:stretch>
        </p:blipFill>
        <p:spPr bwMode="auto">
          <a:xfrm>
            <a:off x="4953000" y="838200"/>
            <a:ext cx="4038600" cy="6223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11"/>
          <a:srcRect/>
          <a:stretch>
            <a:fillRect/>
          </a:stretch>
        </p:blipFill>
        <p:spPr bwMode="auto">
          <a:xfrm>
            <a:off x="2438400" y="3000794"/>
            <a:ext cx="5334000" cy="821906"/>
          </a:xfrm>
          <a:prstGeom prst="rect">
            <a:avLst/>
          </a:prstGeom>
          <a:noFill/>
          <a:ln w="9525">
            <a:noFill/>
            <a:miter lim="800000"/>
            <a:headEnd/>
            <a:tailEnd/>
          </a:ln>
          <a:effectLst/>
        </p:spPr>
      </p:pic>
      <p:pic>
        <p:nvPicPr>
          <p:cNvPr id="50" name="Picture 2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724400" y="4648200"/>
            <a:ext cx="457200" cy="35052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a:solidFill>
                  <a:prstClr val="black"/>
                </a:solidFill>
              </a:rPr>
              <a:t>Back Propagation learning : Hidden layer</a:t>
            </a:r>
            <a:endParaRPr lang="en-US" dirty="0"/>
          </a:p>
        </p:txBody>
      </p:sp>
      <p:pic>
        <p:nvPicPr>
          <p:cNvPr id="6" name="Picture 5" descr="nn2.png"/>
          <p:cNvPicPr>
            <a:picLocks noChangeAspect="1"/>
          </p:cNvPicPr>
          <p:nvPr/>
        </p:nvPicPr>
        <p:blipFill>
          <a:blip r:embed="rId2"/>
          <a:stretch>
            <a:fillRect/>
          </a:stretch>
        </p:blipFill>
        <p:spPr>
          <a:xfrm>
            <a:off x="4800600" y="990600"/>
            <a:ext cx="3511550" cy="3771900"/>
          </a:xfrm>
          <a:prstGeom prst="rect">
            <a:avLst/>
          </a:prstGeom>
        </p:spPr>
      </p:pic>
      <p:sp>
        <p:nvSpPr>
          <p:cNvPr id="7" name="TextBox 6"/>
          <p:cNvSpPr txBox="1"/>
          <p:nvPr/>
        </p:nvSpPr>
        <p:spPr>
          <a:xfrm>
            <a:off x="609600" y="1295400"/>
            <a:ext cx="4267200" cy="2585323"/>
          </a:xfrm>
          <a:prstGeom prst="rect">
            <a:avLst/>
          </a:prstGeom>
          <a:noFill/>
        </p:spPr>
        <p:txBody>
          <a:bodyPr wrap="square" rtlCol="0">
            <a:spAutoFit/>
          </a:bodyPr>
          <a:lstStyle/>
          <a:p>
            <a:pPr>
              <a:buFont typeface="Arial" pitchFamily="34" charset="0"/>
              <a:buChar char="•"/>
            </a:pPr>
            <a:r>
              <a:rPr lang="en-IN" dirty="0"/>
              <a:t> But the error is propagated to the p-</a:t>
            </a:r>
            <a:r>
              <a:rPr lang="en-IN" dirty="0" err="1"/>
              <a:t>th</a:t>
            </a:r>
            <a:r>
              <a:rPr lang="en-IN" dirty="0"/>
              <a:t> neuron at (K-2)-</a:t>
            </a:r>
            <a:r>
              <a:rPr lang="en-IN" dirty="0" err="1"/>
              <a:t>th</a:t>
            </a:r>
            <a:r>
              <a:rPr lang="en-IN" dirty="0"/>
              <a:t> layer from all the output layer neurons via </a:t>
            </a:r>
            <a:r>
              <a:rPr lang="en-IN" dirty="0" err="1"/>
              <a:t>i-th</a:t>
            </a:r>
            <a:r>
              <a:rPr lang="en-IN" dirty="0"/>
              <a:t> neuron of the (K-1)-</a:t>
            </a:r>
            <a:r>
              <a:rPr lang="en-IN" dirty="0" err="1"/>
              <a:t>th</a:t>
            </a:r>
            <a:r>
              <a:rPr lang="en-IN" dirty="0"/>
              <a:t> hidden layer.</a:t>
            </a:r>
          </a:p>
          <a:p>
            <a:pPr>
              <a:buFont typeface="Arial" pitchFamily="34" charset="0"/>
              <a:buChar char="•"/>
            </a:pPr>
            <a:endParaRPr lang="en-IN" dirty="0"/>
          </a:p>
          <a:p>
            <a:pPr>
              <a:buFont typeface="Arial" pitchFamily="34" charset="0"/>
              <a:buChar char="•"/>
            </a:pPr>
            <a:r>
              <a:rPr lang="en-IN" dirty="0"/>
              <a:t>So, the actual gradient should be the obtained by summation over all output layer neuron. </a:t>
            </a:r>
          </a:p>
          <a:p>
            <a:pPr>
              <a:buFont typeface="Arial" pitchFamily="34" charset="0"/>
              <a:buChar char="•"/>
            </a:pPr>
            <a:r>
              <a:rPr lang="en-IN" dirty="0"/>
              <a:t>Therefore, </a:t>
            </a:r>
            <a:endParaRPr lang="en-US" dirty="0"/>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632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14400" y="3823585"/>
            <a:ext cx="5410200" cy="735715"/>
          </a:xfrm>
          <a:prstGeom prst="rect">
            <a:avLst/>
          </a:prstGeom>
          <a:noFill/>
        </p:spPr>
      </p:pic>
      <p:sp>
        <p:nvSpPr>
          <p:cNvPr id="563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6323"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914400" y="4724400"/>
            <a:ext cx="3581400" cy="716280"/>
          </a:xfrm>
          <a:prstGeom prst="rect">
            <a:avLst/>
          </a:prstGeom>
          <a:noFill/>
        </p:spPr>
      </p:pic>
      <p:sp>
        <p:nvSpPr>
          <p:cNvPr id="56325" name="Rectangle 5"/>
          <p:cNvSpPr>
            <a:spLocks noChangeArrowheads="1"/>
          </p:cNvSpPr>
          <p:nvPr/>
        </p:nvSpPr>
        <p:spPr bwMode="auto">
          <a:xfrm>
            <a:off x="0" y="977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7315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6327"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6326" name="Picture 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800600" y="4801065"/>
            <a:ext cx="2514600" cy="551985"/>
          </a:xfrm>
          <a:prstGeom prst="rect">
            <a:avLst/>
          </a:prstGeom>
          <a:noFill/>
        </p:spPr>
      </p:pic>
      <p:sp>
        <p:nvSpPr>
          <p:cNvPr id="56328" name="Rectangle 8"/>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7315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TextBox 16"/>
          <p:cNvSpPr txBox="1"/>
          <p:nvPr/>
        </p:nvSpPr>
        <p:spPr>
          <a:xfrm>
            <a:off x="609600" y="5791200"/>
            <a:ext cx="3157403" cy="369332"/>
          </a:xfrm>
          <a:prstGeom prst="rect">
            <a:avLst/>
          </a:prstGeom>
          <a:noFill/>
        </p:spPr>
        <p:txBody>
          <a:bodyPr wrap="none" rtlCol="0">
            <a:spAutoFit/>
          </a:bodyPr>
          <a:lstStyle/>
          <a:p>
            <a:r>
              <a:rPr lang="en-IN" dirty="0"/>
              <a:t>So, the weight </a:t>
            </a:r>
            <a:r>
              <a:rPr lang="en-IN" dirty="0" err="1"/>
              <a:t>updation</a:t>
            </a:r>
            <a:r>
              <a:rPr lang="en-IN" dirty="0"/>
              <a:t> rule is: </a:t>
            </a:r>
            <a:endParaRPr lang="en-US" dirty="0"/>
          </a:p>
        </p:txBody>
      </p:sp>
      <p:sp>
        <p:nvSpPr>
          <p:cNvPr id="5633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6329" name="Picture 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886200" y="5715000"/>
            <a:ext cx="3885890" cy="412750"/>
          </a:xfrm>
          <a:prstGeom prst="rect">
            <a:avLst/>
          </a:prstGeom>
          <a:noFill/>
        </p:spPr>
      </p:pic>
      <p:sp>
        <p:nvSpPr>
          <p:cNvPr id="56331" name="Rectangle 11"/>
          <p:cNvSpPr>
            <a:spLocks noChangeArrowheads="1"/>
          </p:cNvSpPr>
          <p:nvPr/>
        </p:nvSpPr>
        <p:spPr bwMode="auto">
          <a:xfrm>
            <a:off x="0" y="717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462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a:solidFill>
                  <a:prstClr val="black"/>
                </a:solidFill>
              </a:rPr>
              <a:t>Back Propagation learning : Hidden layer</a:t>
            </a:r>
            <a:endParaRPr lang="en-US" dirty="0"/>
          </a:p>
        </p:txBody>
      </p:sp>
      <p:sp>
        <p:nvSpPr>
          <p:cNvPr id="3" name="Content Placeholder 2"/>
          <p:cNvSpPr>
            <a:spLocks noGrp="1"/>
          </p:cNvSpPr>
          <p:nvPr>
            <p:ph idx="1"/>
          </p:nvPr>
        </p:nvSpPr>
        <p:spPr>
          <a:xfrm>
            <a:off x="457200" y="914400"/>
            <a:ext cx="8229600" cy="5211763"/>
          </a:xfrm>
        </p:spPr>
        <p:txBody>
          <a:bodyPr>
            <a:normAutofit fontScale="92500"/>
          </a:bodyPr>
          <a:lstStyle/>
          <a:p>
            <a:r>
              <a:rPr lang="en-IN" dirty="0"/>
              <a:t>Instead of last hidden layer, i.e., (K-1)-</a:t>
            </a:r>
            <a:r>
              <a:rPr lang="en-IN" dirty="0" err="1"/>
              <a:t>th</a:t>
            </a:r>
            <a:r>
              <a:rPr lang="en-IN" dirty="0"/>
              <a:t> layer, if we consider k-</a:t>
            </a:r>
            <a:r>
              <a:rPr lang="en-IN" dirty="0" err="1"/>
              <a:t>th</a:t>
            </a:r>
            <a:r>
              <a:rPr lang="en-IN" dirty="0"/>
              <a:t> layer, then replace K by k+1 and we get,                                      , where </a:t>
            </a:r>
          </a:p>
          <a:p>
            <a:endParaRPr lang="en-IN" dirty="0"/>
          </a:p>
          <a:p>
            <a:endParaRPr lang="en-IN" dirty="0"/>
          </a:p>
          <a:p>
            <a:r>
              <a:rPr lang="en-IN" dirty="0"/>
              <a:t>Thus varying k from 1 to K-1, we will get all weight </a:t>
            </a:r>
            <a:r>
              <a:rPr lang="en-IN" dirty="0" err="1"/>
              <a:t>updation</a:t>
            </a:r>
            <a:r>
              <a:rPr lang="en-IN" dirty="0"/>
              <a:t> rules for all possible </a:t>
            </a:r>
            <a:r>
              <a:rPr lang="en-IN" dirty="0" err="1"/>
              <a:t>i</a:t>
            </a:r>
            <a:r>
              <a:rPr lang="en-IN" dirty="0"/>
              <a:t> and j, which gives us the new weights of the connections between input layer and first hidden layer, and between all consecutive hidden layers.</a:t>
            </a:r>
            <a:endParaRPr lang="en-US" dirty="0"/>
          </a:p>
        </p:txBody>
      </p:sp>
      <p:sp>
        <p:nvSpPr>
          <p:cNvPr id="573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4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057400" y="1981200"/>
            <a:ext cx="3124200" cy="446314"/>
          </a:xfrm>
          <a:prstGeom prst="rect">
            <a:avLst/>
          </a:prstGeom>
          <a:noFill/>
        </p:spPr>
      </p:pic>
      <p:sp>
        <p:nvSpPr>
          <p:cNvPr id="57347" name="Rectangle 3"/>
          <p:cNvSpPr>
            <a:spLocks noChangeArrowheads="1"/>
          </p:cNvSpPr>
          <p:nvPr/>
        </p:nvSpPr>
        <p:spPr bwMode="auto">
          <a:xfrm>
            <a:off x="0" y="723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462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734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4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90600" y="2563091"/>
            <a:ext cx="4038600" cy="917864"/>
          </a:xfrm>
          <a:prstGeom prst="rect">
            <a:avLst/>
          </a:prstGeom>
          <a:noFill/>
        </p:spPr>
      </p:pic>
      <p:sp>
        <p:nvSpPr>
          <p:cNvPr id="57350" name="Rectangle 6"/>
          <p:cNvSpPr>
            <a:spLocks noChangeArrowheads="1"/>
          </p:cNvSpPr>
          <p:nvPr/>
        </p:nvSpPr>
        <p:spPr bwMode="auto">
          <a:xfrm>
            <a:off x="0" y="965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7315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solidFill>
                  <a:prstClr val="black"/>
                </a:solidFill>
              </a:rPr>
              <a:t>Back Propagation learning</a:t>
            </a:r>
            <a:endParaRPr lang="en-US" dirty="0"/>
          </a:p>
        </p:txBody>
      </p:sp>
      <p:sp>
        <p:nvSpPr>
          <p:cNvPr id="53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315200" y="4572000"/>
            <a:ext cx="304800" cy="228600"/>
          </a:xfrm>
          <a:prstGeom prst="rect">
            <a:avLst/>
          </a:prstGeom>
          <a:noFill/>
        </p:spPr>
      </p:pic>
      <p:pic>
        <p:nvPicPr>
          <p:cNvPr id="11" name="Picture 10" descr="t1 (2).png"/>
          <p:cNvPicPr>
            <a:picLocks noChangeAspect="1"/>
          </p:cNvPicPr>
          <p:nvPr/>
        </p:nvPicPr>
        <p:blipFill>
          <a:blip r:embed="rId3"/>
          <a:stretch>
            <a:fillRect/>
          </a:stretch>
        </p:blipFill>
        <p:spPr>
          <a:xfrm>
            <a:off x="5410200" y="3733800"/>
            <a:ext cx="3362325" cy="2628455"/>
          </a:xfrm>
          <a:prstGeom prst="rect">
            <a:avLst/>
          </a:prstGeom>
        </p:spPr>
      </p:pic>
      <p:pic>
        <p:nvPicPr>
          <p:cNvPr id="13"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858000" y="4419600"/>
            <a:ext cx="352425" cy="200025"/>
          </a:xfrm>
          <a:prstGeom prst="rect">
            <a:avLst/>
          </a:prstGeom>
          <a:noFill/>
        </p:spPr>
      </p:pic>
      <p:pic>
        <p:nvPicPr>
          <p:cNvPr id="14" name="Picture 9"/>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315200" y="4572000"/>
            <a:ext cx="304800" cy="228600"/>
          </a:xfrm>
          <a:prstGeom prst="rect">
            <a:avLst/>
          </a:prstGeom>
          <a:noFill/>
        </p:spPr>
      </p:pic>
      <p:pic>
        <p:nvPicPr>
          <p:cNvPr id="15" name="Picture 1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838200" y="4724400"/>
            <a:ext cx="2286000" cy="306502"/>
          </a:xfrm>
          <a:prstGeom prst="rect">
            <a:avLst/>
          </a:prstGeom>
          <a:noFill/>
        </p:spPr>
      </p:pic>
      <p:sp>
        <p:nvSpPr>
          <p:cNvPr id="16" name="Rectangle 15"/>
          <p:cNvSpPr/>
          <p:nvPr/>
        </p:nvSpPr>
        <p:spPr>
          <a:xfrm>
            <a:off x="533400" y="4191000"/>
            <a:ext cx="4565032" cy="923330"/>
          </a:xfrm>
          <a:prstGeom prst="rect">
            <a:avLst/>
          </a:prstGeom>
        </p:spPr>
        <p:txBody>
          <a:bodyPr wrap="square">
            <a:spAutoFit/>
          </a:bodyPr>
          <a:lstStyle/>
          <a:p>
            <a:pPr>
              <a:buFont typeface="Arial" pitchFamily="34" charset="0"/>
              <a:buChar char="•"/>
            </a:pPr>
            <a:r>
              <a:rPr lang="en-US" dirty="0"/>
              <a:t> So the weight </a:t>
            </a:r>
            <a:r>
              <a:rPr lang="en-US" dirty="0" err="1"/>
              <a:t>updation</a:t>
            </a:r>
            <a:r>
              <a:rPr lang="en-US" dirty="0"/>
              <a:t> rule for output layer:</a:t>
            </a:r>
          </a:p>
          <a:p>
            <a:pPr>
              <a:buFont typeface="Arial" pitchFamily="34" charset="0"/>
              <a:buChar char="•"/>
            </a:pPr>
            <a:endParaRPr lang="en-US" dirty="0"/>
          </a:p>
          <a:p>
            <a:r>
              <a:rPr lang="en-US" dirty="0"/>
              <a:t>                                                   where, </a:t>
            </a:r>
          </a:p>
        </p:txBody>
      </p:sp>
      <p:pic>
        <p:nvPicPr>
          <p:cNvPr id="17" name="Picture 15"/>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838200" y="5410200"/>
            <a:ext cx="2552700" cy="304800"/>
          </a:xfrm>
          <a:prstGeom prst="rect">
            <a:avLst/>
          </a:prstGeom>
          <a:noFill/>
        </p:spPr>
      </p:pic>
      <p:sp>
        <p:nvSpPr>
          <p:cNvPr id="532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3" name="Rectangle 5"/>
          <p:cNvSpPr>
            <a:spLocks noChangeArrowheads="1"/>
          </p:cNvSpPr>
          <p:nvPr/>
        </p:nvSpPr>
        <p:spPr bwMode="auto">
          <a:xfrm>
            <a:off x="0" y="685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9" name="Picture 18" descr="nn2.png"/>
          <p:cNvPicPr>
            <a:picLocks noChangeAspect="1"/>
          </p:cNvPicPr>
          <p:nvPr/>
        </p:nvPicPr>
        <p:blipFill>
          <a:blip r:embed="rId7"/>
          <a:stretch>
            <a:fillRect/>
          </a:stretch>
        </p:blipFill>
        <p:spPr>
          <a:xfrm>
            <a:off x="5486400" y="990601"/>
            <a:ext cx="3124200" cy="2514600"/>
          </a:xfrm>
          <a:prstGeom prst="rect">
            <a:avLst/>
          </a:prstGeom>
        </p:spPr>
      </p:pic>
      <p:pic>
        <p:nvPicPr>
          <p:cNvPr id="20" name="Picture 1"/>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762000" y="1524000"/>
            <a:ext cx="3124200" cy="446314"/>
          </a:xfrm>
          <a:prstGeom prst="rect">
            <a:avLst/>
          </a:prstGeom>
          <a:noFill/>
        </p:spPr>
      </p:pic>
      <p:sp>
        <p:nvSpPr>
          <p:cNvPr id="21" name="Rectangle 20"/>
          <p:cNvSpPr/>
          <p:nvPr/>
        </p:nvSpPr>
        <p:spPr>
          <a:xfrm>
            <a:off x="609600" y="1066800"/>
            <a:ext cx="4393510" cy="369332"/>
          </a:xfrm>
          <a:prstGeom prst="rect">
            <a:avLst/>
          </a:prstGeom>
        </p:spPr>
        <p:txBody>
          <a:bodyPr wrap="none">
            <a:spAutoFit/>
          </a:bodyPr>
          <a:lstStyle/>
          <a:p>
            <a:r>
              <a:rPr lang="en-US" dirty="0"/>
              <a:t>So the weight </a:t>
            </a:r>
            <a:r>
              <a:rPr lang="en-US" dirty="0" err="1"/>
              <a:t>updation</a:t>
            </a:r>
            <a:r>
              <a:rPr lang="en-US" dirty="0"/>
              <a:t> rule for hidden layer:</a:t>
            </a:r>
          </a:p>
        </p:txBody>
      </p:sp>
      <p:sp>
        <p:nvSpPr>
          <p:cNvPr id="22" name="TextBox 21"/>
          <p:cNvSpPr txBox="1"/>
          <p:nvPr/>
        </p:nvSpPr>
        <p:spPr>
          <a:xfrm>
            <a:off x="4114800" y="1600200"/>
            <a:ext cx="779572" cy="369332"/>
          </a:xfrm>
          <a:prstGeom prst="rect">
            <a:avLst/>
          </a:prstGeom>
          <a:noFill/>
        </p:spPr>
        <p:txBody>
          <a:bodyPr wrap="none" rtlCol="0">
            <a:spAutoFit/>
          </a:bodyPr>
          <a:lstStyle/>
          <a:p>
            <a:r>
              <a:rPr lang="en-IN" dirty="0"/>
              <a:t>where</a:t>
            </a:r>
            <a:endParaRPr lang="en-US" dirty="0"/>
          </a:p>
        </p:txBody>
      </p:sp>
      <p:pic>
        <p:nvPicPr>
          <p:cNvPr id="23" name="Picture 4"/>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838200" y="2209800"/>
            <a:ext cx="4038600" cy="917864"/>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IN" dirty="0"/>
              <a:t>THANK YOU</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Back Propagation Algorithm</a:t>
            </a:r>
          </a:p>
        </p:txBody>
      </p:sp>
      <p:sp>
        <p:nvSpPr>
          <p:cNvPr id="3" name="Content Placeholder 2"/>
          <p:cNvSpPr>
            <a:spLocks noGrp="1"/>
          </p:cNvSpPr>
          <p:nvPr>
            <p:ph idx="1"/>
          </p:nvPr>
        </p:nvSpPr>
        <p:spPr/>
        <p:txBody>
          <a:bodyPr>
            <a:normAutofit fontScale="85000" lnSpcReduction="10000"/>
          </a:bodyPr>
          <a:lstStyle/>
          <a:p>
            <a:r>
              <a:rPr lang="en-US" dirty="0"/>
              <a:t>But for other neurons, we cannot decide the error, as actual outputs are not known. </a:t>
            </a:r>
          </a:p>
          <a:p>
            <a:r>
              <a:rPr lang="en-US" dirty="0"/>
              <a:t>So to adjust the weights and biased iteratively, we have to propagate the error from the output layer to the  last hidden layer (i.e., (K-1)-</a:t>
            </a:r>
            <a:r>
              <a:rPr lang="en-US" dirty="0" err="1"/>
              <a:t>th</a:t>
            </a:r>
            <a:r>
              <a:rPr lang="en-US" dirty="0"/>
              <a:t> layer), from the last hidden layer to its previous hidden layer, and so on; and finally, from the 1</a:t>
            </a:r>
            <a:r>
              <a:rPr lang="en-US" baseline="30000" dirty="0"/>
              <a:t>st</a:t>
            </a:r>
            <a:r>
              <a:rPr lang="en-US" dirty="0"/>
              <a:t> hidden layer to the input layer. </a:t>
            </a:r>
          </a:p>
          <a:p>
            <a:r>
              <a:rPr lang="en-US" dirty="0"/>
              <a:t>This algorithm by which errors are propagated from back to previous layers to modify the weights of the connections is known as Back Propagation Learning.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nn.png"/>
          <p:cNvPicPr>
            <a:picLocks noChangeAspect="1"/>
          </p:cNvPicPr>
          <p:nvPr/>
        </p:nvPicPr>
        <p:blipFill>
          <a:blip r:embed="rId2"/>
          <a:stretch>
            <a:fillRect/>
          </a:stretch>
        </p:blipFill>
        <p:spPr>
          <a:xfrm>
            <a:off x="533400" y="1447800"/>
            <a:ext cx="3102349" cy="1676400"/>
          </a:xfrm>
          <a:prstGeom prst="rect">
            <a:avLst/>
          </a:prstGeom>
        </p:spPr>
      </p:pic>
      <p:sp>
        <p:nvSpPr>
          <p:cNvPr id="2" name="Title 1"/>
          <p:cNvSpPr>
            <a:spLocks noGrp="1"/>
          </p:cNvSpPr>
          <p:nvPr>
            <p:ph type="title"/>
          </p:nvPr>
        </p:nvSpPr>
        <p:spPr>
          <a:xfrm>
            <a:off x="457200" y="274638"/>
            <a:ext cx="8229600" cy="944562"/>
          </a:xfrm>
        </p:spPr>
        <p:txBody>
          <a:bodyPr>
            <a:noAutofit/>
          </a:bodyPr>
          <a:lstStyle/>
          <a:p>
            <a:r>
              <a:rPr lang="en-US" sz="2800" b="1" dirty="0"/>
              <a:t>Back Propagation Learning: For Single Layer Network – Single output without nonlinearity</a:t>
            </a:r>
          </a:p>
        </p:txBody>
      </p:sp>
      <p:sp>
        <p:nvSpPr>
          <p:cNvPr id="5" name="TextBox 4"/>
          <p:cNvSpPr txBox="1"/>
          <p:nvPr/>
        </p:nvSpPr>
        <p:spPr>
          <a:xfrm>
            <a:off x="1600200" y="1371600"/>
            <a:ext cx="389850" cy="369332"/>
          </a:xfrm>
          <a:prstGeom prst="rect">
            <a:avLst/>
          </a:prstGeom>
          <a:noFill/>
        </p:spPr>
        <p:txBody>
          <a:bodyPr wrap="none" rtlCol="0">
            <a:spAutoFit/>
          </a:bodyPr>
          <a:lstStyle/>
          <a:p>
            <a:r>
              <a:rPr lang="en-US" dirty="0"/>
              <a:t>W</a:t>
            </a:r>
          </a:p>
        </p:txBody>
      </p:sp>
      <p:sp>
        <p:nvSpPr>
          <p:cNvPr id="8" name="TextBox 7"/>
          <p:cNvSpPr txBox="1"/>
          <p:nvPr/>
        </p:nvSpPr>
        <p:spPr>
          <a:xfrm>
            <a:off x="5715000" y="1219200"/>
            <a:ext cx="3124200" cy="3046988"/>
          </a:xfrm>
          <a:prstGeom prst="rect">
            <a:avLst/>
          </a:prstGeom>
          <a:noFill/>
        </p:spPr>
        <p:txBody>
          <a:bodyPr wrap="square" rtlCol="0">
            <a:spAutoFit/>
          </a:bodyPr>
          <a:lstStyle/>
          <a:p>
            <a:pPr>
              <a:buFont typeface="Arial" pitchFamily="34" charset="0"/>
              <a:buChar char="•"/>
            </a:pPr>
            <a:r>
              <a:rPr lang="en-US" dirty="0"/>
              <a:t> Generally, mean squared error is used for regression tasks, and cross-entropy loss is used for classification tasks</a:t>
            </a:r>
          </a:p>
          <a:p>
            <a:pPr>
              <a:buFont typeface="Arial" pitchFamily="34" charset="0"/>
              <a:buChar char="•"/>
            </a:pPr>
            <a:r>
              <a:rPr lang="en-US" dirty="0"/>
              <a:t>Here, Sum of square error or quadratic error is considered.</a:t>
            </a:r>
          </a:p>
          <a:p>
            <a:pPr>
              <a:buFont typeface="Arial" pitchFamily="34" charset="0"/>
              <a:buChar char="•"/>
            </a:pPr>
            <a:r>
              <a:rPr lang="en-US" dirty="0"/>
              <a:t>Activation function is a linear function of the form Y = X.</a:t>
            </a:r>
          </a:p>
          <a:p>
            <a:pPr>
              <a:buFont typeface="Arial" pitchFamily="34" charset="0"/>
              <a:buChar char="•"/>
            </a:pPr>
            <a:r>
              <a:rPr lang="en-US" dirty="0"/>
              <a:t>Error function E is</a:t>
            </a:r>
            <a:r>
              <a:rPr lang="en-US" sz="2400" dirty="0"/>
              <a:t> the function of W.</a:t>
            </a:r>
          </a:p>
        </p:txBody>
      </p:sp>
      <p:cxnSp>
        <p:nvCxnSpPr>
          <p:cNvPr id="26" name="Straight Connector 25"/>
          <p:cNvCxnSpPr/>
          <p:nvPr/>
        </p:nvCxnSpPr>
        <p:spPr>
          <a:xfrm rot="5400000" flipH="1" flipV="1">
            <a:off x="5181600" y="4876800"/>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flipH="1" flipV="1">
            <a:off x="6781800" y="54864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96000" y="5791200"/>
            <a:ext cx="2514600" cy="646331"/>
          </a:xfrm>
          <a:prstGeom prst="rect">
            <a:avLst/>
          </a:prstGeom>
          <a:noFill/>
        </p:spPr>
        <p:txBody>
          <a:bodyPr wrap="square" rtlCol="0">
            <a:spAutoFit/>
          </a:bodyPr>
          <a:lstStyle/>
          <a:p>
            <a:r>
              <a:rPr lang="en-US" dirty="0"/>
              <a:t>Rate of convergence factor or learning rate</a:t>
            </a:r>
          </a:p>
        </p:txBody>
      </p:sp>
      <p:sp>
        <p:nvSpPr>
          <p:cNvPr id="215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9600" y="3200400"/>
            <a:ext cx="4565984" cy="838200"/>
          </a:xfrm>
          <a:prstGeom prst="rect">
            <a:avLst/>
          </a:prstGeom>
          <a:noFill/>
        </p:spPr>
      </p:pic>
      <p:sp>
        <p:nvSpPr>
          <p:cNvPr id="21507" name="Rectangle 3"/>
          <p:cNvSpPr>
            <a:spLocks noChangeArrowheads="1"/>
          </p:cNvSpPr>
          <p:nvPr/>
        </p:nvSpPr>
        <p:spPr bwMode="auto">
          <a:xfrm>
            <a:off x="0" y="939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5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8"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905000" y="5410200"/>
            <a:ext cx="2590800" cy="911577"/>
          </a:xfrm>
          <a:prstGeom prst="rect">
            <a:avLst/>
          </a:prstGeom>
          <a:noFill/>
        </p:spPr>
      </p:pic>
      <p:sp>
        <p:nvSpPr>
          <p:cNvPr id="21510" name="Rectangle 6"/>
          <p:cNvSpPr>
            <a:spLocks noChangeArrowheads="1"/>
          </p:cNvSpPr>
          <p:nvPr/>
        </p:nvSpPr>
        <p:spPr bwMode="auto">
          <a:xfrm>
            <a:off x="0" y="939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20"/>
          <p:cNvSpPr/>
          <p:nvPr/>
        </p:nvSpPr>
        <p:spPr>
          <a:xfrm>
            <a:off x="762000" y="4419600"/>
            <a:ext cx="4724400" cy="1015663"/>
          </a:xfrm>
          <a:prstGeom prst="rect">
            <a:avLst/>
          </a:prstGeom>
        </p:spPr>
        <p:txBody>
          <a:bodyPr wrap="square">
            <a:spAutoFit/>
          </a:bodyPr>
          <a:lstStyle/>
          <a:p>
            <a:pPr>
              <a:buFont typeface="Arial" pitchFamily="34" charset="0"/>
              <a:buChar char="•"/>
            </a:pPr>
            <a:r>
              <a:rPr lang="en-US" dirty="0"/>
              <a:t> </a:t>
            </a:r>
            <a:r>
              <a:rPr lang="en-US" sz="2000" dirty="0"/>
              <a:t>We update the weights using gradient descent approach. So we compute gradient of E </a:t>
            </a:r>
            <a:r>
              <a:rPr lang="en-US" sz="2000" dirty="0" err="1"/>
              <a:t>w.r.t</a:t>
            </a:r>
            <a:r>
              <a:rPr lang="en-US" sz="2000" dirty="0"/>
              <a:t>. W as </a:t>
            </a:r>
          </a:p>
        </p:txBody>
      </p:sp>
      <p:sp>
        <p:nvSpPr>
          <p:cNvPr id="2151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513" name="Rectangle 9"/>
          <p:cNvSpPr>
            <a:spLocks noChangeArrowheads="1"/>
          </p:cNvSpPr>
          <p:nvPr/>
        </p:nvSpPr>
        <p:spPr bwMode="auto">
          <a:xfrm>
            <a:off x="0" y="939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7"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172200" y="4724400"/>
            <a:ext cx="2438400" cy="741274"/>
          </a:xfrm>
          <a:prstGeom prst="rect">
            <a:avLst/>
          </a:prstGeom>
          <a:noFill/>
        </p:spPr>
      </p:pic>
      <p:sp>
        <p:nvSpPr>
          <p:cNvPr id="30" name="TextBox 29"/>
          <p:cNvSpPr txBox="1"/>
          <p:nvPr/>
        </p:nvSpPr>
        <p:spPr>
          <a:xfrm>
            <a:off x="5867400" y="4419600"/>
            <a:ext cx="2552430" cy="369332"/>
          </a:xfrm>
          <a:prstGeom prst="rect">
            <a:avLst/>
          </a:prstGeom>
          <a:noFill/>
        </p:spPr>
        <p:txBody>
          <a:bodyPr wrap="none" rtlCol="0">
            <a:spAutoFit/>
          </a:bodyPr>
          <a:lstStyle/>
          <a:p>
            <a:pPr>
              <a:buFont typeface="Arial" pitchFamily="34" charset="0"/>
              <a:buChar char="•"/>
            </a:pPr>
            <a:r>
              <a:rPr lang="en-IN" dirty="0"/>
              <a:t> Weight </a:t>
            </a:r>
            <a:r>
              <a:rPr lang="en-IN" dirty="0" err="1"/>
              <a:t>updation</a:t>
            </a:r>
            <a:r>
              <a:rPr lang="en-IN" dirty="0"/>
              <a:t> Rule is</a:t>
            </a:r>
            <a:endParaRPr lang="en-US" dirty="0"/>
          </a:p>
        </p:txBody>
      </p:sp>
      <p:pic>
        <p:nvPicPr>
          <p:cNvPr id="23" name="Picture 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276600" y="1752600"/>
            <a:ext cx="1052286" cy="254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Learning Rate</a:t>
            </a:r>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a:t>The learning rate in the back-propagation algorithm is a critical </a:t>
            </a:r>
            <a:r>
              <a:rPr lang="en-US" dirty="0" err="1"/>
              <a:t>hyperparameter</a:t>
            </a:r>
            <a:r>
              <a:rPr lang="en-US" dirty="0"/>
              <a:t> that influences how effectively a neural network learns from the training data.</a:t>
            </a:r>
          </a:p>
          <a:p>
            <a:r>
              <a:rPr lang="en-US" dirty="0"/>
              <a:t>The learning rate, often denoted by η, scales the gradients computed during back-propagation before they are used to update the weights. </a:t>
            </a:r>
          </a:p>
          <a:p>
            <a:r>
              <a:rPr lang="en-US" dirty="0"/>
              <a:t>This scaling affects how quickly or slowly a network adjusts its weights.</a:t>
            </a:r>
          </a:p>
          <a:p>
            <a:r>
              <a:rPr lang="en-US" dirty="0"/>
              <a:t>A higher learning rate might allow the network to learn faster, but it can also cause the learning process to overshoot minima, leading to unstable training. </a:t>
            </a:r>
          </a:p>
          <a:p>
            <a:r>
              <a:rPr lang="en-US" dirty="0"/>
              <a:t>A too-small learning rate can make the learning process too slow, which might take excessively long to converge or might get stuck in local minima.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Choosing the Learning Rate</a:t>
            </a:r>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pPr>
              <a:buNone/>
            </a:pPr>
            <a:r>
              <a:rPr lang="en-US" b="1" dirty="0"/>
              <a:t>(</a:t>
            </a:r>
            <a:r>
              <a:rPr lang="en-US" b="1" dirty="0" err="1"/>
              <a:t>i</a:t>
            </a:r>
            <a:r>
              <a:rPr lang="en-US" b="1" dirty="0"/>
              <a:t>) Trial and Error</a:t>
            </a:r>
            <a:r>
              <a:rPr lang="en-US" dirty="0"/>
              <a:t>: Initially, we might need to experiment with different values to see which learning rate works best for your specific dataset and network architecture.</a:t>
            </a:r>
          </a:p>
          <a:p>
            <a:pPr>
              <a:buNone/>
            </a:pPr>
            <a:r>
              <a:rPr lang="en-US" b="1" dirty="0"/>
              <a:t>(ii) Adaptive Learning Rates</a:t>
            </a:r>
            <a:r>
              <a:rPr lang="en-US" dirty="0"/>
              <a:t>: Many modern optimization algorithms, like Adam, </a:t>
            </a:r>
            <a:r>
              <a:rPr lang="en-US" dirty="0" err="1"/>
              <a:t>RMSprop</a:t>
            </a:r>
            <a:r>
              <a:rPr lang="en-US" dirty="0"/>
              <a:t>, and </a:t>
            </a:r>
            <a:r>
              <a:rPr lang="en-US" dirty="0" err="1"/>
              <a:t>AdaGrad</a:t>
            </a:r>
            <a:r>
              <a:rPr lang="en-US" dirty="0"/>
              <a:t>, adjust the learning rate dynamically during training to improve performance and stability.</a:t>
            </a:r>
          </a:p>
          <a:p>
            <a:pPr>
              <a:buNone/>
            </a:pPr>
            <a:r>
              <a:rPr lang="en-US" dirty="0"/>
              <a:t>(iii) </a:t>
            </a:r>
            <a:r>
              <a:rPr lang="en-US" b="1" dirty="0"/>
              <a:t>Learning Rate Schedules</a:t>
            </a:r>
            <a:r>
              <a:rPr lang="en-US" dirty="0"/>
              <a:t>: Implementing a learning rate schedule that decreases the learning rate gradually as training progresses can help the network fine-tune its weights more effectively in the later stages of learning.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a:t>Practical Tips for choosing learning rate</a:t>
            </a:r>
            <a:endParaRPr lang="en-US" sz="3600"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r>
              <a:rPr lang="en-US" b="1" dirty="0"/>
              <a:t>Start with a Medium Learning Rate</a:t>
            </a:r>
            <a:r>
              <a:rPr lang="en-US" dirty="0"/>
              <a:t>: Begin with a learning rate like 0.01 or 0.001 and adjust based on the observed training performance.</a:t>
            </a:r>
          </a:p>
          <a:p>
            <a:r>
              <a:rPr lang="en-US" b="1" dirty="0"/>
              <a:t>Monitor Training Progress</a:t>
            </a:r>
            <a:r>
              <a:rPr lang="en-US" dirty="0"/>
              <a:t>: Keep an eye on the training and validation loss. </a:t>
            </a:r>
          </a:p>
          <a:p>
            <a:pPr>
              <a:buNone/>
            </a:pPr>
            <a:r>
              <a:rPr lang="en-US" dirty="0"/>
              <a:t>    (</a:t>
            </a:r>
            <a:r>
              <a:rPr lang="en-US" dirty="0" err="1"/>
              <a:t>i</a:t>
            </a:r>
            <a:r>
              <a:rPr lang="en-US" dirty="0"/>
              <a:t>) If the loss fluctuates wildly or increases, the learning rate might be too high. In such cases, decreasing the learning rate can help stabilize the training process. </a:t>
            </a:r>
          </a:p>
          <a:p>
            <a:pPr>
              <a:buNone/>
            </a:pPr>
            <a:r>
              <a:rPr lang="en-US" dirty="0"/>
              <a:t>    (ii) If the loss decreases very slowly, the learning rate might be too low. In this case, we may increase learning rate for quick convergence.</a:t>
            </a:r>
          </a:p>
          <a:p>
            <a:r>
              <a:rPr lang="en-US" b="1" dirty="0"/>
              <a:t>Batch Size Impact</a:t>
            </a:r>
            <a:r>
              <a:rPr lang="en-US" dirty="0"/>
              <a:t>: Larger batch sizes typically require a higher learning rate because the gradient estimate is more accurate, while smaller batch sizes might need a smaller learning rate to compensate for the noisier gradient estimates.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1622</TotalTime>
  <Words>4214</Words>
  <Application>Microsoft Office PowerPoint</Application>
  <PresentationFormat>On-screen Show (4:3)</PresentationFormat>
  <Paragraphs>276</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Wingdings</vt:lpstr>
      <vt:lpstr>Office Theme</vt:lpstr>
      <vt:lpstr>Architecture of the Multilayer Feed Forward Neural Network</vt:lpstr>
      <vt:lpstr>Architecture of MLFFNN</vt:lpstr>
      <vt:lpstr>Architecture of MLFFNN</vt:lpstr>
      <vt:lpstr>Back Propagation Algorithm</vt:lpstr>
      <vt:lpstr>Back Propagation Algorithm</vt:lpstr>
      <vt:lpstr>Back Propagation Learning: For Single Layer Network – Single output without nonlinearity</vt:lpstr>
      <vt:lpstr>Learning Rate</vt:lpstr>
      <vt:lpstr>Choosing the Learning Rate</vt:lpstr>
      <vt:lpstr>Practical Tips for choosing learning rate</vt:lpstr>
      <vt:lpstr>Batch Size</vt:lpstr>
      <vt:lpstr>Types of Batching Strategies</vt:lpstr>
      <vt:lpstr>Choosing Batch Size</vt:lpstr>
      <vt:lpstr>Iteration Vs. Epoch</vt:lpstr>
      <vt:lpstr>Iteration Vs. Epoch</vt:lpstr>
      <vt:lpstr>Training Process Breakdown</vt:lpstr>
      <vt:lpstr>Batch creation in each epoch</vt:lpstr>
      <vt:lpstr>Batch creation in each epoch</vt:lpstr>
      <vt:lpstr>Batch creation in each epoch</vt:lpstr>
      <vt:lpstr>PowerPoint Presentation</vt:lpstr>
      <vt:lpstr>Back Propagation Learning: For Single Layer Network – Single output with nonlinearity</vt:lpstr>
      <vt:lpstr>Single output with nonlinearity</vt:lpstr>
      <vt:lpstr>Single output with nonlinearity</vt:lpstr>
      <vt:lpstr>Single output with nonlinearity</vt:lpstr>
      <vt:lpstr>Single output with linearity / nonlinearity</vt:lpstr>
      <vt:lpstr>Back Propagation Learning: For Single Layer Network – Multiple output with nonlinearity</vt:lpstr>
      <vt:lpstr>Architecture of the Multilayer Feed Forward Neural Network</vt:lpstr>
      <vt:lpstr>Back Propagation Learning: For Multi Layer Feed Forward Network</vt:lpstr>
      <vt:lpstr>Multi Layer Perceptron</vt:lpstr>
      <vt:lpstr>Multi Layer Perceptron</vt:lpstr>
      <vt:lpstr>Multi Layer Perceptron</vt:lpstr>
      <vt:lpstr>Multilayer Perceptron</vt:lpstr>
      <vt:lpstr>Multilayer Perceptron</vt:lpstr>
      <vt:lpstr>Back Propagation Learning : Output Layer</vt:lpstr>
      <vt:lpstr>Back Propagation Learning : Output Layer</vt:lpstr>
      <vt:lpstr>Back Propagation Learning : Output Layer</vt:lpstr>
      <vt:lpstr>Back Propagation learning : Hidden layer</vt:lpstr>
      <vt:lpstr>Back Propagation learning : Hidden layer</vt:lpstr>
      <vt:lpstr>Back Propagation learning : Hidden layer</vt:lpstr>
      <vt:lpstr>Back Propagation learning : Hidden layer</vt:lpstr>
      <vt:lpstr>Back Propagation learning : Hidden layer</vt:lpstr>
      <vt:lpstr>Back Propagation learning : Hidden layer</vt:lpstr>
      <vt:lpstr>Back Propagation learning : Hidden layer</vt:lpstr>
      <vt:lpstr>Back Propagation learning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Asit Kumar Das</dc:creator>
  <cp:lastModifiedBy>Raksha Pahariya</cp:lastModifiedBy>
  <cp:revision>101</cp:revision>
  <dcterms:created xsi:type="dcterms:W3CDTF">2006-08-16T00:00:00Z</dcterms:created>
  <dcterms:modified xsi:type="dcterms:W3CDTF">2024-11-12T05:38:45Z</dcterms:modified>
</cp:coreProperties>
</file>