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332" r:id="rId3"/>
    <p:sldId id="333" r:id="rId4"/>
    <p:sldId id="334" r:id="rId5"/>
    <p:sldId id="335" r:id="rId6"/>
    <p:sldId id="336" r:id="rId7"/>
    <p:sldId id="326" r:id="rId8"/>
    <p:sldId id="297" r:id="rId9"/>
    <p:sldId id="328" r:id="rId10"/>
    <p:sldId id="329" r:id="rId11"/>
    <p:sldId id="330" r:id="rId12"/>
    <p:sldId id="331" r:id="rId13"/>
    <p:sldId id="261" r:id="rId14"/>
    <p:sldId id="264" r:id="rId15"/>
    <p:sldId id="259" r:id="rId16"/>
    <p:sldId id="298" r:id="rId17"/>
    <p:sldId id="321" r:id="rId18"/>
    <p:sldId id="315" r:id="rId19"/>
    <p:sldId id="316" r:id="rId20"/>
    <p:sldId id="317" r:id="rId21"/>
    <p:sldId id="318" r:id="rId22"/>
    <p:sldId id="319" r:id="rId23"/>
    <p:sldId id="337" r:id="rId24"/>
    <p:sldId id="338" r:id="rId25"/>
    <p:sldId id="339" r:id="rId26"/>
    <p:sldId id="320" r:id="rId27"/>
    <p:sldId id="340" r:id="rId28"/>
    <p:sldId id="341" r:id="rId29"/>
    <p:sldId id="342" r:id="rId30"/>
    <p:sldId id="343" r:id="rId31"/>
    <p:sldId id="309" r:id="rId32"/>
    <p:sldId id="310" r:id="rId33"/>
    <p:sldId id="311" r:id="rId34"/>
    <p:sldId id="312" r:id="rId35"/>
    <p:sldId id="359" r:id="rId36"/>
    <p:sldId id="344" r:id="rId37"/>
    <p:sldId id="345" r:id="rId38"/>
    <p:sldId id="358" r:id="rId39"/>
    <p:sldId id="347" r:id="rId40"/>
    <p:sldId id="348" r:id="rId41"/>
    <p:sldId id="350" r:id="rId42"/>
    <p:sldId id="351" r:id="rId43"/>
    <p:sldId id="352" r:id="rId44"/>
    <p:sldId id="353" r:id="rId45"/>
    <p:sldId id="354" r:id="rId46"/>
    <p:sldId id="355" r:id="rId47"/>
    <p:sldId id="357" r:id="rId48"/>
    <p:sldId id="313" r:id="rId49"/>
    <p:sldId id="296"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07C5FE-94B1-49CE-A3D1-2054E93D29CA}" type="datetimeFigureOut">
              <a:rPr lang="en-US" smtClean="0"/>
              <a:pPr/>
              <a:t>7/29/2024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3218D8-4981-4508-A694-4F63D151815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p:spPr>
        <p:txBody>
          <a:bodyPr/>
          <a:lstStyle>
            <a:lvl1pPr defTabSz="932180" eaLnBrk="0" hangingPunct="0">
              <a:defRPr sz="2800">
                <a:solidFill>
                  <a:schemeClr val="tx1"/>
                </a:solidFill>
                <a:latin typeface="Tahoma" panose="020B0604030504040204" charset="0"/>
                <a:ea typeface="MS PGothic" panose="020B0600070205080204" charset="-128"/>
                <a:cs typeface="MS PGothic" panose="020B0600070205080204" charset="-128"/>
              </a:defRPr>
            </a:lvl1pPr>
            <a:lvl2pPr marL="742950" indent="-285750" defTabSz="932180" eaLnBrk="0" hangingPunct="0">
              <a:defRPr sz="2800">
                <a:solidFill>
                  <a:schemeClr val="tx1"/>
                </a:solidFill>
                <a:latin typeface="Tahoma" panose="020B0604030504040204" charset="0"/>
                <a:ea typeface="MS PGothic" panose="020B0600070205080204" charset="-128"/>
              </a:defRPr>
            </a:lvl2pPr>
            <a:lvl3pPr marL="1143000" indent="-228600" defTabSz="932180" eaLnBrk="0" hangingPunct="0">
              <a:defRPr sz="2800">
                <a:solidFill>
                  <a:schemeClr val="tx1"/>
                </a:solidFill>
                <a:latin typeface="Tahoma" panose="020B0604030504040204" charset="0"/>
                <a:ea typeface="MS PGothic" panose="020B0600070205080204" charset="-128"/>
              </a:defRPr>
            </a:lvl3pPr>
            <a:lvl4pPr marL="1600200" indent="-228600" defTabSz="932180" eaLnBrk="0" hangingPunct="0">
              <a:defRPr sz="2800">
                <a:solidFill>
                  <a:schemeClr val="tx1"/>
                </a:solidFill>
                <a:latin typeface="Tahoma" panose="020B0604030504040204" charset="0"/>
                <a:ea typeface="MS PGothic" panose="020B0600070205080204" charset="-128"/>
              </a:defRPr>
            </a:lvl4pPr>
            <a:lvl5pPr marL="2057400" indent="-228600" defTabSz="932180" eaLnBrk="0" hangingPunct="0">
              <a:defRPr sz="2800">
                <a:solidFill>
                  <a:schemeClr val="tx1"/>
                </a:solidFill>
                <a:latin typeface="Tahoma" panose="020B0604030504040204" charset="0"/>
                <a:ea typeface="MS PGothic" panose="020B0600070205080204" charset="-128"/>
              </a:defRPr>
            </a:lvl5pPr>
            <a:lvl6pPr marL="2514600" indent="-228600" defTabSz="932180" eaLnBrk="0" fontAlgn="base" hangingPunct="0">
              <a:spcBef>
                <a:spcPct val="0"/>
              </a:spcBef>
              <a:spcAft>
                <a:spcPct val="0"/>
              </a:spcAft>
              <a:defRPr sz="2800">
                <a:solidFill>
                  <a:schemeClr val="tx1"/>
                </a:solidFill>
                <a:latin typeface="Tahoma" panose="020B0604030504040204" charset="0"/>
                <a:ea typeface="MS PGothic" panose="020B0600070205080204" charset="-128"/>
              </a:defRPr>
            </a:lvl6pPr>
            <a:lvl7pPr marL="2971800" indent="-228600" defTabSz="932180" eaLnBrk="0" fontAlgn="base" hangingPunct="0">
              <a:spcBef>
                <a:spcPct val="0"/>
              </a:spcBef>
              <a:spcAft>
                <a:spcPct val="0"/>
              </a:spcAft>
              <a:defRPr sz="2800">
                <a:solidFill>
                  <a:schemeClr val="tx1"/>
                </a:solidFill>
                <a:latin typeface="Tahoma" panose="020B0604030504040204" charset="0"/>
                <a:ea typeface="MS PGothic" panose="020B0600070205080204" charset="-128"/>
              </a:defRPr>
            </a:lvl7pPr>
            <a:lvl8pPr marL="3429000" indent="-228600" defTabSz="932180" eaLnBrk="0" fontAlgn="base" hangingPunct="0">
              <a:spcBef>
                <a:spcPct val="0"/>
              </a:spcBef>
              <a:spcAft>
                <a:spcPct val="0"/>
              </a:spcAft>
              <a:defRPr sz="2800">
                <a:solidFill>
                  <a:schemeClr val="tx1"/>
                </a:solidFill>
                <a:latin typeface="Tahoma" panose="020B0604030504040204" charset="0"/>
                <a:ea typeface="MS PGothic" panose="020B0600070205080204" charset="-128"/>
              </a:defRPr>
            </a:lvl8pPr>
            <a:lvl9pPr marL="3886200" indent="-228600" defTabSz="932180" eaLnBrk="0" fontAlgn="base" hangingPunct="0">
              <a:spcBef>
                <a:spcPct val="0"/>
              </a:spcBef>
              <a:spcAft>
                <a:spcPct val="0"/>
              </a:spcAft>
              <a:defRPr sz="2800">
                <a:solidFill>
                  <a:schemeClr val="tx1"/>
                </a:solidFill>
                <a:latin typeface="Tahoma" panose="020B0604030504040204" charset="0"/>
                <a:ea typeface="MS PGothic" panose="020B0600070205080204" charset="-128"/>
              </a:defRPr>
            </a:lvl9pPr>
          </a:lstStyle>
          <a:p>
            <a:pPr eaLnBrk="1" hangingPunct="1"/>
            <a:fld id="{3153B92C-6F80-964B-B2C0-06A4A4A904B9}" type="slidenum">
              <a:rPr lang="en-US" sz="1200"/>
              <a:pPr eaLnBrk="1" hangingPunct="1"/>
              <a:t>12</a:t>
            </a:fld>
            <a:endParaRPr lang="en-US" sz="1200"/>
          </a:p>
        </p:txBody>
      </p:sp>
      <p:sp>
        <p:nvSpPr>
          <p:cNvPr id="38914" name="Rectangle 2"/>
          <p:cNvSpPr>
            <a:spLocks noGrp="1" noRot="1" noChangeAspect="1" noChangeArrowheads="1" noTextEdit="1"/>
          </p:cNvSpPr>
          <p:nvPr>
            <p:ph type="sldImg"/>
          </p:nvPr>
        </p:nvSpPr>
        <p:spPr>
          <a:xfrm>
            <a:off x="1143000" y="685800"/>
            <a:ext cx="4572000" cy="3429000"/>
          </a:xfrm>
        </p:spPr>
      </p:sp>
      <p:sp>
        <p:nvSpPr>
          <p:cNvPr id="38915" name="Rectangle 3"/>
          <p:cNvSpPr>
            <a:spLocks noGrp="1" noChangeArrowheads="1"/>
          </p:cNvSpPr>
          <p:nvPr>
            <p:ph type="body" idx="1"/>
          </p:nvPr>
        </p:nvSpPr>
        <p:spPr>
          <a:noFill/>
        </p:spPr>
        <p:txBody>
          <a:bodyPr/>
          <a:lstStyle/>
          <a:p>
            <a:pPr eaLnBrk="1" hangingPunct="1"/>
            <a:endParaRPr lang="en-US">
              <a:latin typeface="Times New Roman" panose="0202060305040502030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25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55F86F-D048-4FDB-BAF1-B1850B63BC61}" type="slidenum">
              <a:rPr lang="en-US" smtClean="0"/>
              <a:pPr fontAlgn="base">
                <a:spcBef>
                  <a:spcPct val="0"/>
                </a:spcBef>
                <a:spcAft>
                  <a:spcPct val="0"/>
                </a:spcAft>
                <a:defRPr/>
              </a:pPr>
              <a:t>44</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p:spPr>
      </p:sp>
      <p:sp>
        <p:nvSpPr>
          <p:cNvPr id="706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25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FC09663-5A78-4FB0-ADAC-037C9C164D2B}" type="slidenum">
              <a:rPr lang="en-US" smtClean="0"/>
              <a:pPr fontAlgn="base">
                <a:spcBef>
                  <a:spcPct val="0"/>
                </a:spcBef>
                <a:spcAft>
                  <a:spcPct val="0"/>
                </a:spcAft>
                <a:defRPr/>
              </a:pPr>
              <a:t>45</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p:spPr>
      </p:sp>
      <p:sp>
        <p:nvSpPr>
          <p:cNvPr id="716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35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35FABA8-6A6B-404C-9E75-21AF86474DBB}" type="slidenum">
              <a:rPr lang="en-US" smtClean="0"/>
              <a:pPr fontAlgn="base">
                <a:spcBef>
                  <a:spcPct val="0"/>
                </a:spcBef>
                <a:spcAft>
                  <a:spcPct val="0"/>
                </a:spcAft>
                <a:defRPr/>
              </a:pPr>
              <a:t>46</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a:xfrm>
            <a:off x="1155424" y="685488"/>
            <a:ext cx="4547152" cy="3429000"/>
          </a:xfrm>
          <a:ln/>
        </p:spPr>
      </p:sp>
      <p:sp>
        <p:nvSpPr>
          <p:cNvPr id="46082"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spcBef>
                <a:spcPct val="0"/>
              </a:spcBef>
            </a:pPr>
            <a:endParaRPr lang="en-US">
              <a:latin typeface="Times New Roman" charset="0"/>
            </a:endParaRPr>
          </a:p>
        </p:txBody>
      </p:sp>
      <p:sp>
        <p:nvSpPr>
          <p:cNvPr id="23556" name="Slide Number Placeholder 3"/>
          <p:cNvSpPr>
            <a:spLocks noGrp="1"/>
          </p:cNvSpPr>
          <p:nvPr>
            <p:ph type="sldNum" sz="quarter" idx="5"/>
          </p:nvPr>
        </p:nvSpPr>
        <p:spPr/>
        <p:txBody>
          <a:bodyPr/>
          <a:lstStyle/>
          <a:p>
            <a:pPr>
              <a:defRPr/>
            </a:pPr>
            <a:fld id="{C0D5586F-D213-7B47-9523-561DDA4D5C3A}" type="slidenum">
              <a:rPr lang="en-US" smtClean="0"/>
              <a:pPr>
                <a:defRPr/>
              </a:pPr>
              <a:t>47</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11B29CA9-DFAB-4C06-A9D3-0556EA5ECFAB}" type="slidenum">
              <a:rPr lang="en-US"/>
              <a:pPr/>
              <a:t>35</a:t>
            </a:fld>
            <a:endParaRPr lang="en-US"/>
          </a:p>
        </p:txBody>
      </p:sp>
      <p:sp>
        <p:nvSpPr>
          <p:cNvPr id="158721" name="Text Box 1"/>
          <p:cNvSpPr txBox="1">
            <a:spLocks noChangeArrowheads="1"/>
          </p:cNvSpPr>
          <p:nvPr/>
        </p:nvSpPr>
        <p:spPr bwMode="auto">
          <a:xfrm>
            <a:off x="3884613" y="8685214"/>
            <a:ext cx="2970212" cy="455611"/>
          </a:xfrm>
          <a:prstGeom prst="rect">
            <a:avLst/>
          </a:prstGeom>
          <a:noFill/>
          <a:ln w="9525">
            <a:noFill/>
            <a:round/>
            <a:headEnd/>
            <a:tailEnd/>
          </a:ln>
          <a:effectLst/>
        </p:spPr>
        <p:txBody>
          <a:bodyPr lIns="88317" tIns="45925" rIns="88317" bIns="45925" anchor="b"/>
          <a:lstStyle/>
          <a:p>
            <a:pPr algn="r">
              <a:tabLst>
                <a:tab pos="0" algn="l"/>
                <a:tab pos="439303" algn="l"/>
                <a:tab pos="880165" algn="l"/>
                <a:tab pos="1321026" algn="l"/>
                <a:tab pos="1761888" algn="l"/>
                <a:tab pos="2202749" algn="l"/>
                <a:tab pos="2643610" algn="l"/>
                <a:tab pos="3084471" algn="l"/>
                <a:tab pos="3525333" algn="l"/>
                <a:tab pos="3966194" algn="l"/>
                <a:tab pos="4407056" algn="l"/>
                <a:tab pos="4847916" algn="l"/>
                <a:tab pos="5288778" algn="l"/>
                <a:tab pos="5729639" algn="l"/>
                <a:tab pos="6170501" algn="l"/>
                <a:tab pos="6611362" algn="l"/>
                <a:tab pos="7052223" algn="l"/>
                <a:tab pos="7493084" algn="l"/>
                <a:tab pos="7933946" algn="l"/>
                <a:tab pos="8374807" algn="l"/>
                <a:tab pos="8815669" algn="l"/>
              </a:tabLst>
            </a:pPr>
            <a:fld id="{224C263F-C648-4D12-9CED-BFE79998023A}" type="slidenum">
              <a:rPr lang="en-US" sz="1200">
                <a:solidFill>
                  <a:srgbClr val="000000"/>
                </a:solidFill>
                <a:latin typeface="Times New Roman" pitchFamily="16" charset="0"/>
              </a:rPr>
              <a:pPr algn="r">
                <a:tabLst>
                  <a:tab pos="0" algn="l"/>
                  <a:tab pos="439303" algn="l"/>
                  <a:tab pos="880165" algn="l"/>
                  <a:tab pos="1321026" algn="l"/>
                  <a:tab pos="1761888" algn="l"/>
                  <a:tab pos="2202749" algn="l"/>
                  <a:tab pos="2643610" algn="l"/>
                  <a:tab pos="3084471" algn="l"/>
                  <a:tab pos="3525333" algn="l"/>
                  <a:tab pos="3966194" algn="l"/>
                  <a:tab pos="4407056" algn="l"/>
                  <a:tab pos="4847916" algn="l"/>
                  <a:tab pos="5288778" algn="l"/>
                  <a:tab pos="5729639" algn="l"/>
                  <a:tab pos="6170501" algn="l"/>
                  <a:tab pos="6611362" algn="l"/>
                  <a:tab pos="7052223" algn="l"/>
                  <a:tab pos="7493084" algn="l"/>
                  <a:tab pos="7933946" algn="l"/>
                  <a:tab pos="8374807" algn="l"/>
                  <a:tab pos="8815669" algn="l"/>
                </a:tabLst>
              </a:pPr>
              <a:t>35</a:t>
            </a:fld>
            <a:endParaRPr lang="en-US" sz="1200" dirty="0">
              <a:solidFill>
                <a:srgbClr val="000000"/>
              </a:solidFill>
              <a:latin typeface="Times New Roman" pitchFamily="16" charset="0"/>
            </a:endParaRPr>
          </a:p>
        </p:txBody>
      </p:sp>
      <p:sp>
        <p:nvSpPr>
          <p:cNvPr id="158722"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8723" name="Rectangle 3"/>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4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C22F7A9-C5AA-4C69-8EAD-900FBA336798}" type="slidenum">
              <a:rPr lang="en-US" smtClean="0"/>
              <a:pPr fontAlgn="base">
                <a:spcBef>
                  <a:spcPct val="0"/>
                </a:spcBef>
                <a:spcAft>
                  <a:spcPct val="0"/>
                </a:spcAft>
                <a:defRPr/>
              </a:pPr>
              <a:t>36</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94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DC98025-D921-407F-8940-B5C156166FDB}" type="slidenum">
              <a:rPr lang="en-US" smtClean="0"/>
              <a:pPr fontAlgn="base">
                <a:spcBef>
                  <a:spcPct val="0"/>
                </a:spcBef>
                <a:spcAft>
                  <a:spcPct val="0"/>
                </a:spcAft>
                <a:defRPr/>
              </a:pPr>
              <a:t>37</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15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A6D7AA0-C2DA-4F50-B41A-A5CE05AF2CD6}" type="slidenum">
              <a:rPr lang="en-US" smtClean="0"/>
              <a:pPr fontAlgn="base">
                <a:spcBef>
                  <a:spcPct val="0"/>
                </a:spcBef>
                <a:spcAft>
                  <a:spcPct val="0"/>
                </a:spcAft>
                <a:defRPr/>
              </a:pPr>
              <a:t>39</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25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798BB6-0508-4A11-A331-4BD6DA6D9444}" type="slidenum">
              <a:rPr lang="en-US" smtClean="0"/>
              <a:pPr fontAlgn="base">
                <a:spcBef>
                  <a:spcPct val="0"/>
                </a:spcBef>
                <a:spcAft>
                  <a:spcPct val="0"/>
                </a:spcAft>
                <a:defRPr/>
              </a:pPr>
              <a:t>40</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35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9DA60CB-8116-4AF2-BBED-D1DA37257FD3}" type="slidenum">
              <a:rPr lang="en-US" smtClean="0"/>
              <a:pPr fontAlgn="base">
                <a:spcBef>
                  <a:spcPct val="0"/>
                </a:spcBef>
                <a:spcAft>
                  <a:spcPct val="0"/>
                </a:spcAft>
                <a:defRPr/>
              </a:pPr>
              <a:t>41</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25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09637DB-F639-4453-9FBA-08B27C39CDCC}" type="slidenum">
              <a:rPr lang="en-US" smtClean="0"/>
              <a:pPr fontAlgn="base">
                <a:spcBef>
                  <a:spcPct val="0"/>
                </a:spcBef>
                <a:spcAft>
                  <a:spcPct val="0"/>
                </a:spcAft>
                <a:defRPr/>
              </a:pPr>
              <a:t>42</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25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ED79AFC-6ADD-4254-AC3F-B10DE51A88D5}" type="slidenum">
              <a:rPr lang="en-US" smtClean="0"/>
              <a:pPr fontAlgn="base">
                <a:spcBef>
                  <a:spcPct val="0"/>
                </a:spcBef>
                <a:spcAft>
                  <a:spcPct val="0"/>
                </a:spcAft>
                <a:defRPr/>
              </a:pPr>
              <a:t>43</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9BFBD9-3DDC-47C3-B60A-D27B4F6E3757}" type="datetimeFigureOut">
              <a:rPr lang="en-US" smtClean="0"/>
              <a:pPr/>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B514E-43B6-4559-8232-8A4458893F1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9BFBD9-3DDC-47C3-B60A-D27B4F6E3757}" type="datetimeFigureOut">
              <a:rPr lang="en-US" smtClean="0"/>
              <a:pPr/>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B514E-43B6-4559-8232-8A4458893F1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9BFBD9-3DDC-47C3-B60A-D27B4F6E3757}" type="datetimeFigureOut">
              <a:rPr lang="en-US" smtClean="0"/>
              <a:pPr/>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B514E-43B6-4559-8232-8A4458893F1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9BFBD9-3DDC-47C3-B60A-D27B4F6E3757}" type="datetimeFigureOut">
              <a:rPr lang="en-US" smtClean="0"/>
              <a:pPr/>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B514E-43B6-4559-8232-8A4458893F1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9BFBD9-3DDC-47C3-B60A-D27B4F6E3757}" type="datetimeFigureOut">
              <a:rPr lang="en-US" smtClean="0"/>
              <a:pPr/>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B514E-43B6-4559-8232-8A4458893F1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9BFBD9-3DDC-47C3-B60A-D27B4F6E3757}" type="datetimeFigureOut">
              <a:rPr lang="en-US" smtClean="0"/>
              <a:pPr/>
              <a:t>7/29/2024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B514E-43B6-4559-8232-8A4458893F1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9BFBD9-3DDC-47C3-B60A-D27B4F6E3757}" type="datetimeFigureOut">
              <a:rPr lang="en-US" smtClean="0"/>
              <a:pPr/>
              <a:t>7/29/2024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DB514E-43B6-4559-8232-8A4458893F1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9BFBD9-3DDC-47C3-B60A-D27B4F6E3757}" type="datetimeFigureOut">
              <a:rPr lang="en-US" smtClean="0"/>
              <a:pPr/>
              <a:t>7/29/2024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DB514E-43B6-4559-8232-8A4458893F1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9BFBD9-3DDC-47C3-B60A-D27B4F6E3757}" type="datetimeFigureOut">
              <a:rPr lang="en-US" smtClean="0"/>
              <a:pPr/>
              <a:t>7/29/2024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DB514E-43B6-4559-8232-8A4458893F1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9BFBD9-3DDC-47C3-B60A-D27B4F6E3757}" type="datetimeFigureOut">
              <a:rPr lang="en-US" smtClean="0"/>
              <a:pPr/>
              <a:t>7/29/2024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B514E-43B6-4559-8232-8A4458893F1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9BFBD9-3DDC-47C3-B60A-D27B4F6E3757}" type="datetimeFigureOut">
              <a:rPr lang="en-US" smtClean="0"/>
              <a:pPr/>
              <a:t>7/29/2024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B514E-43B6-4559-8232-8A4458893F1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BFBD9-3DDC-47C3-B60A-D27B4F6E3757}" type="datetimeFigureOut">
              <a:rPr lang="en-US" smtClean="0"/>
              <a:pPr/>
              <a:t>7/29/2024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DB514E-43B6-4559-8232-8A4458893F1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0034" y="357166"/>
            <a:ext cx="8229600" cy="714380"/>
          </a:xfrm>
        </p:spPr>
        <p:txBody>
          <a:bodyPr>
            <a:normAutofit fontScale="90000"/>
          </a:bodyPr>
          <a:lstStyle/>
          <a:p>
            <a:r>
              <a:rPr lang="en-US" dirty="0" smtClean="0"/>
              <a:t>Machine Learning (CS4102)</a:t>
            </a:r>
            <a:endParaRPr lang="en-US" dirty="0"/>
          </a:p>
        </p:txBody>
      </p:sp>
      <p:sp>
        <p:nvSpPr>
          <p:cNvPr id="5" name="Content Placeholder 4"/>
          <p:cNvSpPr>
            <a:spLocks noGrp="1"/>
          </p:cNvSpPr>
          <p:nvPr>
            <p:ph idx="1"/>
          </p:nvPr>
        </p:nvSpPr>
        <p:spPr>
          <a:xfrm>
            <a:off x="428596" y="1357298"/>
            <a:ext cx="8229600" cy="4411675"/>
          </a:xfrm>
        </p:spPr>
        <p:txBody>
          <a:bodyPr>
            <a:normAutofit/>
          </a:bodyPr>
          <a:lstStyle/>
          <a:p>
            <a:pPr>
              <a:buNone/>
            </a:pPr>
            <a:r>
              <a:rPr lang="en-IN" dirty="0" smtClean="0"/>
              <a:t>Books:</a:t>
            </a:r>
          </a:p>
          <a:p>
            <a:pPr marL="457200" indent="-457200">
              <a:buFont typeface="Arial" pitchFamily="34" charset="0"/>
              <a:buAutoNum type="arabicPeriod"/>
            </a:pPr>
            <a:r>
              <a:rPr lang="en-US" sz="2000" dirty="0" smtClean="0"/>
              <a:t>Machine Learning by Tom Mitchell (ISBN 0070428077)</a:t>
            </a:r>
            <a:endParaRPr lang="en-IN" sz="2000" dirty="0" smtClean="0"/>
          </a:p>
          <a:p>
            <a:pPr marL="457200" indent="-457200">
              <a:buFont typeface="Arial" pitchFamily="34" charset="0"/>
              <a:buAutoNum type="arabicPeriod"/>
            </a:pPr>
            <a:r>
              <a:rPr lang="en-IN" sz="2000" dirty="0" smtClean="0"/>
              <a:t>Machine Learning: A Probabilistic Perspective by Kevin P. Murphy</a:t>
            </a:r>
          </a:p>
          <a:p>
            <a:pPr marL="457200" indent="-457200">
              <a:buAutoNum type="arabicPeriod"/>
            </a:pPr>
            <a:r>
              <a:rPr lang="en-US" sz="2000" dirty="0" smtClean="0"/>
              <a:t>A Course in Machine Learning by Hal </a:t>
            </a:r>
            <a:r>
              <a:rPr lang="en-US" sz="2000" dirty="0" err="1" smtClean="0"/>
              <a:t>Daumé</a:t>
            </a:r>
            <a:r>
              <a:rPr lang="en-US" sz="2000" dirty="0" smtClean="0"/>
              <a:t> III </a:t>
            </a:r>
          </a:p>
          <a:p>
            <a:pPr marL="457200" indent="-457200">
              <a:buAutoNum type="arabicPeriod"/>
            </a:pPr>
            <a:r>
              <a:rPr lang="en-US" sz="2000" dirty="0" smtClean="0"/>
              <a:t>Pattern Recognition and Machine Learning by Chris Bishop (ISBN 0387310738)</a:t>
            </a:r>
          </a:p>
          <a:p>
            <a:pPr marL="457200" indent="-457200">
              <a:buAutoNum type="arabicPeriod"/>
            </a:pPr>
            <a:r>
              <a:rPr lang="en-US" sz="2000" dirty="0" smtClean="0"/>
              <a:t>Deep Learning (Adaptive Computation and Machine Learning series) by Ian </a:t>
            </a:r>
            <a:r>
              <a:rPr lang="en-US" sz="2000" dirty="0" err="1" smtClean="0"/>
              <a:t>Goodfellow</a:t>
            </a:r>
            <a:r>
              <a:rPr lang="en-US" sz="2000" dirty="0" smtClean="0"/>
              <a:t>, </a:t>
            </a:r>
            <a:r>
              <a:rPr lang="en-US" sz="2000" dirty="0" err="1" smtClean="0"/>
              <a:t>Yoshua</a:t>
            </a:r>
            <a:r>
              <a:rPr lang="en-US" sz="2000" dirty="0" smtClean="0"/>
              <a:t> </a:t>
            </a:r>
            <a:r>
              <a:rPr lang="en-US" sz="2000" dirty="0" err="1" smtClean="0"/>
              <a:t>Bengio</a:t>
            </a:r>
            <a:r>
              <a:rPr lang="en-US" sz="2000" dirty="0" smtClean="0"/>
              <a:t>, Aaron </a:t>
            </a:r>
            <a:r>
              <a:rPr lang="en-US" sz="2000" dirty="0" err="1" smtClean="0"/>
              <a:t>Courville</a:t>
            </a:r>
            <a:r>
              <a:rPr lang="en-US" sz="2000" dirty="0" smtClean="0"/>
              <a:t>, Francis Bach, 2017</a:t>
            </a:r>
            <a:endParaRPr lang="en-IN" sz="2000" dirty="0" smtClean="0"/>
          </a:p>
          <a:p>
            <a:pPr marL="457200" indent="-457200">
              <a:buAutoNum type="arabicPeriod"/>
            </a:pPr>
            <a:r>
              <a:rPr lang="en-IN" sz="2000" dirty="0" smtClean="0"/>
              <a:t>Data Mining: Concepts and Techniques by </a:t>
            </a:r>
            <a:r>
              <a:rPr lang="en-IN" sz="2000" dirty="0" err="1" smtClean="0"/>
              <a:t>Jiawei</a:t>
            </a:r>
            <a:r>
              <a:rPr lang="en-IN" sz="2000" dirty="0" smtClean="0"/>
              <a:t> Han, </a:t>
            </a:r>
            <a:r>
              <a:rPr lang="en-IN" sz="2000" dirty="0" err="1" smtClean="0"/>
              <a:t>Micheline</a:t>
            </a:r>
            <a:r>
              <a:rPr lang="en-IN" sz="2000" dirty="0" smtClean="0"/>
              <a:t> </a:t>
            </a:r>
            <a:r>
              <a:rPr lang="en-IN" sz="2000" dirty="0" err="1" smtClean="0"/>
              <a:t>Kamber</a:t>
            </a:r>
            <a:r>
              <a:rPr lang="en-IN" sz="2000" dirty="0" smtClean="0"/>
              <a:t> and </a:t>
            </a:r>
            <a:r>
              <a:rPr lang="en-IN" sz="2000" dirty="0" err="1" smtClean="0"/>
              <a:t>Jian</a:t>
            </a:r>
            <a:r>
              <a:rPr lang="en-IN" sz="2000" dirty="0" smtClean="0"/>
              <a:t> Pei.</a:t>
            </a:r>
          </a:p>
          <a:p>
            <a:pPr marL="457200" indent="-457200">
              <a:buAutoNum type="arabicPeriod"/>
            </a:pPr>
            <a:r>
              <a:rPr lang="en-IN" sz="2000" dirty="0" smtClean="0"/>
              <a:t>Introduction to Data Mining by Pang-</a:t>
            </a:r>
            <a:r>
              <a:rPr lang="en-IN" sz="2000" dirty="0" err="1" smtClean="0"/>
              <a:t>Ning</a:t>
            </a:r>
            <a:r>
              <a:rPr lang="en-IN" sz="2000" dirty="0" smtClean="0"/>
              <a:t> Tan, Michael Steinbach and </a:t>
            </a:r>
            <a:r>
              <a:rPr lang="en-IN" sz="2000" dirty="0" err="1" smtClean="0"/>
              <a:t>Vipin</a:t>
            </a:r>
            <a:r>
              <a:rPr lang="en-IN" sz="2000" dirty="0" smtClean="0"/>
              <a:t> Kumar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285728"/>
            <a:ext cx="7772400" cy="1143000"/>
          </a:xfrm>
        </p:spPr>
        <p:txBody>
          <a:bodyPr/>
          <a:lstStyle/>
          <a:p>
            <a:r>
              <a:rPr lang="en-US" dirty="0" smtClean="0"/>
              <a:t>A robot driving learning problem</a:t>
            </a:r>
            <a:endParaRPr lang="en-US" dirty="0"/>
          </a:p>
        </p:txBody>
      </p:sp>
      <p:sp>
        <p:nvSpPr>
          <p:cNvPr id="3" name="Content Placeholder 2"/>
          <p:cNvSpPr>
            <a:spLocks noGrp="1"/>
          </p:cNvSpPr>
          <p:nvPr>
            <p:ph idx="1"/>
          </p:nvPr>
        </p:nvSpPr>
        <p:spPr>
          <a:xfrm>
            <a:off x="714348" y="1357298"/>
            <a:ext cx="7772400" cy="4114800"/>
          </a:xfrm>
        </p:spPr>
        <p:txBody>
          <a:bodyPr/>
          <a:lstStyle/>
          <a:p>
            <a:pPr marL="514350" indent="-514350">
              <a:buNone/>
            </a:pPr>
            <a:r>
              <a:rPr lang="en-US" dirty="0" smtClean="0"/>
              <a:t>   - Task T : Driving on highways using vision sensors</a:t>
            </a:r>
          </a:p>
          <a:p>
            <a:pPr marL="514350" indent="-514350">
              <a:buNone/>
            </a:pPr>
            <a:r>
              <a:rPr lang="en-US" dirty="0" smtClean="0"/>
              <a:t>   - Performance P : Average distance traveled before an error</a:t>
            </a:r>
          </a:p>
          <a:p>
            <a:pPr marL="514350" indent="-514350">
              <a:buNone/>
            </a:pPr>
            <a:r>
              <a:rPr lang="en-US" dirty="0" smtClean="0"/>
              <a:t>   - Training experience E : A sequence of images and steering commands recorded while observing a human driver</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ML-Definition</a:t>
            </a:r>
            <a:endParaRPr lang="en-US" dirty="0"/>
          </a:p>
        </p:txBody>
      </p:sp>
      <p:sp>
        <p:nvSpPr>
          <p:cNvPr id="3" name="Content Placeholder 2"/>
          <p:cNvSpPr>
            <a:spLocks noGrp="1"/>
          </p:cNvSpPr>
          <p:nvPr>
            <p:ph idx="1"/>
          </p:nvPr>
        </p:nvSpPr>
        <p:spPr>
          <a:xfrm>
            <a:off x="457200" y="1285860"/>
            <a:ext cx="8229600" cy="4840303"/>
          </a:xfrm>
        </p:spPr>
        <p:txBody>
          <a:bodyPr>
            <a:normAutofit fontScale="85000" lnSpcReduction="20000"/>
          </a:bodyPr>
          <a:lstStyle/>
          <a:p>
            <a:r>
              <a:rPr lang="en-US" dirty="0" smtClean="0"/>
              <a:t>A computer program which learns from experience is called a machine learning program or simply a learning program.</a:t>
            </a:r>
          </a:p>
          <a:p>
            <a:pPr>
              <a:buNone/>
            </a:pPr>
            <a:endParaRPr lang="en-US" dirty="0" smtClean="0"/>
          </a:p>
          <a:p>
            <a:pPr>
              <a:lnSpc>
                <a:spcPct val="110000"/>
              </a:lnSpc>
            </a:pPr>
            <a:r>
              <a:rPr lang="en-US" sz="3600" dirty="0" smtClean="0">
                <a:latin typeface="Tahoma" panose="020B0604030504040204" charset="0"/>
              </a:rPr>
              <a:t>Experience =&gt; Dataset</a:t>
            </a:r>
          </a:p>
          <a:p>
            <a:pPr>
              <a:lnSpc>
                <a:spcPct val="110000"/>
              </a:lnSpc>
            </a:pPr>
            <a:r>
              <a:rPr lang="en-US" sz="3600" dirty="0" smtClean="0">
                <a:latin typeface="Tahoma" panose="020B0604030504040204" charset="0"/>
              </a:rPr>
              <a:t>Learning =&gt;knowledge discovery from data</a:t>
            </a:r>
          </a:p>
          <a:p>
            <a:pPr>
              <a:lnSpc>
                <a:spcPct val="110000"/>
              </a:lnSpc>
            </a:pPr>
            <a:r>
              <a:rPr lang="en-US" sz="3600" dirty="0" smtClean="0">
                <a:latin typeface="Tahoma" panose="020B0604030504040204" charset="0"/>
              </a:rPr>
              <a:t>Knowledge discovery =&gt; </a:t>
            </a:r>
            <a:r>
              <a:rPr lang="en-US" dirty="0" smtClean="0">
                <a:latin typeface="Tahoma" panose="020B0604030504040204" charset="0"/>
              </a:rPr>
              <a:t>Extraction of interesting </a:t>
            </a:r>
            <a:r>
              <a:rPr lang="en-US" sz="2400" dirty="0" smtClean="0">
                <a:latin typeface="Tahoma" panose="020B0604030504040204" charset="0"/>
              </a:rPr>
              <a:t>(</a:t>
            </a:r>
            <a:r>
              <a:rPr lang="en-GB" u="sng" dirty="0" smtClean="0">
                <a:latin typeface="Tahoma" panose="020B0604030504040204" charset="0"/>
              </a:rPr>
              <a:t>non-trivial,</a:t>
            </a:r>
            <a:r>
              <a:rPr lang="en-GB" dirty="0" smtClean="0">
                <a:latin typeface="Tahoma" panose="020B0604030504040204" charset="0"/>
              </a:rPr>
              <a:t> </a:t>
            </a:r>
            <a:r>
              <a:rPr lang="en-GB" u="sng" dirty="0" smtClean="0">
                <a:latin typeface="Tahoma" panose="020B0604030504040204" charset="0"/>
              </a:rPr>
              <a:t>implicit</a:t>
            </a:r>
            <a:r>
              <a:rPr lang="en-GB" dirty="0" smtClean="0">
                <a:latin typeface="Tahoma" panose="020B0604030504040204" charset="0"/>
              </a:rPr>
              <a:t>, </a:t>
            </a:r>
            <a:r>
              <a:rPr lang="en-GB" u="sng" dirty="0" smtClean="0">
                <a:latin typeface="Tahoma" panose="020B0604030504040204" charset="0"/>
              </a:rPr>
              <a:t>previously unknown</a:t>
            </a:r>
            <a:r>
              <a:rPr lang="en-GB" dirty="0" smtClean="0">
                <a:latin typeface="Tahoma" panose="020B0604030504040204" charset="0"/>
              </a:rPr>
              <a:t> and </a:t>
            </a:r>
            <a:r>
              <a:rPr lang="en-GB" u="sng" dirty="0" smtClean="0">
                <a:latin typeface="Tahoma" panose="020B0604030504040204" charset="0"/>
              </a:rPr>
              <a:t>potentially useful)</a:t>
            </a:r>
            <a:r>
              <a:rPr lang="en-GB" sz="4000" dirty="0" smtClean="0">
                <a:latin typeface="Tahoma" panose="020B0604030504040204" charset="0"/>
              </a:rPr>
              <a:t> </a:t>
            </a:r>
            <a:r>
              <a:rPr lang="en-GB" dirty="0" smtClean="0">
                <a:latin typeface="Tahoma" panose="020B0604030504040204" charset="0"/>
              </a:rPr>
              <a:t>patterns or knowledge from huge amount of data</a:t>
            </a:r>
          </a:p>
          <a:p>
            <a:pPr>
              <a:buNone/>
            </a:pPr>
            <a:r>
              <a:rPr lang="en-US" dirty="0" smtClean="0"/>
              <a:t>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a:xfrm>
            <a:off x="0" y="228600"/>
            <a:ext cx="9144000" cy="914400"/>
          </a:xfrm>
          <a:noFill/>
        </p:spPr>
        <p:txBody>
          <a:bodyPr lIns="92075" tIns="46038" rIns="92075" bIns="46038" anchor="ctr"/>
          <a:lstStyle/>
          <a:p>
            <a:pPr eaLnBrk="1" hangingPunct="1"/>
            <a:r>
              <a:rPr lang="en-US" sz="3200" dirty="0" smtClean="0">
                <a:latin typeface="Tahoma" panose="020B0604030504040204" charset="0"/>
              </a:rPr>
              <a:t>A </a:t>
            </a:r>
            <a:r>
              <a:rPr lang="en-US" sz="3200" dirty="0">
                <a:latin typeface="Tahoma" panose="020B0604030504040204" charset="0"/>
              </a:rPr>
              <a:t>Typical </a:t>
            </a:r>
            <a:r>
              <a:rPr lang="en-US" sz="3200" dirty="0" smtClean="0">
                <a:latin typeface="Tahoma" panose="020B0604030504040204" charset="0"/>
              </a:rPr>
              <a:t>View of ML</a:t>
            </a:r>
            <a:endParaRPr lang="en-US" sz="3200" b="0" dirty="0">
              <a:latin typeface="Tahoma" panose="020B0604030504040204" charset="0"/>
            </a:endParaRPr>
          </a:p>
        </p:txBody>
      </p:sp>
      <p:sp>
        <p:nvSpPr>
          <p:cNvPr id="37893" name="Line 4"/>
          <p:cNvSpPr>
            <a:spLocks noChangeShapeType="1"/>
          </p:cNvSpPr>
          <p:nvPr/>
        </p:nvSpPr>
        <p:spPr bwMode="auto">
          <a:xfrm flipV="1">
            <a:off x="1533525" y="2362200"/>
            <a:ext cx="381000" cy="0"/>
          </a:xfrm>
          <a:prstGeom prst="line">
            <a:avLst/>
          </a:prstGeom>
          <a:noFill/>
          <a:ln w="38100">
            <a:solidFill>
              <a:schemeClr val="tx1"/>
            </a:solidFill>
            <a:round/>
            <a:headEnd type="none" w="sm" len="sm"/>
            <a:tailEnd type="arrow" w="med" len="med"/>
          </a:ln>
        </p:spPr>
        <p:txBody>
          <a:bodyPr wrap="none" anchor="ctr"/>
          <a:lstStyle/>
          <a:p>
            <a:endParaRPr lang="en-US"/>
          </a:p>
        </p:txBody>
      </p:sp>
      <p:sp>
        <p:nvSpPr>
          <p:cNvPr id="37894" name="Line 5"/>
          <p:cNvSpPr>
            <a:spLocks noChangeShapeType="1"/>
          </p:cNvSpPr>
          <p:nvPr/>
        </p:nvSpPr>
        <p:spPr bwMode="auto">
          <a:xfrm flipV="1">
            <a:off x="6562725" y="2362200"/>
            <a:ext cx="457200" cy="0"/>
          </a:xfrm>
          <a:prstGeom prst="line">
            <a:avLst/>
          </a:prstGeom>
          <a:noFill/>
          <a:ln w="38100">
            <a:solidFill>
              <a:schemeClr val="tx1"/>
            </a:solidFill>
            <a:round/>
            <a:headEnd type="none" w="sm" len="sm"/>
            <a:tailEnd type="arrow" w="med" len="med"/>
          </a:ln>
        </p:spPr>
        <p:txBody>
          <a:bodyPr wrap="none" anchor="ctr"/>
          <a:lstStyle/>
          <a:p>
            <a:endParaRPr lang="en-US"/>
          </a:p>
        </p:txBody>
      </p:sp>
      <p:sp>
        <p:nvSpPr>
          <p:cNvPr id="37895" name="Text Box 17"/>
          <p:cNvSpPr txBox="1">
            <a:spLocks noChangeArrowheads="1"/>
          </p:cNvSpPr>
          <p:nvPr/>
        </p:nvSpPr>
        <p:spPr bwMode="auto">
          <a:xfrm>
            <a:off x="85725" y="2151063"/>
            <a:ext cx="1435100" cy="366712"/>
          </a:xfrm>
          <a:prstGeom prst="rect">
            <a:avLst/>
          </a:prstGeom>
          <a:noFill/>
          <a:ln>
            <a:noFill/>
          </a:ln>
        </p:spPr>
        <p:txBody>
          <a:bodyPr wrap="none">
            <a:spAutoFit/>
          </a:bodyPr>
          <a:lstStyle>
            <a:lvl1pPr eaLnBrk="0" hangingPunct="0">
              <a:defRPr sz="2800">
                <a:solidFill>
                  <a:schemeClr val="tx1"/>
                </a:solidFill>
                <a:latin typeface="Tahoma" panose="020B0604030504040204" charset="0"/>
                <a:ea typeface="MS PGothic" panose="020B0600070205080204" charset="-128"/>
                <a:cs typeface="MS PGothic" panose="020B0600070205080204" charset="-128"/>
              </a:defRPr>
            </a:lvl1pPr>
            <a:lvl2pPr marL="742950" indent="-285750" eaLnBrk="0" hangingPunct="0">
              <a:defRPr sz="2800">
                <a:solidFill>
                  <a:schemeClr val="tx1"/>
                </a:solidFill>
                <a:latin typeface="Tahoma" panose="020B0604030504040204" charset="0"/>
                <a:ea typeface="MS PGothic" panose="020B0600070205080204" charset="-128"/>
              </a:defRPr>
            </a:lvl2pPr>
            <a:lvl3pPr marL="1143000" indent="-228600" eaLnBrk="0" hangingPunct="0">
              <a:defRPr sz="2800">
                <a:solidFill>
                  <a:schemeClr val="tx1"/>
                </a:solidFill>
                <a:latin typeface="Tahoma" panose="020B0604030504040204" charset="0"/>
                <a:ea typeface="MS PGothic" panose="020B0600070205080204" charset="-128"/>
              </a:defRPr>
            </a:lvl3pPr>
            <a:lvl4pPr marL="1600200" indent="-228600" eaLnBrk="0" hangingPunct="0">
              <a:defRPr sz="2800">
                <a:solidFill>
                  <a:schemeClr val="tx1"/>
                </a:solidFill>
                <a:latin typeface="Tahoma" panose="020B0604030504040204" charset="0"/>
                <a:ea typeface="MS PGothic" panose="020B0600070205080204" charset="-128"/>
              </a:defRPr>
            </a:lvl4pPr>
            <a:lvl5pPr marL="2057400" indent="-228600" eaLnBrk="0" hangingPunct="0">
              <a:defRPr sz="2800">
                <a:solidFill>
                  <a:schemeClr val="tx1"/>
                </a:solidFill>
                <a:latin typeface="Tahoma" panose="020B0604030504040204" charset="0"/>
                <a:ea typeface="MS PGothic" panose="020B0600070205080204" charset="-128"/>
              </a:defRPr>
            </a:lvl5pPr>
            <a:lvl6pPr marL="2514600" indent="-228600" eaLnBrk="0" fontAlgn="base" hangingPunct="0">
              <a:spcBef>
                <a:spcPct val="0"/>
              </a:spcBef>
              <a:spcAft>
                <a:spcPct val="0"/>
              </a:spcAft>
              <a:defRPr sz="2800">
                <a:solidFill>
                  <a:schemeClr val="tx1"/>
                </a:solidFill>
                <a:latin typeface="Tahoma" panose="020B0604030504040204" charset="0"/>
                <a:ea typeface="MS PGothic" panose="020B0600070205080204" charset="-128"/>
              </a:defRPr>
            </a:lvl6pPr>
            <a:lvl7pPr marL="2971800" indent="-228600" eaLnBrk="0" fontAlgn="base" hangingPunct="0">
              <a:spcBef>
                <a:spcPct val="0"/>
              </a:spcBef>
              <a:spcAft>
                <a:spcPct val="0"/>
              </a:spcAft>
              <a:defRPr sz="2800">
                <a:solidFill>
                  <a:schemeClr val="tx1"/>
                </a:solidFill>
                <a:latin typeface="Tahoma" panose="020B0604030504040204" charset="0"/>
                <a:ea typeface="MS PGothic" panose="020B0600070205080204" charset="-128"/>
              </a:defRPr>
            </a:lvl7pPr>
            <a:lvl8pPr marL="3429000" indent="-228600" eaLnBrk="0" fontAlgn="base" hangingPunct="0">
              <a:spcBef>
                <a:spcPct val="0"/>
              </a:spcBef>
              <a:spcAft>
                <a:spcPct val="0"/>
              </a:spcAft>
              <a:defRPr sz="2800">
                <a:solidFill>
                  <a:schemeClr val="tx1"/>
                </a:solidFill>
                <a:latin typeface="Tahoma" panose="020B0604030504040204" charset="0"/>
                <a:ea typeface="MS PGothic" panose="020B0600070205080204" charset="-128"/>
              </a:defRPr>
            </a:lvl8pPr>
            <a:lvl9pPr marL="3886200" indent="-228600" eaLnBrk="0" fontAlgn="base" hangingPunct="0">
              <a:spcBef>
                <a:spcPct val="0"/>
              </a:spcBef>
              <a:spcAft>
                <a:spcPct val="0"/>
              </a:spcAft>
              <a:defRPr sz="2800">
                <a:solidFill>
                  <a:schemeClr val="tx1"/>
                </a:solidFill>
                <a:latin typeface="Tahoma" panose="020B0604030504040204" charset="0"/>
                <a:ea typeface="MS PGothic" panose="020B0600070205080204" charset="-128"/>
              </a:defRPr>
            </a:lvl9pPr>
          </a:lstStyle>
          <a:p>
            <a:pPr eaLnBrk="1" hangingPunct="1"/>
            <a:r>
              <a:rPr lang="en-US" sz="1800" b="1"/>
              <a:t>Input Data</a:t>
            </a:r>
            <a:endParaRPr lang="en-US" sz="1600"/>
          </a:p>
        </p:txBody>
      </p:sp>
      <p:sp>
        <p:nvSpPr>
          <p:cNvPr id="37896" name="Rectangle 21"/>
          <p:cNvSpPr>
            <a:spLocks noChangeArrowheads="1"/>
          </p:cNvSpPr>
          <p:nvPr/>
        </p:nvSpPr>
        <p:spPr bwMode="auto">
          <a:xfrm>
            <a:off x="1990725" y="1981200"/>
            <a:ext cx="914400" cy="1066800"/>
          </a:xfrm>
          <a:prstGeom prst="rect">
            <a:avLst/>
          </a:prstGeom>
          <a:solidFill>
            <a:srgbClr val="00CC66"/>
          </a:solidFill>
          <a:ln w="9525">
            <a:miter lim="800000"/>
          </a:ln>
          <a:scene3d>
            <a:camera prst="legacyObliqueTopRight"/>
            <a:lightRig rig="legacyFlat3" dir="b"/>
          </a:scene3d>
          <a:sp3d extrusionH="430200" prstMaterial="legacyMatte">
            <a:bevelT w="13500" h="13500" prst="angle"/>
            <a:bevelB w="13500" h="13500" prst="angle"/>
            <a:extrusionClr>
              <a:srgbClr val="00CC66"/>
            </a:extrusionClr>
          </a:sp3d>
        </p:spPr>
        <p:txBody>
          <a:bodyPr wrap="none" anchor="ctr">
            <a:flatTx/>
          </a:bodyPr>
          <a:lstStyle/>
          <a:p>
            <a:endParaRPr lang="en-US"/>
          </a:p>
        </p:txBody>
      </p:sp>
      <p:sp>
        <p:nvSpPr>
          <p:cNvPr id="37897" name="Rectangle 22"/>
          <p:cNvSpPr>
            <a:spLocks noChangeArrowheads="1"/>
          </p:cNvSpPr>
          <p:nvPr/>
        </p:nvSpPr>
        <p:spPr bwMode="auto">
          <a:xfrm>
            <a:off x="3595687" y="1981200"/>
            <a:ext cx="1190627" cy="1090610"/>
          </a:xfrm>
          <a:prstGeom prst="rect">
            <a:avLst/>
          </a:prstGeom>
          <a:solidFill>
            <a:srgbClr val="00CC66"/>
          </a:solidFill>
          <a:ln w="9525">
            <a:miter lim="800000"/>
          </a:ln>
          <a:scene3d>
            <a:camera prst="legacyObliqueTopRight"/>
            <a:lightRig rig="legacyFlat3" dir="b"/>
          </a:scene3d>
          <a:sp3d extrusionH="430200" prstMaterial="legacyMatte">
            <a:bevelT w="13500" h="13500" prst="angle"/>
            <a:bevelB w="13500" h="13500" prst="angle"/>
            <a:extrusionClr>
              <a:srgbClr val="00CC66"/>
            </a:extrusionClr>
          </a:sp3d>
        </p:spPr>
        <p:txBody>
          <a:bodyPr wrap="none" anchor="ctr">
            <a:flatTx/>
          </a:bodyPr>
          <a:lstStyle/>
          <a:p>
            <a:r>
              <a:rPr lang="en-IN" dirty="0" smtClean="0"/>
              <a:t> </a:t>
            </a:r>
            <a:endParaRPr lang="en-US" dirty="0"/>
          </a:p>
        </p:txBody>
      </p:sp>
      <p:sp>
        <p:nvSpPr>
          <p:cNvPr id="37898" name="WordArt 29"/>
          <p:cNvSpPr>
            <a:spLocks noChangeArrowheads="1" noChangeShapeType="1" noTextEdit="1"/>
          </p:cNvSpPr>
          <p:nvPr/>
        </p:nvSpPr>
        <p:spPr bwMode="auto">
          <a:xfrm rot="823813">
            <a:off x="7096125" y="1676400"/>
            <a:ext cx="1743075" cy="1295400"/>
          </a:xfrm>
          <a:prstGeom prst="rect">
            <a:avLst/>
          </a:prstGeom>
        </p:spPr>
        <p:txBody>
          <a:bodyPr wrap="none" fromWordArt="1">
            <a:prstTxWarp prst="textCascadeUp">
              <a:avLst>
                <a:gd name="adj" fmla="val 44444"/>
              </a:avLst>
            </a:prstTxWarp>
            <a:scene3d>
              <a:camera prst="legacyPerspectiveFront">
                <a:rot lat="20519994" lon="1080000" rev="0"/>
              </a:camera>
              <a:lightRig rig="legacyHarsh2" dir="b"/>
            </a:scene3d>
            <a:sp3d extrusionH="430200" prstMaterial="legacyMatte">
              <a:extrusionClr>
                <a:srgbClr val="FF6600"/>
              </a:extrusionClr>
            </a:sp3d>
          </a:bodyPr>
          <a:lstStyle/>
          <a:p>
            <a:pPr algn="ctr"/>
            <a:r>
              <a:rPr lang="en-US" kern="10">
                <a:ln w="9525">
                  <a:round/>
                </a:ln>
                <a:gradFill rotWithShape="1">
                  <a:gsLst>
                    <a:gs pos="0">
                      <a:srgbClr val="FFE701"/>
                    </a:gs>
                    <a:gs pos="100000">
                      <a:srgbClr val="FE3E02"/>
                    </a:gs>
                  </a:gsLst>
                  <a:lin ang="4560000" scaled="1"/>
                </a:gradFill>
                <a:latin typeface="Impact" panose="020B0806030902050204"/>
                <a:ea typeface="Impact" panose="020B0806030902050204"/>
                <a:cs typeface="Impact" panose="020B0806030902050204"/>
              </a:rPr>
              <a:t>Pattern</a:t>
            </a:r>
          </a:p>
          <a:p>
            <a:pPr algn="ctr"/>
            <a:r>
              <a:rPr lang="en-US" kern="10">
                <a:ln w="9525">
                  <a:round/>
                </a:ln>
                <a:gradFill rotWithShape="1">
                  <a:gsLst>
                    <a:gs pos="0">
                      <a:srgbClr val="FFE701"/>
                    </a:gs>
                    <a:gs pos="100000">
                      <a:srgbClr val="FE3E02"/>
                    </a:gs>
                  </a:gsLst>
                  <a:lin ang="4560000" scaled="1"/>
                </a:gradFill>
                <a:latin typeface="Impact" panose="020B0806030902050204"/>
                <a:ea typeface="Impact" panose="020B0806030902050204"/>
                <a:cs typeface="Impact" panose="020B0806030902050204"/>
              </a:rPr>
              <a:t>Information</a:t>
            </a:r>
          </a:p>
          <a:p>
            <a:pPr algn="ctr"/>
            <a:r>
              <a:rPr lang="en-US" kern="10">
                <a:ln w="9525">
                  <a:round/>
                </a:ln>
                <a:gradFill rotWithShape="1">
                  <a:gsLst>
                    <a:gs pos="0">
                      <a:srgbClr val="FFE701"/>
                    </a:gs>
                    <a:gs pos="100000">
                      <a:srgbClr val="FE3E02"/>
                    </a:gs>
                  </a:gsLst>
                  <a:lin ang="4560000" scaled="1"/>
                </a:gradFill>
                <a:latin typeface="Impact" panose="020B0806030902050204"/>
                <a:ea typeface="Impact" panose="020B0806030902050204"/>
                <a:cs typeface="Impact" panose="020B0806030902050204"/>
              </a:rPr>
              <a:t>Knowledge</a:t>
            </a:r>
          </a:p>
        </p:txBody>
      </p:sp>
      <p:sp>
        <p:nvSpPr>
          <p:cNvPr id="37899" name="Text Box 32"/>
          <p:cNvSpPr txBox="1">
            <a:spLocks noChangeArrowheads="1"/>
          </p:cNvSpPr>
          <p:nvPr/>
        </p:nvSpPr>
        <p:spPr bwMode="auto">
          <a:xfrm>
            <a:off x="3514724" y="2057400"/>
            <a:ext cx="1414465" cy="400110"/>
          </a:xfrm>
          <a:prstGeom prst="rect">
            <a:avLst/>
          </a:prstGeom>
          <a:noFill/>
          <a:ln>
            <a:noFill/>
          </a:ln>
        </p:spPr>
        <p:txBody>
          <a:bodyPr wrap="square">
            <a:spAutoFit/>
          </a:bodyPr>
          <a:lstStyle>
            <a:lvl1pPr eaLnBrk="0" hangingPunct="0">
              <a:defRPr sz="2800">
                <a:solidFill>
                  <a:schemeClr val="tx1"/>
                </a:solidFill>
                <a:latin typeface="Tahoma" panose="020B0604030504040204" charset="0"/>
                <a:ea typeface="MS PGothic" panose="020B0600070205080204" charset="-128"/>
                <a:cs typeface="MS PGothic" panose="020B0600070205080204" charset="-128"/>
              </a:defRPr>
            </a:lvl1pPr>
            <a:lvl2pPr marL="742950" indent="-285750" eaLnBrk="0" hangingPunct="0">
              <a:defRPr sz="2800">
                <a:solidFill>
                  <a:schemeClr val="tx1"/>
                </a:solidFill>
                <a:latin typeface="Tahoma" panose="020B0604030504040204" charset="0"/>
                <a:ea typeface="MS PGothic" panose="020B0600070205080204" charset="-128"/>
              </a:defRPr>
            </a:lvl2pPr>
            <a:lvl3pPr marL="1143000" indent="-228600" eaLnBrk="0" hangingPunct="0">
              <a:defRPr sz="2800">
                <a:solidFill>
                  <a:schemeClr val="tx1"/>
                </a:solidFill>
                <a:latin typeface="Tahoma" panose="020B0604030504040204" charset="0"/>
                <a:ea typeface="MS PGothic" panose="020B0600070205080204" charset="-128"/>
              </a:defRPr>
            </a:lvl3pPr>
            <a:lvl4pPr marL="1600200" indent="-228600" eaLnBrk="0" hangingPunct="0">
              <a:defRPr sz="2800">
                <a:solidFill>
                  <a:schemeClr val="tx1"/>
                </a:solidFill>
                <a:latin typeface="Tahoma" panose="020B0604030504040204" charset="0"/>
                <a:ea typeface="MS PGothic" panose="020B0600070205080204" charset="-128"/>
              </a:defRPr>
            </a:lvl4pPr>
            <a:lvl5pPr marL="2057400" indent="-228600" eaLnBrk="0" hangingPunct="0">
              <a:defRPr sz="2800">
                <a:solidFill>
                  <a:schemeClr val="tx1"/>
                </a:solidFill>
                <a:latin typeface="Tahoma" panose="020B0604030504040204" charset="0"/>
                <a:ea typeface="MS PGothic" panose="020B0600070205080204" charset="-128"/>
              </a:defRPr>
            </a:lvl5pPr>
            <a:lvl6pPr marL="2514600" indent="-228600" eaLnBrk="0" fontAlgn="base" hangingPunct="0">
              <a:spcBef>
                <a:spcPct val="0"/>
              </a:spcBef>
              <a:spcAft>
                <a:spcPct val="0"/>
              </a:spcAft>
              <a:defRPr sz="2800">
                <a:solidFill>
                  <a:schemeClr val="tx1"/>
                </a:solidFill>
                <a:latin typeface="Tahoma" panose="020B0604030504040204" charset="0"/>
                <a:ea typeface="MS PGothic" panose="020B0600070205080204" charset="-128"/>
              </a:defRPr>
            </a:lvl6pPr>
            <a:lvl7pPr marL="2971800" indent="-228600" eaLnBrk="0" fontAlgn="base" hangingPunct="0">
              <a:spcBef>
                <a:spcPct val="0"/>
              </a:spcBef>
              <a:spcAft>
                <a:spcPct val="0"/>
              </a:spcAft>
              <a:defRPr sz="2800">
                <a:solidFill>
                  <a:schemeClr val="tx1"/>
                </a:solidFill>
                <a:latin typeface="Tahoma" panose="020B0604030504040204" charset="0"/>
                <a:ea typeface="MS PGothic" panose="020B0600070205080204" charset="-128"/>
              </a:defRPr>
            </a:lvl7pPr>
            <a:lvl8pPr marL="3429000" indent="-228600" eaLnBrk="0" fontAlgn="base" hangingPunct="0">
              <a:spcBef>
                <a:spcPct val="0"/>
              </a:spcBef>
              <a:spcAft>
                <a:spcPct val="0"/>
              </a:spcAft>
              <a:defRPr sz="2800">
                <a:solidFill>
                  <a:schemeClr val="tx1"/>
                </a:solidFill>
                <a:latin typeface="Tahoma" panose="020B0604030504040204" charset="0"/>
                <a:ea typeface="MS PGothic" panose="020B0600070205080204" charset="-128"/>
              </a:defRPr>
            </a:lvl8pPr>
            <a:lvl9pPr marL="3886200" indent="-228600" eaLnBrk="0" fontAlgn="base" hangingPunct="0">
              <a:spcBef>
                <a:spcPct val="0"/>
              </a:spcBef>
              <a:spcAft>
                <a:spcPct val="0"/>
              </a:spcAft>
              <a:defRPr sz="2800">
                <a:solidFill>
                  <a:schemeClr val="tx1"/>
                </a:solidFill>
                <a:latin typeface="Tahoma" panose="020B0604030504040204" charset="0"/>
                <a:ea typeface="MS PGothic" panose="020B0600070205080204" charset="-128"/>
              </a:defRPr>
            </a:lvl9pPr>
          </a:lstStyle>
          <a:p>
            <a:pPr algn="ctr" eaLnBrk="1" hangingPunct="1"/>
            <a:r>
              <a:rPr lang="en-US" sz="2000" b="1" dirty="0" smtClean="0">
                <a:solidFill>
                  <a:schemeClr val="hlink"/>
                </a:solidFill>
              </a:rPr>
              <a:t>Learning</a:t>
            </a:r>
            <a:endParaRPr lang="en-US" sz="2000" b="1" dirty="0">
              <a:solidFill>
                <a:schemeClr val="hlink"/>
              </a:solidFill>
            </a:endParaRPr>
          </a:p>
        </p:txBody>
      </p:sp>
      <p:sp>
        <p:nvSpPr>
          <p:cNvPr id="37900" name="Text Box 44"/>
          <p:cNvSpPr txBox="1">
            <a:spLocks noChangeArrowheads="1"/>
          </p:cNvSpPr>
          <p:nvPr/>
        </p:nvSpPr>
        <p:spPr bwMode="auto">
          <a:xfrm>
            <a:off x="1762125" y="2149475"/>
            <a:ext cx="1447800" cy="517525"/>
          </a:xfrm>
          <a:prstGeom prst="rect">
            <a:avLst/>
          </a:prstGeom>
          <a:noFill/>
          <a:ln>
            <a:noFill/>
          </a:ln>
        </p:spPr>
        <p:txBody>
          <a:bodyPr>
            <a:spAutoFit/>
          </a:bodyPr>
          <a:lstStyle>
            <a:lvl1pPr eaLnBrk="0" hangingPunct="0">
              <a:defRPr sz="2800">
                <a:solidFill>
                  <a:schemeClr val="tx1"/>
                </a:solidFill>
                <a:latin typeface="Tahoma" panose="020B0604030504040204" charset="0"/>
                <a:ea typeface="MS PGothic" panose="020B0600070205080204" charset="-128"/>
                <a:cs typeface="MS PGothic" panose="020B0600070205080204" charset="-128"/>
              </a:defRPr>
            </a:lvl1pPr>
            <a:lvl2pPr marL="742950" indent="-285750" eaLnBrk="0" hangingPunct="0">
              <a:defRPr sz="2800">
                <a:solidFill>
                  <a:schemeClr val="tx1"/>
                </a:solidFill>
                <a:latin typeface="Tahoma" panose="020B0604030504040204" charset="0"/>
                <a:ea typeface="MS PGothic" panose="020B0600070205080204" charset="-128"/>
              </a:defRPr>
            </a:lvl2pPr>
            <a:lvl3pPr marL="1143000" indent="-228600" eaLnBrk="0" hangingPunct="0">
              <a:defRPr sz="2800">
                <a:solidFill>
                  <a:schemeClr val="tx1"/>
                </a:solidFill>
                <a:latin typeface="Tahoma" panose="020B0604030504040204" charset="0"/>
                <a:ea typeface="MS PGothic" panose="020B0600070205080204" charset="-128"/>
              </a:defRPr>
            </a:lvl3pPr>
            <a:lvl4pPr marL="1600200" indent="-228600" eaLnBrk="0" hangingPunct="0">
              <a:defRPr sz="2800">
                <a:solidFill>
                  <a:schemeClr val="tx1"/>
                </a:solidFill>
                <a:latin typeface="Tahoma" panose="020B0604030504040204" charset="0"/>
                <a:ea typeface="MS PGothic" panose="020B0600070205080204" charset="-128"/>
              </a:defRPr>
            </a:lvl4pPr>
            <a:lvl5pPr marL="2057400" indent="-228600" eaLnBrk="0" hangingPunct="0">
              <a:defRPr sz="2800">
                <a:solidFill>
                  <a:schemeClr val="tx1"/>
                </a:solidFill>
                <a:latin typeface="Tahoma" panose="020B0604030504040204" charset="0"/>
                <a:ea typeface="MS PGothic" panose="020B0600070205080204" charset="-128"/>
              </a:defRPr>
            </a:lvl5pPr>
            <a:lvl6pPr marL="2514600" indent="-228600" eaLnBrk="0" fontAlgn="base" hangingPunct="0">
              <a:spcBef>
                <a:spcPct val="0"/>
              </a:spcBef>
              <a:spcAft>
                <a:spcPct val="0"/>
              </a:spcAft>
              <a:defRPr sz="2800">
                <a:solidFill>
                  <a:schemeClr val="tx1"/>
                </a:solidFill>
                <a:latin typeface="Tahoma" panose="020B0604030504040204" charset="0"/>
                <a:ea typeface="MS PGothic" panose="020B0600070205080204" charset="-128"/>
              </a:defRPr>
            </a:lvl6pPr>
            <a:lvl7pPr marL="2971800" indent="-228600" eaLnBrk="0" fontAlgn="base" hangingPunct="0">
              <a:spcBef>
                <a:spcPct val="0"/>
              </a:spcBef>
              <a:spcAft>
                <a:spcPct val="0"/>
              </a:spcAft>
              <a:defRPr sz="2800">
                <a:solidFill>
                  <a:schemeClr val="tx1"/>
                </a:solidFill>
                <a:latin typeface="Tahoma" panose="020B0604030504040204" charset="0"/>
                <a:ea typeface="MS PGothic" panose="020B0600070205080204" charset="-128"/>
              </a:defRPr>
            </a:lvl7pPr>
            <a:lvl8pPr marL="3429000" indent="-228600" eaLnBrk="0" fontAlgn="base" hangingPunct="0">
              <a:spcBef>
                <a:spcPct val="0"/>
              </a:spcBef>
              <a:spcAft>
                <a:spcPct val="0"/>
              </a:spcAft>
              <a:defRPr sz="2800">
                <a:solidFill>
                  <a:schemeClr val="tx1"/>
                </a:solidFill>
                <a:latin typeface="Tahoma" panose="020B0604030504040204" charset="0"/>
                <a:ea typeface="MS PGothic" panose="020B0600070205080204" charset="-128"/>
              </a:defRPr>
            </a:lvl8pPr>
            <a:lvl9pPr marL="3886200" indent="-228600" eaLnBrk="0" fontAlgn="base" hangingPunct="0">
              <a:spcBef>
                <a:spcPct val="0"/>
              </a:spcBef>
              <a:spcAft>
                <a:spcPct val="0"/>
              </a:spcAft>
              <a:defRPr sz="2800">
                <a:solidFill>
                  <a:schemeClr val="tx1"/>
                </a:solidFill>
                <a:latin typeface="Tahoma" panose="020B0604030504040204" charset="0"/>
                <a:ea typeface="MS PGothic" panose="020B0600070205080204" charset="-128"/>
              </a:defRPr>
            </a:lvl9pPr>
          </a:lstStyle>
          <a:p>
            <a:pPr algn="ctr" eaLnBrk="1" hangingPunct="1">
              <a:spcBef>
                <a:spcPct val="50000"/>
              </a:spcBef>
            </a:pPr>
            <a:r>
              <a:rPr lang="en-US" sz="1400" b="1"/>
              <a:t>Data Pre-Processing</a:t>
            </a:r>
          </a:p>
        </p:txBody>
      </p:sp>
      <p:sp>
        <p:nvSpPr>
          <p:cNvPr id="37901" name="Line 45"/>
          <p:cNvSpPr>
            <a:spLocks noChangeShapeType="1"/>
          </p:cNvSpPr>
          <p:nvPr/>
        </p:nvSpPr>
        <p:spPr bwMode="auto">
          <a:xfrm flipV="1">
            <a:off x="3133725" y="2362200"/>
            <a:ext cx="381000" cy="0"/>
          </a:xfrm>
          <a:prstGeom prst="line">
            <a:avLst/>
          </a:prstGeom>
          <a:noFill/>
          <a:ln w="38100">
            <a:solidFill>
              <a:schemeClr val="tx1"/>
            </a:solidFill>
            <a:round/>
            <a:headEnd type="none" w="sm" len="sm"/>
            <a:tailEnd type="arrow" w="med" len="med"/>
          </a:ln>
        </p:spPr>
        <p:txBody>
          <a:bodyPr wrap="none" anchor="ctr"/>
          <a:lstStyle/>
          <a:p>
            <a:endParaRPr lang="en-US"/>
          </a:p>
        </p:txBody>
      </p:sp>
      <p:sp>
        <p:nvSpPr>
          <p:cNvPr id="37902" name="Line 46"/>
          <p:cNvSpPr>
            <a:spLocks noChangeShapeType="1"/>
          </p:cNvSpPr>
          <p:nvPr/>
        </p:nvSpPr>
        <p:spPr bwMode="auto">
          <a:xfrm flipV="1">
            <a:off x="4976818" y="2362200"/>
            <a:ext cx="381000" cy="0"/>
          </a:xfrm>
          <a:prstGeom prst="line">
            <a:avLst/>
          </a:prstGeom>
          <a:noFill/>
          <a:ln w="38100">
            <a:solidFill>
              <a:schemeClr val="tx1"/>
            </a:solidFill>
            <a:round/>
            <a:headEnd type="none" w="sm" len="sm"/>
            <a:tailEnd type="arrow" w="med" len="med"/>
          </a:ln>
        </p:spPr>
        <p:txBody>
          <a:bodyPr wrap="none" anchor="ctr"/>
          <a:lstStyle/>
          <a:p>
            <a:endParaRPr lang="en-US"/>
          </a:p>
        </p:txBody>
      </p:sp>
      <p:sp>
        <p:nvSpPr>
          <p:cNvPr id="37903" name="Rectangle 47"/>
          <p:cNvSpPr>
            <a:spLocks noChangeArrowheads="1"/>
          </p:cNvSpPr>
          <p:nvPr/>
        </p:nvSpPr>
        <p:spPr bwMode="auto">
          <a:xfrm>
            <a:off x="5419725" y="1981200"/>
            <a:ext cx="990600" cy="1066800"/>
          </a:xfrm>
          <a:prstGeom prst="rect">
            <a:avLst/>
          </a:prstGeom>
          <a:solidFill>
            <a:srgbClr val="00CC66"/>
          </a:solidFill>
          <a:ln w="9525">
            <a:miter lim="800000"/>
          </a:ln>
          <a:scene3d>
            <a:camera prst="legacyObliqueTopRight"/>
            <a:lightRig rig="legacyFlat3" dir="b"/>
          </a:scene3d>
          <a:sp3d extrusionH="430200" prstMaterial="legacyMatte">
            <a:bevelT w="13500" h="13500" prst="angle"/>
            <a:bevelB w="13500" h="13500" prst="angle"/>
            <a:extrusionClr>
              <a:srgbClr val="00CC66"/>
            </a:extrusionClr>
          </a:sp3d>
        </p:spPr>
        <p:txBody>
          <a:bodyPr wrap="none" anchor="ctr">
            <a:flatTx/>
          </a:bodyPr>
          <a:lstStyle/>
          <a:p>
            <a:endParaRPr lang="en-US"/>
          </a:p>
        </p:txBody>
      </p:sp>
      <p:sp>
        <p:nvSpPr>
          <p:cNvPr id="37904" name="Text Box 48"/>
          <p:cNvSpPr txBox="1">
            <a:spLocks noChangeArrowheads="1"/>
          </p:cNvSpPr>
          <p:nvPr/>
        </p:nvSpPr>
        <p:spPr bwMode="auto">
          <a:xfrm>
            <a:off x="5343525" y="2085975"/>
            <a:ext cx="1295400" cy="581025"/>
          </a:xfrm>
          <a:prstGeom prst="rect">
            <a:avLst/>
          </a:prstGeom>
          <a:noFill/>
          <a:ln>
            <a:noFill/>
          </a:ln>
        </p:spPr>
        <p:txBody>
          <a:bodyPr>
            <a:spAutoFit/>
          </a:bodyPr>
          <a:lstStyle>
            <a:lvl1pPr eaLnBrk="0" hangingPunct="0">
              <a:defRPr sz="2800">
                <a:solidFill>
                  <a:schemeClr val="tx1"/>
                </a:solidFill>
                <a:latin typeface="Tahoma" panose="020B0604030504040204" charset="0"/>
                <a:ea typeface="MS PGothic" panose="020B0600070205080204" charset="-128"/>
                <a:cs typeface="MS PGothic" panose="020B0600070205080204" charset="-128"/>
              </a:defRPr>
            </a:lvl1pPr>
            <a:lvl2pPr marL="742950" indent="-285750" eaLnBrk="0" hangingPunct="0">
              <a:defRPr sz="2800">
                <a:solidFill>
                  <a:schemeClr val="tx1"/>
                </a:solidFill>
                <a:latin typeface="Tahoma" panose="020B0604030504040204" charset="0"/>
                <a:ea typeface="MS PGothic" panose="020B0600070205080204" charset="-128"/>
              </a:defRPr>
            </a:lvl2pPr>
            <a:lvl3pPr marL="1143000" indent="-228600" eaLnBrk="0" hangingPunct="0">
              <a:defRPr sz="2800">
                <a:solidFill>
                  <a:schemeClr val="tx1"/>
                </a:solidFill>
                <a:latin typeface="Tahoma" panose="020B0604030504040204" charset="0"/>
                <a:ea typeface="MS PGothic" panose="020B0600070205080204" charset="-128"/>
              </a:defRPr>
            </a:lvl3pPr>
            <a:lvl4pPr marL="1600200" indent="-228600" eaLnBrk="0" hangingPunct="0">
              <a:defRPr sz="2800">
                <a:solidFill>
                  <a:schemeClr val="tx1"/>
                </a:solidFill>
                <a:latin typeface="Tahoma" panose="020B0604030504040204" charset="0"/>
                <a:ea typeface="MS PGothic" panose="020B0600070205080204" charset="-128"/>
              </a:defRPr>
            </a:lvl4pPr>
            <a:lvl5pPr marL="2057400" indent="-228600" eaLnBrk="0" hangingPunct="0">
              <a:defRPr sz="2800">
                <a:solidFill>
                  <a:schemeClr val="tx1"/>
                </a:solidFill>
                <a:latin typeface="Tahoma" panose="020B0604030504040204" charset="0"/>
                <a:ea typeface="MS PGothic" panose="020B0600070205080204" charset="-128"/>
              </a:defRPr>
            </a:lvl5pPr>
            <a:lvl6pPr marL="2514600" indent="-228600" eaLnBrk="0" fontAlgn="base" hangingPunct="0">
              <a:spcBef>
                <a:spcPct val="0"/>
              </a:spcBef>
              <a:spcAft>
                <a:spcPct val="0"/>
              </a:spcAft>
              <a:defRPr sz="2800">
                <a:solidFill>
                  <a:schemeClr val="tx1"/>
                </a:solidFill>
                <a:latin typeface="Tahoma" panose="020B0604030504040204" charset="0"/>
                <a:ea typeface="MS PGothic" panose="020B0600070205080204" charset="-128"/>
              </a:defRPr>
            </a:lvl6pPr>
            <a:lvl7pPr marL="2971800" indent="-228600" eaLnBrk="0" fontAlgn="base" hangingPunct="0">
              <a:spcBef>
                <a:spcPct val="0"/>
              </a:spcBef>
              <a:spcAft>
                <a:spcPct val="0"/>
              </a:spcAft>
              <a:defRPr sz="2800">
                <a:solidFill>
                  <a:schemeClr val="tx1"/>
                </a:solidFill>
                <a:latin typeface="Tahoma" panose="020B0604030504040204" charset="0"/>
                <a:ea typeface="MS PGothic" panose="020B0600070205080204" charset="-128"/>
              </a:defRPr>
            </a:lvl7pPr>
            <a:lvl8pPr marL="3429000" indent="-228600" eaLnBrk="0" fontAlgn="base" hangingPunct="0">
              <a:spcBef>
                <a:spcPct val="0"/>
              </a:spcBef>
              <a:spcAft>
                <a:spcPct val="0"/>
              </a:spcAft>
              <a:defRPr sz="2800">
                <a:solidFill>
                  <a:schemeClr val="tx1"/>
                </a:solidFill>
                <a:latin typeface="Tahoma" panose="020B0604030504040204" charset="0"/>
                <a:ea typeface="MS PGothic" panose="020B0600070205080204" charset="-128"/>
              </a:defRPr>
            </a:lvl8pPr>
            <a:lvl9pPr marL="3886200" indent="-228600" eaLnBrk="0" fontAlgn="base" hangingPunct="0">
              <a:spcBef>
                <a:spcPct val="0"/>
              </a:spcBef>
              <a:spcAft>
                <a:spcPct val="0"/>
              </a:spcAft>
              <a:defRPr sz="2800">
                <a:solidFill>
                  <a:schemeClr val="tx1"/>
                </a:solidFill>
                <a:latin typeface="Tahoma" panose="020B0604030504040204" charset="0"/>
                <a:ea typeface="MS PGothic" panose="020B0600070205080204" charset="-128"/>
              </a:defRPr>
            </a:lvl9pPr>
          </a:lstStyle>
          <a:p>
            <a:pPr algn="ctr" eaLnBrk="1" hangingPunct="1"/>
            <a:r>
              <a:rPr lang="en-US" sz="1600" b="1"/>
              <a:t>Post-Processing</a:t>
            </a:r>
          </a:p>
        </p:txBody>
      </p:sp>
      <p:sp>
        <p:nvSpPr>
          <p:cNvPr id="37905" name="Rectangle 49"/>
          <p:cNvSpPr>
            <a:spLocks noGrp="1" noChangeArrowheads="1"/>
          </p:cNvSpPr>
          <p:nvPr>
            <p:ph type="body" idx="1"/>
          </p:nvPr>
        </p:nvSpPr>
        <p:spPr>
          <a:xfrm>
            <a:off x="381000" y="5791200"/>
            <a:ext cx="8153400" cy="457200"/>
          </a:xfrm>
          <a:noFill/>
        </p:spPr>
        <p:txBody>
          <a:bodyPr lIns="92075" tIns="46038" rIns="92075" bIns="46038"/>
          <a:lstStyle/>
          <a:p>
            <a:pPr eaLnBrk="1" hangingPunct="1">
              <a:lnSpc>
                <a:spcPct val="130000"/>
              </a:lnSpc>
              <a:buNone/>
            </a:pPr>
            <a:r>
              <a:rPr lang="en-US" sz="1800" dirty="0">
                <a:latin typeface="Tahoma" panose="020B0604030504040204" charset="0"/>
              </a:rPr>
              <a:t>This is a view from typical machine learning and statistics communities</a:t>
            </a:r>
          </a:p>
        </p:txBody>
      </p:sp>
      <p:grpSp>
        <p:nvGrpSpPr>
          <p:cNvPr id="2" name="Group 52"/>
          <p:cNvGrpSpPr/>
          <p:nvPr/>
        </p:nvGrpSpPr>
        <p:grpSpPr bwMode="auto">
          <a:xfrm>
            <a:off x="542925" y="3886200"/>
            <a:ext cx="2362200" cy="1143000"/>
            <a:chOff x="288" y="2880"/>
            <a:chExt cx="1488" cy="720"/>
          </a:xfrm>
        </p:grpSpPr>
        <p:sp>
          <p:nvSpPr>
            <p:cNvPr id="37915" name="Rectangle 50"/>
            <p:cNvSpPr>
              <a:spLocks noChangeArrowheads="1"/>
            </p:cNvSpPr>
            <p:nvPr/>
          </p:nvSpPr>
          <p:spPr bwMode="auto">
            <a:xfrm>
              <a:off x="288" y="2880"/>
              <a:ext cx="1344" cy="720"/>
            </a:xfrm>
            <a:prstGeom prst="rect">
              <a:avLst/>
            </a:prstGeom>
            <a:noFill/>
            <a:ln w="9525">
              <a:solidFill>
                <a:schemeClr val="tx1"/>
              </a:solidFill>
              <a:miter lim="800000"/>
            </a:ln>
          </p:spPr>
          <p:txBody>
            <a:bodyPr wrap="none" anchor="ctr"/>
            <a:lstStyle/>
            <a:p>
              <a:endParaRPr lang="en-US"/>
            </a:p>
          </p:txBody>
        </p:sp>
        <p:sp>
          <p:nvSpPr>
            <p:cNvPr id="37916" name="Text Box 51"/>
            <p:cNvSpPr txBox="1">
              <a:spLocks noChangeArrowheads="1"/>
            </p:cNvSpPr>
            <p:nvPr/>
          </p:nvSpPr>
          <p:spPr bwMode="auto">
            <a:xfrm>
              <a:off x="288" y="2943"/>
              <a:ext cx="1488" cy="657"/>
            </a:xfrm>
            <a:prstGeom prst="rect">
              <a:avLst/>
            </a:prstGeom>
            <a:noFill/>
            <a:ln>
              <a:noFill/>
            </a:ln>
          </p:spPr>
          <p:txBody>
            <a:bodyPr>
              <a:spAutoFit/>
            </a:bodyPr>
            <a:lstStyle>
              <a:lvl1pPr eaLnBrk="0" hangingPunct="0">
                <a:defRPr sz="2800">
                  <a:solidFill>
                    <a:schemeClr val="tx1"/>
                  </a:solidFill>
                  <a:latin typeface="Tahoma" panose="020B0604030504040204" charset="0"/>
                  <a:ea typeface="MS PGothic" panose="020B0600070205080204" charset="-128"/>
                  <a:cs typeface="MS PGothic" panose="020B0600070205080204" charset="-128"/>
                </a:defRPr>
              </a:lvl1pPr>
              <a:lvl2pPr marL="742950" indent="-285750" eaLnBrk="0" hangingPunct="0">
                <a:defRPr sz="2800">
                  <a:solidFill>
                    <a:schemeClr val="tx1"/>
                  </a:solidFill>
                  <a:latin typeface="Tahoma" panose="020B0604030504040204" charset="0"/>
                  <a:ea typeface="MS PGothic" panose="020B0600070205080204" charset="-128"/>
                </a:defRPr>
              </a:lvl2pPr>
              <a:lvl3pPr marL="1143000" indent="-228600" eaLnBrk="0" hangingPunct="0">
                <a:defRPr sz="2800">
                  <a:solidFill>
                    <a:schemeClr val="tx1"/>
                  </a:solidFill>
                  <a:latin typeface="Tahoma" panose="020B0604030504040204" charset="0"/>
                  <a:ea typeface="MS PGothic" panose="020B0600070205080204" charset="-128"/>
                </a:defRPr>
              </a:lvl3pPr>
              <a:lvl4pPr marL="1600200" indent="-228600" eaLnBrk="0" hangingPunct="0">
                <a:defRPr sz="2800">
                  <a:solidFill>
                    <a:schemeClr val="tx1"/>
                  </a:solidFill>
                  <a:latin typeface="Tahoma" panose="020B0604030504040204" charset="0"/>
                  <a:ea typeface="MS PGothic" panose="020B0600070205080204" charset="-128"/>
                </a:defRPr>
              </a:lvl4pPr>
              <a:lvl5pPr marL="2057400" indent="-228600" eaLnBrk="0" hangingPunct="0">
                <a:defRPr sz="2800">
                  <a:solidFill>
                    <a:schemeClr val="tx1"/>
                  </a:solidFill>
                  <a:latin typeface="Tahoma" panose="020B0604030504040204" charset="0"/>
                  <a:ea typeface="MS PGothic" panose="020B0600070205080204" charset="-128"/>
                </a:defRPr>
              </a:lvl5pPr>
              <a:lvl6pPr marL="2514600" indent="-228600" eaLnBrk="0" fontAlgn="base" hangingPunct="0">
                <a:spcBef>
                  <a:spcPct val="0"/>
                </a:spcBef>
                <a:spcAft>
                  <a:spcPct val="0"/>
                </a:spcAft>
                <a:defRPr sz="2800">
                  <a:solidFill>
                    <a:schemeClr val="tx1"/>
                  </a:solidFill>
                  <a:latin typeface="Tahoma" panose="020B0604030504040204" charset="0"/>
                  <a:ea typeface="MS PGothic" panose="020B0600070205080204" charset="-128"/>
                </a:defRPr>
              </a:lvl6pPr>
              <a:lvl7pPr marL="2971800" indent="-228600" eaLnBrk="0" fontAlgn="base" hangingPunct="0">
                <a:spcBef>
                  <a:spcPct val="0"/>
                </a:spcBef>
                <a:spcAft>
                  <a:spcPct val="0"/>
                </a:spcAft>
                <a:defRPr sz="2800">
                  <a:solidFill>
                    <a:schemeClr val="tx1"/>
                  </a:solidFill>
                  <a:latin typeface="Tahoma" panose="020B0604030504040204" charset="0"/>
                  <a:ea typeface="MS PGothic" panose="020B0600070205080204" charset="-128"/>
                </a:defRPr>
              </a:lvl7pPr>
              <a:lvl8pPr marL="3429000" indent="-228600" eaLnBrk="0" fontAlgn="base" hangingPunct="0">
                <a:spcBef>
                  <a:spcPct val="0"/>
                </a:spcBef>
                <a:spcAft>
                  <a:spcPct val="0"/>
                </a:spcAft>
                <a:defRPr sz="2800">
                  <a:solidFill>
                    <a:schemeClr val="tx1"/>
                  </a:solidFill>
                  <a:latin typeface="Tahoma" panose="020B0604030504040204" charset="0"/>
                  <a:ea typeface="MS PGothic" panose="020B0600070205080204" charset="-128"/>
                </a:defRPr>
              </a:lvl8pPr>
              <a:lvl9pPr marL="3886200" indent="-228600" eaLnBrk="0" fontAlgn="base" hangingPunct="0">
                <a:spcBef>
                  <a:spcPct val="0"/>
                </a:spcBef>
                <a:spcAft>
                  <a:spcPct val="0"/>
                </a:spcAft>
                <a:defRPr sz="2800">
                  <a:solidFill>
                    <a:schemeClr val="tx1"/>
                  </a:solidFill>
                  <a:latin typeface="Tahoma" panose="020B0604030504040204" charset="0"/>
                  <a:ea typeface="MS PGothic" panose="020B0600070205080204" charset="-128"/>
                </a:defRPr>
              </a:lvl9pPr>
            </a:lstStyle>
            <a:p>
              <a:pPr eaLnBrk="1" hangingPunct="1">
                <a:lnSpc>
                  <a:spcPct val="60000"/>
                </a:lnSpc>
                <a:spcBef>
                  <a:spcPct val="50000"/>
                </a:spcBef>
              </a:pPr>
              <a:r>
                <a:rPr lang="en-US" sz="1600"/>
                <a:t>Data integration</a:t>
              </a:r>
            </a:p>
            <a:p>
              <a:pPr eaLnBrk="1" hangingPunct="1">
                <a:lnSpc>
                  <a:spcPct val="60000"/>
                </a:lnSpc>
                <a:spcBef>
                  <a:spcPct val="50000"/>
                </a:spcBef>
              </a:pPr>
              <a:r>
                <a:rPr lang="en-US" sz="1600"/>
                <a:t>Normalization</a:t>
              </a:r>
            </a:p>
            <a:p>
              <a:pPr eaLnBrk="1" hangingPunct="1">
                <a:lnSpc>
                  <a:spcPct val="60000"/>
                </a:lnSpc>
                <a:spcBef>
                  <a:spcPct val="50000"/>
                </a:spcBef>
              </a:pPr>
              <a:r>
                <a:rPr lang="en-US" sz="1600"/>
                <a:t>Feature selection</a:t>
              </a:r>
            </a:p>
            <a:p>
              <a:pPr eaLnBrk="1" hangingPunct="1">
                <a:lnSpc>
                  <a:spcPct val="60000"/>
                </a:lnSpc>
                <a:spcBef>
                  <a:spcPct val="50000"/>
                </a:spcBef>
              </a:pPr>
              <a:r>
                <a:rPr lang="en-US" sz="1600"/>
                <a:t>Dimension reduction</a:t>
              </a:r>
            </a:p>
          </p:txBody>
        </p:sp>
      </p:grpSp>
      <p:sp>
        <p:nvSpPr>
          <p:cNvPr id="37907" name="Rectangle 54"/>
          <p:cNvSpPr>
            <a:spLocks noChangeArrowheads="1"/>
          </p:cNvSpPr>
          <p:nvPr/>
        </p:nvSpPr>
        <p:spPr bwMode="auto">
          <a:xfrm>
            <a:off x="3057525" y="3886200"/>
            <a:ext cx="2362200" cy="1328750"/>
          </a:xfrm>
          <a:prstGeom prst="rect">
            <a:avLst/>
          </a:prstGeom>
          <a:noFill/>
          <a:ln w="9525">
            <a:solidFill>
              <a:schemeClr val="tx1"/>
            </a:solidFill>
            <a:miter lim="800000"/>
          </a:ln>
        </p:spPr>
        <p:txBody>
          <a:bodyPr wrap="none" anchor="ctr"/>
          <a:lstStyle/>
          <a:p>
            <a:endParaRPr lang="en-US"/>
          </a:p>
        </p:txBody>
      </p:sp>
      <p:sp>
        <p:nvSpPr>
          <p:cNvPr id="37908" name="Text Box 55"/>
          <p:cNvSpPr txBox="1">
            <a:spLocks noChangeArrowheads="1"/>
          </p:cNvSpPr>
          <p:nvPr/>
        </p:nvSpPr>
        <p:spPr bwMode="auto">
          <a:xfrm>
            <a:off x="3057525" y="3962400"/>
            <a:ext cx="2438400" cy="1200329"/>
          </a:xfrm>
          <a:prstGeom prst="rect">
            <a:avLst/>
          </a:prstGeom>
          <a:noFill/>
          <a:ln>
            <a:noFill/>
          </a:ln>
        </p:spPr>
        <p:txBody>
          <a:bodyPr>
            <a:spAutoFit/>
          </a:bodyPr>
          <a:lstStyle>
            <a:lvl1pPr eaLnBrk="0" hangingPunct="0">
              <a:defRPr sz="2800">
                <a:solidFill>
                  <a:schemeClr val="tx1"/>
                </a:solidFill>
                <a:latin typeface="Tahoma" panose="020B0604030504040204" charset="0"/>
                <a:ea typeface="MS PGothic" panose="020B0600070205080204" charset="-128"/>
                <a:cs typeface="MS PGothic" panose="020B0600070205080204" charset="-128"/>
              </a:defRPr>
            </a:lvl1pPr>
            <a:lvl2pPr marL="742950" indent="-285750" eaLnBrk="0" hangingPunct="0">
              <a:defRPr sz="2800">
                <a:solidFill>
                  <a:schemeClr val="tx1"/>
                </a:solidFill>
                <a:latin typeface="Tahoma" panose="020B0604030504040204" charset="0"/>
                <a:ea typeface="MS PGothic" panose="020B0600070205080204" charset="-128"/>
              </a:defRPr>
            </a:lvl2pPr>
            <a:lvl3pPr marL="1143000" indent="-228600" eaLnBrk="0" hangingPunct="0">
              <a:defRPr sz="2800">
                <a:solidFill>
                  <a:schemeClr val="tx1"/>
                </a:solidFill>
                <a:latin typeface="Tahoma" panose="020B0604030504040204" charset="0"/>
                <a:ea typeface="MS PGothic" panose="020B0600070205080204" charset="-128"/>
              </a:defRPr>
            </a:lvl3pPr>
            <a:lvl4pPr marL="1600200" indent="-228600" eaLnBrk="0" hangingPunct="0">
              <a:defRPr sz="2800">
                <a:solidFill>
                  <a:schemeClr val="tx1"/>
                </a:solidFill>
                <a:latin typeface="Tahoma" panose="020B0604030504040204" charset="0"/>
                <a:ea typeface="MS PGothic" panose="020B0600070205080204" charset="-128"/>
              </a:defRPr>
            </a:lvl4pPr>
            <a:lvl5pPr marL="2057400" indent="-228600" eaLnBrk="0" hangingPunct="0">
              <a:defRPr sz="2800">
                <a:solidFill>
                  <a:schemeClr val="tx1"/>
                </a:solidFill>
                <a:latin typeface="Tahoma" panose="020B0604030504040204" charset="0"/>
                <a:ea typeface="MS PGothic" panose="020B0600070205080204" charset="-128"/>
              </a:defRPr>
            </a:lvl5pPr>
            <a:lvl6pPr marL="2514600" indent="-228600" eaLnBrk="0" fontAlgn="base" hangingPunct="0">
              <a:spcBef>
                <a:spcPct val="0"/>
              </a:spcBef>
              <a:spcAft>
                <a:spcPct val="0"/>
              </a:spcAft>
              <a:defRPr sz="2800">
                <a:solidFill>
                  <a:schemeClr val="tx1"/>
                </a:solidFill>
                <a:latin typeface="Tahoma" panose="020B0604030504040204" charset="0"/>
                <a:ea typeface="MS PGothic" panose="020B0600070205080204" charset="-128"/>
              </a:defRPr>
            </a:lvl6pPr>
            <a:lvl7pPr marL="2971800" indent="-228600" eaLnBrk="0" fontAlgn="base" hangingPunct="0">
              <a:spcBef>
                <a:spcPct val="0"/>
              </a:spcBef>
              <a:spcAft>
                <a:spcPct val="0"/>
              </a:spcAft>
              <a:defRPr sz="2800">
                <a:solidFill>
                  <a:schemeClr val="tx1"/>
                </a:solidFill>
                <a:latin typeface="Tahoma" panose="020B0604030504040204" charset="0"/>
                <a:ea typeface="MS PGothic" panose="020B0600070205080204" charset="-128"/>
              </a:defRPr>
            </a:lvl7pPr>
            <a:lvl8pPr marL="3429000" indent="-228600" eaLnBrk="0" fontAlgn="base" hangingPunct="0">
              <a:spcBef>
                <a:spcPct val="0"/>
              </a:spcBef>
              <a:spcAft>
                <a:spcPct val="0"/>
              </a:spcAft>
              <a:defRPr sz="2800">
                <a:solidFill>
                  <a:schemeClr val="tx1"/>
                </a:solidFill>
                <a:latin typeface="Tahoma" panose="020B0604030504040204" charset="0"/>
                <a:ea typeface="MS PGothic" panose="020B0600070205080204" charset="-128"/>
              </a:defRPr>
            </a:lvl8pPr>
            <a:lvl9pPr marL="3886200" indent="-228600" eaLnBrk="0" fontAlgn="base" hangingPunct="0">
              <a:spcBef>
                <a:spcPct val="0"/>
              </a:spcBef>
              <a:spcAft>
                <a:spcPct val="0"/>
              </a:spcAft>
              <a:defRPr sz="2800">
                <a:solidFill>
                  <a:schemeClr val="tx1"/>
                </a:solidFill>
                <a:latin typeface="Tahoma" panose="020B0604030504040204" charset="0"/>
                <a:ea typeface="MS PGothic" panose="020B0600070205080204" charset="-128"/>
              </a:defRPr>
            </a:lvl9pPr>
          </a:lstStyle>
          <a:p>
            <a:pPr eaLnBrk="1" hangingPunct="1">
              <a:lnSpc>
                <a:spcPct val="50000"/>
              </a:lnSpc>
              <a:spcBef>
                <a:spcPct val="50000"/>
              </a:spcBef>
            </a:pPr>
            <a:r>
              <a:rPr lang="en-US" sz="1600" dirty="0"/>
              <a:t>Pattern discovery</a:t>
            </a:r>
          </a:p>
          <a:p>
            <a:pPr eaLnBrk="1" hangingPunct="1">
              <a:lnSpc>
                <a:spcPct val="50000"/>
              </a:lnSpc>
              <a:spcBef>
                <a:spcPct val="50000"/>
              </a:spcBef>
            </a:pPr>
            <a:r>
              <a:rPr lang="en-US" sz="1600" dirty="0"/>
              <a:t>Association &amp; correlation</a:t>
            </a:r>
          </a:p>
          <a:p>
            <a:pPr eaLnBrk="1" hangingPunct="1">
              <a:lnSpc>
                <a:spcPct val="50000"/>
              </a:lnSpc>
              <a:spcBef>
                <a:spcPct val="50000"/>
              </a:spcBef>
            </a:pPr>
            <a:r>
              <a:rPr lang="en-US" sz="1600" dirty="0"/>
              <a:t>Classification</a:t>
            </a:r>
          </a:p>
          <a:p>
            <a:pPr eaLnBrk="1" hangingPunct="1">
              <a:lnSpc>
                <a:spcPct val="50000"/>
              </a:lnSpc>
              <a:spcBef>
                <a:spcPct val="50000"/>
              </a:spcBef>
            </a:pPr>
            <a:r>
              <a:rPr lang="en-US" sz="1600" dirty="0"/>
              <a:t>Clustering</a:t>
            </a:r>
          </a:p>
          <a:p>
            <a:pPr eaLnBrk="1" hangingPunct="1">
              <a:lnSpc>
                <a:spcPct val="50000"/>
              </a:lnSpc>
              <a:spcBef>
                <a:spcPct val="50000"/>
              </a:spcBef>
            </a:pPr>
            <a:r>
              <a:rPr lang="en-US" sz="1600" dirty="0"/>
              <a:t>Outlier </a:t>
            </a:r>
            <a:r>
              <a:rPr lang="en-US" sz="1600" dirty="0" smtClean="0"/>
              <a:t>analysis</a:t>
            </a:r>
            <a:endParaRPr lang="en-US" sz="1600" dirty="0"/>
          </a:p>
        </p:txBody>
      </p:sp>
      <p:grpSp>
        <p:nvGrpSpPr>
          <p:cNvPr id="3" name="Group 56"/>
          <p:cNvGrpSpPr/>
          <p:nvPr/>
        </p:nvGrpSpPr>
        <p:grpSpPr bwMode="auto">
          <a:xfrm>
            <a:off x="5876925" y="3886200"/>
            <a:ext cx="2362200" cy="1143000"/>
            <a:chOff x="288" y="2880"/>
            <a:chExt cx="1488" cy="720"/>
          </a:xfrm>
        </p:grpSpPr>
        <p:sp>
          <p:nvSpPr>
            <p:cNvPr id="37913" name="Rectangle 57"/>
            <p:cNvSpPr>
              <a:spLocks noChangeArrowheads="1"/>
            </p:cNvSpPr>
            <p:nvPr/>
          </p:nvSpPr>
          <p:spPr bwMode="auto">
            <a:xfrm>
              <a:off x="288" y="2880"/>
              <a:ext cx="1344" cy="720"/>
            </a:xfrm>
            <a:prstGeom prst="rect">
              <a:avLst/>
            </a:prstGeom>
            <a:noFill/>
            <a:ln w="9525">
              <a:solidFill>
                <a:schemeClr val="tx1"/>
              </a:solidFill>
              <a:miter lim="800000"/>
            </a:ln>
          </p:spPr>
          <p:txBody>
            <a:bodyPr wrap="none" anchor="ctr"/>
            <a:lstStyle/>
            <a:p>
              <a:endParaRPr lang="en-US"/>
            </a:p>
          </p:txBody>
        </p:sp>
        <p:sp>
          <p:nvSpPr>
            <p:cNvPr id="37914" name="Text Box 58"/>
            <p:cNvSpPr txBox="1">
              <a:spLocks noChangeArrowheads="1"/>
            </p:cNvSpPr>
            <p:nvPr/>
          </p:nvSpPr>
          <p:spPr bwMode="auto">
            <a:xfrm>
              <a:off x="288" y="2943"/>
              <a:ext cx="1488" cy="657"/>
            </a:xfrm>
            <a:prstGeom prst="rect">
              <a:avLst/>
            </a:prstGeom>
            <a:noFill/>
            <a:ln>
              <a:noFill/>
            </a:ln>
          </p:spPr>
          <p:txBody>
            <a:bodyPr>
              <a:spAutoFit/>
            </a:bodyPr>
            <a:lstStyle>
              <a:lvl1pPr eaLnBrk="0" hangingPunct="0">
                <a:defRPr sz="2800">
                  <a:solidFill>
                    <a:schemeClr val="tx1"/>
                  </a:solidFill>
                  <a:latin typeface="Tahoma" panose="020B0604030504040204" charset="0"/>
                  <a:ea typeface="MS PGothic" panose="020B0600070205080204" charset="-128"/>
                  <a:cs typeface="MS PGothic" panose="020B0600070205080204" charset="-128"/>
                </a:defRPr>
              </a:lvl1pPr>
              <a:lvl2pPr marL="742950" indent="-285750" eaLnBrk="0" hangingPunct="0">
                <a:defRPr sz="2800">
                  <a:solidFill>
                    <a:schemeClr val="tx1"/>
                  </a:solidFill>
                  <a:latin typeface="Tahoma" panose="020B0604030504040204" charset="0"/>
                  <a:ea typeface="MS PGothic" panose="020B0600070205080204" charset="-128"/>
                </a:defRPr>
              </a:lvl2pPr>
              <a:lvl3pPr marL="1143000" indent="-228600" eaLnBrk="0" hangingPunct="0">
                <a:defRPr sz="2800">
                  <a:solidFill>
                    <a:schemeClr val="tx1"/>
                  </a:solidFill>
                  <a:latin typeface="Tahoma" panose="020B0604030504040204" charset="0"/>
                  <a:ea typeface="MS PGothic" panose="020B0600070205080204" charset="-128"/>
                </a:defRPr>
              </a:lvl3pPr>
              <a:lvl4pPr marL="1600200" indent="-228600" eaLnBrk="0" hangingPunct="0">
                <a:defRPr sz="2800">
                  <a:solidFill>
                    <a:schemeClr val="tx1"/>
                  </a:solidFill>
                  <a:latin typeface="Tahoma" panose="020B0604030504040204" charset="0"/>
                  <a:ea typeface="MS PGothic" panose="020B0600070205080204" charset="-128"/>
                </a:defRPr>
              </a:lvl4pPr>
              <a:lvl5pPr marL="2057400" indent="-228600" eaLnBrk="0" hangingPunct="0">
                <a:defRPr sz="2800">
                  <a:solidFill>
                    <a:schemeClr val="tx1"/>
                  </a:solidFill>
                  <a:latin typeface="Tahoma" panose="020B0604030504040204" charset="0"/>
                  <a:ea typeface="MS PGothic" panose="020B0600070205080204" charset="-128"/>
                </a:defRPr>
              </a:lvl5pPr>
              <a:lvl6pPr marL="2514600" indent="-228600" eaLnBrk="0" fontAlgn="base" hangingPunct="0">
                <a:spcBef>
                  <a:spcPct val="0"/>
                </a:spcBef>
                <a:spcAft>
                  <a:spcPct val="0"/>
                </a:spcAft>
                <a:defRPr sz="2800">
                  <a:solidFill>
                    <a:schemeClr val="tx1"/>
                  </a:solidFill>
                  <a:latin typeface="Tahoma" panose="020B0604030504040204" charset="0"/>
                  <a:ea typeface="MS PGothic" panose="020B0600070205080204" charset="-128"/>
                </a:defRPr>
              </a:lvl6pPr>
              <a:lvl7pPr marL="2971800" indent="-228600" eaLnBrk="0" fontAlgn="base" hangingPunct="0">
                <a:spcBef>
                  <a:spcPct val="0"/>
                </a:spcBef>
                <a:spcAft>
                  <a:spcPct val="0"/>
                </a:spcAft>
                <a:defRPr sz="2800">
                  <a:solidFill>
                    <a:schemeClr val="tx1"/>
                  </a:solidFill>
                  <a:latin typeface="Tahoma" panose="020B0604030504040204" charset="0"/>
                  <a:ea typeface="MS PGothic" panose="020B0600070205080204" charset="-128"/>
                </a:defRPr>
              </a:lvl7pPr>
              <a:lvl8pPr marL="3429000" indent="-228600" eaLnBrk="0" fontAlgn="base" hangingPunct="0">
                <a:spcBef>
                  <a:spcPct val="0"/>
                </a:spcBef>
                <a:spcAft>
                  <a:spcPct val="0"/>
                </a:spcAft>
                <a:defRPr sz="2800">
                  <a:solidFill>
                    <a:schemeClr val="tx1"/>
                  </a:solidFill>
                  <a:latin typeface="Tahoma" panose="020B0604030504040204" charset="0"/>
                  <a:ea typeface="MS PGothic" panose="020B0600070205080204" charset="-128"/>
                </a:defRPr>
              </a:lvl8pPr>
              <a:lvl9pPr marL="3886200" indent="-228600" eaLnBrk="0" fontAlgn="base" hangingPunct="0">
                <a:spcBef>
                  <a:spcPct val="0"/>
                </a:spcBef>
                <a:spcAft>
                  <a:spcPct val="0"/>
                </a:spcAft>
                <a:defRPr sz="2800">
                  <a:solidFill>
                    <a:schemeClr val="tx1"/>
                  </a:solidFill>
                  <a:latin typeface="Tahoma" panose="020B0604030504040204" charset="0"/>
                  <a:ea typeface="MS PGothic" panose="020B0600070205080204" charset="-128"/>
                </a:defRPr>
              </a:lvl9pPr>
            </a:lstStyle>
            <a:p>
              <a:pPr eaLnBrk="1" hangingPunct="1">
                <a:lnSpc>
                  <a:spcPct val="60000"/>
                </a:lnSpc>
                <a:spcBef>
                  <a:spcPct val="50000"/>
                </a:spcBef>
              </a:pPr>
              <a:r>
                <a:rPr lang="en-US" sz="1600"/>
                <a:t>Pattern evaluation</a:t>
              </a:r>
            </a:p>
            <a:p>
              <a:pPr eaLnBrk="1" hangingPunct="1">
                <a:lnSpc>
                  <a:spcPct val="60000"/>
                </a:lnSpc>
                <a:spcBef>
                  <a:spcPct val="50000"/>
                </a:spcBef>
              </a:pPr>
              <a:r>
                <a:rPr lang="en-US" sz="1600"/>
                <a:t>Pattern selection</a:t>
              </a:r>
            </a:p>
            <a:p>
              <a:pPr eaLnBrk="1" hangingPunct="1">
                <a:lnSpc>
                  <a:spcPct val="60000"/>
                </a:lnSpc>
                <a:spcBef>
                  <a:spcPct val="50000"/>
                </a:spcBef>
              </a:pPr>
              <a:r>
                <a:rPr lang="en-US" sz="1600"/>
                <a:t>Pattern interpretation</a:t>
              </a:r>
            </a:p>
            <a:p>
              <a:pPr eaLnBrk="1" hangingPunct="1">
                <a:lnSpc>
                  <a:spcPct val="60000"/>
                </a:lnSpc>
                <a:spcBef>
                  <a:spcPct val="50000"/>
                </a:spcBef>
              </a:pPr>
              <a:r>
                <a:rPr lang="en-US" sz="1600"/>
                <a:t>Pattern visualization</a:t>
              </a:r>
            </a:p>
          </p:txBody>
        </p:sp>
      </p:grpSp>
      <p:sp>
        <p:nvSpPr>
          <p:cNvPr id="37910" name="AutoShape 62"/>
          <p:cNvSpPr>
            <a:spLocks noChangeArrowheads="1"/>
          </p:cNvSpPr>
          <p:nvPr/>
        </p:nvSpPr>
        <p:spPr bwMode="auto">
          <a:xfrm rot="-10256010">
            <a:off x="1838325" y="2819400"/>
            <a:ext cx="304800" cy="990600"/>
          </a:xfrm>
          <a:prstGeom prst="curvedLeftArrow">
            <a:avLst>
              <a:gd name="adj1" fmla="val 65000"/>
              <a:gd name="adj2" fmla="val 130000"/>
              <a:gd name="adj3" fmla="val 33333"/>
            </a:avLst>
          </a:prstGeom>
          <a:solidFill>
            <a:schemeClr val="accent1"/>
          </a:solidFill>
          <a:ln w="9525">
            <a:solidFill>
              <a:schemeClr val="tx1"/>
            </a:solidFill>
            <a:miter lim="800000"/>
          </a:ln>
        </p:spPr>
        <p:txBody>
          <a:bodyPr wrap="none" anchor="ctr"/>
          <a:lstStyle/>
          <a:p>
            <a:endParaRPr lang="en-US"/>
          </a:p>
        </p:txBody>
      </p:sp>
      <p:sp>
        <p:nvSpPr>
          <p:cNvPr id="37911" name="AutoShape 63"/>
          <p:cNvSpPr>
            <a:spLocks noChangeArrowheads="1"/>
          </p:cNvSpPr>
          <p:nvPr/>
        </p:nvSpPr>
        <p:spPr bwMode="auto">
          <a:xfrm rot="-10256010">
            <a:off x="3667125" y="2819400"/>
            <a:ext cx="304800" cy="990600"/>
          </a:xfrm>
          <a:prstGeom prst="curvedLeftArrow">
            <a:avLst>
              <a:gd name="adj1" fmla="val 65000"/>
              <a:gd name="adj2" fmla="val 130000"/>
              <a:gd name="adj3" fmla="val 33333"/>
            </a:avLst>
          </a:prstGeom>
          <a:solidFill>
            <a:schemeClr val="accent1"/>
          </a:solidFill>
          <a:ln w="9525">
            <a:solidFill>
              <a:schemeClr val="tx1"/>
            </a:solidFill>
            <a:miter lim="800000"/>
          </a:ln>
        </p:spPr>
        <p:txBody>
          <a:bodyPr wrap="none" anchor="ctr"/>
          <a:lstStyle/>
          <a:p>
            <a:endParaRPr lang="en-US"/>
          </a:p>
        </p:txBody>
      </p:sp>
      <p:sp>
        <p:nvSpPr>
          <p:cNvPr id="37912" name="AutoShape 64"/>
          <p:cNvSpPr>
            <a:spLocks noChangeArrowheads="1"/>
          </p:cNvSpPr>
          <p:nvPr/>
        </p:nvSpPr>
        <p:spPr bwMode="auto">
          <a:xfrm rot="-10256010">
            <a:off x="5800725" y="2819400"/>
            <a:ext cx="304800" cy="990600"/>
          </a:xfrm>
          <a:prstGeom prst="curvedLeftArrow">
            <a:avLst>
              <a:gd name="adj1" fmla="val 65000"/>
              <a:gd name="adj2" fmla="val 130000"/>
              <a:gd name="adj3" fmla="val 33333"/>
            </a:avLst>
          </a:prstGeom>
          <a:solidFill>
            <a:schemeClr val="accent1"/>
          </a:solidFill>
          <a:ln w="9525">
            <a:solidFill>
              <a:schemeClr val="tx1"/>
            </a:solidFill>
            <a:miter lim="800000"/>
          </a:ln>
        </p:spPr>
        <p:txBody>
          <a:bodyPr wrap="none" anchor="ctr"/>
          <a:lstStyle/>
          <a:p>
            <a:endParaRPr lang="en-US"/>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a:bodyPr>
          <a:lstStyle/>
          <a:p>
            <a:r>
              <a:rPr lang="en-IN" sz="3200" dirty="0" smtClean="0"/>
              <a:t>Is Machine Learning and Data Science same?</a:t>
            </a:r>
            <a:endParaRPr lang="en-US" sz="3200" dirty="0"/>
          </a:p>
        </p:txBody>
      </p:sp>
      <p:sp>
        <p:nvSpPr>
          <p:cNvPr id="3" name="Content Placeholder 2"/>
          <p:cNvSpPr>
            <a:spLocks noGrp="1"/>
          </p:cNvSpPr>
          <p:nvPr>
            <p:ph idx="1"/>
          </p:nvPr>
        </p:nvSpPr>
        <p:spPr>
          <a:xfrm>
            <a:off x="457200" y="1214422"/>
            <a:ext cx="8229600" cy="4911741"/>
          </a:xfrm>
        </p:spPr>
        <p:txBody>
          <a:bodyPr>
            <a:normAutofit fontScale="85000" lnSpcReduction="20000"/>
          </a:bodyPr>
          <a:lstStyle/>
          <a:p>
            <a:pPr algn="just"/>
            <a:r>
              <a:rPr lang="en-US" dirty="0"/>
              <a:t>While data science and machine learning are related, they are very different fields. </a:t>
            </a:r>
            <a:endParaRPr lang="en-US" dirty="0" smtClean="0"/>
          </a:p>
          <a:p>
            <a:pPr algn="just"/>
            <a:r>
              <a:rPr lang="en-US" dirty="0" smtClean="0"/>
              <a:t>The two relate to each other in a similar way that squares are rectangles, but rectangles are not squares. Data science is the all-encompassing rectangle, while machine learning is a square that is its own entity. </a:t>
            </a:r>
          </a:p>
          <a:p>
            <a:pPr algn="just"/>
            <a:r>
              <a:rPr lang="en-US" dirty="0" smtClean="0"/>
              <a:t>In </a:t>
            </a:r>
            <a:r>
              <a:rPr lang="en-US" dirty="0"/>
              <a:t>a nutshell, data science brings structure to big data while machine learning focuses on learning from the data itself</a:t>
            </a:r>
            <a:r>
              <a:rPr lang="en-US" dirty="0" smtClean="0"/>
              <a:t>.</a:t>
            </a:r>
          </a:p>
          <a:p>
            <a:pPr algn="just"/>
            <a:r>
              <a:rPr lang="en-US" dirty="0"/>
              <a:t>Data science focuses on managing, processing, and interpreting big data to effectively inform decision-making. Machine learning leverages algorithms to analyze data, learn from it, and forecast trends.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eatured image] Venn diagram comparing Data Science vs Machine Learning"/>
          <p:cNvPicPr>
            <a:picLocks noChangeAspect="1" noChangeArrowheads="1"/>
          </p:cNvPicPr>
          <p:nvPr/>
        </p:nvPicPr>
        <p:blipFill>
          <a:blip r:embed="rId2"/>
          <a:srcRect/>
          <a:stretch>
            <a:fillRect/>
          </a:stretch>
        </p:blipFill>
        <p:spPr bwMode="auto">
          <a:xfrm>
            <a:off x="357158" y="428604"/>
            <a:ext cx="7929618" cy="4096985"/>
          </a:xfrm>
          <a:prstGeom prst="rect">
            <a:avLst/>
          </a:prstGeom>
          <a:noFill/>
        </p:spPr>
      </p:pic>
      <p:sp>
        <p:nvSpPr>
          <p:cNvPr id="5" name="Rectangle 4"/>
          <p:cNvSpPr/>
          <p:nvPr/>
        </p:nvSpPr>
        <p:spPr>
          <a:xfrm>
            <a:off x="571472" y="4572008"/>
            <a:ext cx="8072494" cy="1692771"/>
          </a:xfrm>
          <a:prstGeom prst="rect">
            <a:avLst/>
          </a:prstGeom>
        </p:spPr>
        <p:txBody>
          <a:bodyPr wrap="square">
            <a:spAutoFit/>
          </a:bodyPr>
          <a:lstStyle/>
          <a:p>
            <a:pPr algn="just">
              <a:buFont typeface="Arial" pitchFamily="34" charset="0"/>
              <a:buChar char="•"/>
            </a:pPr>
            <a:r>
              <a:rPr lang="en-US" sz="2400" dirty="0" smtClean="0"/>
              <a:t> </a:t>
            </a:r>
            <a:r>
              <a:rPr lang="en-US" sz="2000" dirty="0" smtClean="0"/>
              <a:t>In </a:t>
            </a:r>
            <a:r>
              <a:rPr lang="en-US" sz="2000" dirty="0"/>
              <a:t>recent years, machine learning and artificial intelligence (AI) have dominated parts of data science, playing a critical role in data analytics and business intelligence</a:t>
            </a:r>
            <a:r>
              <a:rPr lang="en-US" sz="2000" dirty="0" smtClean="0"/>
              <a:t>.</a:t>
            </a:r>
          </a:p>
          <a:p>
            <a:pPr algn="just">
              <a:buFont typeface="Arial" pitchFamily="34" charset="0"/>
              <a:buChar char="•"/>
            </a:pPr>
            <a:r>
              <a:rPr lang="en-US" sz="2000" dirty="0" smtClean="0"/>
              <a:t> Data Science and Machine Learning are often used by data scientists in their work and are rapidly being adopted by nearly every industry.</a:t>
            </a:r>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Applications of </a:t>
            </a:r>
            <a:r>
              <a:rPr lang="en-US" dirty="0" smtClean="0"/>
              <a:t>Machine Learning</a:t>
            </a:r>
            <a:r>
              <a:rPr lang="en-US" dirty="0"/>
              <a:t/>
            </a:r>
            <a:br>
              <a:rPr lang="en-US" dirty="0"/>
            </a:br>
            <a:endParaRPr lang="en-US" dirty="0"/>
          </a:p>
        </p:txBody>
      </p:sp>
      <p:sp>
        <p:nvSpPr>
          <p:cNvPr id="3" name="Content Placeholder 2"/>
          <p:cNvSpPr>
            <a:spLocks noGrp="1"/>
          </p:cNvSpPr>
          <p:nvPr>
            <p:ph idx="1"/>
          </p:nvPr>
        </p:nvSpPr>
        <p:spPr>
          <a:xfrm>
            <a:off x="457200" y="928671"/>
            <a:ext cx="8229600" cy="2071702"/>
          </a:xfrm>
        </p:spPr>
        <p:txBody>
          <a:bodyPr>
            <a:normAutofit/>
          </a:bodyPr>
          <a:lstStyle/>
          <a:p>
            <a:pPr algn="just"/>
            <a:r>
              <a:rPr lang="en-US" sz="2000" dirty="0" smtClean="0"/>
              <a:t>Machine learning is a buzzword for today's technology, and it is growing very rapidly day by day. </a:t>
            </a:r>
          </a:p>
          <a:p>
            <a:pPr algn="just"/>
            <a:r>
              <a:rPr lang="en-US" sz="2000" dirty="0" smtClean="0"/>
              <a:t>We are using machine learning in our daily life even without knowing it such as Google Maps, Google assistant, </a:t>
            </a:r>
            <a:r>
              <a:rPr lang="en-US" sz="2000" dirty="0" err="1" smtClean="0"/>
              <a:t>Alexa</a:t>
            </a:r>
            <a:r>
              <a:rPr lang="en-US" sz="2000" dirty="0" smtClean="0"/>
              <a:t>, etc. </a:t>
            </a:r>
          </a:p>
          <a:p>
            <a:pPr algn="just"/>
            <a:r>
              <a:rPr lang="en-US" sz="2000" dirty="0" smtClean="0"/>
              <a:t>Below are some most trending real-world applications of Machine Learning:</a:t>
            </a:r>
            <a:endParaRPr lang="en-US" sz="2000" dirty="0"/>
          </a:p>
        </p:txBody>
      </p:sp>
      <p:pic>
        <p:nvPicPr>
          <p:cNvPr id="1026" name="Picture 2"/>
          <p:cNvPicPr>
            <a:picLocks noChangeAspect="1" noChangeArrowheads="1"/>
          </p:cNvPicPr>
          <p:nvPr/>
        </p:nvPicPr>
        <p:blipFill>
          <a:blip r:embed="rId2"/>
          <a:srcRect/>
          <a:stretch>
            <a:fillRect/>
          </a:stretch>
        </p:blipFill>
        <p:spPr bwMode="auto">
          <a:xfrm>
            <a:off x="2643174" y="2857496"/>
            <a:ext cx="4786346" cy="3714776"/>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US" b="1" dirty="0" smtClean="0"/>
              <a:t>Types of machine learning problems</a:t>
            </a:r>
            <a:endParaRPr lang="en-US" dirty="0"/>
          </a:p>
        </p:txBody>
      </p:sp>
      <p:sp>
        <p:nvSpPr>
          <p:cNvPr id="3" name="Content Placeholder 2"/>
          <p:cNvSpPr>
            <a:spLocks noGrp="1"/>
          </p:cNvSpPr>
          <p:nvPr>
            <p:ph idx="1"/>
          </p:nvPr>
        </p:nvSpPr>
        <p:spPr>
          <a:xfrm>
            <a:off x="457200" y="1142985"/>
            <a:ext cx="8229600" cy="2571768"/>
          </a:xfrm>
        </p:spPr>
        <p:txBody>
          <a:bodyPr>
            <a:normAutofit fontScale="85000" lnSpcReduction="20000"/>
          </a:bodyPr>
          <a:lstStyle/>
          <a:p>
            <a:pPr>
              <a:buNone/>
            </a:pPr>
            <a:r>
              <a:rPr lang="en-US" b="1" dirty="0" smtClean="0"/>
              <a:t>1. Supervised learning</a:t>
            </a:r>
            <a:r>
              <a:rPr lang="en-US" dirty="0" smtClean="0"/>
              <a:t>: This type of ML involves supervision, where machines are trained on labeled datasets and enabled to predict outputs based on the provided training. </a:t>
            </a:r>
          </a:p>
          <a:p>
            <a:pPr fontAlgn="base"/>
            <a:r>
              <a:rPr lang="en-US" dirty="0" smtClean="0"/>
              <a:t>Supervised machine learning is further classified into two broad categories: (</a:t>
            </a:r>
            <a:r>
              <a:rPr lang="en-US" dirty="0" err="1" smtClean="0"/>
              <a:t>i</a:t>
            </a:r>
            <a:r>
              <a:rPr lang="en-US" dirty="0" smtClean="0"/>
              <a:t>) Classification, and (ii) Regression</a:t>
            </a:r>
          </a:p>
          <a:p>
            <a:endParaRPr lang="en-US" dirty="0" smtClean="0"/>
          </a:p>
        </p:txBody>
      </p:sp>
      <p:pic>
        <p:nvPicPr>
          <p:cNvPr id="4" name="Picture 2"/>
          <p:cNvPicPr>
            <a:picLocks noChangeAspect="1" noChangeArrowheads="1"/>
          </p:cNvPicPr>
          <p:nvPr/>
        </p:nvPicPr>
        <p:blipFill>
          <a:blip r:embed="rId2"/>
          <a:srcRect/>
          <a:stretch>
            <a:fillRect/>
          </a:stretch>
        </p:blipFill>
        <p:spPr bwMode="auto">
          <a:xfrm>
            <a:off x="642910" y="3786191"/>
            <a:ext cx="3322537" cy="2643206"/>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4572000" y="3786190"/>
            <a:ext cx="3214710" cy="264323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US" b="1" dirty="0" smtClean="0"/>
              <a:t>Types of machine learning problems</a:t>
            </a:r>
            <a:endParaRPr lang="en-US" dirty="0"/>
          </a:p>
        </p:txBody>
      </p:sp>
      <p:sp>
        <p:nvSpPr>
          <p:cNvPr id="3" name="Content Placeholder 2"/>
          <p:cNvSpPr>
            <a:spLocks noGrp="1"/>
          </p:cNvSpPr>
          <p:nvPr>
            <p:ph idx="1"/>
          </p:nvPr>
        </p:nvSpPr>
        <p:spPr>
          <a:xfrm>
            <a:off x="457200" y="1142984"/>
            <a:ext cx="8229600" cy="4983179"/>
          </a:xfrm>
        </p:spPr>
        <p:txBody>
          <a:bodyPr>
            <a:normAutofit fontScale="92500"/>
          </a:bodyPr>
          <a:lstStyle/>
          <a:p>
            <a:pPr marL="571500" indent="-571500" fontAlgn="base">
              <a:buAutoNum type="romanLcParenBoth"/>
            </a:pPr>
            <a:r>
              <a:rPr lang="en-US" b="1" dirty="0" smtClean="0"/>
              <a:t>Classification</a:t>
            </a:r>
            <a:r>
              <a:rPr lang="en-US" dirty="0" smtClean="0"/>
              <a:t>: These refer to algorithms that address classification problems where the output variable is categorical; for example, yes or no, true or false, male or female, etc. </a:t>
            </a:r>
          </a:p>
          <a:p>
            <a:pPr marL="571500" indent="-571500" fontAlgn="base"/>
            <a:r>
              <a:rPr lang="en-US" dirty="0" smtClean="0"/>
              <a:t>Real-world applications of this category are evident in spam detection and email filtering.</a:t>
            </a:r>
          </a:p>
          <a:p>
            <a:pPr marL="571500" indent="-571500" fontAlgn="base"/>
            <a:r>
              <a:rPr lang="en-US" dirty="0" smtClean="0"/>
              <a:t>Some known classification algorithms include the Decision Tree Algorithm, Logistic Regression Algorithm, Support Vector Machine Algorithm, and Random Forest Algorithm.</a:t>
            </a:r>
          </a:p>
          <a:p>
            <a:endParaRPr lang="en-US"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US" b="1" dirty="0" smtClean="0"/>
              <a:t>Types of machine learning problems</a:t>
            </a:r>
            <a:endParaRPr lang="en-US" dirty="0"/>
          </a:p>
        </p:txBody>
      </p:sp>
      <p:sp>
        <p:nvSpPr>
          <p:cNvPr id="3" name="Content Placeholder 2"/>
          <p:cNvSpPr>
            <a:spLocks noGrp="1"/>
          </p:cNvSpPr>
          <p:nvPr>
            <p:ph idx="1"/>
          </p:nvPr>
        </p:nvSpPr>
        <p:spPr>
          <a:xfrm>
            <a:off x="457200" y="928670"/>
            <a:ext cx="8229600" cy="5197493"/>
          </a:xfrm>
        </p:spPr>
        <p:txBody>
          <a:bodyPr>
            <a:normAutofit fontScale="92500" lnSpcReduction="10000"/>
          </a:bodyPr>
          <a:lstStyle/>
          <a:p>
            <a:pPr fontAlgn="base">
              <a:buNone/>
            </a:pPr>
            <a:r>
              <a:rPr lang="en-US" b="1" dirty="0" smtClean="0"/>
              <a:t>(ii) Regression</a:t>
            </a:r>
            <a:r>
              <a:rPr lang="en-US" dirty="0" smtClean="0"/>
              <a:t>: Regression algorithms handle regression problems where input and output variables have a linear/non-linear relationship.</a:t>
            </a:r>
          </a:p>
          <a:p>
            <a:pPr fontAlgn="base"/>
            <a:r>
              <a:rPr lang="en-US" dirty="0" smtClean="0"/>
              <a:t>These are known to predict continuous output variables. </a:t>
            </a:r>
          </a:p>
          <a:p>
            <a:pPr fontAlgn="base"/>
            <a:r>
              <a:rPr lang="en-US" dirty="0" smtClean="0"/>
              <a:t>Examples include weather prediction, market trend analysis, etc.</a:t>
            </a:r>
          </a:p>
          <a:p>
            <a:pPr fontAlgn="base"/>
            <a:r>
              <a:rPr lang="en-US" dirty="0" smtClean="0"/>
              <a:t>Popular regression algorithms include the Simple Linear Regression Algorithm, Multivariate Regression Algorithm, Decision Tree Algorithm, Lasso Regression, etc.</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US" b="1" dirty="0" smtClean="0"/>
              <a:t>Types of machine learning problems</a:t>
            </a:r>
            <a:endParaRPr lang="en-US" dirty="0"/>
          </a:p>
        </p:txBody>
      </p:sp>
      <p:sp>
        <p:nvSpPr>
          <p:cNvPr id="3" name="Content Placeholder 2"/>
          <p:cNvSpPr>
            <a:spLocks noGrp="1"/>
          </p:cNvSpPr>
          <p:nvPr>
            <p:ph idx="1"/>
          </p:nvPr>
        </p:nvSpPr>
        <p:spPr>
          <a:xfrm>
            <a:off x="457200" y="1071546"/>
            <a:ext cx="8229600" cy="5054617"/>
          </a:xfrm>
        </p:spPr>
        <p:txBody>
          <a:bodyPr>
            <a:normAutofit/>
          </a:bodyPr>
          <a:lstStyle/>
          <a:p>
            <a:pPr fontAlgn="base">
              <a:buNone/>
            </a:pPr>
            <a:r>
              <a:rPr lang="en-IN" dirty="0" smtClean="0"/>
              <a:t>2. </a:t>
            </a:r>
            <a:r>
              <a:rPr lang="en-US" dirty="0" smtClean="0"/>
              <a:t>Unsupervised machine learning:</a:t>
            </a:r>
            <a:endParaRPr lang="en-US" b="1" dirty="0" smtClean="0"/>
          </a:p>
          <a:p>
            <a:pPr fontAlgn="base"/>
            <a:r>
              <a:rPr lang="en-US" dirty="0" smtClean="0"/>
              <a:t>Unsupervised learning refers to a learning technique that’s devoid of supervision. </a:t>
            </a:r>
          </a:p>
          <a:p>
            <a:pPr fontAlgn="base"/>
            <a:r>
              <a:rPr lang="en-US" dirty="0" smtClean="0"/>
              <a:t>Here, the machine is trained using an unlabeled dataset and is enabled to predict the output without any supervision. </a:t>
            </a:r>
          </a:p>
          <a:p>
            <a:pPr fontAlgn="base"/>
            <a:r>
              <a:rPr lang="en-US" dirty="0" smtClean="0"/>
              <a:t>An unsupervised learning algorithm aims to group the unsorted dataset based on the input’s similarities, differences, and patterns.</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0034" y="357166"/>
            <a:ext cx="8229600" cy="428628"/>
          </a:xfrm>
        </p:spPr>
        <p:txBody>
          <a:bodyPr>
            <a:normAutofit fontScale="90000"/>
          </a:bodyPr>
          <a:lstStyle/>
          <a:p>
            <a:r>
              <a:rPr lang="en-US" dirty="0" smtClean="0"/>
              <a:t>Syllabus: Machine Learning (CS4102)</a:t>
            </a:r>
            <a:endParaRPr lang="en-US" dirty="0"/>
          </a:p>
        </p:txBody>
      </p:sp>
      <p:sp>
        <p:nvSpPr>
          <p:cNvPr id="5" name="Content Placeholder 4"/>
          <p:cNvSpPr>
            <a:spLocks noGrp="1"/>
          </p:cNvSpPr>
          <p:nvPr>
            <p:ph idx="1"/>
          </p:nvPr>
        </p:nvSpPr>
        <p:spPr>
          <a:xfrm>
            <a:off x="428596" y="1000108"/>
            <a:ext cx="8229600" cy="5715040"/>
          </a:xfrm>
        </p:spPr>
        <p:txBody>
          <a:bodyPr>
            <a:noAutofit/>
          </a:bodyPr>
          <a:lstStyle/>
          <a:p>
            <a:pPr algn="just"/>
            <a:r>
              <a:rPr lang="en-IN" sz="1800" dirty="0" smtClean="0">
                <a:latin typeface="Times New Roman" pitchFamily="18" charset="0"/>
                <a:cs typeface="Times New Roman" pitchFamily="18" charset="0"/>
              </a:rPr>
              <a:t>Module 1: </a:t>
            </a:r>
            <a:r>
              <a:rPr lang="en-US" sz="1800" dirty="0" smtClean="0">
                <a:latin typeface="Times New Roman" pitchFamily="18" charset="0"/>
                <a:cs typeface="Times New Roman" pitchFamily="18" charset="0"/>
              </a:rPr>
              <a:t>Overview: Motivation, Introduction of Machine Learning, Types of Machine Learning (3 hrs)</a:t>
            </a:r>
          </a:p>
          <a:p>
            <a:pPr algn="just"/>
            <a:r>
              <a:rPr lang="en-IN" sz="1800" dirty="0" smtClean="0">
                <a:latin typeface="Times New Roman" pitchFamily="18" charset="0"/>
                <a:cs typeface="Times New Roman" pitchFamily="18" charset="0"/>
              </a:rPr>
              <a:t>Module 2: </a:t>
            </a:r>
            <a:r>
              <a:rPr lang="en-US" sz="1800" dirty="0" smtClean="0">
                <a:latin typeface="Times New Roman" pitchFamily="18" charset="0"/>
                <a:cs typeface="Times New Roman" pitchFamily="18" charset="0"/>
              </a:rPr>
              <a:t>Mathematics: Probability, </a:t>
            </a:r>
            <a:r>
              <a:rPr lang="en-US" sz="1800" dirty="0" err="1" smtClean="0">
                <a:latin typeface="Times New Roman" pitchFamily="18" charset="0"/>
                <a:cs typeface="Times New Roman" pitchFamily="18" charset="0"/>
              </a:rPr>
              <a:t>Bayes</a:t>
            </a:r>
            <a:r>
              <a:rPr lang="en-US" sz="1800" dirty="0" smtClean="0">
                <a:latin typeface="Times New Roman" pitchFamily="18" charset="0"/>
                <a:cs typeface="Times New Roman" pitchFamily="18" charset="0"/>
              </a:rPr>
              <a:t>' rule, conditional probability, likelihood, </a:t>
            </a:r>
            <a:r>
              <a:rPr lang="en-US" sz="1800" dirty="0" err="1" smtClean="0">
                <a:latin typeface="Times New Roman" pitchFamily="18" charset="0"/>
                <a:cs typeface="Times New Roman" pitchFamily="18" charset="0"/>
              </a:rPr>
              <a:t>hyperparameters</a:t>
            </a:r>
            <a:r>
              <a:rPr lang="en-US" sz="1800" dirty="0" smtClean="0">
                <a:latin typeface="Times New Roman" pitchFamily="18" charset="0"/>
                <a:cs typeface="Times New Roman" pitchFamily="18" charset="0"/>
              </a:rPr>
              <a:t>, Bayesian method, Polynomial Models, Linear algebra (6 hrs)</a:t>
            </a:r>
          </a:p>
          <a:p>
            <a:pPr algn="just"/>
            <a:r>
              <a:rPr lang="en-IN" sz="1800" dirty="0" smtClean="0">
                <a:latin typeface="Times New Roman" pitchFamily="18" charset="0"/>
                <a:cs typeface="Times New Roman" pitchFamily="18" charset="0"/>
              </a:rPr>
              <a:t>Module 3: </a:t>
            </a:r>
            <a:r>
              <a:rPr lang="en-US" sz="1800" dirty="0" smtClean="0">
                <a:latin typeface="Times New Roman" pitchFamily="18" charset="0"/>
                <a:cs typeface="Times New Roman" pitchFamily="18" charset="0"/>
              </a:rPr>
              <a:t>Supervised learning: Regression Models, Support vector machines, Generative/discriminative learning, parametric/nonparametric learning, </a:t>
            </a:r>
            <a:r>
              <a:rPr lang="fr-FR" sz="1800" dirty="0" err="1" smtClean="0">
                <a:latin typeface="Times New Roman" pitchFamily="18" charset="0"/>
                <a:cs typeface="Times New Roman" pitchFamily="18" charset="0"/>
              </a:rPr>
              <a:t>Multilayer</a:t>
            </a:r>
            <a:r>
              <a:rPr lang="fr-FR" sz="1800" dirty="0" smtClean="0">
                <a:latin typeface="Times New Roman" pitchFamily="18" charset="0"/>
                <a:cs typeface="Times New Roman" pitchFamily="18" charset="0"/>
              </a:rPr>
              <a:t> Perceptron neural </a:t>
            </a:r>
            <a:r>
              <a:rPr lang="fr-FR" sz="1800" dirty="0" err="1" smtClean="0">
                <a:latin typeface="Times New Roman" pitchFamily="18" charset="0"/>
                <a:cs typeface="Times New Roman" pitchFamily="18" charset="0"/>
              </a:rPr>
              <a:t>models</a:t>
            </a:r>
            <a:r>
              <a:rPr lang="fr-FR" sz="1800" dirty="0" smtClean="0">
                <a:latin typeface="Times New Roman" pitchFamily="18" charset="0"/>
                <a:cs typeface="Times New Roman" pitchFamily="18" charset="0"/>
              </a:rPr>
              <a:t>, Gradient </a:t>
            </a:r>
            <a:r>
              <a:rPr lang="fr-FR" sz="1800" dirty="0" err="1" smtClean="0">
                <a:latin typeface="Times New Roman" pitchFamily="18" charset="0"/>
                <a:cs typeface="Times New Roman" pitchFamily="18" charset="0"/>
              </a:rPr>
              <a:t>descent</a:t>
            </a:r>
            <a:r>
              <a:rPr lang="fr-FR" sz="1800" dirty="0" smtClean="0">
                <a:latin typeface="Times New Roman" pitchFamily="18" charset="0"/>
                <a:cs typeface="Times New Roman" pitchFamily="18" charset="0"/>
              </a:rPr>
              <a:t>, </a:t>
            </a:r>
            <a:r>
              <a:rPr lang="fr-FR" sz="1800" dirty="0" err="1" smtClean="0">
                <a:latin typeface="Times New Roman" pitchFamily="18" charset="0"/>
                <a:cs typeface="Times New Roman" pitchFamily="18" charset="0"/>
              </a:rPr>
              <a:t>Backpropagation</a:t>
            </a:r>
            <a:r>
              <a:rPr lang="fr-FR"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Batch processing, Learning rate, Cross validation, </a:t>
            </a:r>
            <a:r>
              <a:rPr lang="en-US" sz="1800" dirty="0" err="1" smtClean="0">
                <a:latin typeface="Times New Roman" pitchFamily="18" charset="0"/>
                <a:cs typeface="Times New Roman" pitchFamily="18" charset="0"/>
              </a:rPr>
              <a:t>Overfitting</a:t>
            </a:r>
            <a:r>
              <a:rPr lang="en-US" sz="1800" dirty="0" smtClean="0">
                <a:latin typeface="Times New Roman" pitchFamily="18" charset="0"/>
                <a:cs typeface="Times New Roman" pitchFamily="18" charset="0"/>
              </a:rPr>
              <a:t>, Regularization, Radial Basis function neural network, Principal component analysis (10 hrs)</a:t>
            </a:r>
          </a:p>
          <a:p>
            <a:pPr algn="just"/>
            <a:r>
              <a:rPr lang="en-IN" sz="1800" dirty="0" smtClean="0">
                <a:latin typeface="Times New Roman" pitchFamily="18" charset="0"/>
                <a:cs typeface="Times New Roman" pitchFamily="18" charset="0"/>
              </a:rPr>
              <a:t>Module 4: </a:t>
            </a:r>
            <a:r>
              <a:rPr lang="en-US" sz="1800" dirty="0" smtClean="0">
                <a:latin typeface="Times New Roman" pitchFamily="18" charset="0"/>
                <a:cs typeface="Times New Roman" pitchFamily="18" charset="0"/>
              </a:rPr>
              <a:t>Unsupervised learning: clustering, </a:t>
            </a:r>
            <a:r>
              <a:rPr lang="en-US" sz="1800" dirty="0" err="1" smtClean="0">
                <a:latin typeface="Times New Roman" pitchFamily="18" charset="0"/>
                <a:cs typeface="Times New Roman" pitchFamily="18" charset="0"/>
              </a:rPr>
              <a:t>Kohonen</a:t>
            </a:r>
            <a:r>
              <a:rPr lang="en-US" sz="1800" dirty="0" smtClean="0">
                <a:latin typeface="Times New Roman" pitchFamily="18" charset="0"/>
                <a:cs typeface="Times New Roman" pitchFamily="18" charset="0"/>
              </a:rPr>
              <a:t> Network, SOFM, dimensionality reduction, kernel methods; Advanced discussion on clustering and Gaussian Mixture Models, Expectation Maximization (6 hrs)</a:t>
            </a:r>
          </a:p>
          <a:p>
            <a:pPr algn="just"/>
            <a:r>
              <a:rPr lang="en-IN" sz="1800" dirty="0" smtClean="0">
                <a:latin typeface="Times New Roman" pitchFamily="18" charset="0"/>
                <a:cs typeface="Times New Roman" pitchFamily="18" charset="0"/>
              </a:rPr>
              <a:t>Module 5: </a:t>
            </a:r>
            <a:r>
              <a:rPr lang="en-US" sz="1800" dirty="0" smtClean="0">
                <a:latin typeface="Times New Roman" pitchFamily="18" charset="0"/>
                <a:cs typeface="Times New Roman" pitchFamily="18" charset="0"/>
              </a:rPr>
              <a:t>Reinforcement learning: Mathematical Formulation, Markov decision process (3 hrs)</a:t>
            </a:r>
          </a:p>
          <a:p>
            <a:pPr algn="just"/>
            <a:r>
              <a:rPr lang="en-IN" sz="1800" dirty="0" smtClean="0">
                <a:latin typeface="Times New Roman" pitchFamily="18" charset="0"/>
                <a:cs typeface="Times New Roman" pitchFamily="18" charset="0"/>
              </a:rPr>
              <a:t>Module 6: </a:t>
            </a:r>
            <a:r>
              <a:rPr lang="en-US" sz="1800" dirty="0" smtClean="0">
                <a:latin typeface="Times New Roman" pitchFamily="18" charset="0"/>
                <a:cs typeface="Times New Roman" pitchFamily="18" charset="0"/>
              </a:rPr>
              <a:t>Deep Learning Models: RBM, </a:t>
            </a:r>
            <a:r>
              <a:rPr lang="en-US" sz="1800" dirty="0" err="1" smtClean="0">
                <a:latin typeface="Times New Roman" pitchFamily="18" charset="0"/>
                <a:cs typeface="Times New Roman" pitchFamily="18" charset="0"/>
              </a:rPr>
              <a:t>Autoencoder</a:t>
            </a:r>
            <a:r>
              <a:rPr lang="en-US" sz="1800" dirty="0" smtClean="0">
                <a:latin typeface="Times New Roman" pitchFamily="18" charset="0"/>
                <a:cs typeface="Times New Roman" pitchFamily="18" charset="0"/>
              </a:rPr>
              <a:t>, CNN, Transfer Feature Learning of CNN, RNN, LSTM, GRU, GAN, Different types of GANs, Ensemble methods (10 hrs)</a:t>
            </a:r>
          </a:p>
          <a:p>
            <a:pPr algn="just"/>
            <a:r>
              <a:rPr lang="en-IN" sz="1800" dirty="0" smtClean="0">
                <a:latin typeface="Times New Roman" pitchFamily="18" charset="0"/>
                <a:cs typeface="Times New Roman" pitchFamily="18" charset="0"/>
              </a:rPr>
              <a:t>Module 7: </a:t>
            </a:r>
            <a:r>
              <a:rPr lang="en-US" sz="1800" dirty="0" smtClean="0">
                <a:latin typeface="Times New Roman" pitchFamily="18" charset="0"/>
                <a:cs typeface="Times New Roman" pitchFamily="18" charset="0"/>
              </a:rPr>
              <a:t>Intelligent Machines (2 hrs)</a:t>
            </a:r>
            <a:endParaRPr lang="en-IN" sz="1800" dirty="0" smtClean="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US" b="1" dirty="0" smtClean="0"/>
              <a:t>Types of machine learning problems</a:t>
            </a:r>
            <a:endParaRPr lang="en-US" dirty="0"/>
          </a:p>
        </p:txBody>
      </p:sp>
      <p:sp>
        <p:nvSpPr>
          <p:cNvPr id="3" name="Content Placeholder 2"/>
          <p:cNvSpPr>
            <a:spLocks noGrp="1"/>
          </p:cNvSpPr>
          <p:nvPr>
            <p:ph idx="1"/>
          </p:nvPr>
        </p:nvSpPr>
        <p:spPr>
          <a:xfrm>
            <a:off x="457200" y="1071546"/>
            <a:ext cx="8229600" cy="5054617"/>
          </a:xfrm>
        </p:spPr>
        <p:txBody>
          <a:bodyPr>
            <a:normAutofit fontScale="85000" lnSpcReduction="10000"/>
          </a:bodyPr>
          <a:lstStyle/>
          <a:p>
            <a:pPr fontAlgn="base"/>
            <a:r>
              <a:rPr lang="en-US" dirty="0" smtClean="0"/>
              <a:t>Unsupervised machine learning is further classified into two types:</a:t>
            </a:r>
          </a:p>
          <a:p>
            <a:pPr algn="just" fontAlgn="base"/>
            <a:r>
              <a:rPr lang="en-IN" dirty="0" smtClean="0"/>
              <a:t>(</a:t>
            </a:r>
            <a:r>
              <a:rPr lang="en-IN" dirty="0" err="1" smtClean="0"/>
              <a:t>i</a:t>
            </a:r>
            <a:r>
              <a:rPr lang="en-IN" dirty="0" smtClean="0"/>
              <a:t>) </a:t>
            </a:r>
            <a:r>
              <a:rPr lang="en-US" b="1" dirty="0" smtClean="0"/>
              <a:t>Clustering</a:t>
            </a:r>
            <a:r>
              <a:rPr lang="en-US" dirty="0" smtClean="0"/>
              <a:t>: The clustering technique refers to grouping objects into clusters based on parameters such as similarities or differences between objects. </a:t>
            </a:r>
          </a:p>
          <a:p>
            <a:pPr fontAlgn="base"/>
            <a:r>
              <a:rPr lang="en-US" dirty="0" smtClean="0"/>
              <a:t>For example, grouping customers by the products they purchase.</a:t>
            </a:r>
          </a:p>
          <a:p>
            <a:pPr algn="just" fontAlgn="base"/>
            <a:r>
              <a:rPr lang="en-US" dirty="0" smtClean="0"/>
              <a:t>Some known clustering algorithms include the K-Means Clustering Algorithm, Mean-Shift Algorithm, DBSCAN Algorithm, Principal Component Analysis, and Independent Component Analysis.</a:t>
            </a:r>
          </a:p>
          <a:p>
            <a:pPr fontAlgn="base">
              <a:buNone/>
            </a:pPr>
            <a:endParaRPr lang="en-US" dirty="0" smtClean="0"/>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US" b="1" dirty="0" smtClean="0"/>
              <a:t>Types of machine learning problems</a:t>
            </a:r>
            <a:endParaRPr lang="en-US" dirty="0"/>
          </a:p>
        </p:txBody>
      </p:sp>
      <p:sp>
        <p:nvSpPr>
          <p:cNvPr id="3" name="Content Placeholder 2"/>
          <p:cNvSpPr>
            <a:spLocks noGrp="1"/>
          </p:cNvSpPr>
          <p:nvPr>
            <p:ph idx="1"/>
          </p:nvPr>
        </p:nvSpPr>
        <p:spPr>
          <a:xfrm>
            <a:off x="457200" y="1071546"/>
            <a:ext cx="8229600" cy="5054617"/>
          </a:xfrm>
        </p:spPr>
        <p:txBody>
          <a:bodyPr>
            <a:normAutofit lnSpcReduction="10000"/>
          </a:bodyPr>
          <a:lstStyle/>
          <a:p>
            <a:pPr algn="just" fontAlgn="base">
              <a:buNone/>
            </a:pPr>
            <a:r>
              <a:rPr lang="en-US" b="1" dirty="0" smtClean="0"/>
              <a:t>(ii) Association: </a:t>
            </a:r>
            <a:r>
              <a:rPr lang="en-US" dirty="0" smtClean="0"/>
              <a:t>Association learning refers to identifying typical relations between the variables of a large dataset. </a:t>
            </a:r>
          </a:p>
          <a:p>
            <a:pPr algn="just" fontAlgn="base"/>
            <a:r>
              <a:rPr lang="en-US" dirty="0" smtClean="0"/>
              <a:t>It determines the dependency of various data items and maps associated variables. Typical applications include web usage mining and market data analysis.</a:t>
            </a:r>
          </a:p>
          <a:p>
            <a:pPr algn="just" fontAlgn="base"/>
            <a:r>
              <a:rPr lang="en-US" dirty="0" smtClean="0"/>
              <a:t>Popular algorithms obeying association rules include the </a:t>
            </a:r>
            <a:r>
              <a:rPr lang="en-US" dirty="0" err="1" smtClean="0"/>
              <a:t>Apriori</a:t>
            </a:r>
            <a:r>
              <a:rPr lang="en-US" dirty="0" smtClean="0"/>
              <a:t> Algorithm, </a:t>
            </a:r>
            <a:r>
              <a:rPr lang="en-US" dirty="0" err="1" smtClean="0"/>
              <a:t>Eclat</a:t>
            </a:r>
            <a:r>
              <a:rPr lang="en-US" dirty="0" smtClean="0"/>
              <a:t> Algorithm, and FP-Growth Algorithm.</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US" b="1" dirty="0" smtClean="0"/>
              <a:t>Types of machine learning problems</a:t>
            </a:r>
            <a:endParaRPr lang="en-US" dirty="0"/>
          </a:p>
        </p:txBody>
      </p:sp>
      <p:sp>
        <p:nvSpPr>
          <p:cNvPr id="3" name="Content Placeholder 2"/>
          <p:cNvSpPr>
            <a:spLocks noGrp="1"/>
          </p:cNvSpPr>
          <p:nvPr>
            <p:ph idx="1"/>
          </p:nvPr>
        </p:nvSpPr>
        <p:spPr>
          <a:xfrm>
            <a:off x="457200" y="1000108"/>
            <a:ext cx="8229600" cy="5126055"/>
          </a:xfrm>
        </p:spPr>
        <p:txBody>
          <a:bodyPr>
            <a:normAutofit fontScale="85000" lnSpcReduction="10000"/>
          </a:bodyPr>
          <a:lstStyle/>
          <a:p>
            <a:pPr fontAlgn="base">
              <a:buNone/>
            </a:pPr>
            <a:r>
              <a:rPr lang="en-US" dirty="0" smtClean="0"/>
              <a:t>3. Semi-supervised learning comprises characteristics of both supervised and unsupervised machine learning. </a:t>
            </a:r>
          </a:p>
          <a:p>
            <a:pPr fontAlgn="base"/>
            <a:r>
              <a:rPr lang="en-US" dirty="0" smtClean="0"/>
              <a:t>It uses the combination of labeled and unlabeled datasets to train its algorithms. </a:t>
            </a:r>
          </a:p>
          <a:p>
            <a:pPr fontAlgn="base"/>
            <a:r>
              <a:rPr lang="en-US" dirty="0" smtClean="0"/>
              <a:t>Consider an example of a college student. </a:t>
            </a:r>
          </a:p>
          <a:p>
            <a:pPr algn="just" fontAlgn="base">
              <a:buNone/>
            </a:pPr>
            <a:r>
              <a:rPr lang="en-US" dirty="0" smtClean="0"/>
              <a:t>	- A student learning a concept under a teacher’s supervision in college is termed supervised learning. </a:t>
            </a:r>
          </a:p>
          <a:p>
            <a:pPr algn="just" fontAlgn="base">
              <a:buNone/>
            </a:pPr>
            <a:r>
              <a:rPr lang="en-US" dirty="0" smtClean="0"/>
              <a:t>	- In unsupervised learning, a student self-learns the same concept at home without a teacher’s guidance. </a:t>
            </a:r>
          </a:p>
          <a:p>
            <a:pPr algn="just" fontAlgn="base">
              <a:buNone/>
            </a:pPr>
            <a:r>
              <a:rPr lang="en-US" dirty="0" smtClean="0"/>
              <a:t>	- Meanwhile, a student revising the concept after learning under the direction of a teacher in college is a semi-supervised form of learning. </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US" dirty="0" smtClean="0"/>
              <a:t>How Semi-Supervised Learning Works?</a:t>
            </a:r>
            <a:endParaRPr lang="en-US" dirty="0"/>
          </a:p>
        </p:txBody>
      </p:sp>
      <p:sp>
        <p:nvSpPr>
          <p:cNvPr id="3" name="Content Placeholder 2"/>
          <p:cNvSpPr>
            <a:spLocks noGrp="1"/>
          </p:cNvSpPr>
          <p:nvPr>
            <p:ph idx="1"/>
          </p:nvPr>
        </p:nvSpPr>
        <p:spPr>
          <a:xfrm>
            <a:off x="457200" y="928670"/>
            <a:ext cx="8229600" cy="5197493"/>
          </a:xfrm>
        </p:spPr>
        <p:txBody>
          <a:bodyPr>
            <a:normAutofit fontScale="85000" lnSpcReduction="20000"/>
          </a:bodyPr>
          <a:lstStyle/>
          <a:p>
            <a:r>
              <a:rPr lang="en-US" b="1" dirty="0" smtClean="0"/>
              <a:t>Learning Process</a:t>
            </a:r>
            <a:r>
              <a:rPr lang="en-US" dirty="0" smtClean="0"/>
              <a:t>:</a:t>
            </a:r>
          </a:p>
          <a:p>
            <a:pPr marL="514350" indent="-514350" algn="just">
              <a:buFont typeface="+mj-lt"/>
              <a:buAutoNum type="arabicPeriod"/>
            </a:pPr>
            <a:r>
              <a:rPr lang="en-US" b="1" dirty="0" smtClean="0"/>
              <a:t>Initial Training</a:t>
            </a:r>
            <a:r>
              <a:rPr lang="en-US" dirty="0" smtClean="0"/>
              <a:t>: The model begins with a small set of labeled data and learns from it using standard supervised learning techniques.</a:t>
            </a:r>
          </a:p>
          <a:p>
            <a:pPr marL="514350" indent="-514350" algn="just">
              <a:buFont typeface="+mj-lt"/>
              <a:buAutoNum type="arabicPeriod"/>
            </a:pPr>
            <a:r>
              <a:rPr lang="en-US" b="1" dirty="0" smtClean="0"/>
              <a:t>Utilizing Unlabeled Data</a:t>
            </a:r>
            <a:r>
              <a:rPr lang="en-US" dirty="0" smtClean="0"/>
              <a:t>: The model then incorporates unlabeled data during training to generalize better and improve performance. This is typically done by enforcing consistency across predictions made on unlabeled data.</a:t>
            </a:r>
          </a:p>
          <a:p>
            <a:pPr algn="just"/>
            <a:r>
              <a:rPr lang="en-US" b="1" dirty="0" smtClean="0"/>
              <a:t>Assumptions</a:t>
            </a:r>
            <a:r>
              <a:rPr lang="en-US" dirty="0" smtClean="0"/>
              <a:t>: Semi-supervised learning relies on assumptions like the </a:t>
            </a:r>
            <a:r>
              <a:rPr lang="en-US" dirty="0" smtClean="0">
                <a:solidFill>
                  <a:srgbClr val="FF0000"/>
                </a:solidFill>
              </a:rPr>
              <a:t>smoothness assumption</a:t>
            </a:r>
            <a:r>
              <a:rPr lang="en-US" dirty="0" smtClean="0"/>
              <a:t>, where points close in the input space are likely to have the same output label, and the </a:t>
            </a:r>
            <a:r>
              <a:rPr lang="en-US" dirty="0" smtClean="0">
                <a:solidFill>
                  <a:srgbClr val="FF0000"/>
                </a:solidFill>
              </a:rPr>
              <a:t>cluster assumption</a:t>
            </a:r>
            <a:r>
              <a:rPr lang="en-US" dirty="0" smtClean="0"/>
              <a:t>, where points in the same cluster share the same label.</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US" sz="4000" dirty="0" smtClean="0"/>
              <a:t>Motivations for Semi-Supervised Learning</a:t>
            </a:r>
            <a:endParaRPr lang="en-US" dirty="0"/>
          </a:p>
        </p:txBody>
      </p:sp>
      <p:sp>
        <p:nvSpPr>
          <p:cNvPr id="3" name="Content Placeholder 2"/>
          <p:cNvSpPr>
            <a:spLocks noGrp="1"/>
          </p:cNvSpPr>
          <p:nvPr>
            <p:ph idx="1"/>
          </p:nvPr>
        </p:nvSpPr>
        <p:spPr>
          <a:xfrm>
            <a:off x="457200" y="1000108"/>
            <a:ext cx="8229600" cy="5429287"/>
          </a:xfrm>
        </p:spPr>
        <p:txBody>
          <a:bodyPr>
            <a:noAutofit/>
          </a:bodyPr>
          <a:lstStyle/>
          <a:p>
            <a:pPr marL="514350" indent="-514350" algn="just">
              <a:buFont typeface="+mj-lt"/>
              <a:buAutoNum type="arabicPeriod"/>
            </a:pPr>
            <a:r>
              <a:rPr lang="en-US" sz="1800" b="1" dirty="0" smtClean="0">
                <a:latin typeface="Times New Roman" pitchFamily="18" charset="0"/>
                <a:cs typeface="Times New Roman" pitchFamily="18" charset="0"/>
              </a:rPr>
              <a:t>Cost Efficiency</a:t>
            </a:r>
            <a:r>
              <a:rPr lang="en-US" sz="1800" dirty="0" smtClean="0">
                <a:latin typeface="Times New Roman" pitchFamily="18" charset="0"/>
                <a:cs typeface="Times New Roman" pitchFamily="18" charset="0"/>
              </a:rPr>
              <a:t>: Labeled data can be expensive and time-consuming to acquire, especially in domains like medical imaging or natural language processing. By using unlabeled data along with a smaller set of labeled data, semi-supervised learning reduces the need for extensive labeling efforts.</a:t>
            </a:r>
          </a:p>
          <a:p>
            <a:pPr marL="514350" indent="-514350" algn="just">
              <a:buFont typeface="+mj-lt"/>
              <a:buAutoNum type="arabicPeriod"/>
            </a:pPr>
            <a:r>
              <a:rPr lang="en-US" sz="1800" b="1" dirty="0" smtClean="0">
                <a:latin typeface="Times New Roman" pitchFamily="18" charset="0"/>
                <a:cs typeface="Times New Roman" pitchFamily="18" charset="0"/>
              </a:rPr>
              <a:t>Scarcity of Labeled Data</a:t>
            </a:r>
            <a:r>
              <a:rPr lang="en-US" sz="1800" dirty="0" smtClean="0">
                <a:latin typeface="Times New Roman" pitchFamily="18" charset="0"/>
                <a:cs typeface="Times New Roman" pitchFamily="18" charset="0"/>
              </a:rPr>
              <a:t>: In many real-world applications, large amounts of unlabeled data are available, but labeling all of them may not be feasible. Semi-supervised learning allows leveraging this abundant unlabeled data effectively.</a:t>
            </a:r>
          </a:p>
          <a:p>
            <a:pPr marL="514350" indent="-514350" algn="just">
              <a:buFont typeface="+mj-lt"/>
              <a:buAutoNum type="arabicPeriod"/>
            </a:pPr>
            <a:r>
              <a:rPr lang="en-US" sz="1800" b="1" dirty="0" smtClean="0">
                <a:latin typeface="Times New Roman" pitchFamily="18" charset="0"/>
                <a:cs typeface="Times New Roman" pitchFamily="18" charset="0"/>
              </a:rPr>
              <a:t>Performance Improvement</a:t>
            </a:r>
            <a:r>
              <a:rPr lang="en-US" sz="1800" dirty="0" smtClean="0">
                <a:latin typeface="Times New Roman" pitchFamily="18" charset="0"/>
                <a:cs typeface="Times New Roman" pitchFamily="18" charset="0"/>
              </a:rPr>
              <a:t>: Incorporating unlabeled data often improves the generalization ability of models. By learning from a larger, more diverse dataset (combining labeled and unlabeled data), models can capture underlying structures and variations better.</a:t>
            </a:r>
          </a:p>
          <a:p>
            <a:pPr marL="514350" indent="-514350" algn="just">
              <a:buFont typeface="+mj-lt"/>
              <a:buAutoNum type="arabicPeriod"/>
            </a:pPr>
            <a:r>
              <a:rPr lang="en-US" sz="1800" b="1" dirty="0" smtClean="0">
                <a:latin typeface="Times New Roman" pitchFamily="18" charset="0"/>
                <a:cs typeface="Times New Roman" pitchFamily="18" charset="0"/>
              </a:rPr>
              <a:t>Domain Adaptation</a:t>
            </a:r>
            <a:r>
              <a:rPr lang="en-US" sz="1800" dirty="0" smtClean="0">
                <a:latin typeface="Times New Roman" pitchFamily="18" charset="0"/>
                <a:cs typeface="Times New Roman" pitchFamily="18" charset="0"/>
              </a:rPr>
              <a:t>: Semi-supervised learning can help adapt models trained on labeled data from one domain to perform well in related but different domains where labeled data is scarce or unavailable.</a:t>
            </a:r>
          </a:p>
          <a:p>
            <a:pPr marL="514350" indent="-514350" algn="just">
              <a:buFont typeface="+mj-lt"/>
              <a:buAutoNum type="arabicPeriod"/>
            </a:pPr>
            <a:r>
              <a:rPr lang="en-US" sz="1800" b="1" dirty="0" smtClean="0">
                <a:latin typeface="Times New Roman" pitchFamily="18" charset="0"/>
                <a:cs typeface="Times New Roman" pitchFamily="18" charset="0"/>
              </a:rPr>
              <a:t>Ethical Considerations</a:t>
            </a:r>
            <a:r>
              <a:rPr lang="en-US" sz="1800" dirty="0" smtClean="0">
                <a:latin typeface="Times New Roman" pitchFamily="18" charset="0"/>
                <a:cs typeface="Times New Roman" pitchFamily="18" charset="0"/>
              </a:rPr>
              <a:t>: In certain applications, labeling data might involve sensitive information or ethical concerns. Semi-supervised learning can potentially reduce the need for extensive labeling, thereby minimizing exposure to sensitive data.</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IN" dirty="0" smtClean="0"/>
              <a:t/>
            </a:r>
            <a:br>
              <a:rPr lang="en-IN" dirty="0" smtClean="0"/>
            </a:br>
            <a:r>
              <a:rPr lang="en-IN" b="1" dirty="0" smtClean="0"/>
              <a:t>A</a:t>
            </a:r>
            <a:r>
              <a:rPr lang="en-US" b="1" dirty="0" err="1" smtClean="0"/>
              <a:t>pplications</a:t>
            </a:r>
            <a:r>
              <a:rPr lang="en-US" b="1" dirty="0" smtClean="0"/>
              <a:t/>
            </a:r>
            <a:br>
              <a:rPr lang="en-US" b="1" dirty="0" smtClean="0"/>
            </a:br>
            <a:endParaRPr lang="en-US" b="1" dirty="0"/>
          </a:p>
        </p:txBody>
      </p:sp>
      <p:sp>
        <p:nvSpPr>
          <p:cNvPr id="3" name="Content Placeholder 2"/>
          <p:cNvSpPr>
            <a:spLocks noGrp="1"/>
          </p:cNvSpPr>
          <p:nvPr>
            <p:ph idx="1"/>
          </p:nvPr>
        </p:nvSpPr>
        <p:spPr>
          <a:xfrm>
            <a:off x="457200" y="1071546"/>
            <a:ext cx="8229600" cy="5054617"/>
          </a:xfrm>
        </p:spPr>
        <p:txBody>
          <a:bodyPr>
            <a:normAutofit fontScale="70000" lnSpcReduction="20000"/>
          </a:bodyPr>
          <a:lstStyle/>
          <a:p>
            <a:pPr marL="514350" indent="-514350" algn="just"/>
            <a:r>
              <a:rPr lang="en-US" b="1" dirty="0" smtClean="0"/>
              <a:t>Natural Language Processing</a:t>
            </a:r>
            <a:r>
              <a:rPr lang="en-US" dirty="0" smtClean="0"/>
              <a:t>: Sentiment analysis, machine translation, and text classification benefit from semi-supervised techniques due to the abundance of unlabeled text data.</a:t>
            </a:r>
          </a:p>
          <a:p>
            <a:pPr marL="514350" indent="-514350" algn="just"/>
            <a:r>
              <a:rPr lang="en-US" b="1" dirty="0" smtClean="0"/>
              <a:t>Image and Video Analysis</a:t>
            </a:r>
            <a:r>
              <a:rPr lang="en-US" dirty="0" smtClean="0"/>
              <a:t>: Object recognition, video classification, and segmentation tasks can use semi-supervised learning to enhance accuracy with limited labeled datasets.</a:t>
            </a:r>
          </a:p>
          <a:p>
            <a:pPr marL="514350" indent="-514350" algn="just"/>
            <a:r>
              <a:rPr lang="en-US" b="1" dirty="0" smtClean="0"/>
              <a:t>Bioinformatics</a:t>
            </a:r>
            <a:r>
              <a:rPr lang="en-US" dirty="0" smtClean="0"/>
              <a:t>: Analyzing genetic sequences, drug discovery, and medical imaging often have limited labeled data, making semi-supervised learning beneficial.</a:t>
            </a:r>
          </a:p>
          <a:p>
            <a:endParaRPr lang="en-US" dirty="0" smtClean="0"/>
          </a:p>
          <a:p>
            <a:pPr algn="just"/>
            <a:r>
              <a:rPr lang="en-US" dirty="0" smtClean="0"/>
              <a:t>In summary, semi-supervised learning expands the scope of machine learning by effectively utilizing both labeled and unlabeled data to improve model performance, reduce labeling costs, and address challenges posed by limited labeled data in various domains.</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US" b="1" dirty="0" smtClean="0"/>
              <a:t>Types of machine learning</a:t>
            </a:r>
            <a:endParaRPr lang="en-US" dirty="0"/>
          </a:p>
        </p:txBody>
      </p:sp>
      <p:sp>
        <p:nvSpPr>
          <p:cNvPr id="3" name="Content Placeholder 2"/>
          <p:cNvSpPr>
            <a:spLocks noGrp="1"/>
          </p:cNvSpPr>
          <p:nvPr>
            <p:ph idx="1"/>
          </p:nvPr>
        </p:nvSpPr>
        <p:spPr>
          <a:xfrm>
            <a:off x="457200" y="1000108"/>
            <a:ext cx="8229600" cy="5126055"/>
          </a:xfrm>
        </p:spPr>
        <p:txBody>
          <a:bodyPr>
            <a:normAutofit/>
          </a:bodyPr>
          <a:lstStyle/>
          <a:p>
            <a:pPr>
              <a:buNone/>
            </a:pPr>
            <a:r>
              <a:rPr lang="en-IN" dirty="0" smtClean="0"/>
              <a:t>4. </a:t>
            </a:r>
            <a:r>
              <a:rPr lang="en-US" b="1" dirty="0" smtClean="0"/>
              <a:t>Reinforcement learning (RL):</a:t>
            </a:r>
          </a:p>
          <a:p>
            <a:r>
              <a:rPr lang="en-US" dirty="0" smtClean="0"/>
              <a:t>It is a type of machine learning where an agent learns to make decisions by interacting with an environment. </a:t>
            </a:r>
          </a:p>
          <a:p>
            <a:r>
              <a:rPr lang="en-US" dirty="0" smtClean="0"/>
              <a:t>It learns from trial and error, receiving feedback in the form of rewards or penalties for actions it takes. </a:t>
            </a:r>
            <a:endParaRPr lang="en-US" b="1"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a:bodyPr>
          <a:lstStyle/>
          <a:p>
            <a:r>
              <a:rPr lang="en-US" sz="3200" b="1" dirty="0" smtClean="0"/>
              <a:t>Components of Reinforcement Learning</a:t>
            </a:r>
            <a:endParaRPr lang="en-US" sz="3200" b="1" dirty="0"/>
          </a:p>
        </p:txBody>
      </p:sp>
      <p:sp>
        <p:nvSpPr>
          <p:cNvPr id="3" name="Content Placeholder 2"/>
          <p:cNvSpPr>
            <a:spLocks noGrp="1"/>
          </p:cNvSpPr>
          <p:nvPr>
            <p:ph idx="1"/>
          </p:nvPr>
        </p:nvSpPr>
        <p:spPr>
          <a:xfrm>
            <a:off x="457200" y="928671"/>
            <a:ext cx="8229600" cy="5643602"/>
          </a:xfrm>
        </p:spPr>
        <p:txBody>
          <a:bodyPr>
            <a:noAutofit/>
          </a:bodyPr>
          <a:lstStyle/>
          <a:p>
            <a:pPr marL="514350" indent="-514350" algn="just">
              <a:buFont typeface="+mj-lt"/>
              <a:buAutoNum type="arabicPeriod"/>
            </a:pPr>
            <a:r>
              <a:rPr lang="en-US" sz="2400" b="1" dirty="0" smtClean="0">
                <a:latin typeface="Times New Roman" pitchFamily="18" charset="0"/>
                <a:cs typeface="Times New Roman" pitchFamily="18" charset="0"/>
              </a:rPr>
              <a:t>Agent</a:t>
            </a:r>
            <a:r>
              <a:rPr lang="en-US" sz="2400" dirty="0" smtClean="0">
                <a:latin typeface="Times New Roman" pitchFamily="18" charset="0"/>
                <a:cs typeface="Times New Roman" pitchFamily="18" charset="0"/>
              </a:rPr>
              <a:t>: The entity that takes actions in an environment. It perceives the environment through observations and selects actions to maximize cumulative rewards.</a:t>
            </a:r>
          </a:p>
          <a:p>
            <a:pPr marL="514350" indent="-514350" algn="just">
              <a:buFont typeface="+mj-lt"/>
              <a:buAutoNum type="arabicPeriod"/>
            </a:pPr>
            <a:r>
              <a:rPr lang="en-US" sz="2400" b="1" dirty="0" smtClean="0">
                <a:latin typeface="Times New Roman" pitchFamily="18" charset="0"/>
                <a:cs typeface="Times New Roman" pitchFamily="18" charset="0"/>
              </a:rPr>
              <a:t>Environment</a:t>
            </a:r>
            <a:r>
              <a:rPr lang="en-US" sz="2400" dirty="0" smtClean="0">
                <a:latin typeface="Times New Roman" pitchFamily="18" charset="0"/>
                <a:cs typeface="Times New Roman" pitchFamily="18" charset="0"/>
              </a:rPr>
              <a:t>: The external system with which the agent interacts. It responds to the actions of the agent and provides feedback (reward or penalty) based on the actions taken.</a:t>
            </a:r>
          </a:p>
          <a:p>
            <a:pPr marL="514350" indent="-514350" algn="just">
              <a:buFont typeface="+mj-lt"/>
              <a:buAutoNum type="arabicPeriod"/>
            </a:pPr>
            <a:r>
              <a:rPr lang="en-US" sz="2400" b="1" dirty="0" smtClean="0">
                <a:latin typeface="Times New Roman" pitchFamily="18" charset="0"/>
                <a:cs typeface="Times New Roman" pitchFamily="18" charset="0"/>
              </a:rPr>
              <a:t>Action </a:t>
            </a:r>
            <a:r>
              <a:rPr lang="en-US" sz="2400" b="1" dirty="0" smtClean="0">
                <a:latin typeface="Times New Roman" pitchFamily="18" charset="0"/>
                <a:cs typeface="Times New Roman" pitchFamily="18" charset="0"/>
              </a:rPr>
              <a:t>(a)</a:t>
            </a:r>
            <a:r>
              <a:rPr lang="en-US" sz="2400" dirty="0" smtClean="0">
                <a:latin typeface="Times New Roman" pitchFamily="18" charset="0"/>
                <a:cs typeface="Times New Roman" pitchFamily="18" charset="0"/>
              </a:rPr>
              <a:t>: Choices made by the agent at each time step, influencing the environment</a:t>
            </a:r>
            <a:r>
              <a:rPr lang="en-US" sz="2400" dirty="0" smtClean="0">
                <a:latin typeface="Times New Roman" pitchFamily="18" charset="0"/>
                <a:cs typeface="Times New Roman" pitchFamily="18" charset="0"/>
              </a:rPr>
              <a:t>.</a:t>
            </a:r>
          </a:p>
          <a:p>
            <a:pPr marL="514350" indent="-514350" algn="just">
              <a:buFont typeface="+mj-lt"/>
              <a:buAutoNum type="arabicPeriod"/>
            </a:pPr>
            <a:r>
              <a:rPr lang="en-US" sz="2400" b="1" dirty="0" smtClean="0">
                <a:latin typeface="Times New Roman" pitchFamily="18" charset="0"/>
                <a:cs typeface="Times New Roman" pitchFamily="18" charset="0"/>
              </a:rPr>
              <a:t>State (s)</a:t>
            </a:r>
            <a:r>
              <a:rPr lang="en-US" sz="2400" dirty="0" smtClean="0">
                <a:latin typeface="Times New Roman" pitchFamily="18" charset="0"/>
                <a:cs typeface="Times New Roman" pitchFamily="18" charset="0"/>
              </a:rPr>
              <a:t>: A representation of the current situation of the agent within the environment. It captures relevant information that the agent needs to decide on its next action</a:t>
            </a:r>
            <a:r>
              <a:rPr lang="en-US"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marL="514350" indent="-514350" algn="just">
              <a:buFont typeface="+mj-lt"/>
              <a:buAutoNum type="arabicPeriod"/>
            </a:pPr>
            <a:r>
              <a:rPr lang="en-US" sz="2400" b="1" dirty="0" smtClean="0">
                <a:latin typeface="Times New Roman" pitchFamily="18" charset="0"/>
                <a:cs typeface="Times New Roman" pitchFamily="18" charset="0"/>
              </a:rPr>
              <a:t>Reward (r)</a:t>
            </a:r>
            <a:r>
              <a:rPr lang="en-US" sz="2400" dirty="0" smtClean="0">
                <a:latin typeface="Times New Roman" pitchFamily="18" charset="0"/>
                <a:cs typeface="Times New Roman" pitchFamily="18" charset="0"/>
              </a:rPr>
              <a:t>: A scalar feedback signal from the environment to the agent after each action. It indicates the immediate benefit or detriment of the action taken by the agent.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a:bodyPr>
          <a:lstStyle/>
          <a:p>
            <a:r>
              <a:rPr lang="en-US" sz="3200" b="1" dirty="0" smtClean="0">
                <a:solidFill>
                  <a:prstClr val="black"/>
                </a:solidFill>
              </a:rPr>
              <a:t>Components of Reinforcement Learning</a:t>
            </a:r>
            <a:endParaRPr lang="en-US" dirty="0"/>
          </a:p>
        </p:txBody>
      </p:sp>
      <p:sp>
        <p:nvSpPr>
          <p:cNvPr id="3" name="Content Placeholder 2"/>
          <p:cNvSpPr>
            <a:spLocks noGrp="1"/>
          </p:cNvSpPr>
          <p:nvPr>
            <p:ph idx="1"/>
          </p:nvPr>
        </p:nvSpPr>
        <p:spPr>
          <a:xfrm>
            <a:off x="457200" y="1214422"/>
            <a:ext cx="8229600" cy="4911741"/>
          </a:xfrm>
        </p:spPr>
        <p:txBody>
          <a:bodyPr>
            <a:normAutofit fontScale="85000" lnSpcReduction="10000"/>
          </a:bodyPr>
          <a:lstStyle/>
          <a:p>
            <a:pPr algn="just">
              <a:buNone/>
            </a:pPr>
            <a:r>
              <a:rPr lang="en-US" b="1" dirty="0" smtClean="0"/>
              <a:t>6. Policy (π)</a:t>
            </a:r>
            <a:r>
              <a:rPr lang="en-US" dirty="0" smtClean="0"/>
              <a:t>: The strategy or rule that the agent uses to select </a:t>
            </a:r>
            <a:r>
              <a:rPr lang="en-US" dirty="0" smtClean="0"/>
              <a:t>actions (choices) </a:t>
            </a:r>
            <a:r>
              <a:rPr lang="en-US" dirty="0" smtClean="0"/>
              <a:t>based on the current state. It maps states to actions and can be stochastic or deterministic.</a:t>
            </a:r>
          </a:p>
          <a:p>
            <a:pPr algn="just">
              <a:buNone/>
            </a:pPr>
            <a:r>
              <a:rPr lang="en-US" b="1" dirty="0" smtClean="0"/>
              <a:t>7. Value Function (V(s))</a:t>
            </a:r>
            <a:r>
              <a:rPr lang="en-US" dirty="0" smtClean="0"/>
              <a:t>: The expected cumulative reward an agent can expect to receive starting from a particular state. It helps the agent evaluate the goodness of states or state-action pairs.</a:t>
            </a:r>
          </a:p>
          <a:p>
            <a:pPr algn="just">
              <a:buNone/>
            </a:pPr>
            <a:r>
              <a:rPr lang="en-US" b="1" dirty="0" smtClean="0"/>
              <a:t>8. Q-function (Q(s, a))</a:t>
            </a:r>
            <a:r>
              <a:rPr lang="en-US" dirty="0" smtClean="0"/>
              <a:t>: Similar to the value function but for state-action pairs. It estimates the expected cumulative reward starting from state s, taking action a, and then following the policy thereafter.</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US" dirty="0" smtClean="0"/>
              <a:t>How Reinforcement Learning Works?</a:t>
            </a:r>
            <a:endParaRPr lang="en-US" dirty="0"/>
          </a:p>
        </p:txBody>
      </p:sp>
      <p:sp>
        <p:nvSpPr>
          <p:cNvPr id="3" name="Content Placeholder 2"/>
          <p:cNvSpPr>
            <a:spLocks noGrp="1"/>
          </p:cNvSpPr>
          <p:nvPr>
            <p:ph idx="1"/>
          </p:nvPr>
        </p:nvSpPr>
        <p:spPr>
          <a:xfrm>
            <a:off x="457200" y="1071546"/>
            <a:ext cx="8229600" cy="5054617"/>
          </a:xfrm>
        </p:spPr>
        <p:txBody>
          <a:bodyPr>
            <a:normAutofit fontScale="70000" lnSpcReduction="20000"/>
          </a:bodyPr>
          <a:lstStyle/>
          <a:p>
            <a:pPr algn="just"/>
            <a:r>
              <a:rPr lang="en-US" b="1" dirty="0" smtClean="0"/>
              <a:t>Initialization</a:t>
            </a:r>
            <a:r>
              <a:rPr lang="en-US" dirty="0" smtClean="0"/>
              <a:t>: The agent starts in a particular state within the environment.</a:t>
            </a:r>
          </a:p>
          <a:p>
            <a:pPr algn="just"/>
            <a:r>
              <a:rPr lang="en-US" b="1" dirty="0" smtClean="0"/>
              <a:t>Action Selection</a:t>
            </a:r>
            <a:r>
              <a:rPr lang="en-US" dirty="0" smtClean="0"/>
              <a:t>: Based on the current state and the policy, the agent selects an action to execute.</a:t>
            </a:r>
          </a:p>
          <a:p>
            <a:pPr algn="just"/>
            <a:r>
              <a:rPr lang="en-US" b="1" dirty="0" smtClean="0"/>
              <a:t>Interaction with Environment</a:t>
            </a:r>
            <a:r>
              <a:rPr lang="en-US" dirty="0" smtClean="0"/>
              <a:t>: The agent executes the chosen action, which changes the state of the environment.</a:t>
            </a:r>
          </a:p>
          <a:p>
            <a:pPr algn="just"/>
            <a:r>
              <a:rPr lang="en-US" b="1" dirty="0" smtClean="0"/>
              <a:t>Observation and Reward</a:t>
            </a:r>
            <a:r>
              <a:rPr lang="en-US" dirty="0" smtClean="0"/>
              <a:t>: The agent receives feedback from the environment in the form of a reward signal, indicating the immediate consequence of the action.</a:t>
            </a:r>
          </a:p>
          <a:p>
            <a:pPr algn="just"/>
            <a:r>
              <a:rPr lang="en-US" b="1" dirty="0" smtClean="0"/>
              <a:t>Learning and Policy Update</a:t>
            </a:r>
            <a:r>
              <a:rPr lang="en-US" dirty="0" smtClean="0"/>
              <a:t>: Using this feedback, the agent updates its policy or value function to improve its decision-making ability in subsequent interactions.</a:t>
            </a:r>
          </a:p>
          <a:p>
            <a:pPr algn="just"/>
            <a:r>
              <a:rPr lang="en-US" b="1" dirty="0" smtClean="0"/>
              <a:t>Exploration vs. Exploitation</a:t>
            </a:r>
            <a:r>
              <a:rPr lang="en-US" dirty="0" smtClean="0"/>
              <a:t>: RL algorithms balance between exploring new actions to discover potentially better strategies and exploiting known good actions to maximize immediate rewards.</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rmAutofit fontScale="90000"/>
          </a:bodyPr>
          <a:lstStyle/>
          <a:p>
            <a:r>
              <a:rPr lang="en-IN" dirty="0" smtClean="0"/>
              <a:t>Motivation</a:t>
            </a:r>
            <a:endParaRPr lang="en-US" dirty="0"/>
          </a:p>
        </p:txBody>
      </p:sp>
      <p:sp>
        <p:nvSpPr>
          <p:cNvPr id="3" name="Content Placeholder 2"/>
          <p:cNvSpPr>
            <a:spLocks noGrp="1"/>
          </p:cNvSpPr>
          <p:nvPr>
            <p:ph idx="1"/>
          </p:nvPr>
        </p:nvSpPr>
        <p:spPr>
          <a:xfrm>
            <a:off x="457200" y="857232"/>
            <a:ext cx="8229600" cy="5268931"/>
          </a:xfrm>
        </p:spPr>
        <p:txBody>
          <a:bodyPr>
            <a:normAutofit fontScale="62500" lnSpcReduction="20000"/>
          </a:bodyPr>
          <a:lstStyle/>
          <a:p>
            <a:r>
              <a:rPr lang="en-US" dirty="0" smtClean="0"/>
              <a:t>Machine learning is driven by several key motivations that make it a powerful and sought-after field:</a:t>
            </a:r>
          </a:p>
          <a:p>
            <a:pPr marL="514350" indent="-514350">
              <a:buAutoNum type="arabicPeriod"/>
            </a:pPr>
            <a:r>
              <a:rPr lang="en-US" b="1" dirty="0" smtClean="0"/>
              <a:t>Automation</a:t>
            </a:r>
            <a:r>
              <a:rPr lang="en-US" dirty="0" smtClean="0"/>
              <a:t>: </a:t>
            </a:r>
          </a:p>
          <a:p>
            <a:pPr marL="514350" indent="-514350"/>
            <a:r>
              <a:rPr lang="en-US" dirty="0" smtClean="0"/>
              <a:t>Machine learning allows tasks (that traditionally require human intelligence )to be automated. </a:t>
            </a:r>
          </a:p>
          <a:p>
            <a:pPr marL="514350" indent="-514350"/>
            <a:r>
              <a:rPr lang="en-US" dirty="0" smtClean="0"/>
              <a:t>This includes everything from recognizing objects in images to understanding and generating natural language.</a:t>
            </a:r>
          </a:p>
          <a:p>
            <a:pPr>
              <a:buNone/>
            </a:pPr>
            <a:r>
              <a:rPr lang="en-US" b="1" dirty="0" smtClean="0"/>
              <a:t>2. Insight Extraction</a:t>
            </a:r>
            <a:r>
              <a:rPr lang="en-US" dirty="0" smtClean="0"/>
              <a:t>: </a:t>
            </a:r>
          </a:p>
          <a:p>
            <a:r>
              <a:rPr lang="en-US" dirty="0" smtClean="0"/>
              <a:t>Machine learning algorithms can analyze large amounts of data to uncover patterns, trends, and insights that are not immediately apparent to humans. </a:t>
            </a:r>
          </a:p>
          <a:p>
            <a:r>
              <a:rPr lang="en-US" dirty="0" smtClean="0"/>
              <a:t>This is particularly useful in fields such as finance, healthcare, and marketing.</a:t>
            </a:r>
          </a:p>
          <a:p>
            <a:pPr>
              <a:buNone/>
            </a:pPr>
            <a:r>
              <a:rPr lang="en-US" b="1" dirty="0" smtClean="0"/>
              <a:t>3. Prediction and Forecasting</a:t>
            </a:r>
            <a:r>
              <a:rPr lang="en-US" dirty="0" smtClean="0"/>
              <a:t>: </a:t>
            </a:r>
          </a:p>
          <a:p>
            <a:r>
              <a:rPr lang="en-US" dirty="0" smtClean="0"/>
              <a:t>Machine learning models can make predictions and forecasts based on historical data. </a:t>
            </a:r>
          </a:p>
          <a:p>
            <a:r>
              <a:rPr lang="en-US" dirty="0" smtClean="0"/>
              <a:t>This capability is used in weather forecasting, stock market prediction, and many other applications where future outcomes need to be estimated.</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US" sz="3600" b="1" dirty="0" smtClean="0"/>
              <a:t>Applications of Reinforcement Learning</a:t>
            </a:r>
            <a:endParaRPr lang="en-US" sz="3600" b="1" dirty="0"/>
          </a:p>
        </p:txBody>
      </p:sp>
      <p:sp>
        <p:nvSpPr>
          <p:cNvPr id="3" name="Content Placeholder 2"/>
          <p:cNvSpPr>
            <a:spLocks noGrp="1"/>
          </p:cNvSpPr>
          <p:nvPr>
            <p:ph idx="1"/>
          </p:nvPr>
        </p:nvSpPr>
        <p:spPr>
          <a:xfrm>
            <a:off x="457200" y="1071546"/>
            <a:ext cx="8229600" cy="5054617"/>
          </a:xfrm>
        </p:spPr>
        <p:txBody>
          <a:bodyPr>
            <a:normAutofit fontScale="70000" lnSpcReduction="20000"/>
          </a:bodyPr>
          <a:lstStyle/>
          <a:p>
            <a:r>
              <a:rPr lang="en-US" b="1" dirty="0" smtClean="0"/>
              <a:t>Game Playing</a:t>
            </a:r>
            <a:r>
              <a:rPr lang="en-US" dirty="0" smtClean="0"/>
              <a:t>: RL has been successfully applied to games like Chess, Go, and video games, where agents learn optimal strategies by playing against themselves or human players.</a:t>
            </a:r>
          </a:p>
          <a:p>
            <a:r>
              <a:rPr lang="en-US" b="1" dirty="0" smtClean="0"/>
              <a:t>Robotics</a:t>
            </a:r>
            <a:r>
              <a:rPr lang="en-US" dirty="0" smtClean="0"/>
              <a:t>: RL enables robots to learn complex tasks such as grasping objects, navigating environments, and even locomotion.</a:t>
            </a:r>
          </a:p>
          <a:p>
            <a:r>
              <a:rPr lang="en-US" b="1" dirty="0" smtClean="0"/>
              <a:t>Autonomous Systems</a:t>
            </a:r>
            <a:r>
              <a:rPr lang="en-US" dirty="0" smtClean="0"/>
              <a:t>: RL is used in autonomous vehicles, drones, and other autonomous agents to make decisions in dynamic environments.</a:t>
            </a:r>
          </a:p>
          <a:p>
            <a:r>
              <a:rPr lang="en-US" b="1" dirty="0" smtClean="0"/>
              <a:t>Finance</a:t>
            </a:r>
            <a:r>
              <a:rPr lang="en-US" dirty="0" smtClean="0"/>
              <a:t>: RL algorithms are used in algorithmic trading to optimize portfolio management and make trading decisions.</a:t>
            </a:r>
          </a:p>
          <a:p>
            <a:r>
              <a:rPr lang="en-US" b="1" dirty="0" smtClean="0"/>
              <a:t>Healthcare</a:t>
            </a:r>
            <a:r>
              <a:rPr lang="en-US" dirty="0" smtClean="0"/>
              <a:t>: RL can optimize treatment strategies, personalized medicine, and resource allocation in healthcare settings.</a:t>
            </a:r>
          </a:p>
          <a:p>
            <a:endParaRPr lang="en-US" dirty="0" smtClean="0"/>
          </a:p>
          <a:p>
            <a:r>
              <a:rPr lang="en-US" dirty="0" smtClean="0"/>
              <a:t>Reinforcement learning continues to advance with new algorithms and applications, playing a significant role in creating intelligent agents capable of learning and adapting to complex environments.</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US" b="1" dirty="0" smtClean="0"/>
              <a:t>Terminologies of Machine Learning</a:t>
            </a:r>
            <a:endParaRPr lang="en-US" dirty="0"/>
          </a:p>
        </p:txBody>
      </p:sp>
      <p:sp>
        <p:nvSpPr>
          <p:cNvPr id="3" name="Content Placeholder 2"/>
          <p:cNvSpPr>
            <a:spLocks noGrp="1"/>
          </p:cNvSpPr>
          <p:nvPr>
            <p:ph idx="1"/>
          </p:nvPr>
        </p:nvSpPr>
        <p:spPr>
          <a:xfrm>
            <a:off x="214282" y="928670"/>
            <a:ext cx="8643998" cy="5197493"/>
          </a:xfrm>
        </p:spPr>
        <p:txBody>
          <a:bodyPr>
            <a:normAutofit fontScale="92500"/>
          </a:bodyPr>
          <a:lstStyle/>
          <a:p>
            <a:r>
              <a:rPr lang="en-US" b="1" dirty="0" smtClean="0"/>
              <a:t>Model: </a:t>
            </a:r>
            <a:r>
              <a:rPr lang="en-US" sz="2800" dirty="0" smtClean="0"/>
              <a:t>A model is a </a:t>
            </a:r>
            <a:r>
              <a:rPr lang="en-US" sz="2800" b="1" dirty="0" smtClean="0"/>
              <a:t>specific representation</a:t>
            </a:r>
            <a:r>
              <a:rPr lang="en-US" sz="2800" dirty="0" smtClean="0"/>
              <a:t> learned from data by applying some machine learning algorithm. A model is also called a </a:t>
            </a:r>
            <a:r>
              <a:rPr lang="en-US" sz="2800" b="1" dirty="0" smtClean="0"/>
              <a:t>hypothesis</a:t>
            </a:r>
            <a:r>
              <a:rPr lang="en-US" sz="2800" dirty="0" smtClean="0"/>
              <a:t>.</a:t>
            </a:r>
          </a:p>
          <a:p>
            <a:r>
              <a:rPr lang="en-US" sz="2800" b="1" dirty="0" smtClean="0"/>
              <a:t>Feature:</a:t>
            </a:r>
            <a:r>
              <a:rPr lang="en-US" sz="2800" dirty="0" smtClean="0"/>
              <a:t> A feature is an individual measurable property of the data. A set of numeric features can be conveniently described by a </a:t>
            </a:r>
            <a:r>
              <a:rPr lang="en-US" sz="2800" b="1" dirty="0" smtClean="0"/>
              <a:t>feature vector</a:t>
            </a:r>
            <a:r>
              <a:rPr lang="en-US" sz="2800" dirty="0" smtClean="0"/>
              <a:t>. Feature vectors are fed as input to the model. For example, in order to predict a fruit, there may be features like color, smell, taste, </a:t>
            </a:r>
            <a:r>
              <a:rPr lang="en-US" sz="2800" b="1" dirty="0" smtClean="0"/>
              <a:t>etc.</a:t>
            </a:r>
            <a:r>
              <a:rPr lang="en-US" sz="2800" dirty="0" smtClean="0"/>
              <a:t> </a:t>
            </a:r>
          </a:p>
          <a:p>
            <a:r>
              <a:rPr lang="en-US" sz="2800" b="1" dirty="0" smtClean="0"/>
              <a:t>Target (Label):</a:t>
            </a:r>
            <a:r>
              <a:rPr lang="en-US" sz="2800" dirty="0" smtClean="0"/>
              <a:t> A target variable or label is the value to be predicted by the model. For example, the label of fruit object be the name of the fruit like apple, orange, banana, etc.</a:t>
            </a:r>
          </a:p>
          <a:p>
            <a:endParaRPr lang="en-US" sz="2800" dirty="0" smtClean="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rmAutofit fontScale="90000"/>
          </a:bodyPr>
          <a:lstStyle/>
          <a:p>
            <a:r>
              <a:rPr lang="en-US" b="1" dirty="0" smtClean="0"/>
              <a:t>Terminologies of Machine Learning</a:t>
            </a:r>
            <a:endParaRPr lang="en-US" dirty="0"/>
          </a:p>
        </p:txBody>
      </p:sp>
      <p:sp>
        <p:nvSpPr>
          <p:cNvPr id="3" name="Content Placeholder 2"/>
          <p:cNvSpPr>
            <a:spLocks noGrp="1"/>
          </p:cNvSpPr>
          <p:nvPr>
            <p:ph idx="1"/>
          </p:nvPr>
        </p:nvSpPr>
        <p:spPr>
          <a:xfrm>
            <a:off x="457200" y="785794"/>
            <a:ext cx="8229600" cy="5340369"/>
          </a:xfrm>
        </p:spPr>
        <p:txBody>
          <a:bodyPr>
            <a:normAutofit/>
          </a:bodyPr>
          <a:lstStyle/>
          <a:p>
            <a:pPr fontAlgn="base"/>
            <a:r>
              <a:rPr lang="en-US" sz="2000" b="1" dirty="0" smtClean="0"/>
              <a:t>Training:</a:t>
            </a:r>
            <a:r>
              <a:rPr lang="en-US" sz="2000" dirty="0" smtClean="0"/>
              <a:t> The idea is to give a set of inputs(features) and its expected outputs(labels), so after training, we will have a model (hypothesis) that will then map new data to one of the categories trained on.</a:t>
            </a:r>
          </a:p>
          <a:p>
            <a:pPr fontAlgn="base"/>
            <a:r>
              <a:rPr lang="en-US" sz="2000" b="1" dirty="0" smtClean="0"/>
              <a:t>Prediction</a:t>
            </a:r>
            <a:r>
              <a:rPr lang="en-US" sz="2000" dirty="0" smtClean="0"/>
              <a:t> Once the model is ready, it can be fed a set of inputs to which it will provide a predicted output(label). But make sure if the machine performs well on unseen data, then only we can say the machine performs well.</a:t>
            </a:r>
          </a:p>
          <a:p>
            <a:endParaRPr lang="en-US" dirty="0"/>
          </a:p>
        </p:txBody>
      </p:sp>
      <p:pic>
        <p:nvPicPr>
          <p:cNvPr id="5122" name="Picture 2"/>
          <p:cNvPicPr>
            <a:picLocks noChangeAspect="1" noChangeArrowheads="1"/>
          </p:cNvPicPr>
          <p:nvPr/>
        </p:nvPicPr>
        <p:blipFill>
          <a:blip r:embed="rId2"/>
          <a:srcRect/>
          <a:stretch>
            <a:fillRect/>
          </a:stretch>
        </p:blipFill>
        <p:spPr bwMode="auto">
          <a:xfrm>
            <a:off x="1428728" y="2928934"/>
            <a:ext cx="7286676" cy="3429024"/>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US" sz="3600" dirty="0" smtClean="0"/>
              <a:t>Steps to get started with machine learning</a:t>
            </a:r>
            <a:endParaRPr lang="en-US" sz="3600" dirty="0"/>
          </a:p>
        </p:txBody>
      </p:sp>
      <p:sp>
        <p:nvSpPr>
          <p:cNvPr id="3" name="Content Placeholder 2"/>
          <p:cNvSpPr>
            <a:spLocks noGrp="1"/>
          </p:cNvSpPr>
          <p:nvPr>
            <p:ph idx="1"/>
          </p:nvPr>
        </p:nvSpPr>
        <p:spPr>
          <a:xfrm>
            <a:off x="357158" y="857232"/>
            <a:ext cx="8501122" cy="5857916"/>
          </a:xfrm>
        </p:spPr>
        <p:txBody>
          <a:bodyPr>
            <a:noAutofit/>
          </a:bodyPr>
          <a:lstStyle/>
          <a:p>
            <a:pPr marL="514350" indent="-514350" algn="just" fontAlgn="base">
              <a:buAutoNum type="arabicPeriod"/>
            </a:pPr>
            <a:r>
              <a:rPr lang="en-US" sz="2400" b="1" i="1" dirty="0" smtClean="0"/>
              <a:t>Define the Problem</a:t>
            </a:r>
            <a:r>
              <a:rPr lang="en-US" sz="2400" b="1" dirty="0" smtClean="0"/>
              <a:t>: </a:t>
            </a:r>
            <a:r>
              <a:rPr lang="en-US" sz="2400" dirty="0" smtClean="0"/>
              <a:t>Identify the problem you want to solve and determine if machine learning can be used to solve it.</a:t>
            </a:r>
          </a:p>
          <a:p>
            <a:pPr marL="514350" indent="-514350" algn="just" fontAlgn="base">
              <a:buAutoNum type="arabicPeriod"/>
            </a:pPr>
            <a:r>
              <a:rPr lang="en-US" sz="2400" b="1" i="1" dirty="0" smtClean="0"/>
              <a:t>Collect Data</a:t>
            </a:r>
            <a:r>
              <a:rPr lang="en-US" sz="2400" b="1" dirty="0" smtClean="0"/>
              <a:t>:</a:t>
            </a:r>
            <a:r>
              <a:rPr lang="en-US" sz="2400" dirty="0" smtClean="0"/>
              <a:t> Gather and clean the data that you will use to train your model. The quality of your model will depend on the quality of your data.</a:t>
            </a:r>
          </a:p>
          <a:p>
            <a:pPr marL="514350" indent="-514350" algn="just" fontAlgn="base">
              <a:buAutoNum type="arabicPeriod"/>
            </a:pPr>
            <a:r>
              <a:rPr lang="en-US" sz="2400" b="1" i="1" dirty="0" smtClean="0"/>
              <a:t>Explore the Data:</a:t>
            </a:r>
            <a:r>
              <a:rPr lang="en-US" sz="2400" dirty="0" smtClean="0"/>
              <a:t> Use data visualization and statistical methods to understand the structure and relationships within your data.</a:t>
            </a:r>
          </a:p>
          <a:p>
            <a:pPr marL="514350" indent="-514350" algn="just" fontAlgn="base">
              <a:buAutoNum type="arabicPeriod"/>
            </a:pPr>
            <a:r>
              <a:rPr lang="en-US" sz="2400" b="1" i="1" dirty="0" smtClean="0"/>
              <a:t>Pre-process the Data</a:t>
            </a:r>
            <a:r>
              <a:rPr lang="en-US" sz="2400" b="1" dirty="0" smtClean="0"/>
              <a:t>: </a:t>
            </a:r>
            <a:r>
              <a:rPr lang="en-US" sz="2400" dirty="0" smtClean="0"/>
              <a:t>Prepare the data for modeling by normalizing, transforming, and cleaning it as necessary.</a:t>
            </a:r>
          </a:p>
          <a:p>
            <a:pPr marL="514350" indent="-514350" algn="just" fontAlgn="base">
              <a:buAutoNum type="arabicPeriod"/>
            </a:pPr>
            <a:r>
              <a:rPr lang="en-US" sz="2400" b="1" i="1" dirty="0" smtClean="0"/>
              <a:t>Split the Data</a:t>
            </a:r>
            <a:r>
              <a:rPr lang="en-US" sz="2400" b="1" dirty="0" smtClean="0"/>
              <a:t>:</a:t>
            </a:r>
            <a:r>
              <a:rPr lang="en-US" sz="2400" dirty="0" smtClean="0"/>
              <a:t> Divide the data into training and test datasets to validate your model.</a:t>
            </a:r>
          </a:p>
          <a:p>
            <a:pPr marL="514350" indent="-514350" algn="just" fontAlgn="base">
              <a:buFont typeface="Arial" pitchFamily="34" charset="0"/>
              <a:buAutoNum type="arabicPeriod"/>
            </a:pPr>
            <a:r>
              <a:rPr lang="en-US" sz="2400" b="1" i="1" dirty="0" smtClean="0"/>
              <a:t>Choose a Model</a:t>
            </a:r>
            <a:r>
              <a:rPr lang="en-US" sz="2400" b="1" dirty="0" smtClean="0"/>
              <a:t>:</a:t>
            </a:r>
            <a:r>
              <a:rPr lang="en-US" sz="2400" dirty="0" smtClean="0"/>
              <a:t> Select a machine learning model that is appropriate for your problem and the data you have collected.</a:t>
            </a:r>
          </a:p>
          <a:p>
            <a:endParaRPr lang="en-US"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US" sz="3600" dirty="0" smtClean="0">
                <a:solidFill>
                  <a:prstClr val="black"/>
                </a:solidFill>
              </a:rPr>
              <a:t>Steps to get started with machine learning</a:t>
            </a:r>
            <a:endParaRPr lang="en-US" dirty="0"/>
          </a:p>
        </p:txBody>
      </p:sp>
      <p:sp>
        <p:nvSpPr>
          <p:cNvPr id="3" name="Content Placeholder 2"/>
          <p:cNvSpPr>
            <a:spLocks noGrp="1"/>
          </p:cNvSpPr>
          <p:nvPr>
            <p:ph idx="1"/>
          </p:nvPr>
        </p:nvSpPr>
        <p:spPr>
          <a:xfrm>
            <a:off x="457200" y="928671"/>
            <a:ext cx="8115328" cy="4572032"/>
          </a:xfrm>
        </p:spPr>
        <p:txBody>
          <a:bodyPr>
            <a:normAutofit fontScale="40000" lnSpcReduction="20000"/>
          </a:bodyPr>
          <a:lstStyle/>
          <a:p>
            <a:pPr algn="just" fontAlgn="base">
              <a:buNone/>
            </a:pPr>
            <a:r>
              <a:rPr lang="en-US" sz="6000" i="1" dirty="0" smtClean="0"/>
              <a:t>7. </a:t>
            </a:r>
            <a:r>
              <a:rPr lang="en-US" sz="6000" b="1" i="1" dirty="0" smtClean="0"/>
              <a:t>Train the Model: </a:t>
            </a:r>
            <a:r>
              <a:rPr lang="en-US" sz="6000" dirty="0" smtClean="0"/>
              <a:t>Use the training data to train the model, adjusting its parameters to fit the data as accurately as possible.</a:t>
            </a:r>
          </a:p>
          <a:p>
            <a:pPr algn="just" fontAlgn="base">
              <a:buNone/>
            </a:pPr>
            <a:r>
              <a:rPr lang="en-US" sz="6000" i="1" dirty="0" smtClean="0"/>
              <a:t>8. </a:t>
            </a:r>
            <a:r>
              <a:rPr lang="en-US" sz="6000" b="1" i="1" dirty="0" smtClean="0"/>
              <a:t>Evaluate the Model:</a:t>
            </a:r>
            <a:r>
              <a:rPr lang="en-US" sz="6000" dirty="0" smtClean="0"/>
              <a:t> Use the test data to evaluate the performance of the model and determine its accuracy.</a:t>
            </a:r>
          </a:p>
          <a:p>
            <a:pPr algn="just" fontAlgn="base">
              <a:buNone/>
            </a:pPr>
            <a:r>
              <a:rPr lang="en-US" sz="6000" i="1" dirty="0" smtClean="0"/>
              <a:t>9. </a:t>
            </a:r>
            <a:r>
              <a:rPr lang="en-US" sz="6000" b="1" i="1" dirty="0" smtClean="0"/>
              <a:t>Fine-tune the Model:</a:t>
            </a:r>
            <a:r>
              <a:rPr lang="en-US" sz="6000" dirty="0" smtClean="0"/>
              <a:t> Based on the results of the evaluation, fine-tune the model by adjusting its parameters and repeating the training process until the desired level of accuracy is achieved.</a:t>
            </a:r>
          </a:p>
          <a:p>
            <a:pPr algn="just" fontAlgn="base">
              <a:buNone/>
            </a:pPr>
            <a:r>
              <a:rPr lang="en-US" sz="6000" i="1" dirty="0" smtClean="0"/>
              <a:t>10. </a:t>
            </a:r>
            <a:r>
              <a:rPr lang="en-US" sz="6000" b="1" i="1" dirty="0" smtClean="0"/>
              <a:t>Deploy the Model:</a:t>
            </a:r>
            <a:r>
              <a:rPr lang="en-US" sz="6000" dirty="0" smtClean="0"/>
              <a:t> Integrate the model into your application or system, making it available for use by others.</a:t>
            </a:r>
          </a:p>
          <a:p>
            <a:pPr algn="just" fontAlgn="base">
              <a:buNone/>
            </a:pPr>
            <a:r>
              <a:rPr lang="en-US" sz="6000" i="1" dirty="0" smtClean="0"/>
              <a:t>11. </a:t>
            </a:r>
            <a:r>
              <a:rPr lang="en-US" sz="6000" b="1" i="1" dirty="0" smtClean="0"/>
              <a:t>Monitor the Model:</a:t>
            </a:r>
            <a:r>
              <a:rPr lang="en-US" sz="6000" dirty="0" smtClean="0"/>
              <a:t> Continuously monitor the performance of the model to ensure that it continues to provide accurate results over time.</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 Box 1"/>
          <p:cNvSpPr txBox="1">
            <a:spLocks noChangeArrowheads="1"/>
          </p:cNvSpPr>
          <p:nvPr/>
        </p:nvSpPr>
        <p:spPr bwMode="auto">
          <a:xfrm>
            <a:off x="457200" y="320675"/>
            <a:ext cx="7239000" cy="1143000"/>
          </a:xfrm>
          <a:prstGeom prst="rect">
            <a:avLst/>
          </a:prstGeom>
          <a:noFill/>
          <a:ln w="9525">
            <a:noFill/>
            <a:round/>
            <a:headEnd/>
            <a:tailEnd/>
          </a:ln>
          <a:effectLst/>
        </p:spPr>
        <p:txBody>
          <a:bodyPr wrap="none" anchor="ctr"/>
          <a:lstStyle/>
          <a:p>
            <a:endParaRPr lang="en-IN"/>
          </a:p>
        </p:txBody>
      </p:sp>
      <p:sp>
        <p:nvSpPr>
          <p:cNvPr id="2" name="TextBox 1"/>
          <p:cNvSpPr txBox="1"/>
          <p:nvPr/>
        </p:nvSpPr>
        <p:spPr>
          <a:xfrm>
            <a:off x="1600200" y="304800"/>
            <a:ext cx="3436390" cy="646331"/>
          </a:xfrm>
          <a:prstGeom prst="rect">
            <a:avLst/>
          </a:prstGeom>
          <a:noFill/>
        </p:spPr>
        <p:txBody>
          <a:bodyPr wrap="none" rtlCol="0">
            <a:spAutoFit/>
          </a:bodyPr>
          <a:lstStyle/>
          <a:p>
            <a:r>
              <a:rPr lang="en-US" sz="3600" dirty="0" smtClean="0"/>
              <a:t>Basic Steps of ML</a:t>
            </a:r>
            <a:endParaRPr lang="en-US" sz="3600" dirty="0"/>
          </a:p>
        </p:txBody>
      </p:sp>
      <p:pic>
        <p:nvPicPr>
          <p:cNvPr id="3" name="Picture 2" descr="Untitled Diagram.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187624" y="1988840"/>
            <a:ext cx="6264696" cy="3600400"/>
          </a:xfrm>
          <a:prstGeom prst="rect">
            <a:avLst/>
          </a:prstGeom>
        </p:spPr>
      </p:pic>
    </p:spTree>
    <p:extLst>
      <p:ext uri="{BB962C8B-B14F-4D97-AF65-F5344CB8AC3E}">
        <p14:creationId xmlns="" xmlns:p14="http://schemas.microsoft.com/office/powerpoint/2010/main" val="288369980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latin typeface="Gill Sans MT" pitchFamily="34" charset="0"/>
              </a:rPr>
              <a:t>A Machine Learning Application</a:t>
            </a:r>
            <a:br>
              <a:rPr lang="en-US" dirty="0" smtClean="0">
                <a:latin typeface="Gill Sans MT" pitchFamily="34" charset="0"/>
              </a:rPr>
            </a:br>
            <a:endParaRPr lang="en-US" dirty="0"/>
          </a:p>
        </p:txBody>
      </p:sp>
      <p:sp>
        <p:nvSpPr>
          <p:cNvPr id="5" name="Content Placeholder 4"/>
          <p:cNvSpPr>
            <a:spLocks noGrp="1"/>
          </p:cNvSpPr>
          <p:nvPr>
            <p:ph idx="1"/>
          </p:nvPr>
        </p:nvSpPr>
        <p:spPr/>
        <p:txBody>
          <a:bodyPr>
            <a:normAutofit lnSpcReduction="10000"/>
          </a:bodyPr>
          <a:lstStyle/>
          <a:p>
            <a:pPr>
              <a:buNone/>
            </a:pPr>
            <a:r>
              <a:rPr lang="en-US" sz="2800" b="1" dirty="0" smtClean="0"/>
              <a:t>(from </a:t>
            </a:r>
            <a:r>
              <a:rPr lang="en-US" sz="2800" b="1" i="1" dirty="0" smtClean="0"/>
              <a:t>Pattern Classification by </a:t>
            </a:r>
            <a:r>
              <a:rPr lang="en-US" sz="2800" b="1" dirty="0" err="1" smtClean="0"/>
              <a:t>Duda</a:t>
            </a:r>
            <a:r>
              <a:rPr lang="en-US" sz="2800" b="1" dirty="0" smtClean="0"/>
              <a:t> &amp; Hart &amp; Stork – Second Edition, 2001)</a:t>
            </a:r>
          </a:p>
          <a:p>
            <a:r>
              <a:rPr lang="en-US" dirty="0" smtClean="0"/>
              <a:t>A fish-packing plant wants to automate the process of sorting incoming fish according to species</a:t>
            </a:r>
          </a:p>
          <a:p>
            <a:pPr>
              <a:buNone/>
            </a:pPr>
            <a:endParaRPr lang="en-US" dirty="0" smtClean="0"/>
          </a:p>
          <a:p>
            <a:r>
              <a:rPr lang="en-US" dirty="0" smtClean="0"/>
              <a:t>As a pilot project, it is decided to try to separate sea bass from salmon using optical sensing</a:t>
            </a:r>
          </a:p>
          <a:p>
            <a:endParaRPr lang="en-US"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latin typeface="Gill Sans MT" pitchFamily="34" charset="0"/>
              </a:rPr>
              <a:t>Classification</a:t>
            </a:r>
            <a:br>
              <a:rPr lang="en-US" dirty="0" smtClean="0">
                <a:latin typeface="Gill Sans MT" pitchFamily="34" charset="0"/>
              </a:rPr>
            </a:br>
            <a:endParaRPr lang="en-US" dirty="0"/>
          </a:p>
        </p:txBody>
      </p:sp>
      <p:sp>
        <p:nvSpPr>
          <p:cNvPr id="6" name="Content Placeholder 5"/>
          <p:cNvSpPr>
            <a:spLocks noGrp="1"/>
          </p:cNvSpPr>
          <p:nvPr>
            <p:ph idx="1"/>
          </p:nvPr>
        </p:nvSpPr>
        <p:spPr/>
        <p:txBody>
          <a:bodyPr/>
          <a:lstStyle/>
          <a:p>
            <a:r>
              <a:rPr lang="en-US" sz="3600" dirty="0" smtClean="0"/>
              <a:t>Features (to distinguish):</a:t>
            </a:r>
          </a:p>
          <a:p>
            <a:pPr marL="571500" indent="-571500">
              <a:buNone/>
            </a:pPr>
            <a:r>
              <a:rPr lang="en-US" dirty="0" smtClean="0"/>
              <a:t>      (</a:t>
            </a:r>
            <a:r>
              <a:rPr lang="en-US" dirty="0" err="1" smtClean="0"/>
              <a:t>i</a:t>
            </a:r>
            <a:r>
              <a:rPr lang="en-US" dirty="0" smtClean="0"/>
              <a:t>) Length</a:t>
            </a:r>
          </a:p>
          <a:p>
            <a:pPr>
              <a:buNone/>
            </a:pPr>
            <a:r>
              <a:rPr lang="en-US" dirty="0" smtClean="0"/>
              <a:t>	  (ii) Lightness</a:t>
            </a:r>
          </a:p>
          <a:p>
            <a:pPr>
              <a:buNone/>
            </a:pPr>
            <a:r>
              <a:rPr lang="en-US" dirty="0" smtClean="0"/>
              <a:t>	  (iii) Width</a:t>
            </a:r>
          </a:p>
          <a:p>
            <a:pPr>
              <a:buNone/>
            </a:pPr>
            <a:r>
              <a:rPr lang="en-US" dirty="0" smtClean="0"/>
              <a:t>	  (iv) Position of mouth</a:t>
            </a:r>
            <a:endParaRPr lang="en-US" dirty="0"/>
          </a:p>
        </p:txBody>
      </p:sp>
      <p:pic>
        <p:nvPicPr>
          <p:cNvPr id="13320" name="Picture 2"/>
          <p:cNvPicPr>
            <a:picLocks noChangeAspect="1" noChangeArrowheads="1"/>
          </p:cNvPicPr>
          <p:nvPr/>
        </p:nvPicPr>
        <p:blipFill>
          <a:blip r:embed="rId3" cstate="print"/>
          <a:srcRect/>
          <a:stretch>
            <a:fillRect/>
          </a:stretch>
        </p:blipFill>
        <p:spPr bwMode="auto">
          <a:xfrm>
            <a:off x="5500694" y="2285992"/>
            <a:ext cx="2128854" cy="2550376"/>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511156"/>
          </a:xfrm>
        </p:spPr>
        <p:txBody>
          <a:bodyPr>
            <a:normAutofit fontScale="90000"/>
          </a:bodyPr>
          <a:lstStyle/>
          <a:p>
            <a:r>
              <a:rPr lang="en-US" dirty="0" smtClean="0">
                <a:latin typeface="Gill Sans MT" pitchFamily="34" charset="0"/>
              </a:rPr>
              <a:t/>
            </a:r>
            <a:br>
              <a:rPr lang="en-US" dirty="0" smtClean="0">
                <a:latin typeface="Gill Sans MT" pitchFamily="34" charset="0"/>
              </a:rPr>
            </a:br>
            <a:r>
              <a:rPr lang="en-US" dirty="0" smtClean="0">
                <a:latin typeface="Gill Sans MT" pitchFamily="34" charset="0"/>
              </a:rPr>
              <a:t>Classification</a:t>
            </a:r>
            <a:br>
              <a:rPr lang="en-US" dirty="0" smtClean="0">
                <a:latin typeface="Gill Sans MT" pitchFamily="34" charset="0"/>
              </a:rPr>
            </a:br>
            <a:endParaRPr lang="en-US" dirty="0"/>
          </a:p>
        </p:txBody>
      </p:sp>
      <p:sp>
        <p:nvSpPr>
          <p:cNvPr id="6" name="Content Placeholder 5"/>
          <p:cNvSpPr>
            <a:spLocks noGrp="1"/>
          </p:cNvSpPr>
          <p:nvPr>
            <p:ph idx="1"/>
          </p:nvPr>
        </p:nvSpPr>
        <p:spPr>
          <a:xfrm>
            <a:off x="457200" y="928670"/>
            <a:ext cx="8186766" cy="5197493"/>
          </a:xfrm>
        </p:spPr>
        <p:txBody>
          <a:bodyPr>
            <a:normAutofit fontScale="77500" lnSpcReduction="20000"/>
          </a:bodyPr>
          <a:lstStyle/>
          <a:p>
            <a:pPr marL="365760" indent="-283464">
              <a:buFont typeface="Wingdings 2"/>
              <a:buChar char=""/>
              <a:defRPr/>
            </a:pPr>
            <a:r>
              <a:rPr lang="en-US" b="1" dirty="0" smtClean="0">
                <a:latin typeface="Times New Roman" pitchFamily="18" charset="0"/>
                <a:cs typeface="Times New Roman" pitchFamily="18" charset="0"/>
              </a:rPr>
              <a:t>Preprocessing: </a:t>
            </a:r>
            <a:r>
              <a:rPr lang="en-US" dirty="0" smtClean="0">
                <a:latin typeface="Times New Roman" pitchFamily="18" charset="0"/>
                <a:cs typeface="Times New Roman" pitchFamily="18" charset="0"/>
              </a:rPr>
              <a:t>Images of different fishes are isolated from one another </a:t>
            </a:r>
          </a:p>
          <a:p>
            <a:pPr marL="365760" indent="-283464">
              <a:buNone/>
              <a:defRPr/>
            </a:pPr>
            <a:r>
              <a:rPr lang="en-US" dirty="0" smtClean="0">
                <a:latin typeface="Times New Roman" pitchFamily="18" charset="0"/>
                <a:cs typeface="Times New Roman" pitchFamily="18" charset="0"/>
              </a:rPr>
              <a:t>   and from background;</a:t>
            </a:r>
          </a:p>
          <a:p>
            <a:pPr marL="365760" indent="-283464">
              <a:buFont typeface="Wingdings 2"/>
              <a:buChar char=""/>
              <a:defRPr/>
            </a:pPr>
            <a:endParaRPr lang="en-US" dirty="0" smtClean="0">
              <a:latin typeface="Times New Roman" pitchFamily="18" charset="0"/>
              <a:cs typeface="Times New Roman" pitchFamily="18" charset="0"/>
            </a:endParaRPr>
          </a:p>
          <a:p>
            <a:pPr marL="365760" indent="-283464">
              <a:buFont typeface="Wingdings 2"/>
              <a:buChar char=""/>
              <a:defRPr/>
            </a:pPr>
            <a:r>
              <a:rPr lang="en-US" b="1" dirty="0" smtClean="0">
                <a:latin typeface="Times New Roman" pitchFamily="18" charset="0"/>
                <a:cs typeface="Times New Roman" pitchFamily="18" charset="0"/>
              </a:rPr>
              <a:t>Feature extraction: </a:t>
            </a:r>
            <a:r>
              <a:rPr lang="en-US" dirty="0" smtClean="0">
                <a:latin typeface="Times New Roman" pitchFamily="18" charset="0"/>
                <a:cs typeface="Times New Roman" pitchFamily="18" charset="0"/>
              </a:rPr>
              <a:t>The</a:t>
            </a:r>
            <a:r>
              <a:rPr lang="en-US" b="1" dirty="0" smtClean="0">
                <a:latin typeface="Times New Roman" pitchFamily="18" charset="0"/>
                <a:cs typeface="Times New Roman" pitchFamily="18" charset="0"/>
              </a:rPr>
              <a:t> </a:t>
            </a:r>
          </a:p>
          <a:p>
            <a:pPr marL="365760" indent="-283464">
              <a:buNone/>
              <a:defRPr/>
            </a:pP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information of a single fish </a:t>
            </a:r>
          </a:p>
          <a:p>
            <a:pPr marL="365760" indent="-283464">
              <a:buNone/>
              <a:defRPr/>
            </a:pPr>
            <a:r>
              <a:rPr lang="en-US" dirty="0" smtClean="0">
                <a:latin typeface="Times New Roman" pitchFamily="18" charset="0"/>
                <a:cs typeface="Times New Roman" pitchFamily="18" charset="0"/>
              </a:rPr>
              <a:t>    is then sent to a feature </a:t>
            </a:r>
          </a:p>
          <a:p>
            <a:pPr marL="365760" indent="-283464">
              <a:buNone/>
              <a:defRPr/>
            </a:pPr>
            <a:r>
              <a:rPr lang="en-US" dirty="0" smtClean="0">
                <a:latin typeface="Times New Roman" pitchFamily="18" charset="0"/>
                <a:cs typeface="Times New Roman" pitchFamily="18" charset="0"/>
              </a:rPr>
              <a:t>    extractor,  that measure certain</a:t>
            </a:r>
          </a:p>
          <a:p>
            <a:pPr marL="365760" indent="-283464">
              <a:buNone/>
              <a:defRPr/>
            </a:pPr>
            <a:r>
              <a:rPr lang="en-US" dirty="0" smtClean="0">
                <a:latin typeface="Times New Roman" pitchFamily="18" charset="0"/>
                <a:cs typeface="Times New Roman" pitchFamily="18" charset="0"/>
              </a:rPr>
              <a:t>   “features” or “properties”;</a:t>
            </a:r>
          </a:p>
          <a:p>
            <a:pPr marL="365760" indent="-283464">
              <a:buFont typeface="Wingdings 2"/>
              <a:buChar char=""/>
              <a:defRPr/>
            </a:pPr>
            <a:endParaRPr lang="en-US" dirty="0" smtClean="0">
              <a:latin typeface="Times New Roman" pitchFamily="18" charset="0"/>
              <a:cs typeface="Times New Roman" pitchFamily="18" charset="0"/>
            </a:endParaRPr>
          </a:p>
          <a:p>
            <a:pPr marL="365760" indent="-283464">
              <a:buFont typeface="Wingdings 2"/>
              <a:buChar char=""/>
              <a:defRPr/>
            </a:pPr>
            <a:r>
              <a:rPr lang="en-US" b="1" dirty="0" smtClean="0">
                <a:latin typeface="Times New Roman" pitchFamily="18" charset="0"/>
                <a:cs typeface="Times New Roman" pitchFamily="18" charset="0"/>
              </a:rPr>
              <a:t>Classification: </a:t>
            </a:r>
            <a:r>
              <a:rPr lang="en-US" dirty="0" smtClean="0">
                <a:latin typeface="Times New Roman" pitchFamily="18" charset="0"/>
                <a:cs typeface="Times New Roman" pitchFamily="18" charset="0"/>
              </a:rPr>
              <a:t>The values of </a:t>
            </a:r>
          </a:p>
          <a:p>
            <a:pPr marL="365760" indent="-283464">
              <a:buNone/>
              <a:defRPr/>
            </a:pPr>
            <a:r>
              <a:rPr lang="en-US" dirty="0" smtClean="0">
                <a:latin typeface="Times New Roman" pitchFamily="18" charset="0"/>
                <a:cs typeface="Times New Roman" pitchFamily="18" charset="0"/>
              </a:rPr>
              <a:t>   these features are passed to a </a:t>
            </a:r>
          </a:p>
          <a:p>
            <a:pPr marL="365760" indent="-283464">
              <a:buNone/>
              <a:defRPr/>
            </a:pPr>
            <a:r>
              <a:rPr lang="en-US" dirty="0" smtClean="0">
                <a:latin typeface="Times New Roman" pitchFamily="18" charset="0"/>
                <a:cs typeface="Times New Roman" pitchFamily="18" charset="0"/>
              </a:rPr>
              <a:t>   classifier that evaluates the evidence presented, and build a model to discriminate between the two species</a:t>
            </a:r>
          </a:p>
          <a:p>
            <a:endParaRPr lang="en-US" dirty="0"/>
          </a:p>
        </p:txBody>
      </p:sp>
      <p:pic>
        <p:nvPicPr>
          <p:cNvPr id="7" name="Picture 2"/>
          <p:cNvPicPr>
            <a:picLocks noChangeAspect="1" noChangeArrowheads="1"/>
          </p:cNvPicPr>
          <p:nvPr/>
        </p:nvPicPr>
        <p:blipFill>
          <a:blip r:embed="rId2" cstate="print"/>
          <a:srcRect/>
          <a:stretch>
            <a:fillRect/>
          </a:stretch>
        </p:blipFill>
        <p:spPr>
          <a:xfrm>
            <a:off x="5357818" y="1357298"/>
            <a:ext cx="2971800" cy="4038600"/>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0034" y="357166"/>
            <a:ext cx="8229600" cy="714380"/>
          </a:xfrm>
        </p:spPr>
        <p:txBody>
          <a:bodyPr>
            <a:normAutofit fontScale="90000"/>
          </a:bodyPr>
          <a:lstStyle/>
          <a:p>
            <a:r>
              <a:rPr lang="en-US" dirty="0" smtClean="0">
                <a:latin typeface="Gill Sans MT" pitchFamily="34" charset="0"/>
              </a:rPr>
              <a:t>Classification</a:t>
            </a:r>
            <a:endParaRPr lang="en-US" dirty="0"/>
          </a:p>
        </p:txBody>
      </p:sp>
      <p:sp>
        <p:nvSpPr>
          <p:cNvPr id="5" name="Content Placeholder 4"/>
          <p:cNvSpPr>
            <a:spLocks noGrp="1"/>
          </p:cNvSpPr>
          <p:nvPr>
            <p:ph idx="1"/>
          </p:nvPr>
        </p:nvSpPr>
        <p:spPr/>
        <p:txBody>
          <a:bodyPr/>
          <a:lstStyle/>
          <a:p>
            <a:pPr marL="365760" indent="-283464">
              <a:buFont typeface="Wingdings 2"/>
              <a:buChar char=""/>
              <a:defRPr/>
            </a:pPr>
            <a:r>
              <a:rPr lang="en-US" sz="2800" dirty="0" smtClean="0"/>
              <a:t>Domain knowledge:</a:t>
            </a:r>
          </a:p>
          <a:p>
            <a:pPr marL="640080" lvl="1" indent="-237744">
              <a:buFont typeface="Verdana"/>
              <a:buChar char="◦"/>
              <a:defRPr/>
            </a:pPr>
            <a:r>
              <a:rPr lang="en-US" sz="2400" dirty="0" smtClean="0"/>
              <a:t>A sea bass is generally longer than a salmon</a:t>
            </a:r>
          </a:p>
          <a:p>
            <a:pPr marL="365760" indent="-283464">
              <a:buFont typeface="Wingdings 2"/>
              <a:buChar char=""/>
              <a:defRPr/>
            </a:pPr>
            <a:r>
              <a:rPr lang="en-US" sz="2800" dirty="0" smtClean="0"/>
              <a:t>Related feature</a:t>
            </a:r>
            <a:r>
              <a:rPr lang="en-US" sz="2800" i="1" dirty="0" smtClean="0"/>
              <a:t>: </a:t>
            </a:r>
            <a:r>
              <a:rPr lang="en-US" sz="2800" dirty="0" smtClean="0"/>
              <a:t>(or attribute)</a:t>
            </a:r>
            <a:r>
              <a:rPr lang="en-US" sz="2800" i="1" dirty="0" smtClean="0"/>
              <a:t> </a:t>
            </a:r>
          </a:p>
          <a:p>
            <a:pPr marL="640080" lvl="1" indent="-237744">
              <a:buFont typeface="Verdana"/>
              <a:buChar char="◦"/>
              <a:defRPr/>
            </a:pPr>
            <a:r>
              <a:rPr lang="en-US" sz="2400" dirty="0" smtClean="0"/>
              <a:t>Length</a:t>
            </a:r>
          </a:p>
          <a:p>
            <a:pPr marL="365760" indent="-283464">
              <a:buFont typeface="Wingdings 2"/>
              <a:buChar char=""/>
              <a:defRPr/>
            </a:pPr>
            <a:r>
              <a:rPr lang="en-US" sz="2800" dirty="0" smtClean="0"/>
              <a:t>Training the classifier:</a:t>
            </a:r>
          </a:p>
          <a:p>
            <a:pPr marL="640080" lvl="1" indent="-237744">
              <a:buFont typeface="Verdana"/>
              <a:buChar char="◦"/>
              <a:defRPr/>
            </a:pPr>
            <a:r>
              <a:rPr lang="en-US" sz="2400" dirty="0" smtClean="0"/>
              <a:t>Some examples are provided to the classifier in this form: &lt;</a:t>
            </a:r>
            <a:r>
              <a:rPr lang="en-US" sz="2400" dirty="0" err="1" smtClean="0"/>
              <a:t>fish_length</a:t>
            </a:r>
            <a:r>
              <a:rPr lang="en-US" sz="2400" dirty="0" smtClean="0"/>
              <a:t>, </a:t>
            </a:r>
            <a:r>
              <a:rPr lang="en-US" sz="2400" dirty="0" err="1" smtClean="0"/>
              <a:t>fish_name</a:t>
            </a:r>
            <a:r>
              <a:rPr lang="en-US" sz="2400" dirty="0" smtClean="0"/>
              <a:t>&gt;</a:t>
            </a:r>
          </a:p>
          <a:p>
            <a:pPr marL="640080" lvl="1" indent="-237744">
              <a:buFont typeface="Verdana"/>
              <a:buChar char="◦"/>
              <a:defRPr/>
            </a:pPr>
            <a:r>
              <a:rPr lang="en-US" sz="2400" dirty="0" smtClean="0"/>
              <a:t>These examples are called training examples</a:t>
            </a:r>
          </a:p>
          <a:p>
            <a:pPr marL="640080" lvl="1" indent="-237744">
              <a:buFont typeface="Verdana"/>
              <a:buChar char="◦"/>
              <a:defRPr/>
            </a:pPr>
            <a:r>
              <a:rPr lang="en-US" sz="2400" dirty="0" smtClean="0"/>
              <a:t>The classifier </a:t>
            </a:r>
            <a:r>
              <a:rPr lang="en-US" sz="2400" i="1" dirty="0" smtClean="0"/>
              <a:t>learns</a:t>
            </a:r>
            <a:r>
              <a:rPr lang="en-US" sz="2400" dirty="0" smtClean="0"/>
              <a:t> itself from the training examples, how to distinguish Salmon from Bass based on the </a:t>
            </a:r>
            <a:r>
              <a:rPr lang="en-US" sz="2400" i="1" dirty="0" err="1" smtClean="0"/>
              <a:t>fish_length</a:t>
            </a:r>
            <a:endParaRPr lang="en-US" sz="2400" i="1" dirty="0"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rmAutofit fontScale="90000"/>
          </a:bodyPr>
          <a:lstStyle/>
          <a:p>
            <a:r>
              <a:rPr lang="en-IN" dirty="0" smtClean="0"/>
              <a:t>Motivation</a:t>
            </a:r>
            <a:endParaRPr lang="en-US" dirty="0"/>
          </a:p>
        </p:txBody>
      </p:sp>
      <p:sp>
        <p:nvSpPr>
          <p:cNvPr id="3" name="Content Placeholder 2"/>
          <p:cNvSpPr>
            <a:spLocks noGrp="1"/>
          </p:cNvSpPr>
          <p:nvPr>
            <p:ph idx="1"/>
          </p:nvPr>
        </p:nvSpPr>
        <p:spPr>
          <a:xfrm>
            <a:off x="457200" y="928670"/>
            <a:ext cx="8229600" cy="5197493"/>
          </a:xfrm>
        </p:spPr>
        <p:txBody>
          <a:bodyPr>
            <a:normAutofit fontScale="70000" lnSpcReduction="20000"/>
          </a:bodyPr>
          <a:lstStyle/>
          <a:p>
            <a:pPr>
              <a:buNone/>
            </a:pPr>
            <a:r>
              <a:rPr lang="en-IN" b="1" dirty="0" smtClean="0"/>
              <a:t>4. </a:t>
            </a:r>
            <a:r>
              <a:rPr lang="en-US" b="1" dirty="0" smtClean="0"/>
              <a:t>Personalization</a:t>
            </a:r>
            <a:r>
              <a:rPr lang="en-US" dirty="0" smtClean="0"/>
              <a:t>: </a:t>
            </a:r>
          </a:p>
          <a:p>
            <a:r>
              <a:rPr lang="en-US" dirty="0" smtClean="0"/>
              <a:t>Many modern applications use machine learning to personalize user experiences.</a:t>
            </a:r>
          </a:p>
          <a:p>
            <a:r>
              <a:rPr lang="en-US" dirty="0" smtClean="0"/>
              <a:t>For example, recommendation systems on platforms like Netflix and Amazon use machine learning to suggest content based on a user's past behavior.</a:t>
            </a:r>
          </a:p>
          <a:p>
            <a:pPr>
              <a:buNone/>
            </a:pPr>
            <a:r>
              <a:rPr lang="en-US" b="1" dirty="0" smtClean="0"/>
              <a:t>5. Optimization</a:t>
            </a:r>
            <a:r>
              <a:rPr lang="en-US" dirty="0" smtClean="0"/>
              <a:t>: </a:t>
            </a:r>
          </a:p>
          <a:p>
            <a:r>
              <a:rPr lang="en-US" dirty="0" smtClean="0"/>
              <a:t>Machine learning can optimize complex systems by learning from data and improving its performance over time. </a:t>
            </a:r>
          </a:p>
          <a:p>
            <a:r>
              <a:rPr lang="en-US" dirty="0" smtClean="0"/>
              <a:t>This is used in areas such as supply chain management, resource allocation, and logistics.</a:t>
            </a:r>
          </a:p>
          <a:p>
            <a:pPr>
              <a:buNone/>
            </a:pPr>
            <a:r>
              <a:rPr lang="en-US" b="1" dirty="0" smtClean="0"/>
              <a:t>6. Pattern Recognition</a:t>
            </a:r>
            <a:r>
              <a:rPr lang="en-US" dirty="0" smtClean="0"/>
              <a:t>: </a:t>
            </a:r>
          </a:p>
          <a:p>
            <a:r>
              <a:rPr lang="en-US" dirty="0" smtClean="0"/>
              <a:t>Machine learning excels at recognizing patterns in data that may be too complex for humans to discern. </a:t>
            </a:r>
          </a:p>
          <a:p>
            <a:r>
              <a:rPr lang="en-US" dirty="0" smtClean="0"/>
              <a:t>This includes medical diagnostics, fraud detection, and quality control in manufacturing.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1472" y="214290"/>
            <a:ext cx="8229600" cy="714380"/>
          </a:xfrm>
        </p:spPr>
        <p:txBody>
          <a:bodyPr>
            <a:normAutofit fontScale="90000"/>
          </a:bodyPr>
          <a:lstStyle/>
          <a:p>
            <a:r>
              <a:rPr lang="en-US" dirty="0" smtClean="0">
                <a:latin typeface="Gill Sans MT" pitchFamily="34" charset="0"/>
              </a:rPr>
              <a:t>Classification</a:t>
            </a:r>
            <a:endParaRPr lang="en-US" dirty="0"/>
          </a:p>
        </p:txBody>
      </p:sp>
      <p:sp>
        <p:nvSpPr>
          <p:cNvPr id="5" name="Content Placeholder 4"/>
          <p:cNvSpPr>
            <a:spLocks noGrp="1"/>
          </p:cNvSpPr>
          <p:nvPr>
            <p:ph idx="1"/>
          </p:nvPr>
        </p:nvSpPr>
        <p:spPr>
          <a:xfrm>
            <a:off x="457200" y="1000108"/>
            <a:ext cx="8229600" cy="5126055"/>
          </a:xfrm>
        </p:spPr>
        <p:txBody>
          <a:bodyPr>
            <a:normAutofit fontScale="92500" lnSpcReduction="10000"/>
          </a:bodyPr>
          <a:lstStyle/>
          <a:p>
            <a:pPr marL="365760" indent="-283464">
              <a:buFont typeface="Wingdings 2"/>
              <a:buChar char=""/>
              <a:defRPr/>
            </a:pPr>
            <a:r>
              <a:rPr lang="en-US" sz="2800" dirty="0" smtClean="0"/>
              <a:t>Classification model (hypothesis):</a:t>
            </a:r>
          </a:p>
          <a:p>
            <a:pPr marL="640080" lvl="1" indent="-237744">
              <a:buFont typeface="Verdana"/>
              <a:buChar char="◦"/>
              <a:defRPr/>
            </a:pPr>
            <a:r>
              <a:rPr lang="en-US" sz="2400" dirty="0" smtClean="0"/>
              <a:t>The classifier generates a model from the training data to classify future examples (test examples)</a:t>
            </a:r>
          </a:p>
          <a:p>
            <a:pPr marL="640080" lvl="1" indent="-237744">
              <a:buFont typeface="Verdana"/>
              <a:buChar char="◦"/>
              <a:defRPr/>
            </a:pPr>
            <a:r>
              <a:rPr lang="en-US" sz="2400" dirty="0" smtClean="0"/>
              <a:t>An example of the model is a rule like:</a:t>
            </a:r>
          </a:p>
          <a:p>
            <a:pPr marL="640080" lvl="1" indent="-237744">
              <a:buFont typeface="Verdana"/>
              <a:buChar char="◦"/>
              <a:defRPr/>
            </a:pPr>
            <a:endParaRPr lang="en-US" sz="2400" dirty="0" smtClean="0"/>
          </a:p>
          <a:p>
            <a:pPr marL="640080" lvl="1" indent="-237744">
              <a:buNone/>
              <a:defRPr/>
            </a:pPr>
            <a:r>
              <a:rPr lang="en-US" sz="2400" dirty="0" smtClean="0"/>
              <a:t>	</a:t>
            </a:r>
            <a:r>
              <a:rPr lang="en-US" sz="1800" dirty="0" smtClean="0">
                <a:solidFill>
                  <a:srgbClr val="FF0000"/>
                </a:solidFill>
              </a:rPr>
              <a:t>Rule: If </a:t>
            </a:r>
            <a:r>
              <a:rPr lang="en-US" sz="1800" i="1" dirty="0" smtClean="0">
                <a:solidFill>
                  <a:srgbClr val="FF0000"/>
                </a:solidFill>
              </a:rPr>
              <a:t>Length &gt;= l* then sea bass </a:t>
            </a:r>
            <a:r>
              <a:rPr lang="en-US" sz="1800" dirty="0" smtClean="0">
                <a:solidFill>
                  <a:srgbClr val="FF0000"/>
                </a:solidFill>
              </a:rPr>
              <a:t>otherwise </a:t>
            </a:r>
            <a:r>
              <a:rPr lang="en-US" sz="1800" i="1" dirty="0" smtClean="0">
                <a:solidFill>
                  <a:srgbClr val="FF0000"/>
                </a:solidFill>
              </a:rPr>
              <a:t>salmon</a:t>
            </a:r>
          </a:p>
          <a:p>
            <a:pPr marL="640080" lvl="1" indent="-237744">
              <a:buNone/>
              <a:defRPr/>
            </a:pPr>
            <a:endParaRPr lang="en-US" sz="1800" i="1" dirty="0" smtClean="0">
              <a:solidFill>
                <a:srgbClr val="FF0000"/>
              </a:solidFill>
            </a:endParaRPr>
          </a:p>
          <a:p>
            <a:pPr marL="640080" lvl="1" indent="-237744">
              <a:buFont typeface="Verdana"/>
              <a:buChar char="◦"/>
              <a:defRPr/>
            </a:pPr>
            <a:r>
              <a:rPr lang="en-US" sz="2400" dirty="0" smtClean="0"/>
              <a:t>Here the value of </a:t>
            </a:r>
            <a:r>
              <a:rPr lang="en-US" sz="2400" i="1" dirty="0" smtClean="0"/>
              <a:t>l* </a:t>
            </a:r>
            <a:r>
              <a:rPr lang="en-US" sz="2400" dirty="0" smtClean="0"/>
              <a:t>determined by the classifier</a:t>
            </a:r>
          </a:p>
          <a:p>
            <a:pPr marL="365760" indent="-283464">
              <a:buFont typeface="Wingdings 2"/>
              <a:buChar char=""/>
              <a:defRPr/>
            </a:pPr>
            <a:r>
              <a:rPr lang="en-US" sz="2800" dirty="0" smtClean="0"/>
              <a:t>Testing the model</a:t>
            </a:r>
          </a:p>
          <a:p>
            <a:pPr marL="640080" lvl="1" indent="-237744">
              <a:buFont typeface="Verdana"/>
              <a:buChar char="◦"/>
              <a:defRPr/>
            </a:pPr>
            <a:r>
              <a:rPr lang="en-US" sz="2400" dirty="0" smtClean="0"/>
              <a:t>Once we get a model out of the classifier, we may use the classifier to test future examples.</a:t>
            </a:r>
          </a:p>
          <a:p>
            <a:pPr marL="640080" lvl="1" indent="-237744">
              <a:buFont typeface="Verdana"/>
              <a:buChar char="◦"/>
              <a:defRPr/>
            </a:pPr>
            <a:r>
              <a:rPr lang="en-US" sz="2400" dirty="0" smtClean="0"/>
              <a:t>The test data is provided in the form &lt;</a:t>
            </a:r>
            <a:r>
              <a:rPr lang="en-US" sz="2400" dirty="0" err="1" smtClean="0"/>
              <a:t>fish_length</a:t>
            </a:r>
            <a:r>
              <a:rPr lang="en-US" sz="2400" dirty="0" smtClean="0"/>
              <a:t>&gt;</a:t>
            </a:r>
          </a:p>
          <a:p>
            <a:pPr marL="640080" lvl="1" indent="-237744">
              <a:buFont typeface="Verdana"/>
              <a:buChar char="◦"/>
              <a:defRPr/>
            </a:pPr>
            <a:r>
              <a:rPr lang="en-US" sz="2400" dirty="0" smtClean="0"/>
              <a:t>The classifier outputs &lt;</a:t>
            </a:r>
            <a:r>
              <a:rPr lang="en-US" sz="2400" dirty="0" err="1" smtClean="0"/>
              <a:t>fish_type</a:t>
            </a:r>
            <a:r>
              <a:rPr lang="en-US" sz="2400" dirty="0" smtClean="0"/>
              <a:t>&gt; by checking </a:t>
            </a:r>
            <a:r>
              <a:rPr lang="en-US" sz="2400" i="1" dirty="0" err="1" smtClean="0"/>
              <a:t>fish_length</a:t>
            </a:r>
            <a:r>
              <a:rPr lang="en-US" sz="2400" dirty="0" smtClean="0"/>
              <a:t> against the model</a:t>
            </a:r>
          </a:p>
          <a:p>
            <a:endParaRPr lang="en-US"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3505200" y="4038600"/>
            <a:ext cx="1828800" cy="1828800"/>
          </a:xfrm>
          <a:prstGeom prst="rect">
            <a:avLst/>
          </a:prstGeom>
          <a:solidFill>
            <a:schemeClr val="accent1">
              <a:alpha val="14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p>
        </p:txBody>
      </p:sp>
      <p:sp>
        <p:nvSpPr>
          <p:cNvPr id="43" name="Rectangle 42"/>
          <p:cNvSpPr/>
          <p:nvPr/>
        </p:nvSpPr>
        <p:spPr>
          <a:xfrm>
            <a:off x="3581400" y="1600200"/>
            <a:ext cx="1524000" cy="1828800"/>
          </a:xfrm>
          <a:prstGeom prst="rect">
            <a:avLst/>
          </a:prstGeom>
          <a:solidFill>
            <a:schemeClr val="accent1">
              <a:alpha val="14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p>
        </p:txBody>
      </p:sp>
      <p:sp>
        <p:nvSpPr>
          <p:cNvPr id="18440" name="TextBox 6"/>
          <p:cNvSpPr txBox="1">
            <a:spLocks noChangeArrowheads="1"/>
          </p:cNvSpPr>
          <p:nvPr/>
        </p:nvSpPr>
        <p:spPr bwMode="auto">
          <a:xfrm>
            <a:off x="3200400" y="304800"/>
            <a:ext cx="2209800" cy="523220"/>
          </a:xfrm>
          <a:prstGeom prst="rect">
            <a:avLst/>
          </a:prstGeom>
          <a:noFill/>
          <a:ln w="9525">
            <a:noFill/>
            <a:miter lim="800000"/>
            <a:headEnd/>
            <a:tailEnd/>
          </a:ln>
        </p:spPr>
        <p:txBody>
          <a:bodyPr wrap="square">
            <a:spAutoFit/>
          </a:bodyPr>
          <a:lstStyle/>
          <a:p>
            <a:r>
              <a:rPr lang="en-US" dirty="0">
                <a:latin typeface="Gill Sans MT" pitchFamily="34" charset="0"/>
              </a:rPr>
              <a:t>Classification</a:t>
            </a:r>
          </a:p>
        </p:txBody>
      </p:sp>
      <p:pic>
        <p:nvPicPr>
          <p:cNvPr id="18441" name="Picture 2"/>
          <p:cNvPicPr>
            <a:picLocks noChangeAspect="1" noChangeArrowheads="1"/>
          </p:cNvPicPr>
          <p:nvPr/>
        </p:nvPicPr>
        <p:blipFill>
          <a:blip r:embed="rId3" cstate="print"/>
          <a:srcRect/>
          <a:stretch>
            <a:fillRect/>
          </a:stretch>
        </p:blipFill>
        <p:spPr bwMode="auto">
          <a:xfrm>
            <a:off x="914400" y="1550988"/>
            <a:ext cx="1219200" cy="1866900"/>
          </a:xfrm>
          <a:prstGeom prst="rect">
            <a:avLst/>
          </a:prstGeom>
          <a:noFill/>
          <a:ln w="9525">
            <a:noFill/>
            <a:miter lim="800000"/>
            <a:headEnd/>
            <a:tailEnd/>
          </a:ln>
        </p:spPr>
      </p:pic>
      <p:sp>
        <p:nvSpPr>
          <p:cNvPr id="18442" name="TextBox 39"/>
          <p:cNvSpPr txBox="1">
            <a:spLocks noChangeArrowheads="1"/>
          </p:cNvSpPr>
          <p:nvPr/>
        </p:nvSpPr>
        <p:spPr bwMode="auto">
          <a:xfrm>
            <a:off x="2057400" y="1895475"/>
            <a:ext cx="1371600" cy="1077218"/>
          </a:xfrm>
          <a:prstGeom prst="rect">
            <a:avLst/>
          </a:prstGeom>
          <a:noFill/>
          <a:ln w="9525">
            <a:noFill/>
            <a:miter lim="800000"/>
            <a:headEnd/>
            <a:tailEnd/>
          </a:ln>
        </p:spPr>
        <p:txBody>
          <a:bodyPr>
            <a:spAutoFit/>
          </a:bodyPr>
          <a:lstStyle/>
          <a:p>
            <a:r>
              <a:rPr lang="en-US" sz="1600" dirty="0"/>
              <a:t>Pre-processing, Feature extraction</a:t>
            </a:r>
          </a:p>
        </p:txBody>
      </p:sp>
      <p:sp>
        <p:nvSpPr>
          <p:cNvPr id="18443" name="TextBox 41"/>
          <p:cNvSpPr txBox="1">
            <a:spLocks noChangeArrowheads="1"/>
          </p:cNvSpPr>
          <p:nvPr/>
        </p:nvSpPr>
        <p:spPr bwMode="auto">
          <a:xfrm>
            <a:off x="3581400" y="2000250"/>
            <a:ext cx="1905000" cy="1077218"/>
          </a:xfrm>
          <a:prstGeom prst="rect">
            <a:avLst/>
          </a:prstGeom>
          <a:noFill/>
          <a:ln w="9525">
            <a:noFill/>
            <a:miter lim="800000"/>
            <a:headEnd/>
            <a:tailEnd/>
          </a:ln>
        </p:spPr>
        <p:txBody>
          <a:bodyPr>
            <a:spAutoFit/>
          </a:bodyPr>
          <a:lstStyle/>
          <a:p>
            <a:r>
              <a:rPr lang="en-US" sz="1600" dirty="0"/>
              <a:t>12, salmon</a:t>
            </a:r>
          </a:p>
          <a:p>
            <a:r>
              <a:rPr lang="en-US" sz="1600" dirty="0"/>
              <a:t>15, sea bass</a:t>
            </a:r>
          </a:p>
          <a:p>
            <a:r>
              <a:rPr lang="en-US" sz="1600" dirty="0"/>
              <a:t>8, salmon</a:t>
            </a:r>
          </a:p>
          <a:p>
            <a:r>
              <a:rPr lang="en-US" sz="1600" dirty="0">
                <a:solidFill>
                  <a:schemeClr val="tx2"/>
                </a:solidFill>
              </a:rPr>
              <a:t>5, sea bass</a:t>
            </a:r>
          </a:p>
        </p:txBody>
      </p:sp>
      <p:cxnSp>
        <p:nvCxnSpPr>
          <p:cNvPr id="49" name="Straight Arrow Connector 48"/>
          <p:cNvCxnSpPr/>
          <p:nvPr/>
        </p:nvCxnSpPr>
        <p:spPr>
          <a:xfrm rot="10800000" flipH="1" flipV="1">
            <a:off x="2057400" y="2438400"/>
            <a:ext cx="1447800" cy="19050"/>
          </a:xfrm>
          <a:prstGeom prst="straightConnector1">
            <a:avLst/>
          </a:prstGeom>
          <a:ln>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8445" name="TextBox 49"/>
          <p:cNvSpPr txBox="1">
            <a:spLocks noChangeArrowheads="1"/>
          </p:cNvSpPr>
          <p:nvPr/>
        </p:nvSpPr>
        <p:spPr bwMode="auto">
          <a:xfrm>
            <a:off x="762000" y="3352800"/>
            <a:ext cx="1524000" cy="338554"/>
          </a:xfrm>
          <a:prstGeom prst="rect">
            <a:avLst/>
          </a:prstGeom>
          <a:noFill/>
          <a:ln w="9525">
            <a:noFill/>
            <a:miter lim="800000"/>
            <a:headEnd/>
            <a:tailEnd/>
          </a:ln>
        </p:spPr>
        <p:txBody>
          <a:bodyPr>
            <a:spAutoFit/>
          </a:bodyPr>
          <a:lstStyle/>
          <a:p>
            <a:r>
              <a:rPr lang="en-US" sz="1600" dirty="0"/>
              <a:t>Training data</a:t>
            </a:r>
          </a:p>
        </p:txBody>
      </p:sp>
      <p:sp>
        <p:nvSpPr>
          <p:cNvPr id="18446" name="TextBox 50"/>
          <p:cNvSpPr txBox="1">
            <a:spLocks noChangeArrowheads="1"/>
          </p:cNvSpPr>
          <p:nvPr/>
        </p:nvSpPr>
        <p:spPr bwMode="auto">
          <a:xfrm>
            <a:off x="3505200" y="3516313"/>
            <a:ext cx="1676400" cy="338554"/>
          </a:xfrm>
          <a:prstGeom prst="rect">
            <a:avLst/>
          </a:prstGeom>
          <a:noFill/>
          <a:ln w="9525">
            <a:noFill/>
            <a:miter lim="800000"/>
            <a:headEnd/>
            <a:tailEnd/>
          </a:ln>
        </p:spPr>
        <p:txBody>
          <a:bodyPr>
            <a:spAutoFit/>
          </a:bodyPr>
          <a:lstStyle/>
          <a:p>
            <a:r>
              <a:rPr lang="en-US" sz="1600" dirty="0"/>
              <a:t>Feature vector</a:t>
            </a:r>
          </a:p>
        </p:txBody>
      </p:sp>
      <p:cxnSp>
        <p:nvCxnSpPr>
          <p:cNvPr id="53" name="Straight Arrow Connector 52"/>
          <p:cNvCxnSpPr>
            <a:stCxn id="43" idx="3"/>
          </p:cNvCxnSpPr>
          <p:nvPr/>
        </p:nvCxnSpPr>
        <p:spPr>
          <a:xfrm>
            <a:off x="5105400" y="2514600"/>
            <a:ext cx="1143000" cy="158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8448" name="TextBox 53"/>
          <p:cNvSpPr txBox="1">
            <a:spLocks noChangeArrowheads="1"/>
          </p:cNvSpPr>
          <p:nvPr/>
        </p:nvSpPr>
        <p:spPr bwMode="auto">
          <a:xfrm>
            <a:off x="5181600" y="2133600"/>
            <a:ext cx="1143000" cy="338554"/>
          </a:xfrm>
          <a:prstGeom prst="rect">
            <a:avLst/>
          </a:prstGeom>
          <a:noFill/>
          <a:ln w="9525">
            <a:noFill/>
            <a:miter lim="800000"/>
            <a:headEnd/>
            <a:tailEnd/>
          </a:ln>
        </p:spPr>
        <p:txBody>
          <a:bodyPr>
            <a:spAutoFit/>
          </a:bodyPr>
          <a:lstStyle/>
          <a:p>
            <a:r>
              <a:rPr lang="en-US" sz="1600" dirty="0"/>
              <a:t>Training</a:t>
            </a:r>
          </a:p>
        </p:txBody>
      </p:sp>
      <p:sp>
        <p:nvSpPr>
          <p:cNvPr id="55" name="Oval 54"/>
          <p:cNvSpPr/>
          <p:nvPr/>
        </p:nvSpPr>
        <p:spPr>
          <a:xfrm>
            <a:off x="6248400" y="1828800"/>
            <a:ext cx="2286000" cy="1295400"/>
          </a:xfrm>
          <a:prstGeom prst="ellipse">
            <a:avLst/>
          </a:prstGeom>
          <a:solidFill>
            <a:schemeClr val="accent1">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i="1" dirty="0">
                <a:solidFill>
                  <a:srgbClr val="002060"/>
                </a:solidFill>
              </a:rPr>
              <a:t>If</a:t>
            </a:r>
            <a:r>
              <a:rPr lang="en-US" sz="1600" dirty="0">
                <a:solidFill>
                  <a:srgbClr val="002060"/>
                </a:solidFill>
              </a:rPr>
              <a:t> </a:t>
            </a:r>
            <a:r>
              <a:rPr lang="en-US" sz="1600" dirty="0" smtClean="0">
                <a:solidFill>
                  <a:srgbClr val="002060"/>
                </a:solidFill>
              </a:rPr>
              <a:t> </a:t>
            </a:r>
            <a:r>
              <a:rPr lang="en-US" sz="1600" dirty="0" err="1" smtClean="0">
                <a:solidFill>
                  <a:srgbClr val="002060"/>
                </a:solidFill>
              </a:rPr>
              <a:t>len</a:t>
            </a:r>
            <a:r>
              <a:rPr lang="en-US" sz="1600" dirty="0" smtClean="0">
                <a:solidFill>
                  <a:srgbClr val="002060"/>
                </a:solidFill>
              </a:rPr>
              <a:t> </a:t>
            </a:r>
            <a:r>
              <a:rPr lang="en-US" sz="1600" dirty="0">
                <a:solidFill>
                  <a:srgbClr val="002060"/>
                </a:solidFill>
              </a:rPr>
              <a:t>&gt; 12, </a:t>
            </a:r>
            <a:r>
              <a:rPr lang="en-US" sz="1600" b="1" i="1" dirty="0">
                <a:solidFill>
                  <a:srgbClr val="002060"/>
                </a:solidFill>
              </a:rPr>
              <a:t>then</a:t>
            </a:r>
            <a:r>
              <a:rPr lang="en-US" sz="1600" dirty="0">
                <a:solidFill>
                  <a:srgbClr val="002060"/>
                </a:solidFill>
              </a:rPr>
              <a:t> sea bass </a:t>
            </a:r>
            <a:r>
              <a:rPr lang="en-US" sz="1600" b="1" i="1" dirty="0">
                <a:solidFill>
                  <a:srgbClr val="002060"/>
                </a:solidFill>
              </a:rPr>
              <a:t>else</a:t>
            </a:r>
            <a:r>
              <a:rPr lang="en-US" sz="1600" dirty="0">
                <a:solidFill>
                  <a:srgbClr val="002060"/>
                </a:solidFill>
              </a:rPr>
              <a:t> salmon</a:t>
            </a:r>
          </a:p>
        </p:txBody>
      </p:sp>
      <p:sp>
        <p:nvSpPr>
          <p:cNvPr id="18450" name="TextBox 55"/>
          <p:cNvSpPr txBox="1">
            <a:spLocks noChangeArrowheads="1"/>
          </p:cNvSpPr>
          <p:nvPr/>
        </p:nvSpPr>
        <p:spPr bwMode="auto">
          <a:xfrm>
            <a:off x="6553200" y="3440113"/>
            <a:ext cx="1676400" cy="369887"/>
          </a:xfrm>
          <a:prstGeom prst="rect">
            <a:avLst/>
          </a:prstGeom>
          <a:noFill/>
          <a:ln w="9525">
            <a:noFill/>
            <a:miter lim="800000"/>
            <a:headEnd/>
            <a:tailEnd/>
          </a:ln>
        </p:spPr>
        <p:txBody>
          <a:bodyPr>
            <a:spAutoFit/>
          </a:bodyPr>
          <a:lstStyle/>
          <a:p>
            <a:pPr algn="ctr"/>
            <a:r>
              <a:rPr lang="en-US"/>
              <a:t>Model</a:t>
            </a:r>
          </a:p>
        </p:txBody>
      </p:sp>
      <p:pic>
        <p:nvPicPr>
          <p:cNvPr id="18451" name="Picture 2"/>
          <p:cNvPicPr>
            <a:picLocks noChangeAspect="1" noChangeArrowheads="1"/>
          </p:cNvPicPr>
          <p:nvPr/>
        </p:nvPicPr>
        <p:blipFill>
          <a:blip r:embed="rId3" cstate="print"/>
          <a:srcRect/>
          <a:stretch>
            <a:fillRect/>
          </a:stretch>
        </p:blipFill>
        <p:spPr bwMode="auto">
          <a:xfrm>
            <a:off x="887413" y="4038600"/>
            <a:ext cx="1219200" cy="1866900"/>
          </a:xfrm>
          <a:prstGeom prst="rect">
            <a:avLst/>
          </a:prstGeom>
          <a:noFill/>
          <a:ln w="9525">
            <a:noFill/>
            <a:miter lim="800000"/>
            <a:headEnd/>
            <a:tailEnd/>
          </a:ln>
        </p:spPr>
      </p:pic>
      <p:sp>
        <p:nvSpPr>
          <p:cNvPr id="18452" name="TextBox 57"/>
          <p:cNvSpPr txBox="1">
            <a:spLocks noChangeArrowheads="1"/>
          </p:cNvSpPr>
          <p:nvPr/>
        </p:nvSpPr>
        <p:spPr bwMode="auto">
          <a:xfrm>
            <a:off x="990600" y="5943600"/>
            <a:ext cx="1524000" cy="338554"/>
          </a:xfrm>
          <a:prstGeom prst="rect">
            <a:avLst/>
          </a:prstGeom>
          <a:noFill/>
          <a:ln w="9525">
            <a:noFill/>
            <a:miter lim="800000"/>
            <a:headEnd/>
            <a:tailEnd/>
          </a:ln>
        </p:spPr>
        <p:txBody>
          <a:bodyPr>
            <a:spAutoFit/>
          </a:bodyPr>
          <a:lstStyle/>
          <a:p>
            <a:r>
              <a:rPr lang="en-US" sz="1600" dirty="0"/>
              <a:t>Test data</a:t>
            </a:r>
          </a:p>
        </p:txBody>
      </p:sp>
      <p:sp>
        <p:nvSpPr>
          <p:cNvPr id="18453" name="TextBox 59"/>
          <p:cNvSpPr txBox="1">
            <a:spLocks noChangeArrowheads="1"/>
          </p:cNvSpPr>
          <p:nvPr/>
        </p:nvSpPr>
        <p:spPr bwMode="auto">
          <a:xfrm>
            <a:off x="3505200" y="4114800"/>
            <a:ext cx="1905000" cy="1569660"/>
          </a:xfrm>
          <a:prstGeom prst="rect">
            <a:avLst/>
          </a:prstGeom>
          <a:noFill/>
          <a:ln w="9525">
            <a:noFill/>
            <a:miter lim="800000"/>
            <a:headEnd/>
            <a:tailEnd/>
          </a:ln>
        </p:spPr>
        <p:txBody>
          <a:bodyPr wrap="square">
            <a:spAutoFit/>
          </a:bodyPr>
          <a:lstStyle/>
          <a:p>
            <a:r>
              <a:rPr lang="en-US" sz="1600" dirty="0"/>
              <a:t>15, salmon</a:t>
            </a:r>
          </a:p>
          <a:p>
            <a:r>
              <a:rPr lang="en-US" sz="1600" dirty="0"/>
              <a:t>10, salmon</a:t>
            </a:r>
          </a:p>
          <a:p>
            <a:endParaRPr lang="en-US" sz="1600" dirty="0" smtClean="0"/>
          </a:p>
          <a:p>
            <a:endParaRPr lang="en-US" sz="1600" dirty="0" smtClean="0"/>
          </a:p>
          <a:p>
            <a:r>
              <a:rPr lang="en-US" sz="1600" dirty="0" smtClean="0"/>
              <a:t>18</a:t>
            </a:r>
            <a:r>
              <a:rPr lang="en-US" sz="1600" dirty="0"/>
              <a:t>, ? </a:t>
            </a:r>
          </a:p>
          <a:p>
            <a:r>
              <a:rPr lang="en-US" sz="1600" dirty="0">
                <a:solidFill>
                  <a:schemeClr val="tx2"/>
                </a:solidFill>
              </a:rPr>
              <a:t>8, ?  </a:t>
            </a:r>
          </a:p>
        </p:txBody>
      </p:sp>
      <p:sp>
        <p:nvSpPr>
          <p:cNvPr id="18454" name="TextBox 60"/>
          <p:cNvSpPr txBox="1">
            <a:spLocks noChangeArrowheads="1"/>
          </p:cNvSpPr>
          <p:nvPr/>
        </p:nvSpPr>
        <p:spPr bwMode="auto">
          <a:xfrm>
            <a:off x="3505200" y="5954713"/>
            <a:ext cx="1676400" cy="338554"/>
          </a:xfrm>
          <a:prstGeom prst="rect">
            <a:avLst/>
          </a:prstGeom>
          <a:noFill/>
          <a:ln w="9525">
            <a:noFill/>
            <a:miter lim="800000"/>
            <a:headEnd/>
            <a:tailEnd/>
          </a:ln>
        </p:spPr>
        <p:txBody>
          <a:bodyPr>
            <a:spAutoFit/>
          </a:bodyPr>
          <a:lstStyle/>
          <a:p>
            <a:r>
              <a:rPr lang="en-US" sz="1600" dirty="0"/>
              <a:t>Feature vector</a:t>
            </a:r>
          </a:p>
        </p:txBody>
      </p:sp>
      <p:cxnSp>
        <p:nvCxnSpPr>
          <p:cNvPr id="62" name="Straight Arrow Connector 61"/>
          <p:cNvCxnSpPr>
            <a:stCxn id="59" idx="3"/>
          </p:cNvCxnSpPr>
          <p:nvPr/>
        </p:nvCxnSpPr>
        <p:spPr>
          <a:xfrm>
            <a:off x="5334000" y="4953000"/>
            <a:ext cx="838200" cy="158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8456" name="TextBox 62"/>
          <p:cNvSpPr txBox="1">
            <a:spLocks noChangeArrowheads="1"/>
          </p:cNvSpPr>
          <p:nvPr/>
        </p:nvSpPr>
        <p:spPr bwMode="auto">
          <a:xfrm>
            <a:off x="5257800" y="4648200"/>
            <a:ext cx="1295400" cy="584775"/>
          </a:xfrm>
          <a:prstGeom prst="rect">
            <a:avLst/>
          </a:prstGeom>
          <a:noFill/>
          <a:ln w="9525">
            <a:noFill/>
            <a:miter lim="800000"/>
            <a:headEnd/>
            <a:tailEnd/>
          </a:ln>
        </p:spPr>
        <p:txBody>
          <a:bodyPr>
            <a:spAutoFit/>
          </a:bodyPr>
          <a:lstStyle/>
          <a:p>
            <a:r>
              <a:rPr lang="en-US" sz="1600" dirty="0"/>
              <a:t>Test/</a:t>
            </a:r>
          </a:p>
          <a:p>
            <a:r>
              <a:rPr lang="en-US" sz="1600" dirty="0"/>
              <a:t>Classify</a:t>
            </a:r>
          </a:p>
        </p:txBody>
      </p:sp>
      <p:sp>
        <p:nvSpPr>
          <p:cNvPr id="64" name="Oval 63"/>
          <p:cNvSpPr/>
          <p:nvPr/>
        </p:nvSpPr>
        <p:spPr>
          <a:xfrm>
            <a:off x="6172200" y="4191000"/>
            <a:ext cx="2819400" cy="1447800"/>
          </a:xfrm>
          <a:prstGeom prst="ellipse">
            <a:avLst/>
          </a:prstGeom>
          <a:solidFill>
            <a:schemeClr val="accent1">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rgbClr val="FF0000"/>
                </a:solidFill>
              </a:rPr>
              <a:t>sea bass (error!)</a:t>
            </a:r>
          </a:p>
          <a:p>
            <a:pPr algn="ctr">
              <a:defRPr/>
            </a:pPr>
            <a:r>
              <a:rPr lang="en-US" sz="1600" dirty="0">
                <a:solidFill>
                  <a:srgbClr val="002060"/>
                </a:solidFill>
              </a:rPr>
              <a:t>salmon (correct)</a:t>
            </a:r>
          </a:p>
          <a:p>
            <a:pPr algn="ctr">
              <a:defRPr/>
            </a:pPr>
            <a:r>
              <a:rPr lang="en-US" sz="1600" dirty="0">
                <a:solidFill>
                  <a:srgbClr val="002060"/>
                </a:solidFill>
              </a:rPr>
              <a:t>sea bass</a:t>
            </a:r>
          </a:p>
          <a:p>
            <a:pPr algn="ctr">
              <a:defRPr/>
            </a:pPr>
            <a:r>
              <a:rPr lang="en-US" sz="1600" dirty="0">
                <a:solidFill>
                  <a:srgbClr val="002060"/>
                </a:solidFill>
              </a:rPr>
              <a:t>salmon</a:t>
            </a:r>
          </a:p>
        </p:txBody>
      </p:sp>
      <p:sp>
        <p:nvSpPr>
          <p:cNvPr id="18458" name="TextBox 64"/>
          <p:cNvSpPr txBox="1">
            <a:spLocks noChangeArrowheads="1"/>
          </p:cNvSpPr>
          <p:nvPr/>
        </p:nvSpPr>
        <p:spPr bwMode="auto">
          <a:xfrm>
            <a:off x="6477000" y="5878513"/>
            <a:ext cx="2438400" cy="338554"/>
          </a:xfrm>
          <a:prstGeom prst="rect">
            <a:avLst/>
          </a:prstGeom>
          <a:noFill/>
          <a:ln w="9525">
            <a:noFill/>
            <a:miter lim="800000"/>
            <a:headEnd/>
            <a:tailEnd/>
          </a:ln>
        </p:spPr>
        <p:txBody>
          <a:bodyPr>
            <a:spAutoFit/>
          </a:bodyPr>
          <a:lstStyle/>
          <a:p>
            <a:pPr algn="ctr"/>
            <a:r>
              <a:rPr lang="en-US" sz="1600" dirty="0"/>
              <a:t>Evaluation/Prediction</a:t>
            </a:r>
          </a:p>
        </p:txBody>
      </p:sp>
      <p:cxnSp>
        <p:nvCxnSpPr>
          <p:cNvPr id="69" name="Straight Arrow Connector 68"/>
          <p:cNvCxnSpPr/>
          <p:nvPr/>
        </p:nvCxnSpPr>
        <p:spPr>
          <a:xfrm>
            <a:off x="2133600" y="4800600"/>
            <a:ext cx="1143000" cy="158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8460" name="TextBox 70"/>
          <p:cNvSpPr txBox="1">
            <a:spLocks noChangeArrowheads="1"/>
          </p:cNvSpPr>
          <p:nvPr/>
        </p:nvSpPr>
        <p:spPr bwMode="auto">
          <a:xfrm>
            <a:off x="2057400" y="4114800"/>
            <a:ext cx="1371600" cy="1323439"/>
          </a:xfrm>
          <a:prstGeom prst="rect">
            <a:avLst/>
          </a:prstGeom>
          <a:noFill/>
          <a:ln w="9525">
            <a:noFill/>
            <a:miter lim="800000"/>
            <a:headEnd/>
            <a:tailEnd/>
          </a:ln>
        </p:spPr>
        <p:txBody>
          <a:bodyPr wrap="square">
            <a:spAutoFit/>
          </a:bodyPr>
          <a:lstStyle/>
          <a:p>
            <a:r>
              <a:rPr lang="en-US" sz="1600" dirty="0"/>
              <a:t>Pre-processing, </a:t>
            </a:r>
            <a:endParaRPr lang="en-US" sz="1600" dirty="0" smtClean="0"/>
          </a:p>
          <a:p>
            <a:endParaRPr lang="en-US" sz="1600" dirty="0" smtClean="0"/>
          </a:p>
          <a:p>
            <a:r>
              <a:rPr lang="en-US" sz="1600" dirty="0" smtClean="0"/>
              <a:t>Feature </a:t>
            </a:r>
            <a:r>
              <a:rPr lang="en-US" sz="1600" dirty="0"/>
              <a:t>extraction</a:t>
            </a:r>
          </a:p>
        </p:txBody>
      </p:sp>
      <p:sp>
        <p:nvSpPr>
          <p:cNvPr id="74" name="Rounded Rectangle 73"/>
          <p:cNvSpPr/>
          <p:nvPr/>
        </p:nvSpPr>
        <p:spPr>
          <a:xfrm>
            <a:off x="3581400" y="4191000"/>
            <a:ext cx="1219200" cy="609600"/>
          </a:xfrm>
          <a:prstGeom prst="roundRect">
            <a:avLst/>
          </a:prstGeom>
          <a:solidFill>
            <a:schemeClr val="accent4">
              <a:lumMod val="60000"/>
              <a:lumOff val="4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18462" name="TextBox 74"/>
          <p:cNvSpPr txBox="1">
            <a:spLocks noChangeArrowheads="1"/>
          </p:cNvSpPr>
          <p:nvPr/>
        </p:nvSpPr>
        <p:spPr bwMode="auto">
          <a:xfrm>
            <a:off x="5132388" y="3789363"/>
            <a:ext cx="1524000" cy="307975"/>
          </a:xfrm>
          <a:prstGeom prst="rect">
            <a:avLst/>
          </a:prstGeom>
          <a:noFill/>
          <a:ln w="9525">
            <a:noFill/>
            <a:miter lim="800000"/>
            <a:headEnd/>
            <a:tailEnd/>
          </a:ln>
        </p:spPr>
        <p:txBody>
          <a:bodyPr>
            <a:spAutoFit/>
          </a:bodyPr>
          <a:lstStyle/>
          <a:p>
            <a:r>
              <a:rPr lang="en-US" sz="1400"/>
              <a:t>Labeled data</a:t>
            </a:r>
          </a:p>
        </p:txBody>
      </p:sp>
      <p:cxnSp>
        <p:nvCxnSpPr>
          <p:cNvPr id="77" name="Straight Arrow Connector 76"/>
          <p:cNvCxnSpPr/>
          <p:nvPr/>
        </p:nvCxnSpPr>
        <p:spPr>
          <a:xfrm rot="10800000" flipV="1">
            <a:off x="4800600" y="4038600"/>
            <a:ext cx="9144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8" name="Rounded Rectangle 77"/>
          <p:cNvSpPr/>
          <p:nvPr/>
        </p:nvSpPr>
        <p:spPr>
          <a:xfrm>
            <a:off x="3581400" y="5029200"/>
            <a:ext cx="1219200" cy="609600"/>
          </a:xfrm>
          <a:prstGeom prst="roundRect">
            <a:avLst/>
          </a:prstGeom>
          <a:solidFill>
            <a:schemeClr val="accent5">
              <a:lumMod val="60000"/>
              <a:lumOff val="40000"/>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465" name="TextBox 78"/>
          <p:cNvSpPr txBox="1">
            <a:spLocks noChangeArrowheads="1"/>
          </p:cNvSpPr>
          <p:nvPr/>
        </p:nvSpPr>
        <p:spPr bwMode="auto">
          <a:xfrm>
            <a:off x="1752600" y="6324600"/>
            <a:ext cx="1828800" cy="307975"/>
          </a:xfrm>
          <a:prstGeom prst="rect">
            <a:avLst/>
          </a:prstGeom>
          <a:noFill/>
          <a:ln w="9525">
            <a:noFill/>
            <a:miter lim="800000"/>
            <a:headEnd/>
            <a:tailEnd/>
          </a:ln>
        </p:spPr>
        <p:txBody>
          <a:bodyPr>
            <a:spAutoFit/>
          </a:bodyPr>
          <a:lstStyle/>
          <a:p>
            <a:r>
              <a:rPr lang="en-US" sz="1400"/>
              <a:t>Unlabeled data</a:t>
            </a:r>
          </a:p>
        </p:txBody>
      </p:sp>
      <p:cxnSp>
        <p:nvCxnSpPr>
          <p:cNvPr id="81" name="Straight Arrow Connector 80"/>
          <p:cNvCxnSpPr/>
          <p:nvPr/>
        </p:nvCxnSpPr>
        <p:spPr>
          <a:xfrm flipV="1">
            <a:off x="2514600" y="5638800"/>
            <a:ext cx="12192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rot="5400000" flipH="1" flipV="1">
            <a:off x="6438900" y="5372100"/>
            <a:ext cx="990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endCxn id="88" idx="2"/>
          </p:cNvCxnSpPr>
          <p:nvPr/>
        </p:nvCxnSpPr>
        <p:spPr>
          <a:xfrm rot="16200000" flipV="1">
            <a:off x="7562850" y="5581650"/>
            <a:ext cx="533400" cy="342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Rounded Rectangle 85"/>
          <p:cNvSpPr/>
          <p:nvPr/>
        </p:nvSpPr>
        <p:spPr>
          <a:xfrm>
            <a:off x="6781800" y="4343400"/>
            <a:ext cx="1752600" cy="609600"/>
          </a:xfrm>
          <a:prstGeom prst="roundRect">
            <a:avLst/>
          </a:prstGeom>
          <a:solidFill>
            <a:schemeClr val="accent4">
              <a:lumMod val="60000"/>
              <a:lumOff val="40000"/>
              <a:alpha val="29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8" name="Rounded Rectangle 87"/>
          <p:cNvSpPr/>
          <p:nvPr/>
        </p:nvSpPr>
        <p:spPr>
          <a:xfrm>
            <a:off x="7162800" y="4953000"/>
            <a:ext cx="990600" cy="533400"/>
          </a:xfrm>
          <a:prstGeom prst="roundRect">
            <a:avLst/>
          </a:prstGeom>
          <a:solidFill>
            <a:schemeClr val="accent3">
              <a:lumMod val="60000"/>
              <a:lumOff val="40000"/>
              <a:alpha val="29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2" name="TextBox 6"/>
          <p:cNvSpPr txBox="1">
            <a:spLocks noChangeArrowheads="1"/>
          </p:cNvSpPr>
          <p:nvPr/>
        </p:nvSpPr>
        <p:spPr bwMode="auto">
          <a:xfrm>
            <a:off x="3276600" y="381000"/>
            <a:ext cx="2971800" cy="523220"/>
          </a:xfrm>
          <a:prstGeom prst="rect">
            <a:avLst/>
          </a:prstGeom>
          <a:noFill/>
          <a:ln w="9525">
            <a:noFill/>
            <a:miter lim="800000"/>
            <a:headEnd/>
            <a:tailEnd/>
          </a:ln>
        </p:spPr>
        <p:txBody>
          <a:bodyPr wrap="square">
            <a:spAutoFit/>
          </a:bodyPr>
          <a:lstStyle/>
          <a:p>
            <a:r>
              <a:rPr lang="en-US" dirty="0">
                <a:latin typeface="Gill Sans MT" pitchFamily="34" charset="0"/>
              </a:rPr>
              <a:t>Classification</a:t>
            </a:r>
          </a:p>
        </p:txBody>
      </p:sp>
      <p:sp>
        <p:nvSpPr>
          <p:cNvPr id="19463" name="Content Placeholder 9"/>
          <p:cNvSpPr>
            <a:spLocks noGrp="1"/>
          </p:cNvSpPr>
          <p:nvPr>
            <p:ph idx="1"/>
          </p:nvPr>
        </p:nvSpPr>
        <p:spPr>
          <a:xfrm>
            <a:off x="806450" y="1447800"/>
            <a:ext cx="7499350" cy="4800600"/>
          </a:xfrm>
        </p:spPr>
        <p:txBody>
          <a:bodyPr/>
          <a:lstStyle/>
          <a:p>
            <a:pPr eaLnBrk="1" hangingPunct="1"/>
            <a:r>
              <a:rPr lang="en-US" sz="2800" smtClean="0"/>
              <a:t>Why error?</a:t>
            </a:r>
          </a:p>
          <a:p>
            <a:pPr lvl="1" indent="-282575" eaLnBrk="1" hangingPunct="1">
              <a:buFont typeface="Wingdings 2" pitchFamily="18" charset="2"/>
              <a:buChar char=""/>
            </a:pPr>
            <a:r>
              <a:rPr lang="en-US" sz="2400" smtClean="0"/>
              <a:t>Insufficient training data</a:t>
            </a:r>
          </a:p>
          <a:p>
            <a:pPr lvl="1" indent="-282575" eaLnBrk="1" hangingPunct="1">
              <a:buFont typeface="Wingdings 2" pitchFamily="18" charset="2"/>
              <a:buChar char=""/>
            </a:pPr>
            <a:r>
              <a:rPr lang="en-US" sz="2400" smtClean="0"/>
              <a:t>Too few features</a:t>
            </a:r>
          </a:p>
          <a:p>
            <a:pPr lvl="1" indent="-282575" eaLnBrk="1" hangingPunct="1">
              <a:buFont typeface="Wingdings 2" pitchFamily="18" charset="2"/>
              <a:buChar char=""/>
            </a:pPr>
            <a:r>
              <a:rPr lang="en-US" sz="2400" smtClean="0"/>
              <a:t>Too many/irrelevant features</a:t>
            </a:r>
          </a:p>
          <a:p>
            <a:pPr lvl="1" indent="-282575" eaLnBrk="1" hangingPunct="1">
              <a:buFont typeface="Wingdings 2" pitchFamily="18" charset="2"/>
              <a:buChar char=""/>
            </a:pPr>
            <a:r>
              <a:rPr lang="en-US" sz="2400" smtClean="0"/>
              <a:t>Overfitting / specialization</a:t>
            </a:r>
          </a:p>
          <a:p>
            <a:pPr lvl="1" indent="-282575" eaLnBrk="1" hangingPunct="1">
              <a:buFont typeface="Wingdings 2" pitchFamily="18" charset="2"/>
              <a:buChar char=""/>
            </a:pPr>
            <a:endParaRPr lang="en-US" sz="2000" smtClean="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TextBox 6"/>
          <p:cNvSpPr txBox="1">
            <a:spLocks noChangeArrowheads="1"/>
          </p:cNvSpPr>
          <p:nvPr/>
        </p:nvSpPr>
        <p:spPr bwMode="auto">
          <a:xfrm>
            <a:off x="3352800" y="381000"/>
            <a:ext cx="2362200" cy="523220"/>
          </a:xfrm>
          <a:prstGeom prst="rect">
            <a:avLst/>
          </a:prstGeom>
          <a:noFill/>
          <a:ln w="9525">
            <a:noFill/>
            <a:miter lim="800000"/>
            <a:headEnd/>
            <a:tailEnd/>
          </a:ln>
        </p:spPr>
        <p:txBody>
          <a:bodyPr wrap="square">
            <a:spAutoFit/>
          </a:bodyPr>
          <a:lstStyle/>
          <a:p>
            <a:r>
              <a:rPr lang="en-US" dirty="0">
                <a:latin typeface="Gill Sans MT" pitchFamily="34" charset="0"/>
              </a:rPr>
              <a:t>Classification</a:t>
            </a:r>
          </a:p>
        </p:txBody>
      </p:sp>
      <p:pic>
        <p:nvPicPr>
          <p:cNvPr id="20488" name="Picture 2"/>
          <p:cNvPicPr>
            <a:picLocks noChangeAspect="1" noChangeArrowheads="1"/>
          </p:cNvPicPr>
          <p:nvPr/>
        </p:nvPicPr>
        <p:blipFill>
          <a:blip r:embed="rId3" cstate="print"/>
          <a:srcRect/>
          <a:stretch>
            <a:fillRect/>
          </a:stretch>
        </p:blipFill>
        <p:spPr bwMode="auto">
          <a:xfrm>
            <a:off x="609600" y="1371600"/>
            <a:ext cx="6172200" cy="459914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0" name="TextBox 6"/>
          <p:cNvSpPr txBox="1">
            <a:spLocks noChangeArrowheads="1"/>
          </p:cNvSpPr>
          <p:nvPr/>
        </p:nvSpPr>
        <p:spPr bwMode="auto">
          <a:xfrm>
            <a:off x="3200400" y="304800"/>
            <a:ext cx="2362200" cy="523220"/>
          </a:xfrm>
          <a:prstGeom prst="rect">
            <a:avLst/>
          </a:prstGeom>
          <a:noFill/>
          <a:ln w="9525">
            <a:noFill/>
            <a:miter lim="800000"/>
            <a:headEnd/>
            <a:tailEnd/>
          </a:ln>
        </p:spPr>
        <p:txBody>
          <a:bodyPr wrap="square">
            <a:spAutoFit/>
          </a:bodyPr>
          <a:lstStyle/>
          <a:p>
            <a:r>
              <a:rPr lang="en-US" dirty="0">
                <a:latin typeface="Gill Sans MT" pitchFamily="34" charset="0"/>
              </a:rPr>
              <a:t>Classification</a:t>
            </a:r>
          </a:p>
        </p:txBody>
      </p:sp>
      <p:sp>
        <p:nvSpPr>
          <p:cNvPr id="10" name="Content Placeholder 9"/>
          <p:cNvSpPr>
            <a:spLocks noGrp="1"/>
          </p:cNvSpPr>
          <p:nvPr>
            <p:ph idx="1"/>
          </p:nvPr>
        </p:nvSpPr>
        <p:spPr>
          <a:xfrm>
            <a:off x="685800" y="1295400"/>
            <a:ext cx="7499350" cy="4800600"/>
          </a:xfrm>
        </p:spPr>
        <p:txBody>
          <a:bodyPr>
            <a:normAutofit/>
          </a:bodyPr>
          <a:lstStyle/>
          <a:p>
            <a:pPr eaLnBrk="1" hangingPunct="1">
              <a:defRPr/>
            </a:pPr>
            <a:r>
              <a:rPr lang="en-US" sz="2800" dirty="0" smtClean="0"/>
              <a:t>New Feature</a:t>
            </a:r>
            <a:r>
              <a:rPr lang="en-US" sz="2800" i="1" dirty="0" smtClean="0"/>
              <a:t>: </a:t>
            </a:r>
          </a:p>
          <a:p>
            <a:pPr lvl="1" eaLnBrk="1" hangingPunct="1">
              <a:defRPr/>
            </a:pPr>
            <a:r>
              <a:rPr lang="en-US" sz="2400" i="1" dirty="0" smtClean="0"/>
              <a:t>Average lightness of the fish scales</a:t>
            </a:r>
          </a:p>
          <a:p>
            <a:pPr marL="640398" lvl="1" indent="-283464" eaLnBrk="1" fontAlgn="auto" hangingPunct="1">
              <a:spcAft>
                <a:spcPts val="0"/>
              </a:spcAft>
              <a:buNone/>
              <a:defRPr/>
            </a:pPr>
            <a:endParaRPr lang="en-US" sz="2000" dirty="0"/>
          </a:p>
        </p:txBody>
      </p:sp>
      <p:pic>
        <p:nvPicPr>
          <p:cNvPr id="21512" name="Picture 2"/>
          <p:cNvPicPr>
            <a:picLocks noChangeAspect="1" noChangeArrowheads="1"/>
          </p:cNvPicPr>
          <p:nvPr/>
        </p:nvPicPr>
        <p:blipFill>
          <a:blip r:embed="rId3" cstate="print"/>
          <a:srcRect/>
          <a:stretch>
            <a:fillRect/>
          </a:stretch>
        </p:blipFill>
        <p:spPr bwMode="auto">
          <a:xfrm>
            <a:off x="609600" y="2209800"/>
            <a:ext cx="5349875" cy="392831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TextBox 6"/>
          <p:cNvSpPr txBox="1">
            <a:spLocks noChangeArrowheads="1"/>
          </p:cNvSpPr>
          <p:nvPr/>
        </p:nvSpPr>
        <p:spPr bwMode="auto">
          <a:xfrm>
            <a:off x="3124200" y="457200"/>
            <a:ext cx="2286000" cy="523220"/>
          </a:xfrm>
          <a:prstGeom prst="rect">
            <a:avLst/>
          </a:prstGeom>
          <a:noFill/>
          <a:ln w="9525">
            <a:noFill/>
            <a:miter lim="800000"/>
            <a:headEnd/>
            <a:tailEnd/>
          </a:ln>
        </p:spPr>
        <p:txBody>
          <a:bodyPr wrap="square">
            <a:spAutoFit/>
          </a:bodyPr>
          <a:lstStyle/>
          <a:p>
            <a:r>
              <a:rPr lang="en-US" dirty="0">
                <a:latin typeface="Gill Sans MT" pitchFamily="34" charset="0"/>
              </a:rPr>
              <a:t>Classification</a:t>
            </a:r>
          </a:p>
        </p:txBody>
      </p:sp>
      <p:pic>
        <p:nvPicPr>
          <p:cNvPr id="22536" name="Picture 3"/>
          <p:cNvPicPr>
            <a:picLocks noChangeAspect="1" noChangeArrowheads="1"/>
          </p:cNvPicPr>
          <p:nvPr/>
        </p:nvPicPr>
        <p:blipFill>
          <a:blip r:embed="rId3" cstate="print"/>
          <a:srcRect/>
          <a:stretch>
            <a:fillRect/>
          </a:stretch>
        </p:blipFill>
        <p:spPr bwMode="auto">
          <a:xfrm>
            <a:off x="228600" y="1524000"/>
            <a:ext cx="6629400" cy="46624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3505200" y="4038600"/>
            <a:ext cx="1828800" cy="1828800"/>
          </a:xfrm>
          <a:prstGeom prst="rect">
            <a:avLst/>
          </a:prstGeom>
          <a:solidFill>
            <a:schemeClr val="accent1">
              <a:alpha val="14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 name="Rectangle 42"/>
          <p:cNvSpPr/>
          <p:nvPr/>
        </p:nvSpPr>
        <p:spPr>
          <a:xfrm>
            <a:off x="3581400" y="1600200"/>
            <a:ext cx="1752600" cy="1828800"/>
          </a:xfrm>
          <a:prstGeom prst="rect">
            <a:avLst/>
          </a:prstGeom>
          <a:solidFill>
            <a:schemeClr val="accent1">
              <a:alpha val="14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560" name="TextBox 6"/>
          <p:cNvSpPr txBox="1">
            <a:spLocks noChangeArrowheads="1"/>
          </p:cNvSpPr>
          <p:nvPr/>
        </p:nvSpPr>
        <p:spPr bwMode="auto">
          <a:xfrm>
            <a:off x="3429000" y="228600"/>
            <a:ext cx="2438400" cy="523220"/>
          </a:xfrm>
          <a:prstGeom prst="rect">
            <a:avLst/>
          </a:prstGeom>
          <a:noFill/>
          <a:ln w="9525">
            <a:noFill/>
            <a:miter lim="800000"/>
            <a:headEnd/>
            <a:tailEnd/>
          </a:ln>
        </p:spPr>
        <p:txBody>
          <a:bodyPr wrap="square">
            <a:spAutoFit/>
          </a:bodyPr>
          <a:lstStyle/>
          <a:p>
            <a:r>
              <a:rPr lang="en-US" dirty="0">
                <a:latin typeface="Gill Sans MT" pitchFamily="34" charset="0"/>
              </a:rPr>
              <a:t>Classification</a:t>
            </a:r>
          </a:p>
        </p:txBody>
      </p:sp>
      <p:pic>
        <p:nvPicPr>
          <p:cNvPr id="23561" name="Picture 2"/>
          <p:cNvPicPr>
            <a:picLocks noChangeAspect="1" noChangeArrowheads="1"/>
          </p:cNvPicPr>
          <p:nvPr/>
        </p:nvPicPr>
        <p:blipFill>
          <a:blip r:embed="rId3" cstate="print"/>
          <a:srcRect/>
          <a:stretch>
            <a:fillRect/>
          </a:stretch>
        </p:blipFill>
        <p:spPr bwMode="auto">
          <a:xfrm>
            <a:off x="990600" y="1550988"/>
            <a:ext cx="1219200" cy="1866900"/>
          </a:xfrm>
          <a:prstGeom prst="rect">
            <a:avLst/>
          </a:prstGeom>
          <a:noFill/>
          <a:ln w="9525">
            <a:noFill/>
            <a:miter lim="800000"/>
            <a:headEnd/>
            <a:tailEnd/>
          </a:ln>
        </p:spPr>
      </p:pic>
      <p:sp>
        <p:nvSpPr>
          <p:cNvPr id="23562" name="TextBox 39"/>
          <p:cNvSpPr txBox="1">
            <a:spLocks noChangeArrowheads="1"/>
          </p:cNvSpPr>
          <p:nvPr/>
        </p:nvSpPr>
        <p:spPr bwMode="auto">
          <a:xfrm>
            <a:off x="2133600" y="1895475"/>
            <a:ext cx="1371600" cy="1323439"/>
          </a:xfrm>
          <a:prstGeom prst="rect">
            <a:avLst/>
          </a:prstGeom>
          <a:noFill/>
          <a:ln w="9525">
            <a:noFill/>
            <a:miter lim="800000"/>
            <a:headEnd/>
            <a:tailEnd/>
          </a:ln>
        </p:spPr>
        <p:txBody>
          <a:bodyPr>
            <a:spAutoFit/>
          </a:bodyPr>
          <a:lstStyle/>
          <a:p>
            <a:r>
              <a:rPr lang="en-US" sz="1600" dirty="0"/>
              <a:t>Pre-processing</a:t>
            </a:r>
            <a:r>
              <a:rPr lang="en-US" sz="1600" dirty="0" smtClean="0"/>
              <a:t>,</a:t>
            </a:r>
          </a:p>
          <a:p>
            <a:endParaRPr lang="en-US" sz="1600" dirty="0" smtClean="0"/>
          </a:p>
          <a:p>
            <a:r>
              <a:rPr lang="en-US" sz="1600" dirty="0" smtClean="0"/>
              <a:t> </a:t>
            </a:r>
            <a:r>
              <a:rPr lang="en-US" sz="1600" dirty="0"/>
              <a:t>Feature extraction</a:t>
            </a:r>
          </a:p>
        </p:txBody>
      </p:sp>
      <p:sp>
        <p:nvSpPr>
          <p:cNvPr id="23563" name="TextBox 41"/>
          <p:cNvSpPr txBox="1">
            <a:spLocks noChangeArrowheads="1"/>
          </p:cNvSpPr>
          <p:nvPr/>
        </p:nvSpPr>
        <p:spPr bwMode="auto">
          <a:xfrm>
            <a:off x="3581400" y="2000250"/>
            <a:ext cx="1905000" cy="1077218"/>
          </a:xfrm>
          <a:prstGeom prst="rect">
            <a:avLst/>
          </a:prstGeom>
          <a:noFill/>
          <a:ln w="9525">
            <a:noFill/>
            <a:miter lim="800000"/>
            <a:headEnd/>
            <a:tailEnd/>
          </a:ln>
        </p:spPr>
        <p:txBody>
          <a:bodyPr>
            <a:spAutoFit/>
          </a:bodyPr>
          <a:lstStyle/>
          <a:p>
            <a:r>
              <a:rPr lang="en-US" sz="1600" dirty="0"/>
              <a:t>12, 4, salmon</a:t>
            </a:r>
          </a:p>
          <a:p>
            <a:r>
              <a:rPr lang="en-US" sz="1600" dirty="0"/>
              <a:t>15, 8, sea bass</a:t>
            </a:r>
          </a:p>
          <a:p>
            <a:r>
              <a:rPr lang="en-US" sz="1600" dirty="0"/>
              <a:t>8, 2, salmon</a:t>
            </a:r>
          </a:p>
          <a:p>
            <a:r>
              <a:rPr lang="en-US" sz="1600" dirty="0">
                <a:solidFill>
                  <a:schemeClr val="tx2"/>
                </a:solidFill>
              </a:rPr>
              <a:t>5, 10, sea bass</a:t>
            </a:r>
          </a:p>
        </p:txBody>
      </p:sp>
      <p:cxnSp>
        <p:nvCxnSpPr>
          <p:cNvPr id="49" name="Straight Arrow Connector 48"/>
          <p:cNvCxnSpPr/>
          <p:nvPr/>
        </p:nvCxnSpPr>
        <p:spPr>
          <a:xfrm rot="10800000" flipH="1" flipV="1">
            <a:off x="2133600" y="2495550"/>
            <a:ext cx="1447800" cy="19050"/>
          </a:xfrm>
          <a:prstGeom prst="straightConnector1">
            <a:avLst/>
          </a:prstGeom>
          <a:ln>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3565" name="TextBox 49"/>
          <p:cNvSpPr txBox="1">
            <a:spLocks noChangeArrowheads="1"/>
          </p:cNvSpPr>
          <p:nvPr/>
        </p:nvSpPr>
        <p:spPr bwMode="auto">
          <a:xfrm>
            <a:off x="838200" y="3352800"/>
            <a:ext cx="1524000" cy="338554"/>
          </a:xfrm>
          <a:prstGeom prst="rect">
            <a:avLst/>
          </a:prstGeom>
          <a:noFill/>
          <a:ln w="9525">
            <a:noFill/>
            <a:miter lim="800000"/>
            <a:headEnd/>
            <a:tailEnd/>
          </a:ln>
        </p:spPr>
        <p:txBody>
          <a:bodyPr>
            <a:spAutoFit/>
          </a:bodyPr>
          <a:lstStyle/>
          <a:p>
            <a:r>
              <a:rPr lang="en-US" sz="1600" dirty="0"/>
              <a:t>Training data</a:t>
            </a:r>
          </a:p>
        </p:txBody>
      </p:sp>
      <p:sp>
        <p:nvSpPr>
          <p:cNvPr id="23566" name="TextBox 50"/>
          <p:cNvSpPr txBox="1">
            <a:spLocks noChangeArrowheads="1"/>
          </p:cNvSpPr>
          <p:nvPr/>
        </p:nvSpPr>
        <p:spPr bwMode="auto">
          <a:xfrm>
            <a:off x="3505200" y="3516313"/>
            <a:ext cx="1676400" cy="338554"/>
          </a:xfrm>
          <a:prstGeom prst="rect">
            <a:avLst/>
          </a:prstGeom>
          <a:noFill/>
          <a:ln w="9525">
            <a:noFill/>
            <a:miter lim="800000"/>
            <a:headEnd/>
            <a:tailEnd/>
          </a:ln>
        </p:spPr>
        <p:txBody>
          <a:bodyPr>
            <a:spAutoFit/>
          </a:bodyPr>
          <a:lstStyle/>
          <a:p>
            <a:r>
              <a:rPr lang="en-US" sz="1600" dirty="0"/>
              <a:t>Feature vector</a:t>
            </a:r>
          </a:p>
        </p:txBody>
      </p:sp>
      <p:cxnSp>
        <p:nvCxnSpPr>
          <p:cNvPr id="53" name="Straight Arrow Connector 52"/>
          <p:cNvCxnSpPr>
            <a:stCxn id="43" idx="3"/>
          </p:cNvCxnSpPr>
          <p:nvPr/>
        </p:nvCxnSpPr>
        <p:spPr>
          <a:xfrm>
            <a:off x="5334000" y="2514600"/>
            <a:ext cx="914400" cy="158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3568" name="TextBox 53"/>
          <p:cNvSpPr txBox="1">
            <a:spLocks noChangeArrowheads="1"/>
          </p:cNvSpPr>
          <p:nvPr/>
        </p:nvSpPr>
        <p:spPr bwMode="auto">
          <a:xfrm>
            <a:off x="5257800" y="2133600"/>
            <a:ext cx="1143000" cy="338554"/>
          </a:xfrm>
          <a:prstGeom prst="rect">
            <a:avLst/>
          </a:prstGeom>
          <a:noFill/>
          <a:ln w="9525">
            <a:noFill/>
            <a:miter lim="800000"/>
            <a:headEnd/>
            <a:tailEnd/>
          </a:ln>
        </p:spPr>
        <p:txBody>
          <a:bodyPr>
            <a:spAutoFit/>
          </a:bodyPr>
          <a:lstStyle/>
          <a:p>
            <a:r>
              <a:rPr lang="en-US" sz="1600" dirty="0"/>
              <a:t>Training</a:t>
            </a:r>
          </a:p>
        </p:txBody>
      </p:sp>
      <p:sp>
        <p:nvSpPr>
          <p:cNvPr id="55" name="Oval 54"/>
          <p:cNvSpPr/>
          <p:nvPr/>
        </p:nvSpPr>
        <p:spPr>
          <a:xfrm>
            <a:off x="6248400" y="1828800"/>
            <a:ext cx="2743200" cy="1295400"/>
          </a:xfrm>
          <a:prstGeom prst="ellipse">
            <a:avLst/>
          </a:prstGeom>
          <a:solidFill>
            <a:schemeClr val="accent1">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i="1" dirty="0">
                <a:solidFill>
                  <a:srgbClr val="002060"/>
                </a:solidFill>
              </a:rPr>
              <a:t>If</a:t>
            </a:r>
            <a:r>
              <a:rPr lang="en-US" sz="1600" dirty="0">
                <a:solidFill>
                  <a:srgbClr val="002060"/>
                </a:solidFill>
              </a:rPr>
              <a:t> </a:t>
            </a:r>
            <a:r>
              <a:rPr lang="en-US" sz="1600" dirty="0" err="1">
                <a:solidFill>
                  <a:srgbClr val="002060"/>
                </a:solidFill>
              </a:rPr>
              <a:t>ltns</a:t>
            </a:r>
            <a:r>
              <a:rPr lang="en-US" sz="1600" dirty="0">
                <a:solidFill>
                  <a:srgbClr val="002060"/>
                </a:solidFill>
              </a:rPr>
              <a:t> &gt; 6 </a:t>
            </a:r>
            <a:r>
              <a:rPr lang="en-US" sz="1600" b="1" dirty="0">
                <a:solidFill>
                  <a:srgbClr val="002060"/>
                </a:solidFill>
              </a:rPr>
              <a:t>or </a:t>
            </a:r>
          </a:p>
          <a:p>
            <a:pPr algn="ctr">
              <a:defRPr/>
            </a:pPr>
            <a:r>
              <a:rPr lang="en-US" sz="1600" dirty="0" err="1">
                <a:solidFill>
                  <a:srgbClr val="002060"/>
                </a:solidFill>
              </a:rPr>
              <a:t>len</a:t>
            </a:r>
            <a:r>
              <a:rPr lang="en-US" sz="1600" dirty="0">
                <a:solidFill>
                  <a:srgbClr val="002060"/>
                </a:solidFill>
              </a:rPr>
              <a:t>*5+ltns*2&gt;100 </a:t>
            </a:r>
            <a:r>
              <a:rPr lang="en-US" sz="1600" b="1" i="1" dirty="0">
                <a:solidFill>
                  <a:srgbClr val="002060"/>
                </a:solidFill>
              </a:rPr>
              <a:t>then</a:t>
            </a:r>
            <a:r>
              <a:rPr lang="en-US" sz="1600" dirty="0">
                <a:solidFill>
                  <a:srgbClr val="002060"/>
                </a:solidFill>
              </a:rPr>
              <a:t> sea bass </a:t>
            </a:r>
            <a:r>
              <a:rPr lang="en-US" sz="1600" b="1" i="1" dirty="0">
                <a:solidFill>
                  <a:srgbClr val="002060"/>
                </a:solidFill>
              </a:rPr>
              <a:t>else</a:t>
            </a:r>
            <a:r>
              <a:rPr lang="en-US" sz="1600" dirty="0">
                <a:solidFill>
                  <a:srgbClr val="002060"/>
                </a:solidFill>
              </a:rPr>
              <a:t> salmon</a:t>
            </a:r>
          </a:p>
        </p:txBody>
      </p:sp>
      <p:sp>
        <p:nvSpPr>
          <p:cNvPr id="23570" name="TextBox 55"/>
          <p:cNvSpPr txBox="1">
            <a:spLocks noChangeArrowheads="1"/>
          </p:cNvSpPr>
          <p:nvPr/>
        </p:nvSpPr>
        <p:spPr bwMode="auto">
          <a:xfrm>
            <a:off x="6553200" y="3440113"/>
            <a:ext cx="1676400" cy="338554"/>
          </a:xfrm>
          <a:prstGeom prst="rect">
            <a:avLst/>
          </a:prstGeom>
          <a:noFill/>
          <a:ln w="9525">
            <a:noFill/>
            <a:miter lim="800000"/>
            <a:headEnd/>
            <a:tailEnd/>
          </a:ln>
        </p:spPr>
        <p:txBody>
          <a:bodyPr>
            <a:spAutoFit/>
          </a:bodyPr>
          <a:lstStyle/>
          <a:p>
            <a:pPr algn="ctr"/>
            <a:r>
              <a:rPr lang="en-US" sz="1600" dirty="0"/>
              <a:t>Model</a:t>
            </a:r>
          </a:p>
        </p:txBody>
      </p:sp>
      <p:pic>
        <p:nvPicPr>
          <p:cNvPr id="23571" name="Picture 2"/>
          <p:cNvPicPr>
            <a:picLocks noChangeAspect="1" noChangeArrowheads="1"/>
          </p:cNvPicPr>
          <p:nvPr/>
        </p:nvPicPr>
        <p:blipFill>
          <a:blip r:embed="rId3" cstate="print"/>
          <a:srcRect/>
          <a:stretch>
            <a:fillRect/>
          </a:stretch>
        </p:blipFill>
        <p:spPr bwMode="auto">
          <a:xfrm>
            <a:off x="963613" y="4038600"/>
            <a:ext cx="1219200" cy="1866900"/>
          </a:xfrm>
          <a:prstGeom prst="rect">
            <a:avLst/>
          </a:prstGeom>
          <a:noFill/>
          <a:ln w="9525">
            <a:noFill/>
            <a:miter lim="800000"/>
            <a:headEnd/>
            <a:tailEnd/>
          </a:ln>
        </p:spPr>
      </p:pic>
      <p:sp>
        <p:nvSpPr>
          <p:cNvPr id="23572" name="TextBox 57"/>
          <p:cNvSpPr txBox="1">
            <a:spLocks noChangeArrowheads="1"/>
          </p:cNvSpPr>
          <p:nvPr/>
        </p:nvSpPr>
        <p:spPr bwMode="auto">
          <a:xfrm>
            <a:off x="990600" y="5943600"/>
            <a:ext cx="1524000" cy="338554"/>
          </a:xfrm>
          <a:prstGeom prst="rect">
            <a:avLst/>
          </a:prstGeom>
          <a:noFill/>
          <a:ln w="9525">
            <a:noFill/>
            <a:miter lim="800000"/>
            <a:headEnd/>
            <a:tailEnd/>
          </a:ln>
        </p:spPr>
        <p:txBody>
          <a:bodyPr>
            <a:spAutoFit/>
          </a:bodyPr>
          <a:lstStyle/>
          <a:p>
            <a:r>
              <a:rPr lang="en-US" sz="1600" dirty="0"/>
              <a:t>Test data</a:t>
            </a:r>
          </a:p>
        </p:txBody>
      </p:sp>
      <p:sp>
        <p:nvSpPr>
          <p:cNvPr id="23573" name="TextBox 59"/>
          <p:cNvSpPr txBox="1">
            <a:spLocks noChangeArrowheads="1"/>
          </p:cNvSpPr>
          <p:nvPr/>
        </p:nvSpPr>
        <p:spPr bwMode="auto">
          <a:xfrm>
            <a:off x="3505200" y="4438650"/>
            <a:ext cx="1905000" cy="1077218"/>
          </a:xfrm>
          <a:prstGeom prst="rect">
            <a:avLst/>
          </a:prstGeom>
          <a:noFill/>
          <a:ln w="9525">
            <a:noFill/>
            <a:miter lim="800000"/>
            <a:headEnd/>
            <a:tailEnd/>
          </a:ln>
        </p:spPr>
        <p:txBody>
          <a:bodyPr>
            <a:spAutoFit/>
          </a:bodyPr>
          <a:lstStyle/>
          <a:p>
            <a:r>
              <a:rPr lang="en-US" sz="1600" dirty="0"/>
              <a:t>15, 2, salmon</a:t>
            </a:r>
          </a:p>
          <a:p>
            <a:r>
              <a:rPr lang="en-US" sz="1600" dirty="0"/>
              <a:t>10, 7, salmon</a:t>
            </a:r>
          </a:p>
          <a:p>
            <a:r>
              <a:rPr lang="en-US" sz="1600" dirty="0"/>
              <a:t>18, 7, ? </a:t>
            </a:r>
          </a:p>
          <a:p>
            <a:r>
              <a:rPr lang="en-US" sz="1600" dirty="0">
                <a:solidFill>
                  <a:schemeClr val="tx2"/>
                </a:solidFill>
              </a:rPr>
              <a:t>8, 5, ?   </a:t>
            </a:r>
          </a:p>
        </p:txBody>
      </p:sp>
      <p:sp>
        <p:nvSpPr>
          <p:cNvPr id="23574" name="TextBox 60"/>
          <p:cNvSpPr txBox="1">
            <a:spLocks noChangeArrowheads="1"/>
          </p:cNvSpPr>
          <p:nvPr/>
        </p:nvSpPr>
        <p:spPr bwMode="auto">
          <a:xfrm>
            <a:off x="3505200" y="5954713"/>
            <a:ext cx="1676400" cy="338554"/>
          </a:xfrm>
          <a:prstGeom prst="rect">
            <a:avLst/>
          </a:prstGeom>
          <a:noFill/>
          <a:ln w="9525">
            <a:noFill/>
            <a:miter lim="800000"/>
            <a:headEnd/>
            <a:tailEnd/>
          </a:ln>
        </p:spPr>
        <p:txBody>
          <a:bodyPr>
            <a:spAutoFit/>
          </a:bodyPr>
          <a:lstStyle/>
          <a:p>
            <a:r>
              <a:rPr lang="en-US" sz="1600" dirty="0"/>
              <a:t>Feature vector</a:t>
            </a:r>
          </a:p>
        </p:txBody>
      </p:sp>
      <p:cxnSp>
        <p:nvCxnSpPr>
          <p:cNvPr id="62" name="Straight Arrow Connector 61"/>
          <p:cNvCxnSpPr>
            <a:stCxn id="59" idx="3"/>
          </p:cNvCxnSpPr>
          <p:nvPr/>
        </p:nvCxnSpPr>
        <p:spPr>
          <a:xfrm>
            <a:off x="5334000" y="4953000"/>
            <a:ext cx="838200" cy="158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3576" name="TextBox 62"/>
          <p:cNvSpPr txBox="1">
            <a:spLocks noChangeArrowheads="1"/>
          </p:cNvSpPr>
          <p:nvPr/>
        </p:nvSpPr>
        <p:spPr bwMode="auto">
          <a:xfrm>
            <a:off x="5257800" y="4648200"/>
            <a:ext cx="1295400" cy="584775"/>
          </a:xfrm>
          <a:prstGeom prst="rect">
            <a:avLst/>
          </a:prstGeom>
          <a:noFill/>
          <a:ln w="9525">
            <a:noFill/>
            <a:miter lim="800000"/>
            <a:headEnd/>
            <a:tailEnd/>
          </a:ln>
        </p:spPr>
        <p:txBody>
          <a:bodyPr>
            <a:spAutoFit/>
          </a:bodyPr>
          <a:lstStyle/>
          <a:p>
            <a:r>
              <a:rPr lang="en-US" sz="1600" dirty="0"/>
              <a:t>Test/</a:t>
            </a:r>
          </a:p>
          <a:p>
            <a:r>
              <a:rPr lang="en-US" sz="1600" dirty="0"/>
              <a:t>Classify</a:t>
            </a:r>
          </a:p>
        </p:txBody>
      </p:sp>
      <p:sp>
        <p:nvSpPr>
          <p:cNvPr id="64" name="Oval 63"/>
          <p:cNvSpPr/>
          <p:nvPr/>
        </p:nvSpPr>
        <p:spPr>
          <a:xfrm>
            <a:off x="6172200" y="4267200"/>
            <a:ext cx="2971800" cy="1295400"/>
          </a:xfrm>
          <a:prstGeom prst="ellipse">
            <a:avLst/>
          </a:prstGeom>
          <a:solidFill>
            <a:schemeClr val="accent1">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rgbClr val="002060"/>
                </a:solidFill>
              </a:rPr>
              <a:t>salmon (correct)</a:t>
            </a:r>
          </a:p>
          <a:p>
            <a:pPr algn="ctr">
              <a:defRPr/>
            </a:pPr>
            <a:r>
              <a:rPr lang="en-US" sz="1600" dirty="0">
                <a:solidFill>
                  <a:srgbClr val="002060"/>
                </a:solidFill>
              </a:rPr>
              <a:t>salmon (correct)</a:t>
            </a:r>
          </a:p>
          <a:p>
            <a:pPr algn="ctr">
              <a:defRPr/>
            </a:pPr>
            <a:r>
              <a:rPr lang="en-US" sz="1600" dirty="0">
                <a:solidFill>
                  <a:srgbClr val="002060"/>
                </a:solidFill>
              </a:rPr>
              <a:t>sea bass</a:t>
            </a:r>
          </a:p>
          <a:p>
            <a:pPr algn="ctr">
              <a:defRPr/>
            </a:pPr>
            <a:r>
              <a:rPr lang="en-US" sz="1600" dirty="0">
                <a:solidFill>
                  <a:srgbClr val="002060"/>
                </a:solidFill>
              </a:rPr>
              <a:t>salmon</a:t>
            </a:r>
          </a:p>
        </p:txBody>
      </p:sp>
      <p:sp>
        <p:nvSpPr>
          <p:cNvPr id="23578" name="TextBox 64"/>
          <p:cNvSpPr txBox="1">
            <a:spLocks noChangeArrowheads="1"/>
          </p:cNvSpPr>
          <p:nvPr/>
        </p:nvSpPr>
        <p:spPr bwMode="auto">
          <a:xfrm>
            <a:off x="6477000" y="5791200"/>
            <a:ext cx="2438400" cy="338554"/>
          </a:xfrm>
          <a:prstGeom prst="rect">
            <a:avLst/>
          </a:prstGeom>
          <a:noFill/>
          <a:ln w="9525">
            <a:noFill/>
            <a:miter lim="800000"/>
            <a:headEnd/>
            <a:tailEnd/>
          </a:ln>
        </p:spPr>
        <p:txBody>
          <a:bodyPr>
            <a:spAutoFit/>
          </a:bodyPr>
          <a:lstStyle/>
          <a:p>
            <a:pPr algn="ctr"/>
            <a:r>
              <a:rPr lang="en-US" sz="1600" dirty="0"/>
              <a:t>Evaluation/Prediction</a:t>
            </a:r>
          </a:p>
        </p:txBody>
      </p:sp>
      <p:cxnSp>
        <p:nvCxnSpPr>
          <p:cNvPr id="69" name="Straight Arrow Connector 68"/>
          <p:cNvCxnSpPr/>
          <p:nvPr/>
        </p:nvCxnSpPr>
        <p:spPr>
          <a:xfrm>
            <a:off x="2133600" y="4953000"/>
            <a:ext cx="1143000" cy="158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3580" name="TextBox 70"/>
          <p:cNvSpPr txBox="1">
            <a:spLocks noChangeArrowheads="1"/>
          </p:cNvSpPr>
          <p:nvPr/>
        </p:nvSpPr>
        <p:spPr bwMode="auto">
          <a:xfrm>
            <a:off x="2133600" y="4364038"/>
            <a:ext cx="1371600" cy="1323439"/>
          </a:xfrm>
          <a:prstGeom prst="rect">
            <a:avLst/>
          </a:prstGeom>
          <a:noFill/>
          <a:ln w="9525">
            <a:noFill/>
            <a:miter lim="800000"/>
            <a:headEnd/>
            <a:tailEnd/>
          </a:ln>
        </p:spPr>
        <p:txBody>
          <a:bodyPr>
            <a:spAutoFit/>
          </a:bodyPr>
          <a:lstStyle/>
          <a:p>
            <a:r>
              <a:rPr lang="en-US" sz="1600" dirty="0"/>
              <a:t>Pre-processing</a:t>
            </a:r>
            <a:r>
              <a:rPr lang="en-US" sz="1600" dirty="0" smtClean="0"/>
              <a:t>,</a:t>
            </a:r>
          </a:p>
          <a:p>
            <a:endParaRPr lang="en-US" sz="1600" dirty="0" smtClean="0"/>
          </a:p>
          <a:p>
            <a:r>
              <a:rPr lang="en-US" sz="1600" dirty="0" smtClean="0"/>
              <a:t> </a:t>
            </a:r>
            <a:r>
              <a:rPr lang="en-US" sz="1600" dirty="0"/>
              <a:t>Feature extraction</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16632"/>
            <a:ext cx="7499350" cy="639762"/>
          </a:xfrm>
        </p:spPr>
        <p:txBody>
          <a:bodyPr/>
          <a:lstStyle/>
          <a:p>
            <a:pPr eaLnBrk="1" fontAlgn="auto" hangingPunct="1">
              <a:spcAft>
                <a:spcPts val="0"/>
              </a:spcAft>
              <a:defRPr/>
            </a:pPr>
            <a:r>
              <a:rPr lang="en-US" sz="3200" dirty="0" smtClean="0">
                <a:solidFill>
                  <a:schemeClr val="tx2">
                    <a:satMod val="130000"/>
                  </a:schemeClr>
                </a:solidFill>
              </a:rPr>
              <a:t>Validation</a:t>
            </a:r>
            <a:endParaRPr lang="en-US" sz="3200" dirty="0">
              <a:solidFill>
                <a:schemeClr val="tx2">
                  <a:satMod val="130000"/>
                </a:schemeClr>
              </a:solidFill>
            </a:endParaRPr>
          </a:p>
        </p:txBody>
      </p:sp>
      <p:sp>
        <p:nvSpPr>
          <p:cNvPr id="45058" name="Content Placeholder 9"/>
          <p:cNvSpPr>
            <a:spLocks noGrp="1"/>
          </p:cNvSpPr>
          <p:nvPr>
            <p:ph sz="half" idx="1"/>
          </p:nvPr>
        </p:nvSpPr>
        <p:spPr>
          <a:xfrm>
            <a:off x="827584" y="1628800"/>
            <a:ext cx="2679700" cy="1977008"/>
          </a:xfrm>
        </p:spPr>
        <p:txBody>
          <a:bodyPr/>
          <a:lstStyle/>
          <a:p>
            <a:pPr eaLnBrk="1" hangingPunct="1"/>
            <a:r>
              <a:rPr lang="en-US" dirty="0">
                <a:latin typeface="Calibri" charset="0"/>
              </a:rPr>
              <a:t>T</a:t>
            </a:r>
            <a:r>
              <a:rPr lang="en-US" dirty="0" smtClean="0">
                <a:latin typeface="Calibri" charset="0"/>
              </a:rPr>
              <a:t>he </a:t>
            </a:r>
            <a:r>
              <a:rPr lang="en-US" dirty="0">
                <a:latin typeface="Calibri" charset="0"/>
              </a:rPr>
              <a:t>overall classification process goes like this </a:t>
            </a:r>
            <a:r>
              <a:rPr lang="en-US" dirty="0">
                <a:latin typeface="Calibri" charset="0"/>
                <a:sym typeface="Wingdings" charset="0"/>
              </a:rPr>
              <a:t></a:t>
            </a:r>
            <a:endParaRPr lang="en-US" dirty="0">
              <a:latin typeface="Calibri" charset="0"/>
            </a:endParaRPr>
          </a:p>
          <a:p>
            <a:pPr eaLnBrk="1" hangingPunct="1"/>
            <a:endParaRPr lang="en-US" dirty="0">
              <a:latin typeface="Calibri" charset="0"/>
            </a:endParaRPr>
          </a:p>
        </p:txBody>
      </p:sp>
      <p:grpSp>
        <p:nvGrpSpPr>
          <p:cNvPr id="3" name="Group 2"/>
          <p:cNvGrpSpPr/>
          <p:nvPr/>
        </p:nvGrpSpPr>
        <p:grpSpPr>
          <a:xfrm>
            <a:off x="3810000" y="1371600"/>
            <a:ext cx="4172272" cy="5252392"/>
            <a:chOff x="4499992" y="826710"/>
            <a:chExt cx="4176464" cy="5698634"/>
          </a:xfrm>
        </p:grpSpPr>
        <p:sp>
          <p:nvSpPr>
            <p:cNvPr id="11" name="Rectangle 10"/>
            <p:cNvSpPr/>
            <p:nvPr/>
          </p:nvSpPr>
          <p:spPr>
            <a:xfrm>
              <a:off x="4499992" y="2286000"/>
              <a:ext cx="1975297"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dirty="0"/>
                <a:t>Preprocessing, and feature extraction</a:t>
              </a:r>
            </a:p>
          </p:txBody>
        </p:sp>
        <p:sp>
          <p:nvSpPr>
            <p:cNvPr id="13" name="Rectangle 12"/>
            <p:cNvSpPr/>
            <p:nvPr/>
          </p:nvSpPr>
          <p:spPr>
            <a:xfrm>
              <a:off x="4716016" y="4581128"/>
              <a:ext cx="1668016"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dirty="0"/>
                <a:t>Training</a:t>
              </a:r>
            </a:p>
          </p:txBody>
        </p:sp>
        <p:sp>
          <p:nvSpPr>
            <p:cNvPr id="16" name="Can 15"/>
            <p:cNvSpPr/>
            <p:nvPr/>
          </p:nvSpPr>
          <p:spPr>
            <a:xfrm>
              <a:off x="4860032" y="826710"/>
              <a:ext cx="1447800" cy="115448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dirty="0"/>
                <a:t>Training Data</a:t>
              </a:r>
            </a:p>
          </p:txBody>
        </p:sp>
        <p:sp>
          <p:nvSpPr>
            <p:cNvPr id="17" name="Oval 16"/>
            <p:cNvSpPr/>
            <p:nvPr/>
          </p:nvSpPr>
          <p:spPr>
            <a:xfrm>
              <a:off x="4788024" y="5589240"/>
              <a:ext cx="15240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dirty="0"/>
                <a:t>Model</a:t>
              </a:r>
            </a:p>
          </p:txBody>
        </p:sp>
        <p:sp>
          <p:nvSpPr>
            <p:cNvPr id="18" name="Can 17"/>
            <p:cNvSpPr/>
            <p:nvPr/>
          </p:nvSpPr>
          <p:spPr>
            <a:xfrm>
              <a:off x="6934200" y="826710"/>
              <a:ext cx="1600200" cy="123213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dirty="0"/>
                <a:t>Test/Unlabeled Data</a:t>
              </a:r>
            </a:p>
          </p:txBody>
        </p:sp>
        <p:sp>
          <p:nvSpPr>
            <p:cNvPr id="21" name="Rectangle 20"/>
            <p:cNvSpPr/>
            <p:nvPr/>
          </p:nvSpPr>
          <p:spPr>
            <a:xfrm>
              <a:off x="6588224" y="4419600"/>
              <a:ext cx="204936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dirty="0"/>
                <a:t>Testing </a:t>
              </a:r>
              <a:r>
                <a:rPr lang="en-US" sz="2000" dirty="0" smtClean="0"/>
                <a:t>against trained model</a:t>
              </a:r>
              <a:endParaRPr lang="en-US" sz="2000" dirty="0"/>
            </a:p>
          </p:txBody>
        </p:sp>
        <p:sp>
          <p:nvSpPr>
            <p:cNvPr id="22" name="Oval 21"/>
            <p:cNvSpPr/>
            <p:nvPr/>
          </p:nvSpPr>
          <p:spPr>
            <a:xfrm>
              <a:off x="6372200" y="5517232"/>
              <a:ext cx="2232248"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dirty="0" smtClean="0"/>
                <a:t>Prediction / Evaluation</a:t>
              </a:r>
              <a:endParaRPr lang="en-US" sz="2000" dirty="0"/>
            </a:p>
          </p:txBody>
        </p:sp>
        <p:cxnSp>
          <p:nvCxnSpPr>
            <p:cNvPr id="24" name="Straight Arrow Connector 23"/>
            <p:cNvCxnSpPr/>
            <p:nvPr/>
          </p:nvCxnSpPr>
          <p:spPr>
            <a:xfrm rot="5400000">
              <a:off x="5355704" y="2133600"/>
              <a:ext cx="306388" cy="1588"/>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5436096" y="4365104"/>
              <a:ext cx="30088" cy="216024"/>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5355704" y="5410200"/>
              <a:ext cx="306388" cy="1588"/>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a:off x="7542213" y="2133600"/>
              <a:ext cx="306388" cy="1587"/>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7596336" y="4221088"/>
              <a:ext cx="23664" cy="200100"/>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7596336" y="5334000"/>
              <a:ext cx="25252" cy="183232"/>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Can 32"/>
            <p:cNvSpPr/>
            <p:nvPr/>
          </p:nvSpPr>
          <p:spPr>
            <a:xfrm>
              <a:off x="4644008" y="3645024"/>
              <a:ext cx="1676400" cy="72008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800" dirty="0"/>
                <a:t>Feature vector</a:t>
              </a:r>
            </a:p>
          </p:txBody>
        </p:sp>
        <p:cxnSp>
          <p:nvCxnSpPr>
            <p:cNvPr id="34" name="Straight Arrow Connector 33"/>
            <p:cNvCxnSpPr/>
            <p:nvPr/>
          </p:nvCxnSpPr>
          <p:spPr>
            <a:xfrm flipH="1">
              <a:off x="5508104" y="3429000"/>
              <a:ext cx="844" cy="216024"/>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660232" y="2286000"/>
              <a:ext cx="2016224" cy="1070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dirty="0"/>
                <a:t>Preprocessing, and feature extraction</a:t>
              </a:r>
            </a:p>
          </p:txBody>
        </p:sp>
        <p:sp>
          <p:nvSpPr>
            <p:cNvPr id="36" name="Can 35"/>
            <p:cNvSpPr/>
            <p:nvPr/>
          </p:nvSpPr>
          <p:spPr>
            <a:xfrm>
              <a:off x="6858000" y="3505200"/>
              <a:ext cx="1676400" cy="78789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800" dirty="0"/>
                <a:t>Feature vector</a:t>
              </a:r>
            </a:p>
          </p:txBody>
        </p:sp>
        <p:cxnSp>
          <p:nvCxnSpPr>
            <p:cNvPr id="38" name="Straight Arrow Connector 37"/>
            <p:cNvCxnSpPr/>
            <p:nvPr/>
          </p:nvCxnSpPr>
          <p:spPr>
            <a:xfrm>
              <a:off x="7596336" y="3356992"/>
              <a:ext cx="0" cy="216026"/>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115893312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US" dirty="0" smtClean="0"/>
              <a:t>Example in Python</a:t>
            </a:r>
            <a:endParaRPr lang="en-US" dirty="0"/>
          </a:p>
        </p:txBody>
      </p:sp>
      <p:sp>
        <p:nvSpPr>
          <p:cNvPr id="3" name="Content Placeholder 2"/>
          <p:cNvSpPr>
            <a:spLocks noGrp="1"/>
          </p:cNvSpPr>
          <p:nvPr>
            <p:ph idx="1"/>
          </p:nvPr>
        </p:nvSpPr>
        <p:spPr>
          <a:xfrm>
            <a:off x="457200" y="857232"/>
            <a:ext cx="8229600" cy="5715039"/>
          </a:xfrm>
        </p:spPr>
        <p:txBody>
          <a:bodyPr>
            <a:noAutofit/>
          </a:bodyPr>
          <a:lstStyle/>
          <a:p>
            <a:r>
              <a:rPr lang="en-US" sz="1200" dirty="0" smtClean="0"/>
              <a:t># Load the necessary libraries </a:t>
            </a:r>
          </a:p>
          <a:p>
            <a:r>
              <a:rPr lang="en-US" sz="1200" dirty="0" smtClean="0"/>
              <a:t>import pandas as pd </a:t>
            </a:r>
          </a:p>
          <a:p>
            <a:r>
              <a:rPr lang="en-US" sz="1200" dirty="0" smtClean="0"/>
              <a:t>from </a:t>
            </a:r>
            <a:r>
              <a:rPr lang="en-US" sz="1200" dirty="0" err="1" smtClean="0"/>
              <a:t>sklearn.model_selection</a:t>
            </a:r>
            <a:r>
              <a:rPr lang="en-US" sz="1200" dirty="0" smtClean="0"/>
              <a:t> import </a:t>
            </a:r>
            <a:r>
              <a:rPr lang="en-US" sz="1200" dirty="0" err="1" smtClean="0"/>
              <a:t>train_test_split</a:t>
            </a:r>
            <a:r>
              <a:rPr lang="en-US" sz="1200" dirty="0" smtClean="0"/>
              <a:t> </a:t>
            </a:r>
          </a:p>
          <a:p>
            <a:r>
              <a:rPr lang="en-US" sz="1200" dirty="0" smtClean="0"/>
              <a:t>from sklearn.svm import SVC </a:t>
            </a:r>
          </a:p>
          <a:p>
            <a:endParaRPr lang="en-US" sz="1200" dirty="0" smtClean="0"/>
          </a:p>
          <a:p>
            <a:r>
              <a:rPr lang="en-US" sz="1200" dirty="0" smtClean="0"/>
              <a:t># Load the iris dataset </a:t>
            </a:r>
          </a:p>
          <a:p>
            <a:r>
              <a:rPr lang="en-US" sz="1200" dirty="0" err="1" smtClean="0"/>
              <a:t>df</a:t>
            </a:r>
            <a:r>
              <a:rPr lang="en-US" sz="1200" dirty="0" smtClean="0"/>
              <a:t> = </a:t>
            </a:r>
            <a:r>
              <a:rPr lang="en-US" sz="1200" dirty="0" err="1" smtClean="0"/>
              <a:t>pd.read_csv</a:t>
            </a:r>
            <a:r>
              <a:rPr lang="en-US" sz="1200" dirty="0" smtClean="0"/>
              <a:t>('iris.csv') </a:t>
            </a:r>
          </a:p>
          <a:p>
            <a:endParaRPr lang="en-US" sz="1200" dirty="0" smtClean="0"/>
          </a:p>
          <a:p>
            <a:r>
              <a:rPr lang="en-US" sz="1200" dirty="0" smtClean="0"/>
              <a:t># Split the data into features and labels </a:t>
            </a:r>
          </a:p>
          <a:p>
            <a:r>
              <a:rPr lang="en-US" sz="1200" dirty="0" smtClean="0"/>
              <a:t>X = </a:t>
            </a:r>
            <a:r>
              <a:rPr lang="en-US" sz="1200" dirty="0" err="1" smtClean="0"/>
              <a:t>df</a:t>
            </a:r>
            <a:r>
              <a:rPr lang="en-US" sz="1200" dirty="0" smtClean="0"/>
              <a:t>[['</a:t>
            </a:r>
            <a:r>
              <a:rPr lang="en-US" sz="1200" dirty="0" err="1" smtClean="0"/>
              <a:t>sepal_length</a:t>
            </a:r>
            <a:r>
              <a:rPr lang="en-US" sz="1200" dirty="0" smtClean="0"/>
              <a:t>', '</a:t>
            </a:r>
            <a:r>
              <a:rPr lang="en-US" sz="1200" dirty="0" err="1" smtClean="0"/>
              <a:t>sepal_width</a:t>
            </a:r>
            <a:r>
              <a:rPr lang="en-US" sz="1200" dirty="0" smtClean="0"/>
              <a:t>', '</a:t>
            </a:r>
            <a:r>
              <a:rPr lang="en-US" sz="1200" dirty="0" err="1" smtClean="0"/>
              <a:t>petal_length</a:t>
            </a:r>
            <a:r>
              <a:rPr lang="en-US" sz="1200" dirty="0" smtClean="0"/>
              <a:t>', '</a:t>
            </a:r>
            <a:r>
              <a:rPr lang="en-US" sz="1200" dirty="0" err="1" smtClean="0"/>
              <a:t>petal_width</a:t>
            </a:r>
            <a:r>
              <a:rPr lang="en-US" sz="1200" dirty="0" smtClean="0"/>
              <a:t>']] </a:t>
            </a:r>
          </a:p>
          <a:p>
            <a:r>
              <a:rPr lang="en-US" sz="1200" dirty="0" smtClean="0"/>
              <a:t>y = </a:t>
            </a:r>
            <a:r>
              <a:rPr lang="en-US" sz="1200" dirty="0" err="1" smtClean="0"/>
              <a:t>df</a:t>
            </a:r>
            <a:r>
              <a:rPr lang="en-US" sz="1200" dirty="0" smtClean="0"/>
              <a:t>['species'] </a:t>
            </a:r>
          </a:p>
          <a:p>
            <a:endParaRPr lang="en-US" sz="1200" dirty="0" smtClean="0"/>
          </a:p>
          <a:p>
            <a:r>
              <a:rPr lang="en-US" sz="1200" dirty="0" smtClean="0"/>
              <a:t># Split the data into training and testing sets </a:t>
            </a:r>
          </a:p>
          <a:p>
            <a:r>
              <a:rPr lang="en-US" sz="1200" dirty="0" err="1" smtClean="0"/>
              <a:t>X_train</a:t>
            </a:r>
            <a:r>
              <a:rPr lang="en-US" sz="1200" dirty="0" smtClean="0"/>
              <a:t>, </a:t>
            </a:r>
            <a:r>
              <a:rPr lang="en-US" sz="1200" dirty="0" err="1" smtClean="0"/>
              <a:t>X_test</a:t>
            </a:r>
            <a:r>
              <a:rPr lang="en-US" sz="1200" dirty="0" smtClean="0"/>
              <a:t>, </a:t>
            </a:r>
            <a:r>
              <a:rPr lang="en-US" sz="1200" dirty="0" err="1" smtClean="0"/>
              <a:t>y_train</a:t>
            </a:r>
            <a:r>
              <a:rPr lang="en-US" sz="1200" dirty="0" smtClean="0"/>
              <a:t>, </a:t>
            </a:r>
            <a:r>
              <a:rPr lang="en-US" sz="1200" dirty="0" err="1" smtClean="0"/>
              <a:t>y_test</a:t>
            </a:r>
            <a:r>
              <a:rPr lang="en-US" sz="1200" dirty="0" smtClean="0"/>
              <a:t> = </a:t>
            </a:r>
            <a:r>
              <a:rPr lang="en-US" sz="1200" dirty="0" err="1" smtClean="0"/>
              <a:t>train_test_split</a:t>
            </a:r>
            <a:r>
              <a:rPr lang="en-US" sz="1200" dirty="0" smtClean="0"/>
              <a:t>(X, y, </a:t>
            </a:r>
            <a:r>
              <a:rPr lang="en-US" sz="1200" dirty="0" err="1" smtClean="0"/>
              <a:t>test_size</a:t>
            </a:r>
            <a:r>
              <a:rPr lang="en-US" sz="1200" dirty="0" smtClean="0"/>
              <a:t>=0.2, </a:t>
            </a:r>
            <a:r>
              <a:rPr lang="en-US" sz="1200" dirty="0" err="1" smtClean="0"/>
              <a:t>random_state</a:t>
            </a:r>
            <a:r>
              <a:rPr lang="en-US" sz="1200" dirty="0" smtClean="0"/>
              <a:t>=42) </a:t>
            </a:r>
          </a:p>
          <a:p>
            <a:endParaRPr lang="en-US" sz="1200" dirty="0" smtClean="0"/>
          </a:p>
          <a:p>
            <a:r>
              <a:rPr lang="en-US" sz="1200" dirty="0" smtClean="0"/>
              <a:t># Create an SVM model and train it </a:t>
            </a:r>
          </a:p>
          <a:p>
            <a:r>
              <a:rPr lang="en-US" sz="1200" dirty="0" smtClean="0"/>
              <a:t>model = SVC() </a:t>
            </a:r>
          </a:p>
          <a:p>
            <a:r>
              <a:rPr lang="en-US" sz="1200" dirty="0" smtClean="0"/>
              <a:t>model.fit(</a:t>
            </a:r>
            <a:r>
              <a:rPr lang="en-US" sz="1200" dirty="0" err="1" smtClean="0"/>
              <a:t>X_train</a:t>
            </a:r>
            <a:r>
              <a:rPr lang="en-US" sz="1200" dirty="0" smtClean="0"/>
              <a:t>, </a:t>
            </a:r>
            <a:r>
              <a:rPr lang="en-US" sz="1200" dirty="0" err="1" smtClean="0"/>
              <a:t>y_train</a:t>
            </a:r>
            <a:r>
              <a:rPr lang="en-US" sz="1200" dirty="0" smtClean="0"/>
              <a:t>) </a:t>
            </a:r>
          </a:p>
          <a:p>
            <a:endParaRPr lang="en-US" sz="1200" dirty="0" smtClean="0"/>
          </a:p>
          <a:p>
            <a:r>
              <a:rPr lang="en-US" sz="1200" dirty="0" smtClean="0"/>
              <a:t># Evaluate the model on the test data </a:t>
            </a:r>
          </a:p>
          <a:p>
            <a:r>
              <a:rPr lang="en-US" sz="1200" dirty="0" smtClean="0"/>
              <a:t>accuracy = </a:t>
            </a:r>
            <a:r>
              <a:rPr lang="en-US" sz="1200" dirty="0" err="1" smtClean="0"/>
              <a:t>model.score</a:t>
            </a:r>
            <a:r>
              <a:rPr lang="en-US" sz="1200" dirty="0" smtClean="0"/>
              <a:t>(</a:t>
            </a:r>
            <a:r>
              <a:rPr lang="en-US" sz="1200" dirty="0" err="1" smtClean="0"/>
              <a:t>X_test</a:t>
            </a:r>
            <a:r>
              <a:rPr lang="en-US" sz="1200" dirty="0" smtClean="0"/>
              <a:t>, </a:t>
            </a:r>
            <a:r>
              <a:rPr lang="en-US" sz="1200" dirty="0" err="1" smtClean="0"/>
              <a:t>y_test</a:t>
            </a:r>
            <a:r>
              <a:rPr lang="en-US" sz="1200" dirty="0" smtClean="0"/>
              <a:t>) </a:t>
            </a:r>
          </a:p>
          <a:p>
            <a:endParaRPr lang="en-US" sz="1200" dirty="0" smtClean="0"/>
          </a:p>
          <a:p>
            <a:r>
              <a:rPr lang="en-US" sz="1200" dirty="0" smtClean="0"/>
              <a:t>print('Test accuracy:', accuracy)</a:t>
            </a:r>
          </a:p>
          <a:p>
            <a:pPr>
              <a:buNone/>
            </a:pPr>
            <a:endParaRPr lang="en-IN" sz="1200" dirty="0" smtClean="0"/>
          </a:p>
          <a:p>
            <a:pPr fontAlgn="base"/>
            <a:r>
              <a:rPr lang="en-US" sz="1200" b="1" dirty="0" smtClean="0"/>
              <a:t>output:</a:t>
            </a:r>
            <a:endParaRPr lang="en-US" sz="1200" dirty="0" smtClean="0"/>
          </a:p>
          <a:p>
            <a:pPr fontAlgn="base"/>
            <a:r>
              <a:rPr lang="en-US" sz="1200" dirty="0" smtClean="0"/>
              <a:t>Test accuracy: 0.9666666666666667</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1285860"/>
            <a:ext cx="8229600" cy="3582990"/>
          </a:xfrm>
        </p:spPr>
        <p:txBody>
          <a:bodyPr>
            <a:noAutofit/>
          </a:bodyPr>
          <a:lstStyle/>
          <a:p>
            <a:r>
              <a:rPr lang="en-IN" sz="9600" dirty="0">
                <a:effectLst>
                  <a:outerShdw blurRad="38100" dist="38100" dir="2700000" algn="tl">
                    <a:srgbClr val="000000">
                      <a:alpha val="43137"/>
                    </a:srgbClr>
                  </a:outerShdw>
                </a:effectLst>
              </a:rPr>
              <a:t>Thank you</a:t>
            </a:r>
            <a:endParaRPr lang="en-US" sz="9600" dirty="0">
              <a:effectLst>
                <a:outerShdw blurRad="38100" dist="38100" dir="2700000" algn="tl">
                  <a:srgbClr val="000000">
                    <a:alpha val="43137"/>
                  </a:srgb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IN" dirty="0" smtClean="0"/>
              <a:t>Motivation</a:t>
            </a:r>
            <a:endParaRPr lang="en-US" dirty="0"/>
          </a:p>
        </p:txBody>
      </p:sp>
      <p:sp>
        <p:nvSpPr>
          <p:cNvPr id="3" name="Content Placeholder 2"/>
          <p:cNvSpPr>
            <a:spLocks noGrp="1"/>
          </p:cNvSpPr>
          <p:nvPr>
            <p:ph idx="1"/>
          </p:nvPr>
        </p:nvSpPr>
        <p:spPr>
          <a:xfrm>
            <a:off x="457200" y="928670"/>
            <a:ext cx="8229600" cy="5197493"/>
          </a:xfrm>
        </p:spPr>
        <p:txBody>
          <a:bodyPr>
            <a:normAutofit fontScale="85000" lnSpcReduction="20000"/>
          </a:bodyPr>
          <a:lstStyle/>
          <a:p>
            <a:pPr>
              <a:buNone/>
            </a:pPr>
            <a:r>
              <a:rPr lang="en-US" b="1" dirty="0" smtClean="0"/>
              <a:t>7. Scalability</a:t>
            </a:r>
            <a:r>
              <a:rPr lang="en-US" dirty="0" smtClean="0"/>
              <a:t>: </a:t>
            </a:r>
          </a:p>
          <a:p>
            <a:pPr algn="just"/>
            <a:r>
              <a:rPr lang="en-US" dirty="0" smtClean="0"/>
              <a:t>Machine learning algorithms can be applied to large datasets and problems that would be impractical for humans to handle manually. </a:t>
            </a:r>
          </a:p>
          <a:p>
            <a:pPr algn="just"/>
            <a:r>
              <a:rPr lang="en-US" dirty="0" smtClean="0"/>
              <a:t>This scalability is crucial in fields like image and speech recognition, where massive amounts of data are processed.</a:t>
            </a:r>
          </a:p>
          <a:p>
            <a:pPr>
              <a:buNone/>
            </a:pPr>
            <a:r>
              <a:rPr lang="en-US" b="1" dirty="0" smtClean="0"/>
              <a:t>8. Adaptability</a:t>
            </a:r>
            <a:r>
              <a:rPr lang="en-US" dirty="0" smtClean="0"/>
              <a:t>: </a:t>
            </a:r>
          </a:p>
          <a:p>
            <a:pPr algn="just"/>
            <a:r>
              <a:rPr lang="en-US" dirty="0" smtClean="0"/>
              <a:t>Machine learning models can adapt to new data and changing circumstances, making them versatile in dynamic environments. </a:t>
            </a:r>
          </a:p>
          <a:p>
            <a:pPr algn="just"/>
            <a:r>
              <a:rPr lang="en-US" dirty="0" smtClean="0"/>
              <a:t>This adaptability is valuable in applications like autonomous vehicles and real-time language translation.</a:t>
            </a:r>
          </a:p>
          <a:p>
            <a:endParaRPr lang="en-US" dirty="0" smtClean="0"/>
          </a:p>
          <a:p>
            <a:pPr>
              <a:buNone/>
            </a:pP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Motivation</a:t>
            </a:r>
            <a:endParaRPr lang="en-US" dirty="0"/>
          </a:p>
        </p:txBody>
      </p:sp>
      <p:sp>
        <p:nvSpPr>
          <p:cNvPr id="3" name="Content Placeholder 2"/>
          <p:cNvSpPr>
            <a:spLocks noGrp="1"/>
          </p:cNvSpPr>
          <p:nvPr>
            <p:ph idx="1"/>
          </p:nvPr>
        </p:nvSpPr>
        <p:spPr/>
        <p:txBody>
          <a:bodyPr/>
          <a:lstStyle/>
          <a:p>
            <a:pPr algn="just"/>
            <a:r>
              <a:rPr lang="en-US" dirty="0" smtClean="0"/>
              <a:t>Overall, the motivation behind machine learning is to leverage data-driven algorithms to solve complex problems more efficiently and effectively than traditional methods allow.</a:t>
            </a:r>
          </a:p>
          <a:p>
            <a:pPr algn="just"/>
            <a:r>
              <a:rPr lang="en-US" dirty="0" smtClean="0"/>
              <a:t>Its applications span across industries and continue to grow as technology advances and datasets become larger and more accessible.</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Machine Learning (ML)</a:t>
            </a:r>
            <a:endParaRPr lang="en-US" dirty="0"/>
          </a:p>
        </p:txBody>
      </p:sp>
      <p:sp>
        <p:nvSpPr>
          <p:cNvPr id="3" name="Content Placeholder 2"/>
          <p:cNvSpPr>
            <a:spLocks noGrp="1"/>
          </p:cNvSpPr>
          <p:nvPr>
            <p:ph sz="half" idx="1"/>
          </p:nvPr>
        </p:nvSpPr>
        <p:spPr>
          <a:xfrm>
            <a:off x="642910" y="1571612"/>
            <a:ext cx="7743852" cy="4114800"/>
          </a:xfrm>
        </p:spPr>
        <p:txBody>
          <a:bodyPr/>
          <a:lstStyle/>
          <a:p>
            <a:pPr algn="just"/>
            <a:r>
              <a:rPr lang="en-US" dirty="0" smtClean="0"/>
              <a:t>Arthur Samuel, an early American leader in the field of computer gaming and artificial intelligence, coined the term “Machine Learning ” in 1959 while at IBM. </a:t>
            </a:r>
          </a:p>
          <a:p>
            <a:r>
              <a:rPr lang="en-US" dirty="0" smtClean="0"/>
              <a:t>He defined machine learning as “the field of study that gives computers the ability to learn without being explicitly programmed “.</a:t>
            </a:r>
          </a:p>
          <a:p>
            <a:pPr algn="just"/>
            <a:r>
              <a:rPr lang="en-US" dirty="0" smtClean="0"/>
              <a:t>However, there is no universally accepted definition for machine learning.</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54032"/>
          </a:xfrm>
        </p:spPr>
        <p:txBody>
          <a:bodyPr>
            <a:normAutofit fontScale="90000"/>
          </a:bodyPr>
          <a:lstStyle/>
          <a:p>
            <a:r>
              <a:rPr lang="en-US" dirty="0" smtClean="0"/>
              <a:t/>
            </a:r>
            <a:br>
              <a:rPr lang="en-US" dirty="0" smtClean="0"/>
            </a:br>
            <a:r>
              <a:rPr lang="en-US" dirty="0" smtClean="0"/>
              <a:t>What is Machine Learning?</a:t>
            </a:r>
            <a:br>
              <a:rPr lang="en-US" dirty="0" smtClean="0"/>
            </a:br>
            <a:endParaRPr lang="en-US" dirty="0"/>
          </a:p>
        </p:txBody>
      </p:sp>
      <p:sp>
        <p:nvSpPr>
          <p:cNvPr id="5" name="Content Placeholder 4"/>
          <p:cNvSpPr>
            <a:spLocks noGrp="1"/>
          </p:cNvSpPr>
          <p:nvPr>
            <p:ph idx="1"/>
          </p:nvPr>
        </p:nvSpPr>
        <p:spPr>
          <a:xfrm>
            <a:off x="457200" y="1142984"/>
            <a:ext cx="5043494" cy="4983179"/>
          </a:xfrm>
        </p:spPr>
        <p:txBody>
          <a:bodyPr>
            <a:normAutofit lnSpcReduction="10000"/>
          </a:bodyPr>
          <a:lstStyle/>
          <a:p>
            <a:r>
              <a:rPr lang="en-US" sz="2400" dirty="0" smtClean="0"/>
              <a:t>Machine learning (ML) is defined as a discipline of artificial intelligence (AI) that provides machines the ability to automatically learn from data and past experiences to identify patterns and make predictions with minimal human intervention. </a:t>
            </a:r>
          </a:p>
          <a:p>
            <a:r>
              <a:rPr lang="en-US" sz="2400" dirty="0" smtClean="0"/>
              <a:t>A computer program is said to </a:t>
            </a:r>
            <a:r>
              <a:rPr lang="en-US" sz="2400" i="1" dirty="0" smtClean="0"/>
              <a:t>learn</a:t>
            </a:r>
            <a:r>
              <a:rPr lang="en-US" sz="2400" dirty="0" smtClean="0"/>
              <a:t> from experience E with respect to some class of tasks T and performance measure P, if its performance at tasks T, as measured by P, improves with experience E. </a:t>
            </a:r>
          </a:p>
          <a:p>
            <a:pPr>
              <a:buNone/>
            </a:pPr>
            <a:endParaRPr lang="en-US" sz="2400" dirty="0" smtClean="0"/>
          </a:p>
        </p:txBody>
      </p:sp>
      <p:pic>
        <p:nvPicPr>
          <p:cNvPr id="1026" name="Picture 2"/>
          <p:cNvPicPr>
            <a:picLocks noChangeAspect="1" noChangeArrowheads="1"/>
          </p:cNvPicPr>
          <p:nvPr/>
        </p:nvPicPr>
        <p:blipFill>
          <a:blip r:embed="rId2"/>
          <a:srcRect/>
          <a:stretch>
            <a:fillRect/>
          </a:stretch>
        </p:blipFill>
        <p:spPr bwMode="auto">
          <a:xfrm>
            <a:off x="5643570" y="1285860"/>
            <a:ext cx="3143250" cy="314325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Handwriting recognition learning problem</a:t>
            </a:r>
            <a:endParaRPr lang="en-US" sz="3200" dirty="0"/>
          </a:p>
        </p:txBody>
      </p:sp>
      <p:sp>
        <p:nvSpPr>
          <p:cNvPr id="3" name="Content Placeholder 2"/>
          <p:cNvSpPr>
            <a:spLocks noGrp="1"/>
          </p:cNvSpPr>
          <p:nvPr>
            <p:ph idx="1"/>
          </p:nvPr>
        </p:nvSpPr>
        <p:spPr/>
        <p:txBody>
          <a:bodyPr/>
          <a:lstStyle/>
          <a:p>
            <a:pPr lvl="1"/>
            <a:r>
              <a:rPr lang="en-US" dirty="0" smtClean="0"/>
              <a:t>Task T :  Recognizing and classifying handwritten words within images </a:t>
            </a:r>
          </a:p>
          <a:p>
            <a:pPr lvl="1"/>
            <a:r>
              <a:rPr lang="en-US" dirty="0" smtClean="0"/>
              <a:t>Performance P : Percent of words correctly classified </a:t>
            </a:r>
          </a:p>
          <a:p>
            <a:pPr lvl="1"/>
            <a:r>
              <a:rPr lang="en-US" dirty="0" smtClean="0"/>
              <a:t>Training experience E : A dataset of handwritten words with given classifications </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1004</TotalTime>
  <Words>3306</Words>
  <Application>Microsoft Office PowerPoint</Application>
  <PresentationFormat>On-screen Show (4:3)</PresentationFormat>
  <Paragraphs>376</Paragraphs>
  <Slides>49</Slides>
  <Notes>13</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Machine Learning (CS4102)</vt:lpstr>
      <vt:lpstr>Syllabus: Machine Learning (CS4102)</vt:lpstr>
      <vt:lpstr>Motivation</vt:lpstr>
      <vt:lpstr>Motivation</vt:lpstr>
      <vt:lpstr>Motivation</vt:lpstr>
      <vt:lpstr>Motivation</vt:lpstr>
      <vt:lpstr>Machine Learning (ML)</vt:lpstr>
      <vt:lpstr> What is Machine Learning? </vt:lpstr>
      <vt:lpstr>Handwriting recognition learning problem</vt:lpstr>
      <vt:lpstr>A robot driving learning problem</vt:lpstr>
      <vt:lpstr>ML-Definition</vt:lpstr>
      <vt:lpstr>A Typical View of ML</vt:lpstr>
      <vt:lpstr>Is Machine Learning and Data Science same?</vt:lpstr>
      <vt:lpstr>Slide 14</vt:lpstr>
      <vt:lpstr>Applications of Machine Learning </vt:lpstr>
      <vt:lpstr>Types of machine learning problems</vt:lpstr>
      <vt:lpstr>Types of machine learning problems</vt:lpstr>
      <vt:lpstr>Types of machine learning problems</vt:lpstr>
      <vt:lpstr>Types of machine learning problems</vt:lpstr>
      <vt:lpstr>Types of machine learning problems</vt:lpstr>
      <vt:lpstr>Types of machine learning problems</vt:lpstr>
      <vt:lpstr>Types of machine learning problems</vt:lpstr>
      <vt:lpstr>How Semi-Supervised Learning Works?</vt:lpstr>
      <vt:lpstr>Motivations for Semi-Supervised Learning</vt:lpstr>
      <vt:lpstr> Applications </vt:lpstr>
      <vt:lpstr>Types of machine learning</vt:lpstr>
      <vt:lpstr>Components of Reinforcement Learning</vt:lpstr>
      <vt:lpstr>Components of Reinforcement Learning</vt:lpstr>
      <vt:lpstr>How Reinforcement Learning Works?</vt:lpstr>
      <vt:lpstr>Applications of Reinforcement Learning</vt:lpstr>
      <vt:lpstr>Terminologies of Machine Learning</vt:lpstr>
      <vt:lpstr>Terminologies of Machine Learning</vt:lpstr>
      <vt:lpstr>Steps to get started with machine learning</vt:lpstr>
      <vt:lpstr>Steps to get started with machine learning</vt:lpstr>
      <vt:lpstr>Slide 35</vt:lpstr>
      <vt:lpstr>A Machine Learning Application </vt:lpstr>
      <vt:lpstr>Classification </vt:lpstr>
      <vt:lpstr> Classification </vt:lpstr>
      <vt:lpstr>Classification</vt:lpstr>
      <vt:lpstr>Classification</vt:lpstr>
      <vt:lpstr>Slide 41</vt:lpstr>
      <vt:lpstr>Slide 42</vt:lpstr>
      <vt:lpstr>Slide 43</vt:lpstr>
      <vt:lpstr>Slide 44</vt:lpstr>
      <vt:lpstr>Slide 45</vt:lpstr>
      <vt:lpstr>Slide 46</vt:lpstr>
      <vt:lpstr>Validation</vt:lpstr>
      <vt:lpstr>Example in Python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What is Data Science? </dc:title>
  <dc:creator>Asit Kumar Das</dc:creator>
  <cp:lastModifiedBy>Asit Kumar Das</cp:lastModifiedBy>
  <cp:revision>90</cp:revision>
  <dcterms:created xsi:type="dcterms:W3CDTF">2023-12-13T13:51:56Z</dcterms:created>
  <dcterms:modified xsi:type="dcterms:W3CDTF">2024-07-29T15:51:27Z</dcterms:modified>
</cp:coreProperties>
</file>