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FF0B-CF78-4B9D-A817-36A264E1748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C612-B38D-4C1B-81A2-0ACE51BB7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FF0B-CF78-4B9D-A817-36A264E1748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C612-B38D-4C1B-81A2-0ACE51BB7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FF0B-CF78-4B9D-A817-36A264E1748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C612-B38D-4C1B-81A2-0ACE51BB7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FF0B-CF78-4B9D-A817-36A264E1748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C612-B38D-4C1B-81A2-0ACE51BB7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FF0B-CF78-4B9D-A817-36A264E1748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C612-B38D-4C1B-81A2-0ACE51BB7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FF0B-CF78-4B9D-A817-36A264E1748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C612-B38D-4C1B-81A2-0ACE51BB7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FF0B-CF78-4B9D-A817-36A264E1748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C612-B38D-4C1B-81A2-0ACE51BB7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FF0B-CF78-4B9D-A817-36A264E1748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C612-B38D-4C1B-81A2-0ACE51BB7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FF0B-CF78-4B9D-A817-36A264E1748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C612-B38D-4C1B-81A2-0ACE51BB7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FF0B-CF78-4B9D-A817-36A264E1748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C612-B38D-4C1B-81A2-0ACE51BB7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FF0B-CF78-4B9D-A817-36A264E1748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C612-B38D-4C1B-81A2-0ACE51BB7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FF0B-CF78-4B9D-A817-36A264E17488}" type="datetimeFigureOut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4C612-B38D-4C1B-81A2-0ACE51BB7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Backpropagation</a:t>
            </a:r>
            <a:r>
              <a:rPr lang="en-IN" dirty="0" smtClean="0"/>
              <a:t> Learning 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57628"/>
            <a:ext cx="8229600" cy="2268535"/>
          </a:xfrm>
        </p:spPr>
        <p:txBody>
          <a:bodyPr>
            <a:normAutofit/>
          </a:bodyPr>
          <a:lstStyle/>
          <a:p>
            <a:r>
              <a:rPr lang="en-IN" sz="2400" dirty="0" smtClean="0"/>
              <a:t>Hidden layer nodes impose nonlinearity. </a:t>
            </a:r>
          </a:p>
          <a:p>
            <a:r>
              <a:rPr lang="en-IN" sz="2400" dirty="0" smtClean="0"/>
              <a:t>As we increase the number of hidden layers, we can capture more and more complex form of nonlinearity.</a:t>
            </a:r>
          </a:p>
          <a:p>
            <a:r>
              <a:rPr lang="en-IN" sz="2400" dirty="0" smtClean="0"/>
              <a:t>Finally, at the output layer, we use linear classifier.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4422"/>
            <a:ext cx="6581796" cy="223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3429000"/>
            <a:ext cx="5643602" cy="36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6644" y="1928802"/>
            <a:ext cx="54024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During training, instead of processing one feature </a:t>
            </a:r>
            <a:r>
              <a:rPr lang="en-US" dirty="0" smtClean="0"/>
              <a:t>vector, say X, at </a:t>
            </a:r>
            <a:r>
              <a:rPr lang="en-US" dirty="0" smtClean="0"/>
              <a:t>a time, multiple feature vectors (a batch) can be processed simultaneously.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1. Shared weights: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neural network starts with a set of initial weights, which are the same for every feature vector in that batch.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weights are usually initialized randomly or using specific strategies (like Xavier or He initialization) before training begins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b="1" dirty="0" smtClean="0"/>
              <a:t>Forward Pass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 smtClean="0"/>
              <a:t>the forward pass, all feature vectors in the batch are passed through the network using these shared weights to compute their outputs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Batch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3. Loss </a:t>
            </a:r>
            <a:r>
              <a:rPr lang="en-US" b="1" dirty="0" smtClean="0"/>
              <a:t>Calculation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After obtaining the predictions for all feature vectors, the loss is calculated based on the entire batch.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4. </a:t>
            </a:r>
            <a:r>
              <a:rPr lang="en-US" b="1" dirty="0" err="1" smtClean="0"/>
              <a:t>Backpropagation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gradients are computed based on the cumulative loss from the batch, and these gradients are used to update the shared weights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5. Weight </a:t>
            </a:r>
            <a:r>
              <a:rPr lang="en-US" b="1" dirty="0" smtClean="0"/>
              <a:t>Update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 smtClean="0"/>
              <a:t>processing the entire batch, the weights are updated once based on the averaged gradients from all feature vectors in that batch.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of next 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643602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Weight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Persistence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neural network processes a batch and updates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its weights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the gradients calculated from that batch, these new weights become the current weights of the network.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Next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Batch Processing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next batch is processed, the network uses these updated weights for the forward pass.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means that each batch builds upon the learning from the previous batch, allowing the model to incrementally improve its performance.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3. Continuous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Updates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cycle continues through all epochs of training, where the weights are continuously updated after processing each batch, progressively refining the model’s understanding of the data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Training a neural network can involve parallel processing, especially when using multiple feature vectors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smtClean="0"/>
              <a:t>Batch Processing</a:t>
            </a:r>
            <a:r>
              <a:rPr lang="en-US" dirty="0" smtClean="0"/>
              <a:t>: During training, instead of processing one feature vector at a time, multiple feature vectors (a batch) can be processed simultaneously. This is often done using matrix operations, which are highly optimized for parallel computation on GPUs ( Graphics Processing </a:t>
            </a:r>
            <a:r>
              <a:rPr lang="en-US" dirty="0" smtClean="0"/>
              <a:t>Unit) or </a:t>
            </a:r>
            <a:r>
              <a:rPr lang="en-US" dirty="0" smtClean="0"/>
              <a:t>TPUs </a:t>
            </a:r>
            <a:r>
              <a:rPr lang="en-US" dirty="0" smtClean="0"/>
              <a:t>(Tensor </a:t>
            </a:r>
            <a:r>
              <a:rPr lang="en-US" dirty="0" smtClean="0"/>
              <a:t>Processing </a:t>
            </a:r>
            <a:r>
              <a:rPr lang="en-US" dirty="0" smtClean="0"/>
              <a:t>Unit).</a:t>
            </a:r>
            <a:endParaRPr lang="en-US" dirty="0" smtClean="0"/>
          </a:p>
          <a:p>
            <a:r>
              <a:rPr lang="en-US" b="1" dirty="0" smtClean="0"/>
              <a:t>Data Parallelism</a:t>
            </a:r>
            <a:r>
              <a:rPr lang="en-US" dirty="0" smtClean="0"/>
              <a:t>: In larger models or datasets, data parallelism can be employed, where the training dataset is split across multiple devices (like multiple GPUs). Each device processes a different subset of the data in parallel, computes the gradients, and then aggregates the results to update the weights.</a:t>
            </a:r>
          </a:p>
          <a:p>
            <a:r>
              <a:rPr lang="en-US" b="1" dirty="0" smtClean="0"/>
              <a:t>Model Parallelism</a:t>
            </a:r>
            <a:r>
              <a:rPr lang="en-US" dirty="0" smtClean="0"/>
              <a:t>: In cases where the model itself is very large and doesn’t fit on a single device, model parallelism can be used. Here, different parts of the model are placed on different devices, and computations for a single input are spread across them.</a:t>
            </a:r>
          </a:p>
          <a:p>
            <a:r>
              <a:rPr lang="en-US" b="1" dirty="0" smtClean="0"/>
              <a:t>Asynchronous Updates</a:t>
            </a:r>
            <a:r>
              <a:rPr lang="en-US" dirty="0" smtClean="0"/>
              <a:t>: In some advanced setups, you can have multiple workers processing different batches and updating the model weights asynchronously, which can further speed up training.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1462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Backpropagation</a:t>
            </a:r>
            <a:r>
              <a:rPr lang="en-IN" dirty="0" smtClean="0"/>
              <a:t> Learning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real life, we have samples which are not linearly separable. </a:t>
            </a:r>
          </a:p>
          <a:p>
            <a:r>
              <a:rPr lang="en-IN" dirty="0" smtClean="0"/>
              <a:t>The hidden layer nodes map the non-linearly separable inputs into a space where they are linearly separable. </a:t>
            </a:r>
          </a:p>
          <a:p>
            <a:r>
              <a:rPr lang="en-IN" dirty="0" smtClean="0"/>
              <a:t>This space is called the latent space.</a:t>
            </a:r>
            <a:endParaRPr lang="en-US" dirty="0"/>
          </a:p>
          <a:p>
            <a:r>
              <a:rPr lang="en-IN" dirty="0" smtClean="0"/>
              <a:t>In latent space, we may use a linear classifier to classify them.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IN" sz="3600" dirty="0" err="1" smtClean="0"/>
              <a:t>Backpropagation</a:t>
            </a:r>
            <a:r>
              <a:rPr lang="en-IN" sz="3600" dirty="0" smtClean="0"/>
              <a:t> Learning Example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1935163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0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layer is the input layer where neurons simply take the inputs and pass them as outputs.</a:t>
            </a:r>
          </a:p>
          <a:p>
            <a:r>
              <a:rPr lang="en-IN" sz="2400" dirty="0" smtClean="0"/>
              <a:t>No. of hidden layers = K – 1, named as 1</a:t>
            </a:r>
            <a:r>
              <a:rPr lang="en-IN" sz="2400" baseline="30000" dirty="0" smtClean="0"/>
              <a:t>st</a:t>
            </a:r>
            <a:r>
              <a:rPr lang="en-IN" sz="2400" dirty="0" smtClean="0"/>
              <a:t>, 2</a:t>
            </a:r>
            <a:r>
              <a:rPr lang="en-IN" sz="2400" baseline="30000" dirty="0" smtClean="0"/>
              <a:t>nd</a:t>
            </a:r>
            <a:r>
              <a:rPr lang="en-IN" sz="2400" dirty="0" smtClean="0"/>
              <a:t>, .., </a:t>
            </a:r>
            <a:r>
              <a:rPr lang="en-IN" sz="2400" dirty="0" err="1" smtClean="0"/>
              <a:t>k</a:t>
            </a:r>
            <a:r>
              <a:rPr lang="en-IN" sz="2400" baseline="30000" dirty="0" err="1" smtClean="0"/>
              <a:t>th</a:t>
            </a:r>
            <a:r>
              <a:rPr lang="en-IN" sz="2400" dirty="0" smtClean="0"/>
              <a:t>, …, (K-1)</a:t>
            </a:r>
            <a:r>
              <a:rPr lang="en-IN" sz="2400" baseline="30000" dirty="0" err="1" smtClean="0"/>
              <a:t>th</a:t>
            </a:r>
            <a:r>
              <a:rPr lang="en-IN" sz="2400" dirty="0" smtClean="0"/>
              <a:t> layer.</a:t>
            </a:r>
          </a:p>
          <a:p>
            <a:r>
              <a:rPr lang="en-IN" sz="2400" dirty="0" err="1" smtClean="0"/>
              <a:t>K</a:t>
            </a:r>
            <a:r>
              <a:rPr lang="en-IN" sz="2400" baseline="30000" dirty="0" err="1" smtClean="0"/>
              <a:t>th</a:t>
            </a:r>
            <a:r>
              <a:rPr lang="en-IN" sz="2400" dirty="0" smtClean="0"/>
              <a:t> layer is the output layer where number of neurons = the number of classes in the dataset.</a:t>
            </a:r>
            <a:endParaRPr lang="en-US" sz="2400" baseline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76962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638800"/>
            <a:ext cx="6629400" cy="428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6019800"/>
            <a:ext cx="3562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43900" y="3857628"/>
            <a:ext cx="6286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For </a:t>
            </a:r>
            <a:r>
              <a:rPr lang="en-IN" dirty="0" err="1" smtClean="0"/>
              <a:t>i-th</a:t>
            </a:r>
            <a:r>
              <a:rPr lang="en-IN" dirty="0" smtClean="0"/>
              <a:t> neuron of hidden layer to j-</a:t>
            </a:r>
            <a:r>
              <a:rPr lang="en-IN" dirty="0" err="1" smtClean="0"/>
              <a:t>th</a:t>
            </a:r>
            <a:r>
              <a:rPr lang="en-IN" dirty="0" smtClean="0"/>
              <a:t> neuron of output layer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6248" y="1500174"/>
            <a:ext cx="4419600" cy="311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3714752"/>
            <a:ext cx="2143140" cy="916151"/>
          </a:xfrm>
          <a:prstGeom prst="rect">
            <a:avLst/>
          </a:prstGeom>
          <a:noFill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2428868"/>
            <a:ext cx="1371600" cy="545977"/>
          </a:xfrm>
          <a:prstGeom prst="rect">
            <a:avLst/>
          </a:prstGeom>
          <a:noFill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1643050"/>
            <a:ext cx="1524000" cy="59634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0034" y="1785926"/>
            <a:ext cx="17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Weighted sum: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250030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Sigmoid function: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034" y="3429000"/>
            <a:ext cx="1742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Error function: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 with 1 hidden layer</a:t>
            </a:r>
            <a:endParaRPr lang="en-US" dirty="0"/>
          </a:p>
        </p:txBody>
      </p:sp>
      <p:pic>
        <p:nvPicPr>
          <p:cNvPr id="4" name="Content Placeholder 3" descr="annex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1285860"/>
            <a:ext cx="5267679" cy="2474380"/>
          </a:xfr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411" y="3929066"/>
            <a:ext cx="2501501" cy="571504"/>
          </a:xfrm>
          <a:prstGeom prst="rect">
            <a:avLst/>
          </a:prstGeom>
          <a:noFill/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992" y="3949781"/>
            <a:ext cx="2428892" cy="550789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57950" y="1500174"/>
            <a:ext cx="1071570" cy="622531"/>
          </a:xfrm>
          <a:prstGeom prst="rect">
            <a:avLst/>
          </a:prstGeom>
          <a:noFill/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2264" y="2357430"/>
            <a:ext cx="857256" cy="571504"/>
          </a:xfrm>
          <a:prstGeom prst="rect">
            <a:avLst/>
          </a:prstGeom>
          <a:noFill/>
        </p:spPr>
      </p:pic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4786322"/>
            <a:ext cx="1928826" cy="969626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4786322"/>
            <a:ext cx="1071570" cy="94015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929190" y="5000636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Let, feature vector is X = [0.7    1.2]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Category is class 1 and binary class problem.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So output of node 1 is 1, and output of node 2 is 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Feed Forward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Here,                  and</a:t>
            </a:r>
          </a:p>
          <a:p>
            <a:endParaRPr lang="en-IN" sz="2400" dirty="0" smtClean="0"/>
          </a:p>
          <a:p>
            <a:r>
              <a:rPr lang="en-IN" sz="2400" dirty="0" smtClean="0"/>
              <a:t>Let,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Using sigmoid function, we get</a:t>
            </a:r>
          </a:p>
          <a:p>
            <a:endParaRPr lang="en-IN" sz="2400" dirty="0" smtClean="0"/>
          </a:p>
          <a:p>
            <a:r>
              <a:rPr lang="en-IN" sz="2400" dirty="0" smtClean="0"/>
              <a:t>So, output matrix at hidden layer is:  </a:t>
            </a:r>
            <a:endParaRPr lang="en-US" sz="2400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571612"/>
            <a:ext cx="1071570" cy="763891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7554" y="1502215"/>
            <a:ext cx="975284" cy="640901"/>
          </a:xfrm>
          <a:prstGeom prst="rect">
            <a:avLst/>
          </a:prstGeom>
          <a:noFill/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29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2500306"/>
            <a:ext cx="2571768" cy="507870"/>
          </a:xfrm>
          <a:prstGeom prst="rect">
            <a:avLst/>
          </a:prstGeom>
          <a:noFill/>
        </p:spPr>
      </p:pic>
      <p:pic>
        <p:nvPicPr>
          <p:cNvPr id="11" name="Content Placeholder 3" descr="anne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4" y="1071546"/>
            <a:ext cx="4267547" cy="2402941"/>
          </a:xfrm>
          <a:prstGeom prst="rect">
            <a:avLst/>
          </a:prstGeom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3472612"/>
            <a:ext cx="4429156" cy="69934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57817" y="3500438"/>
            <a:ext cx="1972611" cy="702884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9190" y="4286255"/>
            <a:ext cx="1428760" cy="640841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5031728"/>
            <a:ext cx="1714512" cy="826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Feed Forward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lnSpcReduction="10000"/>
          </a:bodyPr>
          <a:lstStyle/>
          <a:p>
            <a:r>
              <a:rPr lang="en-IN" sz="1800" dirty="0" smtClean="0"/>
              <a:t>Here,                                  and</a:t>
            </a:r>
          </a:p>
          <a:p>
            <a:endParaRPr lang="en-IN" sz="2400" dirty="0" smtClean="0"/>
          </a:p>
          <a:p>
            <a:r>
              <a:rPr lang="en-IN" sz="2400" dirty="0" smtClean="0"/>
              <a:t>Let,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Using sigmoid function, we get</a:t>
            </a:r>
          </a:p>
          <a:p>
            <a:r>
              <a:rPr lang="en-IN" sz="2400" dirty="0" smtClean="0"/>
              <a:t>This is the predicted output at output layer.</a:t>
            </a:r>
          </a:p>
          <a:p>
            <a:r>
              <a:rPr lang="en-IN" sz="2400" dirty="0" smtClean="0"/>
              <a:t>Actual output for X = [0.7   1.2] is               , so X is misclassified 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This is all about one iteration of feed forward learning for a single feature vector. We need </a:t>
            </a:r>
            <a:r>
              <a:rPr lang="en-IN" sz="2400" dirty="0" err="1" smtClean="0"/>
              <a:t>backprpagation</a:t>
            </a:r>
            <a:r>
              <a:rPr lang="en-IN" sz="2400" dirty="0" smtClean="0"/>
              <a:t> learning.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857232"/>
            <a:ext cx="857256" cy="563340"/>
          </a:xfrm>
          <a:prstGeom prst="rect">
            <a:avLst/>
          </a:prstGeom>
          <a:noFill/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29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Content Placeholder 3" descr="ann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857232"/>
            <a:ext cx="4267547" cy="2402941"/>
          </a:xfrm>
          <a:prstGeom prst="rect">
            <a:avLst/>
          </a:prstGeom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8" y="745448"/>
            <a:ext cx="1714512" cy="826164"/>
          </a:xfrm>
          <a:prstGeom prst="rect">
            <a:avLst/>
          </a:prstGeom>
          <a:noFill/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1785926"/>
            <a:ext cx="2450634" cy="428628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1" y="2428868"/>
            <a:ext cx="4014927" cy="785818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3136101"/>
            <a:ext cx="1785950" cy="615161"/>
          </a:xfrm>
          <a:prstGeom prst="rect">
            <a:avLst/>
          </a:prstGeom>
          <a:noFill/>
        </p:spPr>
      </p:pic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393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628" y="3500438"/>
            <a:ext cx="1565780" cy="500066"/>
          </a:xfrm>
          <a:prstGeom prst="rect">
            <a:avLst/>
          </a:prstGeom>
          <a:noFill/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38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2066" y="4357694"/>
            <a:ext cx="857256" cy="5633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sz="2800" dirty="0" err="1" smtClean="0"/>
              <a:t>Backpropagation</a:t>
            </a:r>
            <a:r>
              <a:rPr lang="en-IN" sz="2800" dirty="0" smtClean="0"/>
              <a:t> for weight update</a:t>
            </a:r>
            <a:endParaRPr lang="en-US" sz="2800" dirty="0"/>
          </a:p>
        </p:txBody>
      </p:sp>
      <p:pic>
        <p:nvPicPr>
          <p:cNvPr id="4" name="Content Placeholder 3" descr="ann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785794"/>
            <a:ext cx="4267547" cy="2402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72" y="928670"/>
            <a:ext cx="38576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We know that weight </a:t>
            </a:r>
            <a:r>
              <a:rPr lang="en-IN" dirty="0" err="1" smtClean="0"/>
              <a:t>updation</a:t>
            </a:r>
            <a:r>
              <a:rPr lang="en-IN" dirty="0" smtClean="0"/>
              <a:t> rule for output layer is: 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Where, 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Here, K=2. So matrix form of weight </a:t>
            </a:r>
            <a:r>
              <a:rPr lang="en-IN" dirty="0" err="1" smtClean="0"/>
              <a:t>updation</a:t>
            </a:r>
            <a:r>
              <a:rPr lang="en-IN" dirty="0" smtClean="0"/>
              <a:t> rule is: 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Where,                                                 ,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So,                                                                              </a:t>
            </a:r>
            <a:endParaRPr lang="en-US" dirty="0"/>
          </a:p>
        </p:txBody>
      </p:sp>
      <p:pic>
        <p:nvPicPr>
          <p:cNvPr id="6" name="Picture 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1643050"/>
            <a:ext cx="2818810" cy="377940"/>
          </a:xfrm>
          <a:prstGeom prst="rect">
            <a:avLst/>
          </a:prstGeom>
          <a:noFill/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2124068"/>
            <a:ext cx="3150993" cy="376238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3200153"/>
            <a:ext cx="2643206" cy="406647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3714752"/>
            <a:ext cx="2357454" cy="53459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6248" y="3510440"/>
            <a:ext cx="1285884" cy="79724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715008" y="364331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88" y="3620156"/>
            <a:ext cx="1785950" cy="389472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27" y="4429132"/>
            <a:ext cx="6446169" cy="542926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2976" y="5286388"/>
            <a:ext cx="6661616" cy="542926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357158" y="5357826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So,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8596" y="6072206"/>
            <a:ext cx="593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Since, all values are known, so weigh vector W</a:t>
            </a:r>
            <a:r>
              <a:rPr lang="en-US" baseline="30000" dirty="0" smtClean="0"/>
              <a:t>2</a:t>
            </a:r>
            <a:r>
              <a:rPr lang="en-US" dirty="0" smtClean="0"/>
              <a:t> is modified.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dirty="0" smtClean="0"/>
              <a:t>Weight </a:t>
            </a:r>
            <a:r>
              <a:rPr lang="en-US" dirty="0" err="1" smtClean="0"/>
              <a:t>updation</a:t>
            </a:r>
            <a:r>
              <a:rPr lang="en-US" dirty="0" smtClean="0"/>
              <a:t> rule in other layer</a:t>
            </a:r>
            <a:endParaRPr lang="en-US" dirty="0"/>
          </a:p>
        </p:txBody>
      </p:sp>
      <p:pic>
        <p:nvPicPr>
          <p:cNvPr id="4" name="Content Placeholder 3" descr="ann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14422"/>
            <a:ext cx="4267547" cy="24029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472" y="1357298"/>
            <a:ext cx="25700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Weight </a:t>
            </a:r>
            <a:r>
              <a:rPr lang="en-US" dirty="0" err="1" smtClean="0"/>
              <a:t>updation</a:t>
            </a:r>
            <a:r>
              <a:rPr lang="en-US" dirty="0" smtClean="0"/>
              <a:t> rule is: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Where, </a:t>
            </a:r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1928802"/>
            <a:ext cx="3885890" cy="412750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798825"/>
            <a:ext cx="3857652" cy="85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28596" y="4000504"/>
            <a:ext cx="821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 K=2, we get modified W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Thus all the weights are updated.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 for a feature vector X, one iteration is complete.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Similar process is repeated for same X and weights are updated until the predicted value for output neuron -1 is equal or closer to 1 and neuron-2 equal or closer to 0.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training of neural network by X is complete.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842</Words>
  <Application>Microsoft Office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Backpropagation Learning Example</vt:lpstr>
      <vt:lpstr>Backpropagation Learning Example</vt:lpstr>
      <vt:lpstr>Backpropagation Learning Example</vt:lpstr>
      <vt:lpstr>For i-th neuron of hidden layer to j-th neuron of output layer </vt:lpstr>
      <vt:lpstr>Example with 1 hidden layer</vt:lpstr>
      <vt:lpstr>Feed Forward learning</vt:lpstr>
      <vt:lpstr>Feed Forward learning</vt:lpstr>
      <vt:lpstr>Backpropagation for weight update</vt:lpstr>
      <vt:lpstr>Weight updation rule in other layer</vt:lpstr>
      <vt:lpstr>Batch Training</vt:lpstr>
      <vt:lpstr>Batch Training</vt:lpstr>
      <vt:lpstr>Training of next Batch</vt:lpstr>
      <vt:lpstr>Parallel Processing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Asit Kumar Das</dc:creator>
  <cp:lastModifiedBy>Asit Kumar Das</cp:lastModifiedBy>
  <cp:revision>28</cp:revision>
  <dcterms:created xsi:type="dcterms:W3CDTF">2024-09-21T14:31:10Z</dcterms:created>
  <dcterms:modified xsi:type="dcterms:W3CDTF">2024-09-22T10:41:19Z</dcterms:modified>
</cp:coreProperties>
</file>