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311" r:id="rId3"/>
    <p:sldId id="256" r:id="rId4"/>
    <p:sldId id="273" r:id="rId5"/>
    <p:sldId id="284" r:id="rId6"/>
    <p:sldId id="285" r:id="rId7"/>
    <p:sldId id="286" r:id="rId8"/>
    <p:sldId id="287" r:id="rId9"/>
    <p:sldId id="278" r:id="rId10"/>
    <p:sldId id="288" r:id="rId11"/>
    <p:sldId id="281" r:id="rId12"/>
    <p:sldId id="282" r:id="rId13"/>
    <p:sldId id="283" r:id="rId14"/>
    <p:sldId id="274" r:id="rId15"/>
    <p:sldId id="275" r:id="rId16"/>
    <p:sldId id="294" r:id="rId17"/>
    <p:sldId id="297" r:id="rId18"/>
    <p:sldId id="289" r:id="rId19"/>
    <p:sldId id="290" r:id="rId20"/>
    <p:sldId id="291" r:id="rId21"/>
    <p:sldId id="292" r:id="rId22"/>
    <p:sldId id="293" r:id="rId23"/>
    <p:sldId id="295" r:id="rId24"/>
    <p:sldId id="296" r:id="rId25"/>
    <p:sldId id="257" r:id="rId26"/>
    <p:sldId id="258" r:id="rId27"/>
    <p:sldId id="259" r:id="rId28"/>
    <p:sldId id="260" r:id="rId29"/>
    <p:sldId id="261" r:id="rId30"/>
    <p:sldId id="262" r:id="rId31"/>
    <p:sldId id="301" r:id="rId32"/>
    <p:sldId id="263" r:id="rId33"/>
    <p:sldId id="302" r:id="rId34"/>
    <p:sldId id="303" r:id="rId35"/>
    <p:sldId id="304" r:id="rId36"/>
    <p:sldId id="264" r:id="rId37"/>
    <p:sldId id="265" r:id="rId38"/>
    <p:sldId id="266" r:id="rId39"/>
    <p:sldId id="267" r:id="rId40"/>
    <p:sldId id="268" r:id="rId41"/>
    <p:sldId id="269" r:id="rId42"/>
    <p:sldId id="270" r:id="rId43"/>
    <p:sldId id="299" r:id="rId44"/>
    <p:sldId id="305" r:id="rId45"/>
    <p:sldId id="306" r:id="rId46"/>
    <p:sldId id="307" r:id="rId47"/>
    <p:sldId id="308" r:id="rId48"/>
    <p:sldId id="310" r:id="rId49"/>
    <p:sldId id="309" r:id="rId50"/>
    <p:sldId id="271"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EE52AA-628D-484F-8336-181A41300113}"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A7EF9A-1EAB-4BC8-A6D4-5F173870BC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E52AA-628D-484F-8336-181A41300113}" type="datetimeFigureOut">
              <a:rPr lang="en-US" smtClean="0"/>
              <a:pPr/>
              <a:t>10/21/2024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7EF9A-1EAB-4BC8-A6D4-5F173870BC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err="1" smtClean="0"/>
              <a:t>Convolutional</a:t>
            </a:r>
            <a:r>
              <a:rPr lang="en-US" dirty="0" smtClean="0"/>
              <a:t> Neural Networks</a:t>
            </a:r>
            <a:endParaRPr lang="en-US" dirty="0"/>
          </a:p>
        </p:txBody>
      </p:sp>
      <p:sp>
        <p:nvSpPr>
          <p:cNvPr id="3" name="Content Placeholder 2"/>
          <p:cNvSpPr>
            <a:spLocks noGrp="1"/>
          </p:cNvSpPr>
          <p:nvPr>
            <p:ph idx="1"/>
          </p:nvPr>
        </p:nvSpPr>
        <p:spPr>
          <a:xfrm>
            <a:off x="457200" y="1214422"/>
            <a:ext cx="8229600" cy="5143536"/>
          </a:xfrm>
        </p:spPr>
        <p:txBody>
          <a:bodyPr>
            <a:normAutofit fontScale="85000" lnSpcReduction="20000"/>
          </a:bodyPr>
          <a:lstStyle/>
          <a:p>
            <a:r>
              <a:rPr lang="en-US" dirty="0"/>
              <a:t>A </a:t>
            </a:r>
            <a:r>
              <a:rPr lang="en-US" dirty="0" smtClean="0"/>
              <a:t>CNN </a:t>
            </a:r>
            <a:r>
              <a:rPr lang="en-US" dirty="0"/>
              <a:t>is a network architecture for deep learning which learns directly from data. </a:t>
            </a:r>
            <a:endParaRPr lang="en-US" dirty="0" smtClean="0"/>
          </a:p>
          <a:p>
            <a:r>
              <a:rPr lang="en-US" dirty="0" smtClean="0"/>
              <a:t>CNNs </a:t>
            </a:r>
            <a:r>
              <a:rPr lang="en-US" dirty="0"/>
              <a:t>are particularly useful for finding patterns in images to recognize objects. </a:t>
            </a:r>
            <a:endParaRPr lang="en-US" dirty="0" smtClean="0"/>
          </a:p>
          <a:p>
            <a:r>
              <a:rPr lang="en-US" dirty="0" smtClean="0"/>
              <a:t>They </a:t>
            </a:r>
            <a:r>
              <a:rPr lang="en-US" dirty="0"/>
              <a:t>can also be quite effective for classifying non-image data such as audio, time series, and signal data</a:t>
            </a:r>
            <a:r>
              <a:rPr lang="en-US" dirty="0" smtClean="0"/>
              <a:t>.</a:t>
            </a:r>
          </a:p>
          <a:p>
            <a:r>
              <a:rPr lang="en-US" dirty="0" smtClean="0"/>
              <a:t>CNNs are powerful tools for visual data analysis, leveraging their layered architecture to automatically learn hierarchical features, making them ideal for a variety of applications in computer vision. </a:t>
            </a:r>
          </a:p>
          <a:p>
            <a:r>
              <a:rPr lang="en-IN" dirty="0" smtClean="0"/>
              <a:t>The CNN consists of the following  layers:</a:t>
            </a:r>
          </a:p>
          <a:p>
            <a:pPr>
              <a:buNone/>
            </a:pPr>
            <a:r>
              <a:rPr lang="en-IN" dirty="0" smtClean="0"/>
              <a:t>     (</a:t>
            </a:r>
            <a:r>
              <a:rPr lang="en-IN" dirty="0" err="1" smtClean="0"/>
              <a:t>i</a:t>
            </a:r>
            <a:r>
              <a:rPr lang="en-IN" dirty="0" smtClean="0"/>
              <a:t>) Input Layer (ii) </a:t>
            </a:r>
            <a:r>
              <a:rPr lang="en-IN" dirty="0" err="1" smtClean="0"/>
              <a:t>Convolutional</a:t>
            </a:r>
            <a:r>
              <a:rPr lang="en-IN" dirty="0" smtClean="0"/>
              <a:t> Layer (iii) Pooling Layer (iv) Fully Connected Layer, and (v) Output Layer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Pooling</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857224" y="1772386"/>
            <a:ext cx="7572428" cy="426200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smtClean="0"/>
              <a:t>Pooling</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pPr>
              <a:buNone/>
            </a:pPr>
            <a:r>
              <a:rPr lang="en-US" b="1" dirty="0" smtClean="0"/>
              <a:t>(iii) Global Average Pooling</a:t>
            </a:r>
          </a:p>
          <a:p>
            <a:pPr algn="just"/>
            <a:r>
              <a:rPr lang="en-US" dirty="0" smtClean="0"/>
              <a:t>It takes the average of the entire feature map, producing a single output for each feature map. It is helpful for reducing the size of feature maps and can be effective in classification tasks. It is generally used in the final layers of CNN architectures before the output layer.</a:t>
            </a:r>
          </a:p>
          <a:p>
            <a:pPr>
              <a:buNone/>
            </a:pPr>
            <a:r>
              <a:rPr lang="en-US" b="1" dirty="0" smtClean="0"/>
              <a:t>(iv) Global Max Pooling</a:t>
            </a:r>
          </a:p>
          <a:p>
            <a:pPr algn="just"/>
            <a:r>
              <a:rPr lang="en-US" dirty="0" smtClean="0"/>
              <a:t>It takes the maximum value from the entire feature map. Similar to global average pooling it is helpful for reducing the size of feature maps but it retains the most significant feature. It is also used before the output layer, especially when </a:t>
            </a:r>
            <a:r>
              <a:rPr lang="en-US" dirty="0" smtClean="0">
                <a:solidFill>
                  <a:srgbClr val="FF0000"/>
                </a:solidFill>
              </a:rPr>
              <a:t>spatial resolution is less important.</a:t>
            </a:r>
          </a:p>
          <a:p>
            <a:pPr>
              <a:buNone/>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Pooling</a:t>
            </a:r>
            <a:endParaRPr lang="en-US" dirty="0"/>
          </a:p>
        </p:txBody>
      </p:sp>
      <p:sp>
        <p:nvSpPr>
          <p:cNvPr id="3" name="Content Placeholder 2"/>
          <p:cNvSpPr>
            <a:spLocks noGrp="1"/>
          </p:cNvSpPr>
          <p:nvPr>
            <p:ph idx="1"/>
          </p:nvPr>
        </p:nvSpPr>
        <p:spPr>
          <a:xfrm>
            <a:off x="457200" y="1000108"/>
            <a:ext cx="8229600" cy="5126055"/>
          </a:xfrm>
        </p:spPr>
        <p:txBody>
          <a:bodyPr>
            <a:normAutofit fontScale="85000" lnSpcReduction="20000"/>
          </a:bodyPr>
          <a:lstStyle/>
          <a:p>
            <a:pPr algn="just"/>
            <a:r>
              <a:rPr lang="en-US" dirty="0" smtClean="0">
                <a:solidFill>
                  <a:srgbClr val="FF0000"/>
                </a:solidFill>
              </a:rPr>
              <a:t>Pooling operations </a:t>
            </a:r>
            <a:r>
              <a:rPr lang="en-US" dirty="0" smtClean="0"/>
              <a:t>like max pooling and average pooling generally </a:t>
            </a:r>
            <a:r>
              <a:rPr lang="en-US" dirty="0" smtClean="0">
                <a:solidFill>
                  <a:srgbClr val="FF0000"/>
                </a:solidFill>
              </a:rPr>
              <a:t>reduce spatial resolution</a:t>
            </a:r>
            <a:r>
              <a:rPr lang="en-US" dirty="0" smtClean="0"/>
              <a:t>. </a:t>
            </a:r>
          </a:p>
          <a:p>
            <a:pPr algn="just"/>
            <a:r>
              <a:rPr lang="en-US" dirty="0" smtClean="0"/>
              <a:t>However, the specific impact on spatial resolution depends on how the pooling is configured (e.g., window size and stride).</a:t>
            </a:r>
          </a:p>
          <a:p>
            <a:r>
              <a:rPr lang="en-US" b="1" dirty="0" smtClean="0"/>
              <a:t>Pooling Parameters</a:t>
            </a:r>
          </a:p>
          <a:p>
            <a:pPr algn="just">
              <a:buNone/>
            </a:pPr>
            <a:r>
              <a:rPr lang="en-US" b="1" dirty="0" smtClean="0"/>
              <a:t>(</a:t>
            </a:r>
            <a:r>
              <a:rPr lang="en-US" b="1" dirty="0" err="1" smtClean="0"/>
              <a:t>i</a:t>
            </a:r>
            <a:r>
              <a:rPr lang="en-US" b="1" dirty="0" smtClean="0"/>
              <a:t>) Window Size:</a:t>
            </a:r>
            <a:r>
              <a:rPr lang="en-US" dirty="0" smtClean="0"/>
              <a:t> The size of the pooling filter (e.g., 2x2, 3x3).</a:t>
            </a:r>
          </a:p>
          <a:p>
            <a:pPr algn="just">
              <a:buNone/>
            </a:pPr>
            <a:r>
              <a:rPr lang="en-US" b="1" dirty="0" smtClean="0"/>
              <a:t>(ii) Stride:</a:t>
            </a:r>
            <a:r>
              <a:rPr lang="en-US" dirty="0" smtClean="0"/>
              <a:t> The number of pixels the filter moves after each operation. A larger stride reduces the output size more significantly.</a:t>
            </a:r>
          </a:p>
          <a:p>
            <a:pPr algn="just">
              <a:buNone/>
            </a:pPr>
            <a:r>
              <a:rPr lang="en-US" b="1" dirty="0" smtClean="0"/>
              <a:t>(iii) Padding:</a:t>
            </a:r>
            <a:r>
              <a:rPr lang="en-US" dirty="0" smtClean="0"/>
              <a:t> Adding extra pixels around the input feature map before pooling. Typically, pooling layers don’t use padding, but it can be useful in certain architectures.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Pooling</a:t>
            </a:r>
            <a:endParaRPr lang="en-US" dirty="0"/>
          </a:p>
        </p:txBody>
      </p:sp>
      <p:sp>
        <p:nvSpPr>
          <p:cNvPr id="3" name="Content Placeholder 2"/>
          <p:cNvSpPr>
            <a:spLocks noGrp="1"/>
          </p:cNvSpPr>
          <p:nvPr>
            <p:ph idx="1"/>
          </p:nvPr>
        </p:nvSpPr>
        <p:spPr>
          <a:xfrm>
            <a:off x="457200" y="1285860"/>
            <a:ext cx="8229600" cy="4840303"/>
          </a:xfrm>
        </p:spPr>
        <p:txBody>
          <a:bodyPr>
            <a:normAutofit fontScale="92500" lnSpcReduction="10000"/>
          </a:bodyPr>
          <a:lstStyle/>
          <a:p>
            <a:pPr algn="just"/>
            <a:r>
              <a:rPr lang="en-US" dirty="0" smtClean="0"/>
              <a:t>Instead of pooling, some architectures use convolutions with strides greater than one to achieve </a:t>
            </a:r>
            <a:r>
              <a:rPr lang="en-US" dirty="0" err="1" smtClean="0"/>
              <a:t>downsampling</a:t>
            </a:r>
            <a:r>
              <a:rPr lang="en-US" dirty="0" smtClean="0"/>
              <a:t> while learning features.</a:t>
            </a:r>
          </a:p>
          <a:p>
            <a:pPr algn="just"/>
            <a:r>
              <a:rPr lang="en-US" dirty="0" smtClean="0">
                <a:solidFill>
                  <a:srgbClr val="FF0000"/>
                </a:solidFill>
              </a:rPr>
              <a:t>Pooling </a:t>
            </a:r>
            <a:r>
              <a:rPr lang="en-US" dirty="0" smtClean="0"/>
              <a:t>can lead to a </a:t>
            </a:r>
            <a:r>
              <a:rPr lang="en-US" dirty="0" smtClean="0">
                <a:solidFill>
                  <a:srgbClr val="FF0000"/>
                </a:solidFill>
              </a:rPr>
              <a:t>loss of spatial information</a:t>
            </a:r>
            <a:r>
              <a:rPr lang="en-US" dirty="0" smtClean="0"/>
              <a:t>, which might be </a:t>
            </a:r>
            <a:r>
              <a:rPr lang="en-US" dirty="0" smtClean="0">
                <a:solidFill>
                  <a:srgbClr val="FF0000"/>
                </a:solidFill>
              </a:rPr>
              <a:t>critical </a:t>
            </a:r>
            <a:r>
              <a:rPr lang="en-US" dirty="0" smtClean="0"/>
              <a:t>for some tasks (e.g., </a:t>
            </a:r>
            <a:r>
              <a:rPr lang="en-US" dirty="0" smtClean="0">
                <a:solidFill>
                  <a:srgbClr val="FF0000"/>
                </a:solidFill>
              </a:rPr>
              <a:t>image segmentation</a:t>
            </a:r>
            <a:r>
              <a:rPr lang="en-US" dirty="0" smtClean="0"/>
              <a:t>).</a:t>
            </a:r>
            <a:r>
              <a:rPr lang="en-US" b="1" dirty="0" smtClean="0"/>
              <a:t> </a:t>
            </a:r>
          </a:p>
          <a:p>
            <a:pPr algn="just"/>
            <a:r>
              <a:rPr lang="en-US" dirty="0" smtClean="0"/>
              <a:t>The choice between max pooling, average pooling, or other pooling techniques often depends on the specific task and desired outcomes.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err="1" smtClean="0"/>
              <a:t>Convolutional</a:t>
            </a:r>
            <a:r>
              <a:rPr lang="en-US" dirty="0" smtClean="0"/>
              <a:t> Neural Networks</a:t>
            </a:r>
            <a:endParaRPr lang="en-US" dirty="0"/>
          </a:p>
        </p:txBody>
      </p:sp>
      <p:sp>
        <p:nvSpPr>
          <p:cNvPr id="3" name="Content Placeholder 2"/>
          <p:cNvSpPr>
            <a:spLocks noGrp="1"/>
          </p:cNvSpPr>
          <p:nvPr>
            <p:ph idx="1"/>
          </p:nvPr>
        </p:nvSpPr>
        <p:spPr>
          <a:xfrm>
            <a:off x="457200" y="1071546"/>
            <a:ext cx="8229600" cy="5054617"/>
          </a:xfrm>
        </p:spPr>
        <p:txBody>
          <a:bodyPr>
            <a:normAutofit fontScale="92500" lnSpcReduction="20000"/>
          </a:bodyPr>
          <a:lstStyle/>
          <a:p>
            <a:pPr>
              <a:buNone/>
            </a:pPr>
            <a:r>
              <a:rPr lang="en-IN" b="1" dirty="0" smtClean="0"/>
              <a:t>4.</a:t>
            </a:r>
            <a:r>
              <a:rPr lang="en-IN" dirty="0" smtClean="0"/>
              <a:t> </a:t>
            </a:r>
            <a:r>
              <a:rPr lang="en-US" b="1" dirty="0" smtClean="0"/>
              <a:t>Fully Connected Layers</a:t>
            </a:r>
          </a:p>
          <a:p>
            <a:pPr algn="just"/>
            <a:r>
              <a:rPr lang="en-US" dirty="0" smtClean="0"/>
              <a:t>After several </a:t>
            </a:r>
            <a:r>
              <a:rPr lang="en-US" dirty="0" err="1" smtClean="0"/>
              <a:t>convolutional</a:t>
            </a:r>
            <a:r>
              <a:rPr lang="en-US" dirty="0" smtClean="0"/>
              <a:t> and pooling layers, </a:t>
            </a:r>
          </a:p>
          <a:p>
            <a:pPr algn="just">
              <a:buNone/>
            </a:pPr>
            <a:r>
              <a:rPr lang="en-US" dirty="0" smtClean="0"/>
              <a:t>	- the pooled feature maps are flattened into a single long continuous linear vector and  </a:t>
            </a:r>
          </a:p>
          <a:p>
            <a:pPr algn="just">
              <a:buNone/>
            </a:pPr>
            <a:r>
              <a:rPr lang="en-US" dirty="0" smtClean="0"/>
              <a:t>     - a high-level reasoning in the network is done via fully connected layers, where each neuron in these layers is connected to every neuron in the previous layer.</a:t>
            </a:r>
          </a:p>
          <a:p>
            <a:pPr>
              <a:buNone/>
            </a:pPr>
            <a:r>
              <a:rPr lang="en-US" b="1" dirty="0" smtClean="0"/>
              <a:t>5. Output Layer</a:t>
            </a:r>
          </a:p>
          <a:p>
            <a:pPr algn="just"/>
            <a:r>
              <a:rPr lang="en-US" dirty="0" smtClean="0"/>
              <a:t>The output layer outputs the result, typically using a </a:t>
            </a:r>
            <a:r>
              <a:rPr lang="en-US" dirty="0" err="1" smtClean="0"/>
              <a:t>softmax</a:t>
            </a:r>
            <a:r>
              <a:rPr lang="en-US" dirty="0" smtClean="0"/>
              <a:t> activation for classification tasks or linear activation for regression tasks.</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b="1" dirty="0" smtClean="0"/>
              <a:t>Regularization Techniques</a:t>
            </a:r>
            <a:endParaRPr lang="en-US" dirty="0"/>
          </a:p>
        </p:txBody>
      </p:sp>
      <p:sp>
        <p:nvSpPr>
          <p:cNvPr id="3" name="Content Placeholder 2"/>
          <p:cNvSpPr>
            <a:spLocks noGrp="1"/>
          </p:cNvSpPr>
          <p:nvPr>
            <p:ph idx="1"/>
          </p:nvPr>
        </p:nvSpPr>
        <p:spPr>
          <a:xfrm>
            <a:off x="457200" y="1000109"/>
            <a:ext cx="8229600" cy="1857388"/>
          </a:xfrm>
        </p:spPr>
        <p:txBody>
          <a:bodyPr>
            <a:normAutofit fontScale="92500"/>
          </a:bodyPr>
          <a:lstStyle/>
          <a:p>
            <a:pPr marL="514350" indent="-514350">
              <a:buAutoNum type="arabicPeriod"/>
            </a:pPr>
            <a:r>
              <a:rPr lang="en-US" sz="2000" b="1" dirty="0" smtClean="0"/>
              <a:t>Dropout:</a:t>
            </a:r>
            <a:r>
              <a:rPr lang="en-US" sz="2000" dirty="0" smtClean="0"/>
              <a:t> </a:t>
            </a:r>
          </a:p>
          <a:p>
            <a:pPr marL="514350" indent="-514350"/>
            <a:r>
              <a:rPr lang="en-US" sz="2400" dirty="0" smtClean="0"/>
              <a:t>Randomly sets a fraction of input units to zero during training to prevent </a:t>
            </a:r>
            <a:r>
              <a:rPr lang="en-US" sz="2400" dirty="0" err="1" smtClean="0"/>
              <a:t>overfitting</a:t>
            </a:r>
            <a:r>
              <a:rPr lang="en-US" sz="2400" dirty="0" smtClean="0"/>
              <a:t>. </a:t>
            </a:r>
          </a:p>
          <a:p>
            <a:pPr marL="514350" indent="-514350"/>
            <a:r>
              <a:rPr lang="en-US" sz="2400" dirty="0" smtClean="0"/>
              <a:t>It acts as a </a:t>
            </a:r>
            <a:r>
              <a:rPr lang="en-US" sz="2400" dirty="0"/>
              <a:t>mask that nullifies the contribution of some neurons towards the next layer and leaves unmodified all others.</a:t>
            </a:r>
          </a:p>
          <a:p>
            <a:pPr>
              <a:buNone/>
            </a:pPr>
            <a:endParaRPr lang="en-US" dirty="0" smtClean="0"/>
          </a:p>
        </p:txBody>
      </p:sp>
      <p:pic>
        <p:nvPicPr>
          <p:cNvPr id="4098" name="Picture 2"/>
          <p:cNvPicPr>
            <a:picLocks noChangeAspect="1" noChangeArrowheads="1"/>
          </p:cNvPicPr>
          <p:nvPr/>
        </p:nvPicPr>
        <p:blipFill>
          <a:blip r:embed="rId2"/>
          <a:srcRect/>
          <a:stretch>
            <a:fillRect/>
          </a:stretch>
        </p:blipFill>
        <p:spPr bwMode="auto">
          <a:xfrm>
            <a:off x="428596" y="3286124"/>
            <a:ext cx="8429649" cy="306678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b="1" dirty="0" smtClean="0"/>
              <a:t>Regularization </a:t>
            </a:r>
            <a:r>
              <a:rPr lang="en-US" b="1" dirty="0" err="1" smtClean="0"/>
              <a:t>Techniques:Dropout</a:t>
            </a:r>
            <a:r>
              <a:rPr lang="en-US" dirty="0" smtClean="0"/>
              <a:t> </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10000"/>
          </a:bodyPr>
          <a:lstStyle/>
          <a:p>
            <a:pPr algn="just"/>
            <a:r>
              <a:rPr lang="en-US" dirty="0" smtClean="0"/>
              <a:t>Dropout is a powerful technique used for regularization in </a:t>
            </a:r>
            <a:r>
              <a:rPr lang="en-US" dirty="0" err="1" smtClean="0"/>
              <a:t>Convolutional</a:t>
            </a:r>
            <a:r>
              <a:rPr lang="en-US" dirty="0" smtClean="0"/>
              <a:t> Neural Networks (CNNs) and other neural networks. Here’s how it helps:</a:t>
            </a:r>
          </a:p>
          <a:p>
            <a:pPr algn="just"/>
            <a:r>
              <a:rPr lang="en-US" b="1" dirty="0" smtClean="0"/>
              <a:t>Prevents </a:t>
            </a:r>
            <a:r>
              <a:rPr lang="en-US" b="1" dirty="0" err="1" smtClean="0"/>
              <a:t>Overfitting</a:t>
            </a:r>
            <a:r>
              <a:rPr lang="en-US" dirty="0" smtClean="0"/>
              <a:t>: Dropout </a:t>
            </a:r>
            <a:r>
              <a:rPr lang="en-US" dirty="0" smtClean="0">
                <a:solidFill>
                  <a:srgbClr val="FF0000"/>
                </a:solidFill>
              </a:rPr>
              <a:t>randomly removes some neurons during training</a:t>
            </a:r>
            <a:r>
              <a:rPr lang="en-US" dirty="0" smtClean="0"/>
              <a:t>, which helps </a:t>
            </a:r>
            <a:r>
              <a:rPr lang="en-US" dirty="0" smtClean="0">
                <a:solidFill>
                  <a:srgbClr val="FF0000"/>
                </a:solidFill>
              </a:rPr>
              <a:t>prevent</a:t>
            </a:r>
            <a:r>
              <a:rPr lang="en-US" dirty="0" smtClean="0"/>
              <a:t> the model </a:t>
            </a:r>
            <a:r>
              <a:rPr lang="en-US" dirty="0" smtClean="0">
                <a:solidFill>
                  <a:srgbClr val="FF0000"/>
                </a:solidFill>
              </a:rPr>
              <a:t>from depending</a:t>
            </a:r>
            <a:r>
              <a:rPr lang="en-US" dirty="0" smtClean="0"/>
              <a:t> too much on </a:t>
            </a:r>
            <a:r>
              <a:rPr lang="en-US" dirty="0" smtClean="0">
                <a:solidFill>
                  <a:srgbClr val="FF0000"/>
                </a:solidFill>
              </a:rPr>
              <a:t>certain neurons </a:t>
            </a:r>
            <a:r>
              <a:rPr lang="en-US" dirty="0" smtClean="0"/>
              <a:t>or patterns. This helps the model generalize better to unseen data. </a:t>
            </a:r>
          </a:p>
          <a:p>
            <a:pPr algn="just"/>
            <a:r>
              <a:rPr lang="en-US" b="1" dirty="0" smtClean="0"/>
              <a:t>Encourages Redundancy</a:t>
            </a:r>
            <a:r>
              <a:rPr lang="en-US" dirty="0" smtClean="0"/>
              <a:t>: Since different neurons are dropped out at each iteration, </a:t>
            </a:r>
            <a:r>
              <a:rPr lang="en-US" dirty="0" smtClean="0">
                <a:solidFill>
                  <a:srgbClr val="FF0000"/>
                </a:solidFill>
              </a:rPr>
              <a:t>the network learns to </a:t>
            </a:r>
            <a:r>
              <a:rPr lang="en-US" dirty="0" smtClean="0"/>
              <a:t>spread or </a:t>
            </a:r>
            <a:r>
              <a:rPr lang="en-US" dirty="0" smtClean="0">
                <a:solidFill>
                  <a:srgbClr val="FF0000"/>
                </a:solidFill>
              </a:rPr>
              <a:t>distribute the learned representations across many neurons</a:t>
            </a:r>
            <a:r>
              <a:rPr lang="en-US" dirty="0" smtClean="0"/>
              <a:t> rather than focusing on a few. This redundancy can improve robustness.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b="1" dirty="0" smtClean="0"/>
              <a:t>Regularization </a:t>
            </a:r>
            <a:r>
              <a:rPr lang="en-US" b="1" dirty="0" err="1" smtClean="0"/>
              <a:t>Techniques:Dropout</a:t>
            </a:r>
            <a:r>
              <a:rPr lang="en-US" dirty="0" smtClean="0"/>
              <a:t> </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pPr algn="just"/>
            <a:r>
              <a:rPr lang="en-US" b="1" dirty="0" smtClean="0">
                <a:solidFill>
                  <a:srgbClr val="FF0000"/>
                </a:solidFill>
              </a:rPr>
              <a:t>Effective Ensemble Method</a:t>
            </a:r>
            <a:r>
              <a:rPr lang="en-US" dirty="0" smtClean="0"/>
              <a:t>: During training, each mini-batch sees a different subset of the network, effectively training an ensemble of different models. At inference time, all neurons are used, which can lead to better performance.</a:t>
            </a:r>
          </a:p>
          <a:p>
            <a:pPr algn="just"/>
            <a:r>
              <a:rPr lang="en-US" b="1" dirty="0" err="1" smtClean="0">
                <a:solidFill>
                  <a:srgbClr val="FF0000"/>
                </a:solidFill>
              </a:rPr>
              <a:t>Stochasticity</a:t>
            </a:r>
            <a:r>
              <a:rPr lang="en-US" b="1" dirty="0" smtClean="0">
                <a:solidFill>
                  <a:srgbClr val="FF0000"/>
                </a:solidFill>
              </a:rPr>
              <a:t> in Training</a:t>
            </a:r>
            <a:r>
              <a:rPr lang="en-US" dirty="0" smtClean="0"/>
              <a:t>: The randomness introduced by dropout creates a form of stochastic training, which can help escape local minima and lead to better optimization.</a:t>
            </a:r>
          </a:p>
          <a:p>
            <a:pPr>
              <a:buNone/>
            </a:pPr>
            <a:r>
              <a:rPr lang="en-US" b="1" dirty="0" smtClean="0"/>
              <a:t>Conclusion:</a:t>
            </a:r>
            <a:r>
              <a:rPr lang="en-US" dirty="0" smtClean="0"/>
              <a:t> In practice, dropout is typically applied after activation functions and before pooling layers in CNNs. By adjusting the dropout rate (commonly between 20-50%), we can control the balance between training speed and generalization capability.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smtClean="0"/>
              <a:t>Regularization Techniques</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pPr algn="just">
              <a:buNone/>
            </a:pPr>
            <a:r>
              <a:rPr lang="en-US" b="1" dirty="0" smtClean="0"/>
              <a:t>2. Batch Normalization (BN):</a:t>
            </a:r>
            <a:r>
              <a:rPr lang="en-US" dirty="0" smtClean="0"/>
              <a:t> Normalizes the inputs of each layer to improve stability and accelerate training.</a:t>
            </a:r>
          </a:p>
          <a:p>
            <a:pPr marL="571500" indent="-571500">
              <a:buAutoNum type="romanLcParenBoth"/>
            </a:pPr>
            <a:r>
              <a:rPr lang="en-US" b="1" dirty="0" smtClean="0"/>
              <a:t>Internal Covariate Shift Reduction:</a:t>
            </a:r>
            <a:r>
              <a:rPr lang="en-US" dirty="0" smtClean="0"/>
              <a:t> </a:t>
            </a:r>
          </a:p>
          <a:p>
            <a:pPr marL="571500" indent="-571500" algn="just"/>
            <a:r>
              <a:rPr lang="en-US" dirty="0" smtClean="0"/>
              <a:t>Batch normalization addresses the issue of internal </a:t>
            </a:r>
            <a:r>
              <a:rPr lang="en-US" dirty="0" smtClean="0">
                <a:solidFill>
                  <a:srgbClr val="FF0000"/>
                </a:solidFill>
              </a:rPr>
              <a:t>covariate shift</a:t>
            </a:r>
            <a:r>
              <a:rPr lang="en-US" dirty="0" smtClean="0"/>
              <a:t>, which refers to the </a:t>
            </a:r>
            <a:r>
              <a:rPr lang="en-US" dirty="0" smtClean="0">
                <a:solidFill>
                  <a:srgbClr val="FF0000"/>
                </a:solidFill>
              </a:rPr>
              <a:t>changes in the distribution</a:t>
            </a:r>
            <a:r>
              <a:rPr lang="en-US" dirty="0" smtClean="0"/>
              <a:t> of inputs in the layer during training, i.e., same distribution of inputs is considered in the layers during training.  </a:t>
            </a:r>
          </a:p>
          <a:p>
            <a:pPr marL="571500" indent="-571500" algn="just"/>
            <a:r>
              <a:rPr lang="en-US" dirty="0" smtClean="0"/>
              <a:t>By normalizing the inputs to each layer, BN reduces this variability, allowing for more </a:t>
            </a:r>
            <a:r>
              <a:rPr lang="en-US" dirty="0" smtClean="0">
                <a:solidFill>
                  <a:srgbClr val="FF0000"/>
                </a:solidFill>
              </a:rPr>
              <a:t>stable and faster training</a:t>
            </a:r>
            <a:r>
              <a:rPr lang="en-US" dirty="0" smtClean="0"/>
              <a:t>.</a:t>
            </a:r>
          </a:p>
          <a:p>
            <a:pPr algn="just">
              <a:buNone/>
            </a:pPr>
            <a:r>
              <a:rPr lang="en-IN" dirty="0" smtClean="0"/>
              <a:t>(ii) </a:t>
            </a:r>
            <a:r>
              <a:rPr lang="en-US" b="1" dirty="0" smtClean="0"/>
              <a:t>Faster Convergence:</a:t>
            </a:r>
            <a:r>
              <a:rPr lang="en-US" b="1" dirty="0"/>
              <a:t> </a:t>
            </a:r>
            <a:r>
              <a:rPr lang="en-US" dirty="0" smtClean="0"/>
              <a:t>By stabilizing the learning process, BN allows larger learning rates. This can lead to faster convergence and reduced training time.</a:t>
            </a:r>
          </a:p>
          <a:p>
            <a:pPr marL="571500" indent="-571500">
              <a:buNone/>
            </a:pPr>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smtClean="0"/>
              <a:t>Regularization Techniques</a:t>
            </a:r>
            <a:endParaRPr lang="en-US" dirty="0"/>
          </a:p>
        </p:txBody>
      </p:sp>
      <p:sp>
        <p:nvSpPr>
          <p:cNvPr id="3" name="Content Placeholder 2"/>
          <p:cNvSpPr>
            <a:spLocks noGrp="1"/>
          </p:cNvSpPr>
          <p:nvPr>
            <p:ph idx="1"/>
          </p:nvPr>
        </p:nvSpPr>
        <p:spPr>
          <a:xfrm>
            <a:off x="457200" y="1000108"/>
            <a:ext cx="8229600" cy="5126055"/>
          </a:xfrm>
        </p:spPr>
        <p:txBody>
          <a:bodyPr>
            <a:normAutofit fontScale="85000" lnSpcReduction="10000"/>
          </a:bodyPr>
          <a:lstStyle/>
          <a:p>
            <a:pPr>
              <a:buNone/>
            </a:pPr>
            <a:r>
              <a:rPr lang="en-IN" dirty="0" smtClean="0"/>
              <a:t>(iii) </a:t>
            </a:r>
            <a:r>
              <a:rPr lang="en-US" b="1" dirty="0" smtClean="0"/>
              <a:t>Improved Gradient Flow:</a:t>
            </a:r>
            <a:endParaRPr lang="en-US" dirty="0" smtClean="0"/>
          </a:p>
          <a:p>
            <a:pPr algn="just"/>
            <a:r>
              <a:rPr lang="en-US" dirty="0" smtClean="0"/>
              <a:t>Normalized inputs can lead to a smoother loss function. So these inputs helps prevent gradients from becoming too small or too large</a:t>
            </a:r>
          </a:p>
          <a:p>
            <a:pPr algn="just"/>
            <a:r>
              <a:rPr lang="en-US" dirty="0" smtClean="0"/>
              <a:t>This can improve gradient flow through the network and mitigate issues like vanishing or exploding gradients.</a:t>
            </a:r>
          </a:p>
          <a:p>
            <a:pPr>
              <a:buNone/>
            </a:pPr>
            <a:r>
              <a:rPr lang="en-US" dirty="0" smtClean="0"/>
              <a:t>(iv) </a:t>
            </a:r>
            <a:r>
              <a:rPr lang="en-US" b="1" dirty="0" smtClean="0"/>
              <a:t>Regularization Effect:</a:t>
            </a:r>
            <a:endParaRPr lang="en-US" dirty="0" smtClean="0"/>
          </a:p>
          <a:p>
            <a:pPr algn="just"/>
            <a:r>
              <a:rPr lang="en-US" dirty="0" smtClean="0"/>
              <a:t>BN </a:t>
            </a:r>
            <a:r>
              <a:rPr lang="en-US" dirty="0" smtClean="0">
                <a:solidFill>
                  <a:srgbClr val="FF0000"/>
                </a:solidFill>
              </a:rPr>
              <a:t>introduces some noise </a:t>
            </a:r>
            <a:r>
              <a:rPr lang="en-US" dirty="0" smtClean="0"/>
              <a:t>into the learning process by normalizing over mini-batches. </a:t>
            </a:r>
          </a:p>
          <a:p>
            <a:pPr algn="just"/>
            <a:r>
              <a:rPr lang="en-US" dirty="0" smtClean="0"/>
              <a:t>This can have a regularization effect, reducing the need for other forms of regularization like dropout.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Convolutional</a:t>
            </a:r>
            <a:r>
              <a:rPr lang="en-US" dirty="0" smtClean="0"/>
              <a:t> Neural Networks</a:t>
            </a:r>
            <a:endParaRPr lang="en-US" dirty="0"/>
          </a:p>
        </p:txBody>
      </p:sp>
      <p:sp>
        <p:nvSpPr>
          <p:cNvPr id="3" name="Content Placeholder 2"/>
          <p:cNvSpPr>
            <a:spLocks noGrp="1"/>
          </p:cNvSpPr>
          <p:nvPr>
            <p:ph idx="1"/>
          </p:nvPr>
        </p:nvSpPr>
        <p:spPr/>
        <p:txBody>
          <a:bodyPr/>
          <a:lstStyle/>
          <a:p>
            <a:r>
              <a:rPr lang="en-US" dirty="0" smtClean="0"/>
              <a:t>It has many applications including:</a:t>
            </a:r>
          </a:p>
          <a:p>
            <a:pPr>
              <a:buFont typeface="Wingdings" pitchFamily="2" charset="2"/>
              <a:buChar char="v"/>
            </a:pPr>
            <a:r>
              <a:rPr lang="en-US" dirty="0" smtClean="0"/>
              <a:t> Image classification</a:t>
            </a:r>
          </a:p>
          <a:p>
            <a:pPr>
              <a:buFont typeface="Wingdings" pitchFamily="2" charset="2"/>
              <a:buChar char="v"/>
            </a:pPr>
            <a:r>
              <a:rPr lang="en-US" dirty="0" smtClean="0"/>
              <a:t> Object detection</a:t>
            </a:r>
          </a:p>
          <a:p>
            <a:pPr>
              <a:buFont typeface="Wingdings" pitchFamily="2" charset="2"/>
              <a:buChar char="v"/>
            </a:pPr>
            <a:r>
              <a:rPr lang="en-US" dirty="0" smtClean="0"/>
              <a:t> Image segmentation</a:t>
            </a:r>
          </a:p>
          <a:p>
            <a:pPr>
              <a:buFont typeface="Wingdings" pitchFamily="2" charset="2"/>
              <a:buChar char="v"/>
            </a:pPr>
            <a:r>
              <a:rPr lang="en-US" dirty="0" smtClean="0"/>
              <a:t> Facial recognition</a:t>
            </a:r>
          </a:p>
          <a:p>
            <a:pPr>
              <a:buFont typeface="Wingdings" pitchFamily="2" charset="2"/>
              <a:buChar char="v"/>
            </a:pPr>
            <a:r>
              <a:rPr lang="en-US" dirty="0" smtClean="0"/>
              <a:t> Medical image analysis</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dirty="0" smtClean="0"/>
              <a:t>How Batch Normalization Works</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85720" y="1357298"/>
            <a:ext cx="8501122" cy="457203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t>How Batch Normalization Works</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500035" y="1214422"/>
            <a:ext cx="7476926" cy="3857652"/>
          </a:xfrm>
          <a:prstGeom prst="rect">
            <a:avLst/>
          </a:prstGeom>
          <a:noFill/>
          <a:ln w="9525">
            <a:noFill/>
            <a:miter lim="800000"/>
            <a:headEnd/>
            <a:tailEnd/>
          </a:ln>
          <a:effectLst/>
        </p:spPr>
      </p:pic>
      <p:sp>
        <p:nvSpPr>
          <p:cNvPr id="6147" name="Rectangle 3"/>
          <p:cNvSpPr>
            <a:spLocks noChangeArrowheads="1"/>
          </p:cNvSpPr>
          <p:nvPr/>
        </p:nvSpPr>
        <p:spPr bwMode="auto">
          <a:xfrm>
            <a:off x="428596" y="5214950"/>
            <a:ext cx="821530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lang="en-US" dirty="0">
                <a:latin typeface="Arial" charset="0"/>
                <a:cs typeface="Arial" charset="0"/>
              </a:rPr>
              <a:t> </a:t>
            </a:r>
            <a:r>
              <a:rPr kumimoji="0" lang="en-US" sz="1800" b="0" i="0" u="none" strike="noStrike" cap="none" normalizeH="0" baseline="0" dirty="0" smtClean="0">
                <a:ln>
                  <a:noFill/>
                </a:ln>
                <a:solidFill>
                  <a:schemeClr val="tx1"/>
                </a:solidFill>
                <a:effectLst/>
                <a:latin typeface="Arial" charset="0"/>
                <a:cs typeface="Arial" charset="0"/>
              </a:rPr>
              <a:t>Batch normalization can be applied after the </a:t>
            </a:r>
            <a:r>
              <a:rPr kumimoji="0" lang="en-US" sz="1800" b="0" i="0" u="none" strike="noStrike" cap="none" normalizeH="0" baseline="0" dirty="0" err="1" smtClean="0">
                <a:ln>
                  <a:noFill/>
                </a:ln>
                <a:solidFill>
                  <a:schemeClr val="tx1"/>
                </a:solidFill>
                <a:effectLst/>
                <a:latin typeface="Arial" charset="0"/>
                <a:cs typeface="Arial" charset="0"/>
              </a:rPr>
              <a:t>convolutional</a:t>
            </a:r>
            <a:r>
              <a:rPr kumimoji="0" lang="en-US" sz="1800" b="0" i="0" u="none" strike="noStrike" cap="none" normalizeH="0" baseline="0" dirty="0" smtClean="0">
                <a:ln>
                  <a:noFill/>
                </a:ln>
                <a:solidFill>
                  <a:schemeClr val="tx1"/>
                </a:solidFill>
                <a:effectLst/>
                <a:latin typeface="Arial" charset="0"/>
                <a:cs typeface="Arial" charset="0"/>
              </a:rPr>
              <a:t> layer and before the activation function (e.g., </a:t>
            </a:r>
            <a:r>
              <a:rPr kumimoji="0" lang="en-US" sz="1800" b="0" i="0" u="none" strike="noStrike" cap="none" normalizeH="0" baseline="0" dirty="0" err="1" smtClean="0">
                <a:ln>
                  <a:noFill/>
                </a:ln>
                <a:solidFill>
                  <a:schemeClr val="tx1"/>
                </a:solidFill>
                <a:effectLst/>
                <a:latin typeface="Arial" charset="0"/>
                <a:cs typeface="Arial" charset="0"/>
              </a:rPr>
              <a:t>ReLU</a:t>
            </a:r>
            <a:r>
              <a:rPr kumimoji="0" lang="en-US" sz="1800" b="0" i="0" u="none" strike="noStrike" cap="none" normalizeH="0" baseline="0" dirty="0" smtClean="0">
                <a:ln>
                  <a:noFill/>
                </a:ln>
                <a:solidFill>
                  <a:schemeClr val="tx1"/>
                </a:solidFill>
                <a:effectLst/>
                <a:latin typeface="Arial" charset="0"/>
                <a:cs typeface="Arial" charset="0"/>
              </a:rPr>
              <a:t>) or after the activation, which helps improve the training process and allows for faster convergence while maintaining or improving model performance.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smtClean="0"/>
              <a:t>How Batch Normalization Works</a:t>
            </a:r>
            <a:endParaRPr lang="en-US" dirty="0"/>
          </a:p>
        </p:txBody>
      </p:sp>
      <p:sp>
        <p:nvSpPr>
          <p:cNvPr id="3" name="Content Placeholder 2"/>
          <p:cNvSpPr>
            <a:spLocks noGrp="1"/>
          </p:cNvSpPr>
          <p:nvPr>
            <p:ph idx="1"/>
          </p:nvPr>
        </p:nvSpPr>
        <p:spPr>
          <a:xfrm>
            <a:off x="457200" y="928670"/>
            <a:ext cx="8229600" cy="5197493"/>
          </a:xfrm>
        </p:spPr>
        <p:txBody>
          <a:bodyPr/>
          <a:lstStyle/>
          <a:p>
            <a:pPr algn="just"/>
            <a:r>
              <a:rPr lang="en-US" dirty="0" smtClean="0"/>
              <a:t>During training phase, how mini-batch is applied is discussed earlier, which helps the model adapt to changes in the distribution of inputs.</a:t>
            </a:r>
          </a:p>
          <a:p>
            <a:pPr algn="just"/>
            <a:r>
              <a:rPr lang="en-IN" dirty="0" smtClean="0"/>
              <a:t>But during inference, </a:t>
            </a:r>
            <a:r>
              <a:rPr lang="en-US" dirty="0"/>
              <a:t>i</a:t>
            </a:r>
            <a:r>
              <a:rPr lang="en-US" dirty="0" smtClean="0"/>
              <a:t>nstead of recalculating mean and variance from the mini-batch, the model uses running averages (accumulated statistics) that were computed during training.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smtClean="0"/>
              <a:t>How Batch Normalization Works</a:t>
            </a:r>
            <a:endParaRPr lang="en-US" dirty="0"/>
          </a:p>
        </p:txBody>
      </p:sp>
      <p:sp>
        <p:nvSpPr>
          <p:cNvPr id="3" name="Content Placeholder 2"/>
          <p:cNvSpPr>
            <a:spLocks noGrp="1"/>
          </p:cNvSpPr>
          <p:nvPr>
            <p:ph idx="1"/>
          </p:nvPr>
        </p:nvSpPr>
        <p:spPr>
          <a:xfrm>
            <a:off x="457200" y="1000108"/>
            <a:ext cx="8229600" cy="5126055"/>
          </a:xfrm>
        </p:spPr>
        <p:txBody>
          <a:bodyPr>
            <a:normAutofit lnSpcReduction="10000"/>
          </a:bodyPr>
          <a:lstStyle/>
          <a:p>
            <a:r>
              <a:rPr lang="en-US" dirty="0" smtClean="0"/>
              <a:t>This is crucial for a few reasons:</a:t>
            </a:r>
          </a:p>
          <a:p>
            <a:pPr algn="just">
              <a:buNone/>
            </a:pPr>
            <a:r>
              <a:rPr lang="en-US" b="1" dirty="0" smtClean="0"/>
              <a:t>(</a:t>
            </a:r>
            <a:r>
              <a:rPr lang="en-US" b="1" dirty="0" err="1" smtClean="0"/>
              <a:t>i</a:t>
            </a:r>
            <a:r>
              <a:rPr lang="en-US" b="1" dirty="0" smtClean="0"/>
              <a:t>) Consistency:</a:t>
            </a:r>
            <a:r>
              <a:rPr lang="en-US" dirty="0" smtClean="0"/>
              <a:t> Inference usually involves feeding in data one sample at a time or in smaller batches. Using the running averages ensures that the normalization is consistent regardless of the batch size.</a:t>
            </a:r>
          </a:p>
          <a:p>
            <a:pPr algn="just">
              <a:buNone/>
            </a:pPr>
            <a:r>
              <a:rPr lang="en-US" b="1" dirty="0" smtClean="0"/>
              <a:t>(ii) Stability:</a:t>
            </a:r>
            <a:r>
              <a:rPr lang="en-US" dirty="0" smtClean="0"/>
              <a:t> If we used batch statistics during inference, the mean and variance could fluctuate significantly, especially with small batch sizes, leading to inconsistent model performance.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smtClean="0"/>
              <a:t>How Running Averages Work</a:t>
            </a:r>
            <a:endParaRPr lang="en-US" dirty="0"/>
          </a:p>
        </p:txBody>
      </p:sp>
      <p:sp>
        <p:nvSpPr>
          <p:cNvPr id="3" name="Content Placeholder 2"/>
          <p:cNvSpPr>
            <a:spLocks noGrp="1"/>
          </p:cNvSpPr>
          <p:nvPr>
            <p:ph idx="1"/>
          </p:nvPr>
        </p:nvSpPr>
        <p:spPr>
          <a:xfrm>
            <a:off x="457200" y="928670"/>
            <a:ext cx="8229600" cy="5197493"/>
          </a:xfrm>
        </p:spPr>
        <p:txBody>
          <a:bodyPr>
            <a:normAutofit fontScale="85000" lnSpcReduction="20000"/>
          </a:bodyPr>
          <a:lstStyle/>
          <a:p>
            <a:pPr marL="571500" indent="-571500" algn="just">
              <a:buAutoNum type="romanLcParenBoth"/>
            </a:pPr>
            <a:r>
              <a:rPr lang="en-US" b="1" dirty="0" smtClean="0"/>
              <a:t>Updating Running Averages:</a:t>
            </a:r>
            <a:r>
              <a:rPr lang="en-US" dirty="0" smtClean="0"/>
              <a:t> During training, after calculating the mean and variance for each mini-batch, we also maintain running averages:</a:t>
            </a:r>
          </a:p>
          <a:p>
            <a:pPr marL="571500" indent="-571500">
              <a:buNone/>
            </a:pPr>
            <a:endParaRPr lang="en-US" dirty="0" smtClean="0"/>
          </a:p>
          <a:p>
            <a:pPr marL="571500" indent="-571500"/>
            <a:r>
              <a:rPr lang="en-US" b="1" dirty="0" smtClean="0"/>
              <a:t>Mean Update:</a:t>
            </a:r>
            <a:r>
              <a:rPr lang="en-US" b="1" dirty="0"/>
              <a:t> </a:t>
            </a:r>
            <a:r>
              <a:rPr lang="en-US" dirty="0" err="1" smtClean="0"/>
              <a:t>running_mean</a:t>
            </a:r>
            <a:r>
              <a:rPr lang="en-US" dirty="0" smtClean="0"/>
              <a:t>=</a:t>
            </a:r>
            <a:r>
              <a:rPr lang="el-GR" dirty="0" smtClean="0"/>
              <a:t>α⋅</a:t>
            </a:r>
            <a:r>
              <a:rPr lang="en-US" dirty="0" err="1" smtClean="0"/>
              <a:t>running_mean</a:t>
            </a:r>
            <a:r>
              <a:rPr lang="en-US" dirty="0" smtClean="0"/>
              <a:t>+(1−</a:t>
            </a:r>
            <a:r>
              <a:rPr lang="el-GR" dirty="0" smtClean="0"/>
              <a:t>α)⋅μ</a:t>
            </a:r>
            <a:r>
              <a:rPr lang="en-US" baseline="-25000" dirty="0" smtClean="0"/>
              <a:t>B</a:t>
            </a:r>
            <a:r>
              <a:rPr lang="en-US" dirty="0" smtClean="0"/>
              <a:t>​</a:t>
            </a:r>
          </a:p>
          <a:p>
            <a:endParaRPr lang="en-US" b="1" dirty="0" smtClean="0"/>
          </a:p>
          <a:p>
            <a:r>
              <a:rPr lang="en-US" b="1" dirty="0" smtClean="0"/>
              <a:t>Variance Update:</a:t>
            </a:r>
            <a:r>
              <a:rPr lang="en-US" dirty="0" smtClean="0"/>
              <a:t> </a:t>
            </a:r>
            <a:r>
              <a:rPr lang="en-US" dirty="0" err="1" smtClean="0"/>
              <a:t>running_variance</a:t>
            </a:r>
            <a:r>
              <a:rPr lang="en-US" dirty="0" smtClean="0"/>
              <a:t>=</a:t>
            </a:r>
            <a:r>
              <a:rPr lang="el-GR" dirty="0" smtClean="0"/>
              <a:t>α⋅</a:t>
            </a:r>
            <a:r>
              <a:rPr lang="en-US" dirty="0" err="1" smtClean="0"/>
              <a:t>running_variance</a:t>
            </a:r>
            <a:r>
              <a:rPr lang="en-US" dirty="0" smtClean="0"/>
              <a:t>+(1−</a:t>
            </a:r>
            <a:r>
              <a:rPr lang="el-GR" dirty="0" smtClean="0"/>
              <a:t>α)⋅σ</a:t>
            </a:r>
            <a:r>
              <a:rPr lang="en-US" baseline="-25000" dirty="0" smtClean="0"/>
              <a:t>B</a:t>
            </a:r>
            <a:r>
              <a:rPr lang="en-US" baseline="30000" dirty="0" smtClean="0"/>
              <a:t>2</a:t>
            </a:r>
            <a:endParaRPr lang="en-US" dirty="0" smtClean="0"/>
          </a:p>
          <a:p>
            <a:endParaRPr lang="en-US" dirty="0" smtClean="0"/>
          </a:p>
          <a:p>
            <a:r>
              <a:rPr lang="en-US" dirty="0" smtClean="0"/>
              <a:t>Here, </a:t>
            </a:r>
            <a:r>
              <a:rPr lang="el-GR" dirty="0" smtClean="0"/>
              <a:t>α </a:t>
            </a:r>
            <a:r>
              <a:rPr lang="en-US" dirty="0" smtClean="0"/>
              <a:t>is a </a:t>
            </a:r>
            <a:r>
              <a:rPr lang="en-US" dirty="0" err="1" smtClean="0"/>
              <a:t>hyperparameter</a:t>
            </a:r>
            <a:r>
              <a:rPr lang="en-US" dirty="0" smtClean="0"/>
              <a:t> (often set to around 0.9) that determines how quickly the running averages update.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9275"/>
          </a:xfrm>
        </p:spPr>
        <p:txBody>
          <a:bodyPr>
            <a:normAutofit fontScale="90000"/>
          </a:bodyPr>
          <a:lstStyle/>
          <a:p>
            <a:pPr algn="ctr"/>
            <a:r>
              <a:rPr lang="en-US" dirty="0"/>
              <a:t>Convolutional Neural Networks</a:t>
            </a:r>
          </a:p>
        </p:txBody>
      </p:sp>
      <p:pic>
        <p:nvPicPr>
          <p:cNvPr id="6" name="Picture 5"/>
          <p:cNvPicPr>
            <a:picLocks noChangeAspect="1"/>
          </p:cNvPicPr>
          <p:nvPr/>
        </p:nvPicPr>
        <p:blipFill>
          <a:blip r:embed="rId2"/>
          <a:stretch>
            <a:fillRect/>
          </a:stretch>
        </p:blipFill>
        <p:spPr>
          <a:xfrm>
            <a:off x="857224" y="1285860"/>
            <a:ext cx="7500989" cy="3477841"/>
          </a:xfrm>
          <a:prstGeom prst="rect">
            <a:avLst/>
          </a:prstGeom>
        </p:spPr>
      </p:pic>
      <p:pic>
        <p:nvPicPr>
          <p:cNvPr id="1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83569" y="4560400"/>
            <a:ext cx="835819" cy="381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67819" y="4930218"/>
            <a:ext cx="692944"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 name="Picture 7"/>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978320" y="4749243"/>
            <a:ext cx="842963" cy="361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 name="Picture 10"/>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04468" y="5114822"/>
            <a:ext cx="671513" cy="209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675982" y="4160962"/>
            <a:ext cx="964406" cy="466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 name="Picture 1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7640387" y="4058000"/>
            <a:ext cx="457200" cy="495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mc:AlternateContent xmlns:mc="http://schemas.openxmlformats.org/markup-compatibility/2006">
        <mc:Choice xmlns="" xmlns:a14="http://schemas.microsoft.com/office/drawing/2010/main" Requires="a14">
          <p:sp>
            <p:nvSpPr>
              <p:cNvPr id="26" name="TextBox 25"/>
              <p:cNvSpPr txBox="1"/>
              <p:nvPr/>
            </p:nvSpPr>
            <p:spPr>
              <a:xfrm>
                <a:off x="3665586" y="4882593"/>
                <a:ext cx="114646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=156</m:t>
                      </m:r>
                    </m:oMath>
                  </m:oMathPara>
                </a14:m>
                <a:endParaRPr lang="en-US" sz="1200" dirty="0"/>
              </a:p>
            </p:txBody>
          </p:sp>
        </mc:Choice>
        <mc:Fallback>
          <p:sp>
            <p:nvSpPr>
              <p:cNvPr id="26" name="TextBox 25"/>
              <p:cNvSpPr txBox="1">
                <a:spLocks noRot="1" noChangeAspect="1" noMove="1" noResize="1" noEditPoints="1" noAdjustHandles="1" noChangeArrowheads="1" noChangeShapeType="1" noTextEdit="1"/>
              </p:cNvSpPr>
              <p:nvPr/>
            </p:nvSpPr>
            <p:spPr>
              <a:xfrm>
                <a:off x="2749190" y="4882594"/>
                <a:ext cx="859851" cy="276999"/>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27" name="TextBox 26"/>
              <p:cNvSpPr txBox="1"/>
              <p:nvPr/>
            </p:nvSpPr>
            <p:spPr>
              <a:xfrm>
                <a:off x="6530283" y="5081097"/>
                <a:ext cx="123142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=2416</m:t>
                      </m:r>
                    </m:oMath>
                  </m:oMathPara>
                </a14:m>
                <a:endParaRPr lang="en-US" sz="1200" dirty="0"/>
              </a:p>
            </p:txBody>
          </p:sp>
        </mc:Choice>
        <mc:Fallback>
          <p:sp>
            <p:nvSpPr>
              <p:cNvPr id="27" name="TextBox 26"/>
              <p:cNvSpPr txBox="1">
                <a:spLocks noRot="1" noChangeAspect="1" noMove="1" noResize="1" noEditPoints="1" noAdjustHandles="1" noChangeArrowheads="1" noChangeShapeType="1" noTextEdit="1"/>
              </p:cNvSpPr>
              <p:nvPr/>
            </p:nvSpPr>
            <p:spPr>
              <a:xfrm>
                <a:off x="4897713" y="5081098"/>
                <a:ext cx="923570" cy="276999"/>
              </a:xfrm>
              <a:prstGeom prst="rect">
                <a:avLst/>
              </a:prstGeom>
              <a:blipFill rotWithShape="0">
                <a:blip r:embed="rId10"/>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 name="TextBox 6"/>
              <p:cNvSpPr txBox="1"/>
              <p:nvPr/>
            </p:nvSpPr>
            <p:spPr>
              <a:xfrm>
                <a:off x="2274137" y="5736513"/>
                <a:ext cx="7869014" cy="584775"/>
              </a:xfrm>
              <a:prstGeom prst="rect">
                <a:avLst/>
              </a:prstGeom>
              <a:noFill/>
            </p:spPr>
            <p:txBody>
              <a:bodyPr wrap="none" rtlCol="0">
                <a:spAutoFit/>
              </a:bodyPr>
              <a:lstStyle/>
              <a:p>
                <a:r>
                  <a:rPr lang="en-IN" sz="3200" dirty="0">
                    <a:solidFill>
                      <a:srgbClr val="0217DC"/>
                    </a:solidFill>
                  </a:rPr>
                  <a:t>Total no. of parameters: </a:t>
                </a:r>
                <a14:m>
                  <m:oMath xmlns:m="http://schemas.openxmlformats.org/officeDocument/2006/math">
                    <m:r>
                      <a:rPr lang="en-IN" sz="3200" b="0" i="1" smtClean="0">
                        <a:solidFill>
                          <a:srgbClr val="0217DC"/>
                        </a:solidFill>
                        <a:latin typeface="Cambria Math" panose="02040503050406030204" pitchFamily="18" charset="0"/>
                      </a:rPr>
                      <m:t>𝐾</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𝐷</m:t>
                    </m:r>
                    <m:r>
                      <a:rPr lang="en-IN" sz="3200" b="0" i="1" smtClean="0">
                        <a:solidFill>
                          <a:srgbClr val="0217DC"/>
                        </a:solidFill>
                        <a:latin typeface="Cambria Math" panose="02040503050406030204" pitchFamily="18" charset="0"/>
                      </a:rPr>
                      <m:t>+1)</m:t>
                    </m:r>
                  </m:oMath>
                </a14:m>
                <a:endParaRPr lang="en-IN" sz="3200" dirty="0">
                  <a:solidFill>
                    <a:srgbClr val="0217DC"/>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705603" y="5736514"/>
                <a:ext cx="5901761" cy="584775"/>
              </a:xfrm>
              <a:prstGeom prst="rect">
                <a:avLst/>
              </a:prstGeom>
              <a:blipFill rotWithShape="0">
                <a:blip r:embed="rId11"/>
                <a:stretch>
                  <a:fillRect l="-1936" t="-12500" b="-34375"/>
                </a:stretch>
              </a:blipFill>
            </p:spPr>
            <p:txBody>
              <a:bodyPr/>
              <a:lstStyle/>
              <a:p>
                <a:r>
                  <a:rPr lang="en-IN">
                    <a:noFill/>
                  </a:rPr>
                  <a:t> </a:t>
                </a:r>
              </a:p>
            </p:txBody>
          </p:sp>
        </mc:Fallback>
      </mc:AlternateContent>
      <p:pic>
        <p:nvPicPr>
          <p:cNvPr id="1027" name="Picture 3"/>
          <p:cNvPicPr>
            <a:picLocks noChangeAspect="1" noChangeArrowheads="1"/>
          </p:cNvPicPr>
          <p:nvPr/>
        </p:nvPicPr>
        <p:blipFill>
          <a:blip r:embed="rId12"/>
          <a:srcRect/>
          <a:stretch>
            <a:fillRect/>
          </a:stretch>
        </p:blipFill>
        <p:spPr bwMode="auto">
          <a:xfrm>
            <a:off x="5958353" y="4713495"/>
            <a:ext cx="852488" cy="412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13"/>
          <a:srcRect/>
          <a:stretch>
            <a:fillRect/>
          </a:stretch>
        </p:blipFill>
        <p:spPr bwMode="auto">
          <a:xfrm>
            <a:off x="3884285" y="4566754"/>
            <a:ext cx="885825" cy="368300"/>
          </a:xfrm>
          <a:prstGeom prst="rect">
            <a:avLst/>
          </a:prstGeom>
          <a:noFill/>
          <a:ln w="9525">
            <a:noFill/>
            <a:miter lim="800000"/>
            <a:headEnd/>
            <a:tailEnd/>
          </a:ln>
          <a:effectLst/>
        </p:spPr>
      </p:pic>
    </p:spTree>
    <p:extLst>
      <p:ext uri="{BB962C8B-B14F-4D97-AF65-F5344CB8AC3E}">
        <p14:creationId xmlns="" xmlns:p14="http://schemas.microsoft.com/office/powerpoint/2010/main" val="105379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14290"/>
            <a:ext cx="7886700" cy="549275"/>
          </a:xfrm>
        </p:spPr>
        <p:txBody>
          <a:bodyPr>
            <a:normAutofit fontScale="90000"/>
          </a:bodyPr>
          <a:lstStyle/>
          <a:p>
            <a:pPr algn="ctr"/>
            <a:r>
              <a:rPr lang="en-US" dirty="0"/>
              <a:t>Convolutional Neural Networks</a:t>
            </a:r>
          </a:p>
        </p:txBody>
      </p:sp>
      <p:pic>
        <p:nvPicPr>
          <p:cNvPr id="6" name="Picture 5"/>
          <p:cNvPicPr>
            <a:picLocks noChangeAspect="1"/>
          </p:cNvPicPr>
          <p:nvPr/>
        </p:nvPicPr>
        <p:blipFill>
          <a:blip r:embed="rId2"/>
          <a:stretch>
            <a:fillRect/>
          </a:stretch>
        </p:blipFill>
        <p:spPr>
          <a:xfrm>
            <a:off x="1431395" y="2382451"/>
            <a:ext cx="6543675" cy="2381250"/>
          </a:xfrm>
          <a:prstGeom prst="rect">
            <a:avLst/>
          </a:prstGeom>
        </p:spPr>
      </p:pic>
      <p:pic>
        <p:nvPicPr>
          <p:cNvPr id="1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83569" y="4560400"/>
            <a:ext cx="835819" cy="381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67819" y="4930218"/>
            <a:ext cx="692944"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 name="Picture 7"/>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978320" y="4749243"/>
            <a:ext cx="842963" cy="361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 name="Picture 10"/>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04468" y="5114822"/>
            <a:ext cx="671513" cy="209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675982" y="4160962"/>
            <a:ext cx="964406" cy="466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 name="Picture 1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7640387" y="4058000"/>
            <a:ext cx="457200" cy="495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mc:AlternateContent xmlns:mc="http://schemas.openxmlformats.org/markup-compatibility/2006">
        <mc:Choice xmlns="" xmlns:a14="http://schemas.microsoft.com/office/drawing/2010/main" Requires="a14">
          <p:sp>
            <p:nvSpPr>
              <p:cNvPr id="26" name="TextBox 25"/>
              <p:cNvSpPr txBox="1"/>
              <p:nvPr/>
            </p:nvSpPr>
            <p:spPr>
              <a:xfrm>
                <a:off x="3665586" y="4882593"/>
                <a:ext cx="114646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=156</m:t>
                      </m:r>
                    </m:oMath>
                  </m:oMathPara>
                </a14:m>
                <a:endParaRPr lang="en-US" sz="1200" dirty="0"/>
              </a:p>
            </p:txBody>
          </p:sp>
        </mc:Choice>
        <mc:Fallback>
          <p:sp>
            <p:nvSpPr>
              <p:cNvPr id="26" name="TextBox 25"/>
              <p:cNvSpPr txBox="1">
                <a:spLocks noRot="1" noChangeAspect="1" noMove="1" noResize="1" noEditPoints="1" noAdjustHandles="1" noChangeArrowheads="1" noChangeShapeType="1" noTextEdit="1"/>
              </p:cNvSpPr>
              <p:nvPr/>
            </p:nvSpPr>
            <p:spPr>
              <a:xfrm>
                <a:off x="2749190" y="4882594"/>
                <a:ext cx="859851" cy="276999"/>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27" name="TextBox 26"/>
              <p:cNvSpPr txBox="1"/>
              <p:nvPr/>
            </p:nvSpPr>
            <p:spPr>
              <a:xfrm>
                <a:off x="6530283" y="5081097"/>
                <a:ext cx="123142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=2416</m:t>
                      </m:r>
                    </m:oMath>
                  </m:oMathPara>
                </a14:m>
                <a:endParaRPr lang="en-US" sz="1200" dirty="0"/>
              </a:p>
            </p:txBody>
          </p:sp>
        </mc:Choice>
        <mc:Fallback>
          <p:sp>
            <p:nvSpPr>
              <p:cNvPr id="27" name="TextBox 26"/>
              <p:cNvSpPr txBox="1">
                <a:spLocks noRot="1" noChangeAspect="1" noMove="1" noResize="1" noEditPoints="1" noAdjustHandles="1" noChangeArrowheads="1" noChangeShapeType="1" noTextEdit="1"/>
              </p:cNvSpPr>
              <p:nvPr/>
            </p:nvSpPr>
            <p:spPr>
              <a:xfrm>
                <a:off x="4897713" y="5081098"/>
                <a:ext cx="923570" cy="276999"/>
              </a:xfrm>
              <a:prstGeom prst="rect">
                <a:avLst/>
              </a:prstGeom>
              <a:blipFill rotWithShape="0">
                <a:blip r:embed="rId10"/>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 name="TextBox 6"/>
              <p:cNvSpPr txBox="1"/>
              <p:nvPr/>
            </p:nvSpPr>
            <p:spPr>
              <a:xfrm>
                <a:off x="2274137" y="5736513"/>
                <a:ext cx="7869014" cy="584775"/>
              </a:xfrm>
              <a:prstGeom prst="rect">
                <a:avLst/>
              </a:prstGeom>
              <a:noFill/>
            </p:spPr>
            <p:txBody>
              <a:bodyPr wrap="none" rtlCol="0">
                <a:spAutoFit/>
              </a:bodyPr>
              <a:lstStyle/>
              <a:p>
                <a:r>
                  <a:rPr lang="en-IN" sz="3200" dirty="0">
                    <a:solidFill>
                      <a:srgbClr val="0217DC"/>
                    </a:solidFill>
                  </a:rPr>
                  <a:t>Total no. of parameters: </a:t>
                </a:r>
                <a14:m>
                  <m:oMath xmlns:m="http://schemas.openxmlformats.org/officeDocument/2006/math">
                    <m:r>
                      <a:rPr lang="en-IN" sz="3200" b="0" i="1" smtClean="0">
                        <a:solidFill>
                          <a:srgbClr val="0217DC"/>
                        </a:solidFill>
                        <a:latin typeface="Cambria Math" panose="02040503050406030204" pitchFamily="18" charset="0"/>
                      </a:rPr>
                      <m:t>𝐾</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𝐷</m:t>
                    </m:r>
                    <m:r>
                      <a:rPr lang="en-IN" sz="3200" b="0" i="1" smtClean="0">
                        <a:solidFill>
                          <a:srgbClr val="0217DC"/>
                        </a:solidFill>
                        <a:latin typeface="Cambria Math" panose="02040503050406030204" pitchFamily="18" charset="0"/>
                      </a:rPr>
                      <m:t>+1)</m:t>
                    </m:r>
                  </m:oMath>
                </a14:m>
                <a:endParaRPr lang="en-IN" sz="3200" dirty="0">
                  <a:solidFill>
                    <a:srgbClr val="0217DC"/>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705603" y="5736514"/>
                <a:ext cx="5901761" cy="584775"/>
              </a:xfrm>
              <a:prstGeom prst="rect">
                <a:avLst/>
              </a:prstGeom>
              <a:blipFill rotWithShape="0">
                <a:blip r:embed="rId11"/>
                <a:stretch>
                  <a:fillRect l="-1936" t="-12500" b="-34375"/>
                </a:stretch>
              </a:blipFill>
            </p:spPr>
            <p:txBody>
              <a:bodyPr/>
              <a:lstStyle/>
              <a:p>
                <a:r>
                  <a:rPr lang="en-IN">
                    <a:noFill/>
                  </a:rPr>
                  <a:t> </a:t>
                </a:r>
              </a:p>
            </p:txBody>
          </p:sp>
        </mc:Fallback>
      </mc:AlternateContent>
      <p:pic>
        <p:nvPicPr>
          <p:cNvPr id="1027" name="Picture 3"/>
          <p:cNvPicPr>
            <a:picLocks noChangeAspect="1" noChangeArrowheads="1"/>
          </p:cNvPicPr>
          <p:nvPr/>
        </p:nvPicPr>
        <p:blipFill>
          <a:blip r:embed="rId12"/>
          <a:srcRect/>
          <a:stretch>
            <a:fillRect/>
          </a:stretch>
        </p:blipFill>
        <p:spPr bwMode="auto">
          <a:xfrm>
            <a:off x="5958353" y="4713495"/>
            <a:ext cx="852488" cy="412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13"/>
          <a:srcRect/>
          <a:stretch>
            <a:fillRect/>
          </a:stretch>
        </p:blipFill>
        <p:spPr bwMode="auto">
          <a:xfrm>
            <a:off x="3884285" y="4566754"/>
            <a:ext cx="885825" cy="368300"/>
          </a:xfrm>
          <a:prstGeom prst="rect">
            <a:avLst/>
          </a:prstGeom>
          <a:noFill/>
          <a:ln w="9525">
            <a:noFill/>
            <a:miter lim="800000"/>
            <a:headEnd/>
            <a:tailEnd/>
          </a:ln>
          <a:effectLst/>
        </p:spPr>
      </p:pic>
      <p:sp>
        <p:nvSpPr>
          <p:cNvPr id="15" name="TextBox 14"/>
          <p:cNvSpPr txBox="1"/>
          <p:nvPr/>
        </p:nvSpPr>
        <p:spPr>
          <a:xfrm>
            <a:off x="357158" y="785794"/>
            <a:ext cx="8325435" cy="1569660"/>
          </a:xfrm>
          <a:prstGeom prst="rect">
            <a:avLst/>
          </a:prstGeom>
          <a:noFill/>
        </p:spPr>
        <p:txBody>
          <a:bodyPr wrap="square" rtlCol="0">
            <a:spAutoFit/>
          </a:bodyPr>
          <a:lstStyle/>
          <a:p>
            <a:pPr>
              <a:buFont typeface="Arial" pitchFamily="34" charset="0"/>
              <a:buChar char="•"/>
            </a:pPr>
            <a:r>
              <a:rPr lang="en-IN" sz="2400" dirty="0" smtClean="0"/>
              <a:t> Parameters in Conv-1: For each kernel of size </a:t>
            </a:r>
            <a:r>
              <a:rPr lang="en-IN" sz="2000" dirty="0" smtClean="0"/>
              <a:t>F × F × D = F × F × D +1</a:t>
            </a:r>
            <a:r>
              <a:rPr lang="en-IN" sz="2400" dirty="0" smtClean="0"/>
              <a:t>, 1 accounts for the bias term for each filter = 26, as D=1</a:t>
            </a:r>
          </a:p>
          <a:p>
            <a:pPr>
              <a:buFont typeface="Arial" pitchFamily="34" charset="0"/>
              <a:buChar char="•"/>
            </a:pPr>
            <a:r>
              <a:rPr lang="en-IN" sz="2400" dirty="0" smtClean="0"/>
              <a:t> Total Parameters in Conv-1: For K=6 kernels = 26 ×6 = 156</a:t>
            </a:r>
          </a:p>
          <a:p>
            <a:pPr>
              <a:buFont typeface="Arial" pitchFamily="34" charset="0"/>
              <a:buChar char="•"/>
            </a:pPr>
            <a:r>
              <a:rPr lang="en-IN" sz="2400" dirty="0" smtClean="0"/>
              <a:t>For pooling, there is no parameter.</a:t>
            </a:r>
            <a:endParaRPr lang="en-US" sz="2400" dirty="0"/>
          </a:p>
        </p:txBody>
      </p:sp>
    </p:spTree>
    <p:extLst>
      <p:ext uri="{BB962C8B-B14F-4D97-AF65-F5344CB8AC3E}">
        <p14:creationId xmlns="" xmlns:p14="http://schemas.microsoft.com/office/powerpoint/2010/main" val="105379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2852"/>
            <a:ext cx="7886700" cy="549275"/>
          </a:xfrm>
        </p:spPr>
        <p:txBody>
          <a:bodyPr>
            <a:normAutofit fontScale="90000"/>
          </a:bodyPr>
          <a:lstStyle/>
          <a:p>
            <a:pPr algn="ctr"/>
            <a:r>
              <a:rPr lang="en-US" sz="3200" dirty="0"/>
              <a:t>Convolutional Neural Networks</a:t>
            </a:r>
          </a:p>
        </p:txBody>
      </p:sp>
      <p:pic>
        <p:nvPicPr>
          <p:cNvPr id="6" name="Picture 5"/>
          <p:cNvPicPr>
            <a:picLocks noChangeAspect="1"/>
          </p:cNvPicPr>
          <p:nvPr/>
        </p:nvPicPr>
        <p:blipFill>
          <a:blip r:embed="rId2"/>
          <a:stretch>
            <a:fillRect/>
          </a:stretch>
        </p:blipFill>
        <p:spPr>
          <a:xfrm>
            <a:off x="1431395" y="2476510"/>
            <a:ext cx="6543675" cy="2381250"/>
          </a:xfrm>
          <a:prstGeom prst="rect">
            <a:avLst/>
          </a:prstGeom>
        </p:spPr>
      </p:pic>
      <p:pic>
        <p:nvPicPr>
          <p:cNvPr id="1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83569" y="4560400"/>
            <a:ext cx="835819" cy="381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67819" y="4930218"/>
            <a:ext cx="692944"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 name="Picture 7"/>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978320" y="4749243"/>
            <a:ext cx="842963" cy="361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 name="Picture 10"/>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04468" y="5114822"/>
            <a:ext cx="671513" cy="209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675982" y="4160962"/>
            <a:ext cx="964406" cy="466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 name="Picture 1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7640387" y="4058000"/>
            <a:ext cx="457200" cy="495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mc:AlternateContent xmlns:mc="http://schemas.openxmlformats.org/markup-compatibility/2006">
        <mc:Choice xmlns="" xmlns:a14="http://schemas.microsoft.com/office/drawing/2010/main" Requires="a14">
          <p:sp>
            <p:nvSpPr>
              <p:cNvPr id="26" name="TextBox 25"/>
              <p:cNvSpPr txBox="1"/>
              <p:nvPr/>
            </p:nvSpPr>
            <p:spPr>
              <a:xfrm>
                <a:off x="3665586" y="4882593"/>
                <a:ext cx="114646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=156</m:t>
                      </m:r>
                    </m:oMath>
                  </m:oMathPara>
                </a14:m>
                <a:endParaRPr lang="en-US" sz="1200" dirty="0"/>
              </a:p>
            </p:txBody>
          </p:sp>
        </mc:Choice>
        <mc:Fallback>
          <p:sp>
            <p:nvSpPr>
              <p:cNvPr id="26" name="TextBox 25"/>
              <p:cNvSpPr txBox="1">
                <a:spLocks noRot="1" noChangeAspect="1" noMove="1" noResize="1" noEditPoints="1" noAdjustHandles="1" noChangeArrowheads="1" noChangeShapeType="1" noTextEdit="1"/>
              </p:cNvSpPr>
              <p:nvPr/>
            </p:nvSpPr>
            <p:spPr>
              <a:xfrm>
                <a:off x="2749190" y="4882594"/>
                <a:ext cx="859851" cy="276999"/>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27" name="TextBox 26"/>
              <p:cNvSpPr txBox="1"/>
              <p:nvPr/>
            </p:nvSpPr>
            <p:spPr>
              <a:xfrm>
                <a:off x="6530283" y="5081097"/>
                <a:ext cx="123142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=2416</m:t>
                      </m:r>
                    </m:oMath>
                  </m:oMathPara>
                </a14:m>
                <a:endParaRPr lang="en-US" sz="1200" dirty="0"/>
              </a:p>
            </p:txBody>
          </p:sp>
        </mc:Choice>
        <mc:Fallback>
          <p:sp>
            <p:nvSpPr>
              <p:cNvPr id="27" name="TextBox 26"/>
              <p:cNvSpPr txBox="1">
                <a:spLocks noRot="1" noChangeAspect="1" noMove="1" noResize="1" noEditPoints="1" noAdjustHandles="1" noChangeArrowheads="1" noChangeShapeType="1" noTextEdit="1"/>
              </p:cNvSpPr>
              <p:nvPr/>
            </p:nvSpPr>
            <p:spPr>
              <a:xfrm>
                <a:off x="4897713" y="5081098"/>
                <a:ext cx="923570" cy="276999"/>
              </a:xfrm>
              <a:prstGeom prst="rect">
                <a:avLst/>
              </a:prstGeom>
              <a:blipFill rotWithShape="0">
                <a:blip r:embed="rId10"/>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 name="TextBox 6"/>
              <p:cNvSpPr txBox="1"/>
              <p:nvPr/>
            </p:nvSpPr>
            <p:spPr>
              <a:xfrm>
                <a:off x="2274137" y="5736513"/>
                <a:ext cx="7869014" cy="584775"/>
              </a:xfrm>
              <a:prstGeom prst="rect">
                <a:avLst/>
              </a:prstGeom>
              <a:noFill/>
            </p:spPr>
            <p:txBody>
              <a:bodyPr wrap="none" rtlCol="0">
                <a:spAutoFit/>
              </a:bodyPr>
              <a:lstStyle/>
              <a:p>
                <a:r>
                  <a:rPr lang="en-IN" sz="3200" dirty="0">
                    <a:solidFill>
                      <a:srgbClr val="0217DC"/>
                    </a:solidFill>
                  </a:rPr>
                  <a:t>Total no. of parameters: </a:t>
                </a:r>
                <a14:m>
                  <m:oMath xmlns:m="http://schemas.openxmlformats.org/officeDocument/2006/math">
                    <m:r>
                      <a:rPr lang="en-IN" sz="3200" b="0" i="1" smtClean="0">
                        <a:solidFill>
                          <a:srgbClr val="0217DC"/>
                        </a:solidFill>
                        <a:latin typeface="Cambria Math" panose="02040503050406030204" pitchFamily="18" charset="0"/>
                      </a:rPr>
                      <m:t>𝐾</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𝐷</m:t>
                    </m:r>
                    <m:r>
                      <a:rPr lang="en-IN" sz="3200" b="0" i="1" smtClean="0">
                        <a:solidFill>
                          <a:srgbClr val="0217DC"/>
                        </a:solidFill>
                        <a:latin typeface="Cambria Math" panose="02040503050406030204" pitchFamily="18" charset="0"/>
                      </a:rPr>
                      <m:t>+1)</m:t>
                    </m:r>
                  </m:oMath>
                </a14:m>
                <a:endParaRPr lang="en-IN" sz="3200" dirty="0">
                  <a:solidFill>
                    <a:srgbClr val="0217DC"/>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705603" y="5736514"/>
                <a:ext cx="5901761" cy="584775"/>
              </a:xfrm>
              <a:prstGeom prst="rect">
                <a:avLst/>
              </a:prstGeom>
              <a:blipFill rotWithShape="0">
                <a:blip r:embed="rId11"/>
                <a:stretch>
                  <a:fillRect l="-1936" t="-12500" b="-34375"/>
                </a:stretch>
              </a:blipFill>
            </p:spPr>
            <p:txBody>
              <a:bodyPr/>
              <a:lstStyle/>
              <a:p>
                <a:r>
                  <a:rPr lang="en-IN">
                    <a:noFill/>
                  </a:rPr>
                  <a:t> </a:t>
                </a:r>
              </a:p>
            </p:txBody>
          </p:sp>
        </mc:Fallback>
      </mc:AlternateContent>
      <p:pic>
        <p:nvPicPr>
          <p:cNvPr id="1027" name="Picture 3"/>
          <p:cNvPicPr>
            <a:picLocks noChangeAspect="1" noChangeArrowheads="1"/>
          </p:cNvPicPr>
          <p:nvPr/>
        </p:nvPicPr>
        <p:blipFill>
          <a:blip r:embed="rId12"/>
          <a:srcRect/>
          <a:stretch>
            <a:fillRect/>
          </a:stretch>
        </p:blipFill>
        <p:spPr bwMode="auto">
          <a:xfrm>
            <a:off x="5958353" y="4713495"/>
            <a:ext cx="852488" cy="412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13"/>
          <a:srcRect/>
          <a:stretch>
            <a:fillRect/>
          </a:stretch>
        </p:blipFill>
        <p:spPr bwMode="auto">
          <a:xfrm>
            <a:off x="3884285" y="4566754"/>
            <a:ext cx="885825" cy="368300"/>
          </a:xfrm>
          <a:prstGeom prst="rect">
            <a:avLst/>
          </a:prstGeom>
          <a:noFill/>
          <a:ln w="9525">
            <a:noFill/>
            <a:miter lim="800000"/>
            <a:headEnd/>
            <a:tailEnd/>
          </a:ln>
          <a:effectLst/>
        </p:spPr>
      </p:pic>
      <p:sp>
        <p:nvSpPr>
          <p:cNvPr id="15" name="TextBox 14"/>
          <p:cNvSpPr txBox="1"/>
          <p:nvPr/>
        </p:nvSpPr>
        <p:spPr>
          <a:xfrm>
            <a:off x="389970" y="642918"/>
            <a:ext cx="8443433" cy="1938992"/>
          </a:xfrm>
          <a:prstGeom prst="rect">
            <a:avLst/>
          </a:prstGeom>
          <a:noFill/>
        </p:spPr>
        <p:txBody>
          <a:bodyPr wrap="square" rtlCol="0">
            <a:spAutoFit/>
          </a:bodyPr>
          <a:lstStyle/>
          <a:p>
            <a:pPr>
              <a:buFont typeface="Arial" pitchFamily="34" charset="0"/>
              <a:buChar char="•"/>
            </a:pPr>
            <a:r>
              <a:rPr lang="en-IN" sz="2400" dirty="0" smtClean="0"/>
              <a:t> Parameters in Conv-2: For each kernel of size </a:t>
            </a:r>
            <a:r>
              <a:rPr lang="en-IN" sz="2000" dirty="0" smtClean="0"/>
              <a:t>F × F × D = F × F × D +1</a:t>
            </a:r>
            <a:r>
              <a:rPr lang="en-IN" sz="2400" dirty="0" smtClean="0"/>
              <a:t>, 1 for bias = 151, as D=6, which is the number of layers in the previous Conv. Layer.</a:t>
            </a:r>
          </a:p>
          <a:p>
            <a:pPr>
              <a:buFont typeface="Arial" pitchFamily="34" charset="0"/>
              <a:buChar char="•"/>
            </a:pPr>
            <a:r>
              <a:rPr lang="en-IN" sz="2400" dirty="0" smtClean="0"/>
              <a:t> Total Parameters in Conv-2: For K=16 kernels = 151 × 16 = 2416</a:t>
            </a:r>
          </a:p>
          <a:p>
            <a:pPr>
              <a:buFont typeface="Arial" pitchFamily="34" charset="0"/>
              <a:buChar char="•"/>
            </a:pPr>
            <a:r>
              <a:rPr lang="en-IN" sz="2400" dirty="0" smtClean="0"/>
              <a:t>For pooling, there is no parameter.</a:t>
            </a:r>
            <a:endParaRPr lang="en-US" sz="2400" dirty="0"/>
          </a:p>
        </p:txBody>
      </p:sp>
    </p:spTree>
    <p:extLst>
      <p:ext uri="{BB962C8B-B14F-4D97-AF65-F5344CB8AC3E}">
        <p14:creationId xmlns="" xmlns:p14="http://schemas.microsoft.com/office/powerpoint/2010/main" val="105379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9275"/>
          </a:xfrm>
        </p:spPr>
        <p:txBody>
          <a:bodyPr>
            <a:normAutofit fontScale="90000"/>
          </a:bodyPr>
          <a:lstStyle/>
          <a:p>
            <a:pPr algn="ctr"/>
            <a:r>
              <a:rPr lang="en-US" sz="3200" dirty="0"/>
              <a:t>Convolutional Neural Networks</a:t>
            </a:r>
          </a:p>
        </p:txBody>
      </p:sp>
      <p:pic>
        <p:nvPicPr>
          <p:cNvPr id="6" name="Picture 5"/>
          <p:cNvPicPr>
            <a:picLocks noChangeAspect="1"/>
          </p:cNvPicPr>
          <p:nvPr/>
        </p:nvPicPr>
        <p:blipFill>
          <a:blip r:embed="rId2"/>
          <a:stretch>
            <a:fillRect/>
          </a:stretch>
        </p:blipFill>
        <p:spPr>
          <a:xfrm>
            <a:off x="1431395" y="2382451"/>
            <a:ext cx="6543675" cy="2381250"/>
          </a:xfrm>
          <a:prstGeom prst="rect">
            <a:avLst/>
          </a:prstGeom>
        </p:spPr>
      </p:pic>
      <p:pic>
        <p:nvPicPr>
          <p:cNvPr id="1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83569" y="4560400"/>
            <a:ext cx="835819" cy="381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67819" y="4930218"/>
            <a:ext cx="692944"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 name="Picture 7"/>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978320" y="4749243"/>
            <a:ext cx="842963" cy="361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 name="Picture 10"/>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04468" y="5114822"/>
            <a:ext cx="671513" cy="209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675982" y="4160962"/>
            <a:ext cx="964406" cy="466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 name="Picture 1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7640387" y="4058000"/>
            <a:ext cx="457200" cy="495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mc:AlternateContent xmlns:mc="http://schemas.openxmlformats.org/markup-compatibility/2006">
        <mc:Choice xmlns="" xmlns:a14="http://schemas.microsoft.com/office/drawing/2010/main" Requires="a14">
          <p:sp>
            <p:nvSpPr>
              <p:cNvPr id="26" name="TextBox 25"/>
              <p:cNvSpPr txBox="1"/>
              <p:nvPr/>
            </p:nvSpPr>
            <p:spPr>
              <a:xfrm>
                <a:off x="3665586" y="4882593"/>
                <a:ext cx="114646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=156</m:t>
                      </m:r>
                    </m:oMath>
                  </m:oMathPara>
                </a14:m>
                <a:endParaRPr lang="en-US" sz="1200" dirty="0"/>
              </a:p>
            </p:txBody>
          </p:sp>
        </mc:Choice>
        <mc:Fallback>
          <p:sp>
            <p:nvSpPr>
              <p:cNvPr id="26" name="TextBox 25"/>
              <p:cNvSpPr txBox="1">
                <a:spLocks noRot="1" noChangeAspect="1" noMove="1" noResize="1" noEditPoints="1" noAdjustHandles="1" noChangeArrowheads="1" noChangeShapeType="1" noTextEdit="1"/>
              </p:cNvSpPr>
              <p:nvPr/>
            </p:nvSpPr>
            <p:spPr>
              <a:xfrm>
                <a:off x="2749190" y="4882594"/>
                <a:ext cx="859851" cy="276999"/>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27" name="TextBox 26"/>
              <p:cNvSpPr txBox="1"/>
              <p:nvPr/>
            </p:nvSpPr>
            <p:spPr>
              <a:xfrm>
                <a:off x="6530283" y="5081097"/>
                <a:ext cx="123142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=2416</m:t>
                      </m:r>
                    </m:oMath>
                  </m:oMathPara>
                </a14:m>
                <a:endParaRPr lang="en-US" sz="1200" dirty="0"/>
              </a:p>
            </p:txBody>
          </p:sp>
        </mc:Choice>
        <mc:Fallback>
          <p:sp>
            <p:nvSpPr>
              <p:cNvPr id="27" name="TextBox 26"/>
              <p:cNvSpPr txBox="1">
                <a:spLocks noRot="1" noChangeAspect="1" noMove="1" noResize="1" noEditPoints="1" noAdjustHandles="1" noChangeArrowheads="1" noChangeShapeType="1" noTextEdit="1"/>
              </p:cNvSpPr>
              <p:nvPr/>
            </p:nvSpPr>
            <p:spPr>
              <a:xfrm>
                <a:off x="4897713" y="5081098"/>
                <a:ext cx="923570" cy="276999"/>
              </a:xfrm>
              <a:prstGeom prst="rect">
                <a:avLst/>
              </a:prstGeom>
              <a:blipFill rotWithShape="0">
                <a:blip r:embed="rId10"/>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 name="TextBox 6"/>
              <p:cNvSpPr txBox="1"/>
              <p:nvPr/>
            </p:nvSpPr>
            <p:spPr>
              <a:xfrm>
                <a:off x="2274137" y="5736513"/>
                <a:ext cx="7869014" cy="584775"/>
              </a:xfrm>
              <a:prstGeom prst="rect">
                <a:avLst/>
              </a:prstGeom>
              <a:noFill/>
            </p:spPr>
            <p:txBody>
              <a:bodyPr wrap="none" rtlCol="0">
                <a:spAutoFit/>
              </a:bodyPr>
              <a:lstStyle/>
              <a:p>
                <a:r>
                  <a:rPr lang="en-IN" sz="3200" dirty="0">
                    <a:solidFill>
                      <a:srgbClr val="0217DC"/>
                    </a:solidFill>
                  </a:rPr>
                  <a:t>Total no. of parameters: </a:t>
                </a:r>
                <a14:m>
                  <m:oMath xmlns:m="http://schemas.openxmlformats.org/officeDocument/2006/math">
                    <m:r>
                      <a:rPr lang="en-IN" sz="3200" b="0" i="1" smtClean="0">
                        <a:solidFill>
                          <a:srgbClr val="0217DC"/>
                        </a:solidFill>
                        <a:latin typeface="Cambria Math" panose="02040503050406030204" pitchFamily="18" charset="0"/>
                      </a:rPr>
                      <m:t>𝐾</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𝐷</m:t>
                    </m:r>
                    <m:r>
                      <a:rPr lang="en-IN" sz="3200" b="0" i="1" smtClean="0">
                        <a:solidFill>
                          <a:srgbClr val="0217DC"/>
                        </a:solidFill>
                        <a:latin typeface="Cambria Math" panose="02040503050406030204" pitchFamily="18" charset="0"/>
                      </a:rPr>
                      <m:t>+1)</m:t>
                    </m:r>
                  </m:oMath>
                </a14:m>
                <a:endParaRPr lang="en-IN" sz="3200" dirty="0">
                  <a:solidFill>
                    <a:srgbClr val="0217DC"/>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705603" y="5736514"/>
                <a:ext cx="5901761" cy="584775"/>
              </a:xfrm>
              <a:prstGeom prst="rect">
                <a:avLst/>
              </a:prstGeom>
              <a:blipFill rotWithShape="0">
                <a:blip r:embed="rId11"/>
                <a:stretch>
                  <a:fillRect l="-1936" t="-12500" b="-34375"/>
                </a:stretch>
              </a:blipFill>
            </p:spPr>
            <p:txBody>
              <a:bodyPr/>
              <a:lstStyle/>
              <a:p>
                <a:r>
                  <a:rPr lang="en-IN">
                    <a:noFill/>
                  </a:rPr>
                  <a:t> </a:t>
                </a:r>
              </a:p>
            </p:txBody>
          </p:sp>
        </mc:Fallback>
      </mc:AlternateContent>
      <p:pic>
        <p:nvPicPr>
          <p:cNvPr id="1027" name="Picture 3"/>
          <p:cNvPicPr>
            <a:picLocks noChangeAspect="1" noChangeArrowheads="1"/>
          </p:cNvPicPr>
          <p:nvPr/>
        </p:nvPicPr>
        <p:blipFill>
          <a:blip r:embed="rId12"/>
          <a:srcRect/>
          <a:stretch>
            <a:fillRect/>
          </a:stretch>
        </p:blipFill>
        <p:spPr bwMode="auto">
          <a:xfrm>
            <a:off x="5958353" y="4713495"/>
            <a:ext cx="852488" cy="412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13"/>
          <a:srcRect/>
          <a:stretch>
            <a:fillRect/>
          </a:stretch>
        </p:blipFill>
        <p:spPr bwMode="auto">
          <a:xfrm>
            <a:off x="3884285" y="4566754"/>
            <a:ext cx="885825" cy="368300"/>
          </a:xfrm>
          <a:prstGeom prst="rect">
            <a:avLst/>
          </a:prstGeom>
          <a:noFill/>
          <a:ln w="9525">
            <a:noFill/>
            <a:miter lim="800000"/>
            <a:headEnd/>
            <a:tailEnd/>
          </a:ln>
          <a:effectLst/>
        </p:spPr>
      </p:pic>
      <p:sp>
        <p:nvSpPr>
          <p:cNvPr id="15" name="TextBox 14"/>
          <p:cNvSpPr txBox="1"/>
          <p:nvPr/>
        </p:nvSpPr>
        <p:spPr>
          <a:xfrm>
            <a:off x="389970" y="845499"/>
            <a:ext cx="8443433" cy="1569660"/>
          </a:xfrm>
          <a:prstGeom prst="rect">
            <a:avLst/>
          </a:prstGeom>
          <a:noFill/>
        </p:spPr>
        <p:txBody>
          <a:bodyPr wrap="square" rtlCol="0">
            <a:spAutoFit/>
          </a:bodyPr>
          <a:lstStyle/>
          <a:p>
            <a:pPr>
              <a:buFont typeface="Arial" pitchFamily="34" charset="0"/>
              <a:buChar char="•"/>
            </a:pPr>
            <a:r>
              <a:rPr lang="en-IN" sz="2400" dirty="0" smtClean="0"/>
              <a:t> Parameters in 1</a:t>
            </a:r>
            <a:r>
              <a:rPr lang="en-IN" sz="2400" baseline="30000" dirty="0" smtClean="0"/>
              <a:t>st</a:t>
            </a:r>
            <a:r>
              <a:rPr lang="en-IN" sz="2400" dirty="0" smtClean="0"/>
              <a:t> FC Layer: No. of nodes in input layer = 5 × 5 × 16 = 400, and no. of nodes in output layer=120.</a:t>
            </a:r>
          </a:p>
          <a:p>
            <a:pPr>
              <a:buFont typeface="Arial" pitchFamily="34" charset="0"/>
              <a:buChar char="•"/>
            </a:pPr>
            <a:r>
              <a:rPr lang="en-IN" sz="2400" dirty="0" smtClean="0"/>
              <a:t> Total Parameters in 1</a:t>
            </a:r>
            <a:r>
              <a:rPr lang="en-IN" sz="2400" baseline="30000" dirty="0" smtClean="0"/>
              <a:t>st</a:t>
            </a:r>
            <a:r>
              <a:rPr lang="en-IN" sz="2400" dirty="0" smtClean="0"/>
              <a:t> FC Layer = (400+1) × 120 = 48120, 1 added with 400 as bias</a:t>
            </a:r>
          </a:p>
        </p:txBody>
      </p:sp>
    </p:spTree>
    <p:extLst>
      <p:ext uri="{BB962C8B-B14F-4D97-AF65-F5344CB8AC3E}">
        <p14:creationId xmlns="" xmlns:p14="http://schemas.microsoft.com/office/powerpoint/2010/main" val="105379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9275"/>
          </a:xfrm>
        </p:spPr>
        <p:txBody>
          <a:bodyPr>
            <a:normAutofit fontScale="90000"/>
          </a:bodyPr>
          <a:lstStyle/>
          <a:p>
            <a:pPr algn="ctr"/>
            <a:r>
              <a:rPr lang="en-US" sz="3200" dirty="0"/>
              <a:t>Convolutional Neural Networks</a:t>
            </a:r>
          </a:p>
        </p:txBody>
      </p:sp>
      <p:pic>
        <p:nvPicPr>
          <p:cNvPr id="6" name="Picture 5"/>
          <p:cNvPicPr>
            <a:picLocks noChangeAspect="1"/>
          </p:cNvPicPr>
          <p:nvPr/>
        </p:nvPicPr>
        <p:blipFill>
          <a:blip r:embed="rId2"/>
          <a:stretch>
            <a:fillRect/>
          </a:stretch>
        </p:blipFill>
        <p:spPr>
          <a:xfrm>
            <a:off x="1431395" y="2382451"/>
            <a:ext cx="6543675" cy="2381250"/>
          </a:xfrm>
          <a:prstGeom prst="rect">
            <a:avLst/>
          </a:prstGeom>
        </p:spPr>
      </p:pic>
      <p:pic>
        <p:nvPicPr>
          <p:cNvPr id="1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83569" y="4560400"/>
            <a:ext cx="835819" cy="381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67819" y="4930218"/>
            <a:ext cx="692944"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 name="Picture 7"/>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978320" y="4749243"/>
            <a:ext cx="842963" cy="361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 name="Picture 10"/>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04468" y="5114822"/>
            <a:ext cx="671513" cy="209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675982" y="4160962"/>
            <a:ext cx="964406" cy="466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 name="Picture 1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7640387" y="4058000"/>
            <a:ext cx="457200" cy="495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mc:AlternateContent xmlns:mc="http://schemas.openxmlformats.org/markup-compatibility/2006">
        <mc:Choice xmlns="" xmlns:a14="http://schemas.microsoft.com/office/drawing/2010/main" Requires="a14">
          <p:sp>
            <p:nvSpPr>
              <p:cNvPr id="26" name="TextBox 25"/>
              <p:cNvSpPr txBox="1"/>
              <p:nvPr/>
            </p:nvSpPr>
            <p:spPr>
              <a:xfrm>
                <a:off x="3665586" y="4882593"/>
                <a:ext cx="114646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=156</m:t>
                      </m:r>
                    </m:oMath>
                  </m:oMathPara>
                </a14:m>
                <a:endParaRPr lang="en-US" sz="1200" dirty="0"/>
              </a:p>
            </p:txBody>
          </p:sp>
        </mc:Choice>
        <mc:Fallback>
          <p:sp>
            <p:nvSpPr>
              <p:cNvPr id="26" name="TextBox 25"/>
              <p:cNvSpPr txBox="1">
                <a:spLocks noRot="1" noChangeAspect="1" noMove="1" noResize="1" noEditPoints="1" noAdjustHandles="1" noChangeArrowheads="1" noChangeShapeType="1" noTextEdit="1"/>
              </p:cNvSpPr>
              <p:nvPr/>
            </p:nvSpPr>
            <p:spPr>
              <a:xfrm>
                <a:off x="2749190" y="4882594"/>
                <a:ext cx="859851" cy="276999"/>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27" name="TextBox 26"/>
              <p:cNvSpPr txBox="1"/>
              <p:nvPr/>
            </p:nvSpPr>
            <p:spPr>
              <a:xfrm>
                <a:off x="6530283" y="5081097"/>
                <a:ext cx="123142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=2416</m:t>
                      </m:r>
                    </m:oMath>
                  </m:oMathPara>
                </a14:m>
                <a:endParaRPr lang="en-US" sz="1200" dirty="0"/>
              </a:p>
            </p:txBody>
          </p:sp>
        </mc:Choice>
        <mc:Fallback>
          <p:sp>
            <p:nvSpPr>
              <p:cNvPr id="27" name="TextBox 26"/>
              <p:cNvSpPr txBox="1">
                <a:spLocks noRot="1" noChangeAspect="1" noMove="1" noResize="1" noEditPoints="1" noAdjustHandles="1" noChangeArrowheads="1" noChangeShapeType="1" noTextEdit="1"/>
              </p:cNvSpPr>
              <p:nvPr/>
            </p:nvSpPr>
            <p:spPr>
              <a:xfrm>
                <a:off x="4897713" y="5081098"/>
                <a:ext cx="923570" cy="276999"/>
              </a:xfrm>
              <a:prstGeom prst="rect">
                <a:avLst/>
              </a:prstGeom>
              <a:blipFill rotWithShape="0">
                <a:blip r:embed="rId10"/>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 name="TextBox 6"/>
              <p:cNvSpPr txBox="1"/>
              <p:nvPr/>
            </p:nvSpPr>
            <p:spPr>
              <a:xfrm>
                <a:off x="2274137" y="5736513"/>
                <a:ext cx="7869014" cy="584775"/>
              </a:xfrm>
              <a:prstGeom prst="rect">
                <a:avLst/>
              </a:prstGeom>
              <a:noFill/>
            </p:spPr>
            <p:txBody>
              <a:bodyPr wrap="none" rtlCol="0">
                <a:spAutoFit/>
              </a:bodyPr>
              <a:lstStyle/>
              <a:p>
                <a:r>
                  <a:rPr lang="en-IN" sz="3200" dirty="0">
                    <a:solidFill>
                      <a:srgbClr val="0217DC"/>
                    </a:solidFill>
                  </a:rPr>
                  <a:t>Total no. of parameters: </a:t>
                </a:r>
                <a14:m>
                  <m:oMath xmlns:m="http://schemas.openxmlformats.org/officeDocument/2006/math">
                    <m:r>
                      <a:rPr lang="en-IN" sz="3200" b="0" i="1" smtClean="0">
                        <a:solidFill>
                          <a:srgbClr val="0217DC"/>
                        </a:solidFill>
                        <a:latin typeface="Cambria Math" panose="02040503050406030204" pitchFamily="18" charset="0"/>
                      </a:rPr>
                      <m:t>𝐾</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𝐷</m:t>
                    </m:r>
                    <m:r>
                      <a:rPr lang="en-IN" sz="3200" b="0" i="1" smtClean="0">
                        <a:solidFill>
                          <a:srgbClr val="0217DC"/>
                        </a:solidFill>
                        <a:latin typeface="Cambria Math" panose="02040503050406030204" pitchFamily="18" charset="0"/>
                      </a:rPr>
                      <m:t>+1)</m:t>
                    </m:r>
                  </m:oMath>
                </a14:m>
                <a:endParaRPr lang="en-IN" sz="3200" dirty="0">
                  <a:solidFill>
                    <a:srgbClr val="0217DC"/>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705603" y="5736514"/>
                <a:ext cx="5901761" cy="584775"/>
              </a:xfrm>
              <a:prstGeom prst="rect">
                <a:avLst/>
              </a:prstGeom>
              <a:blipFill rotWithShape="0">
                <a:blip r:embed="rId11"/>
                <a:stretch>
                  <a:fillRect l="-1936" t="-12500" b="-34375"/>
                </a:stretch>
              </a:blipFill>
            </p:spPr>
            <p:txBody>
              <a:bodyPr/>
              <a:lstStyle/>
              <a:p>
                <a:r>
                  <a:rPr lang="en-IN">
                    <a:noFill/>
                  </a:rPr>
                  <a:t> </a:t>
                </a:r>
              </a:p>
            </p:txBody>
          </p:sp>
        </mc:Fallback>
      </mc:AlternateContent>
      <p:pic>
        <p:nvPicPr>
          <p:cNvPr id="1027" name="Picture 3"/>
          <p:cNvPicPr>
            <a:picLocks noChangeAspect="1" noChangeArrowheads="1"/>
          </p:cNvPicPr>
          <p:nvPr/>
        </p:nvPicPr>
        <p:blipFill>
          <a:blip r:embed="rId12"/>
          <a:srcRect/>
          <a:stretch>
            <a:fillRect/>
          </a:stretch>
        </p:blipFill>
        <p:spPr bwMode="auto">
          <a:xfrm>
            <a:off x="5958353" y="4713495"/>
            <a:ext cx="852488" cy="412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13"/>
          <a:srcRect/>
          <a:stretch>
            <a:fillRect/>
          </a:stretch>
        </p:blipFill>
        <p:spPr bwMode="auto">
          <a:xfrm>
            <a:off x="3884285" y="4566754"/>
            <a:ext cx="885825" cy="368300"/>
          </a:xfrm>
          <a:prstGeom prst="rect">
            <a:avLst/>
          </a:prstGeom>
          <a:noFill/>
          <a:ln w="9525">
            <a:noFill/>
            <a:miter lim="800000"/>
            <a:headEnd/>
            <a:tailEnd/>
          </a:ln>
          <a:effectLst/>
        </p:spPr>
      </p:pic>
      <p:sp>
        <p:nvSpPr>
          <p:cNvPr id="15" name="TextBox 14"/>
          <p:cNvSpPr txBox="1"/>
          <p:nvPr/>
        </p:nvSpPr>
        <p:spPr>
          <a:xfrm>
            <a:off x="389970" y="845499"/>
            <a:ext cx="8443433" cy="1569660"/>
          </a:xfrm>
          <a:prstGeom prst="rect">
            <a:avLst/>
          </a:prstGeom>
          <a:noFill/>
        </p:spPr>
        <p:txBody>
          <a:bodyPr wrap="square" rtlCol="0">
            <a:spAutoFit/>
          </a:bodyPr>
          <a:lstStyle/>
          <a:p>
            <a:pPr>
              <a:buFont typeface="Arial" pitchFamily="34" charset="0"/>
              <a:buChar char="•"/>
            </a:pPr>
            <a:r>
              <a:rPr lang="en-IN" sz="2400" dirty="0" smtClean="0"/>
              <a:t> Parameters in 2</a:t>
            </a:r>
            <a:r>
              <a:rPr lang="en-IN" sz="2400" baseline="30000" dirty="0" smtClean="0"/>
              <a:t>nd</a:t>
            </a:r>
            <a:r>
              <a:rPr lang="en-IN" sz="2400" dirty="0" smtClean="0"/>
              <a:t> FC Layer: No. of nodes in input layer = 120, and no. of nodes in output layer=84.</a:t>
            </a:r>
          </a:p>
          <a:p>
            <a:pPr>
              <a:buFont typeface="Arial" pitchFamily="34" charset="0"/>
              <a:buChar char="•"/>
            </a:pPr>
            <a:r>
              <a:rPr lang="en-IN" sz="2400" dirty="0" smtClean="0"/>
              <a:t> Total Parameters in 2</a:t>
            </a:r>
            <a:r>
              <a:rPr lang="en-IN" sz="2400" baseline="30000" dirty="0" smtClean="0"/>
              <a:t>nd</a:t>
            </a:r>
            <a:r>
              <a:rPr lang="en-IN" sz="2400" dirty="0" smtClean="0"/>
              <a:t> FC Layer = (120+1) × 84 = 10164, 1 added with 120 as bias</a:t>
            </a:r>
          </a:p>
        </p:txBody>
      </p:sp>
    </p:spTree>
    <p:extLst>
      <p:ext uri="{BB962C8B-B14F-4D97-AF65-F5344CB8AC3E}">
        <p14:creationId xmlns="" xmlns:p14="http://schemas.microsoft.com/office/powerpoint/2010/main" val="105379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25470"/>
          </a:xfrm>
        </p:spPr>
        <p:txBody>
          <a:bodyPr>
            <a:normAutofit fontScale="90000"/>
          </a:bodyPr>
          <a:lstStyle/>
          <a:p>
            <a:r>
              <a:rPr lang="en-US" dirty="0" err="1" smtClean="0"/>
              <a:t>Convolutional</a:t>
            </a:r>
            <a:r>
              <a:rPr lang="en-US" dirty="0" smtClean="0"/>
              <a:t> Neural Networks</a:t>
            </a:r>
            <a:endParaRPr lang="en-US" dirty="0"/>
          </a:p>
        </p:txBody>
      </p:sp>
      <p:sp>
        <p:nvSpPr>
          <p:cNvPr id="5" name="Content Placeholder 4"/>
          <p:cNvSpPr>
            <a:spLocks noGrp="1"/>
          </p:cNvSpPr>
          <p:nvPr>
            <p:ph idx="1"/>
          </p:nvPr>
        </p:nvSpPr>
        <p:spPr>
          <a:xfrm>
            <a:off x="457200" y="1000109"/>
            <a:ext cx="8229600" cy="1500197"/>
          </a:xfrm>
        </p:spPr>
        <p:txBody>
          <a:bodyPr>
            <a:normAutofit lnSpcReduction="10000"/>
          </a:bodyPr>
          <a:lstStyle/>
          <a:p>
            <a:r>
              <a:rPr lang="en-US" sz="2400" dirty="0" err="1" smtClean="0"/>
              <a:t>Convolutional</a:t>
            </a:r>
            <a:r>
              <a:rPr lang="en-US" sz="2400" dirty="0" smtClean="0"/>
              <a:t> Neural Networks (CNNs) are a class of deep learning models specifically designed for processing structured grid data, such as images. The architecture of a CNN is:</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714348" y="2428868"/>
            <a:ext cx="7403077" cy="3962409"/>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9275"/>
          </a:xfrm>
        </p:spPr>
        <p:txBody>
          <a:bodyPr>
            <a:normAutofit fontScale="90000"/>
          </a:bodyPr>
          <a:lstStyle/>
          <a:p>
            <a:pPr algn="ctr"/>
            <a:r>
              <a:rPr lang="en-US" sz="3200" dirty="0"/>
              <a:t>Convolutional Neural Networks</a:t>
            </a:r>
          </a:p>
        </p:txBody>
      </p:sp>
      <p:pic>
        <p:nvPicPr>
          <p:cNvPr id="6" name="Picture 5"/>
          <p:cNvPicPr>
            <a:picLocks noChangeAspect="1"/>
          </p:cNvPicPr>
          <p:nvPr/>
        </p:nvPicPr>
        <p:blipFill>
          <a:blip r:embed="rId2"/>
          <a:stretch>
            <a:fillRect/>
          </a:stretch>
        </p:blipFill>
        <p:spPr>
          <a:xfrm>
            <a:off x="1431395" y="2382451"/>
            <a:ext cx="6543675" cy="2381250"/>
          </a:xfrm>
          <a:prstGeom prst="rect">
            <a:avLst/>
          </a:prstGeom>
        </p:spPr>
      </p:pic>
      <p:pic>
        <p:nvPicPr>
          <p:cNvPr id="1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783569" y="4560400"/>
            <a:ext cx="835819" cy="381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967819" y="4930218"/>
            <a:ext cx="692944" cy="1905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 name="Picture 7"/>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4978320" y="4749243"/>
            <a:ext cx="842963" cy="3619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3" name="Picture 10"/>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6004468" y="5114822"/>
            <a:ext cx="671513" cy="209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4" name="Picture 11"/>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675982" y="4160962"/>
            <a:ext cx="964406" cy="4667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5" name="Picture 12"/>
          <p:cNvPicPr>
            <a:picLocks noChangeAspect="1" noChangeArrowheads="1"/>
          </p:cNvPicPr>
          <p:nvPr/>
        </p:nvPicPr>
        <p:blipFill>
          <a:blip r:embed="rId8">
            <a:extLst>
              <a:ext uri="{28A0092B-C50C-407E-A947-70E740481C1C}">
                <a14:useLocalDpi xmlns="" xmlns:a14="http://schemas.microsoft.com/office/drawing/2010/main" val="0"/>
              </a:ext>
            </a:extLst>
          </a:blip>
          <a:srcRect/>
          <a:stretch>
            <a:fillRect/>
          </a:stretch>
        </p:blipFill>
        <p:spPr bwMode="auto">
          <a:xfrm>
            <a:off x="7640387" y="4058000"/>
            <a:ext cx="457200" cy="495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mc:AlternateContent xmlns:mc="http://schemas.openxmlformats.org/markup-compatibility/2006">
        <mc:Choice xmlns="" xmlns:a14="http://schemas.microsoft.com/office/drawing/2010/main" Requires="a14">
          <p:sp>
            <p:nvSpPr>
              <p:cNvPr id="26" name="TextBox 25"/>
              <p:cNvSpPr txBox="1"/>
              <p:nvPr/>
            </p:nvSpPr>
            <p:spPr>
              <a:xfrm>
                <a:off x="3665586" y="4882593"/>
                <a:ext cx="114646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=156</m:t>
                      </m:r>
                    </m:oMath>
                  </m:oMathPara>
                </a14:m>
                <a:endParaRPr lang="en-US" sz="1200" dirty="0"/>
              </a:p>
            </p:txBody>
          </p:sp>
        </mc:Choice>
        <mc:Fallback>
          <p:sp>
            <p:nvSpPr>
              <p:cNvPr id="26" name="TextBox 25"/>
              <p:cNvSpPr txBox="1">
                <a:spLocks noRot="1" noChangeAspect="1" noMove="1" noResize="1" noEditPoints="1" noAdjustHandles="1" noChangeArrowheads="1" noChangeShapeType="1" noTextEdit="1"/>
              </p:cNvSpPr>
              <p:nvPr/>
            </p:nvSpPr>
            <p:spPr>
              <a:xfrm>
                <a:off x="2749190" y="4882594"/>
                <a:ext cx="859851" cy="276999"/>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27" name="TextBox 26"/>
              <p:cNvSpPr txBox="1"/>
              <p:nvPr/>
            </p:nvSpPr>
            <p:spPr>
              <a:xfrm>
                <a:off x="6530283" y="5081097"/>
                <a:ext cx="123142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𝑃𝑎𝑟𝑎𝑚</m:t>
                      </m:r>
                      <m:r>
                        <a:rPr lang="en-US" sz="1200" b="0" i="1" smtClean="0">
                          <a:latin typeface="Cambria Math"/>
                        </a:rPr>
                        <m:t>=2416</m:t>
                      </m:r>
                    </m:oMath>
                  </m:oMathPara>
                </a14:m>
                <a:endParaRPr lang="en-US" sz="1200" dirty="0"/>
              </a:p>
            </p:txBody>
          </p:sp>
        </mc:Choice>
        <mc:Fallback>
          <p:sp>
            <p:nvSpPr>
              <p:cNvPr id="27" name="TextBox 26"/>
              <p:cNvSpPr txBox="1">
                <a:spLocks noRot="1" noChangeAspect="1" noMove="1" noResize="1" noEditPoints="1" noAdjustHandles="1" noChangeArrowheads="1" noChangeShapeType="1" noTextEdit="1"/>
              </p:cNvSpPr>
              <p:nvPr/>
            </p:nvSpPr>
            <p:spPr>
              <a:xfrm>
                <a:off x="4897713" y="5081098"/>
                <a:ext cx="923570" cy="276999"/>
              </a:xfrm>
              <a:prstGeom prst="rect">
                <a:avLst/>
              </a:prstGeom>
              <a:blipFill rotWithShape="0">
                <a:blip r:embed="rId10"/>
                <a:stretch>
                  <a:fillRect/>
                </a:stretch>
              </a:blipFill>
            </p:spPr>
            <p:txBody>
              <a:bodyPr/>
              <a:lstStyle/>
              <a:p>
                <a:r>
                  <a:rPr lang="en-IN">
                    <a:noFill/>
                  </a:rPr>
                  <a:t> </a:t>
                </a:r>
              </a:p>
            </p:txBody>
          </p:sp>
        </mc:Fallback>
      </mc:AlternateContent>
      <mc:AlternateContent xmlns:mc="http://schemas.openxmlformats.org/markup-compatibility/2006">
        <mc:Choice xmlns="" xmlns:a14="http://schemas.microsoft.com/office/drawing/2010/main" Requires="a14">
          <p:sp>
            <p:nvSpPr>
              <p:cNvPr id="7" name="TextBox 6"/>
              <p:cNvSpPr txBox="1"/>
              <p:nvPr/>
            </p:nvSpPr>
            <p:spPr>
              <a:xfrm>
                <a:off x="2274137" y="5736513"/>
                <a:ext cx="7869014" cy="584775"/>
              </a:xfrm>
              <a:prstGeom prst="rect">
                <a:avLst/>
              </a:prstGeom>
              <a:noFill/>
            </p:spPr>
            <p:txBody>
              <a:bodyPr wrap="none" rtlCol="0">
                <a:spAutoFit/>
              </a:bodyPr>
              <a:lstStyle/>
              <a:p>
                <a:r>
                  <a:rPr lang="en-IN" sz="3200" dirty="0">
                    <a:solidFill>
                      <a:srgbClr val="0217DC"/>
                    </a:solidFill>
                  </a:rPr>
                  <a:t>Total no. of parameters: </a:t>
                </a:r>
                <a14:m>
                  <m:oMath xmlns:m="http://schemas.openxmlformats.org/officeDocument/2006/math">
                    <m:r>
                      <a:rPr lang="en-IN" sz="3200" b="0" i="1" smtClean="0">
                        <a:solidFill>
                          <a:srgbClr val="0217DC"/>
                        </a:solidFill>
                        <a:latin typeface="Cambria Math" panose="02040503050406030204" pitchFamily="18" charset="0"/>
                      </a:rPr>
                      <m:t>𝐾</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𝐹</m:t>
                    </m:r>
                    <m:r>
                      <a:rPr lang="en-IN" sz="3200" b="0" i="1" smtClean="0">
                        <a:solidFill>
                          <a:srgbClr val="0217DC"/>
                        </a:solidFill>
                        <a:latin typeface="Cambria Math" panose="02040503050406030204" pitchFamily="18" charset="0"/>
                      </a:rPr>
                      <m:t>×</m:t>
                    </m:r>
                    <m:r>
                      <a:rPr lang="en-IN" sz="3200" b="0" i="1" smtClean="0">
                        <a:solidFill>
                          <a:srgbClr val="0217DC"/>
                        </a:solidFill>
                        <a:latin typeface="Cambria Math" panose="02040503050406030204" pitchFamily="18" charset="0"/>
                      </a:rPr>
                      <m:t>𝐷</m:t>
                    </m:r>
                    <m:r>
                      <a:rPr lang="en-IN" sz="3200" b="0" i="1" smtClean="0">
                        <a:solidFill>
                          <a:srgbClr val="0217DC"/>
                        </a:solidFill>
                        <a:latin typeface="Cambria Math" panose="02040503050406030204" pitchFamily="18" charset="0"/>
                      </a:rPr>
                      <m:t>+1)</m:t>
                    </m:r>
                  </m:oMath>
                </a14:m>
                <a:endParaRPr lang="en-IN" sz="3200" dirty="0">
                  <a:solidFill>
                    <a:srgbClr val="0217DC"/>
                  </a:solidFill>
                </a:endParaRPr>
              </a:p>
            </p:txBody>
          </p:sp>
        </mc:Choice>
        <mc:Fallback>
          <p:sp>
            <p:nvSpPr>
              <p:cNvPr id="7" name="TextBox 6"/>
              <p:cNvSpPr txBox="1">
                <a:spLocks noRot="1" noChangeAspect="1" noMove="1" noResize="1" noEditPoints="1" noAdjustHandles="1" noChangeArrowheads="1" noChangeShapeType="1" noTextEdit="1"/>
              </p:cNvSpPr>
              <p:nvPr/>
            </p:nvSpPr>
            <p:spPr>
              <a:xfrm>
                <a:off x="1705603" y="5736514"/>
                <a:ext cx="5901761" cy="584775"/>
              </a:xfrm>
              <a:prstGeom prst="rect">
                <a:avLst/>
              </a:prstGeom>
              <a:blipFill rotWithShape="0">
                <a:blip r:embed="rId11"/>
                <a:stretch>
                  <a:fillRect l="-1936" t="-12500" b="-34375"/>
                </a:stretch>
              </a:blipFill>
            </p:spPr>
            <p:txBody>
              <a:bodyPr/>
              <a:lstStyle/>
              <a:p>
                <a:r>
                  <a:rPr lang="en-IN">
                    <a:noFill/>
                  </a:rPr>
                  <a:t> </a:t>
                </a:r>
              </a:p>
            </p:txBody>
          </p:sp>
        </mc:Fallback>
      </mc:AlternateContent>
      <p:pic>
        <p:nvPicPr>
          <p:cNvPr id="1027" name="Picture 3"/>
          <p:cNvPicPr>
            <a:picLocks noChangeAspect="1" noChangeArrowheads="1"/>
          </p:cNvPicPr>
          <p:nvPr/>
        </p:nvPicPr>
        <p:blipFill>
          <a:blip r:embed="rId12"/>
          <a:srcRect/>
          <a:stretch>
            <a:fillRect/>
          </a:stretch>
        </p:blipFill>
        <p:spPr bwMode="auto">
          <a:xfrm>
            <a:off x="5958353" y="4713495"/>
            <a:ext cx="852488" cy="412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13"/>
          <a:srcRect/>
          <a:stretch>
            <a:fillRect/>
          </a:stretch>
        </p:blipFill>
        <p:spPr bwMode="auto">
          <a:xfrm>
            <a:off x="3884285" y="4566754"/>
            <a:ext cx="885825" cy="368300"/>
          </a:xfrm>
          <a:prstGeom prst="rect">
            <a:avLst/>
          </a:prstGeom>
          <a:noFill/>
          <a:ln w="9525">
            <a:noFill/>
            <a:miter lim="800000"/>
            <a:headEnd/>
            <a:tailEnd/>
          </a:ln>
          <a:effectLst/>
        </p:spPr>
      </p:pic>
      <p:sp>
        <p:nvSpPr>
          <p:cNvPr id="15" name="TextBox 14"/>
          <p:cNvSpPr txBox="1"/>
          <p:nvPr/>
        </p:nvSpPr>
        <p:spPr>
          <a:xfrm>
            <a:off x="389970" y="845499"/>
            <a:ext cx="8443433" cy="1569660"/>
          </a:xfrm>
          <a:prstGeom prst="rect">
            <a:avLst/>
          </a:prstGeom>
          <a:noFill/>
        </p:spPr>
        <p:txBody>
          <a:bodyPr wrap="square" rtlCol="0">
            <a:spAutoFit/>
          </a:bodyPr>
          <a:lstStyle/>
          <a:p>
            <a:pPr>
              <a:buFont typeface="Arial" pitchFamily="34" charset="0"/>
              <a:buChar char="•"/>
            </a:pPr>
            <a:r>
              <a:rPr lang="en-IN" sz="2400" dirty="0" smtClean="0"/>
              <a:t> Parameters in output Layer: No. of nodes in input layer = 84, and no. of nodes in output layer=10.</a:t>
            </a:r>
          </a:p>
          <a:p>
            <a:pPr>
              <a:buFont typeface="Arial" pitchFamily="34" charset="0"/>
              <a:buChar char="•"/>
            </a:pPr>
            <a:r>
              <a:rPr lang="en-IN" sz="2400" dirty="0" smtClean="0"/>
              <a:t> Total Parameters in output Layer = (84+1) × 10 = 850, 1 added with 84 as bias</a:t>
            </a:r>
          </a:p>
        </p:txBody>
      </p:sp>
    </p:spTree>
    <p:extLst>
      <p:ext uri="{BB962C8B-B14F-4D97-AF65-F5344CB8AC3E}">
        <p14:creationId xmlns="" xmlns:p14="http://schemas.microsoft.com/office/powerpoint/2010/main" val="105379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Architecture Variations</a:t>
            </a:r>
            <a:endParaRPr lang="en-US" dirty="0"/>
          </a:p>
        </p:txBody>
      </p:sp>
      <p:sp>
        <p:nvSpPr>
          <p:cNvPr id="3" name="Content Placeholder 2"/>
          <p:cNvSpPr>
            <a:spLocks noGrp="1"/>
          </p:cNvSpPr>
          <p:nvPr>
            <p:ph idx="1"/>
          </p:nvPr>
        </p:nvSpPr>
        <p:spPr/>
        <p:txBody>
          <a:bodyPr/>
          <a:lstStyle/>
          <a:p>
            <a:r>
              <a:rPr lang="en-US" b="1" dirty="0" smtClean="0"/>
              <a:t>Classic CNNs:</a:t>
            </a:r>
            <a:r>
              <a:rPr lang="en-US" dirty="0" smtClean="0"/>
              <a:t> Like </a:t>
            </a:r>
            <a:r>
              <a:rPr lang="en-US" dirty="0" err="1" smtClean="0"/>
              <a:t>LeNet</a:t>
            </a:r>
            <a:r>
              <a:rPr lang="en-US" dirty="0" smtClean="0"/>
              <a:t>, </a:t>
            </a:r>
            <a:r>
              <a:rPr lang="en-US" dirty="0" err="1" smtClean="0"/>
              <a:t>AlexNet</a:t>
            </a:r>
            <a:r>
              <a:rPr lang="en-US" dirty="0" smtClean="0"/>
              <a:t>, which laid the groundwork for modern architectures.</a:t>
            </a:r>
          </a:p>
          <a:p>
            <a:r>
              <a:rPr lang="en-US" b="1" dirty="0" smtClean="0"/>
              <a:t>Modern CNNs:</a:t>
            </a:r>
            <a:r>
              <a:rPr lang="en-US" dirty="0" smtClean="0"/>
              <a:t> Such as VGG, </a:t>
            </a:r>
            <a:r>
              <a:rPr lang="en-US" dirty="0" err="1" smtClean="0"/>
              <a:t>ResNet</a:t>
            </a:r>
            <a:r>
              <a:rPr lang="en-US" dirty="0" smtClean="0"/>
              <a:t>, Inception, which introduce more advanced techniques like skip connections, deeper networks, and varying kernel sizes.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65126"/>
            <a:ext cx="7886700" cy="849526"/>
          </a:xfrm>
        </p:spPr>
        <p:txBody>
          <a:bodyPr/>
          <a:lstStyle/>
          <a:p>
            <a:r>
              <a:rPr lang="en-IN" dirty="0" err="1"/>
              <a:t>AlexNet</a:t>
            </a:r>
            <a:endParaRPr lang="en-IN"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964854658"/>
              </p:ext>
            </p:extLst>
          </p:nvPr>
        </p:nvGraphicFramePr>
        <p:xfrm>
          <a:off x="628651" y="1458676"/>
          <a:ext cx="6382887" cy="5024005"/>
        </p:xfrm>
        <a:graphic>
          <a:graphicData uri="http://schemas.openxmlformats.org/drawingml/2006/table">
            <a:tbl>
              <a:tblPr>
                <a:tableStyleId>{5940675A-B579-460E-94D1-54222C63F5DA}</a:tableStyleId>
              </a:tblPr>
              <a:tblGrid>
                <a:gridCol w="1384836">
                  <a:extLst>
                    <a:ext uri="{9D8B030D-6E8A-4147-A177-3AD203B41FA5}">
                      <a16:colId xmlns="" xmlns:a16="http://schemas.microsoft.com/office/drawing/2014/main" val="20000"/>
                    </a:ext>
                  </a:extLst>
                </a:gridCol>
                <a:gridCol w="1494745">
                  <a:extLst>
                    <a:ext uri="{9D8B030D-6E8A-4147-A177-3AD203B41FA5}">
                      <a16:colId xmlns="" xmlns:a16="http://schemas.microsoft.com/office/drawing/2014/main" val="20001"/>
                    </a:ext>
                  </a:extLst>
                </a:gridCol>
                <a:gridCol w="1384836">
                  <a:extLst>
                    <a:ext uri="{9D8B030D-6E8A-4147-A177-3AD203B41FA5}">
                      <a16:colId xmlns="" xmlns:a16="http://schemas.microsoft.com/office/drawing/2014/main" val="20002"/>
                    </a:ext>
                  </a:extLst>
                </a:gridCol>
                <a:gridCol w="923225">
                  <a:extLst>
                    <a:ext uri="{9D8B030D-6E8A-4147-A177-3AD203B41FA5}">
                      <a16:colId xmlns="" xmlns:a16="http://schemas.microsoft.com/office/drawing/2014/main" val="20003"/>
                    </a:ext>
                  </a:extLst>
                </a:gridCol>
                <a:gridCol w="1195245">
                  <a:extLst>
                    <a:ext uri="{9D8B030D-6E8A-4147-A177-3AD203B41FA5}">
                      <a16:colId xmlns="" xmlns:a16="http://schemas.microsoft.com/office/drawing/2014/main" val="20004"/>
                    </a:ext>
                  </a:extLst>
                </a:gridCol>
              </a:tblGrid>
              <a:tr h="381735">
                <a:tc>
                  <a:txBody>
                    <a:bodyPr/>
                    <a:lstStyle/>
                    <a:p>
                      <a:pPr algn="ctr" fontAlgn="t"/>
                      <a:r>
                        <a:rPr lang="en-IN" sz="2400" b="1" u="none" strike="noStrike" dirty="0">
                          <a:effectLst/>
                        </a:rPr>
                        <a:t>Layer Name</a:t>
                      </a:r>
                      <a:endParaRPr lang="en-IN" sz="2400" b="1"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2400" b="1" u="none" strike="noStrike" dirty="0">
                          <a:effectLst/>
                        </a:rPr>
                        <a:t>Tensor Size</a:t>
                      </a:r>
                      <a:endParaRPr lang="en-IN" sz="2400" b="1"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2400" b="1" u="none" strike="noStrike" dirty="0">
                          <a:effectLst/>
                        </a:rPr>
                        <a:t>Weights</a:t>
                      </a:r>
                      <a:endParaRPr lang="en-IN" sz="2400" b="1"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2400" b="1" u="none" strike="noStrike" dirty="0">
                          <a:effectLst/>
                        </a:rPr>
                        <a:t>Biases</a:t>
                      </a:r>
                      <a:endParaRPr lang="en-IN" sz="2400" b="1"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2400" b="1" u="none" strike="noStrike" dirty="0">
                          <a:effectLst/>
                        </a:rPr>
                        <a:t>Parameters</a:t>
                      </a:r>
                      <a:endParaRPr lang="en-IN" sz="2400" b="1" i="0" u="none" strike="noStrike" dirty="0">
                        <a:solidFill>
                          <a:srgbClr val="000000"/>
                        </a:solidFill>
                        <a:effectLst/>
                        <a:latin typeface="Times New Roman" panose="02020603050405020304" pitchFamily="18" charset="0"/>
                      </a:endParaRPr>
                    </a:p>
                  </a:txBody>
                  <a:tcPr marL="3789" marR="3789" marT="5052" marB="0" anchor="ctr"/>
                </a:tc>
                <a:extLst>
                  <a:ext uri="{0D108BD9-81ED-4DB2-BD59-A6C34878D82A}">
                    <a16:rowId xmlns="" xmlns:a16="http://schemas.microsoft.com/office/drawing/2014/main" val="10000"/>
                  </a:ext>
                </a:extLst>
              </a:tr>
              <a:tr h="311220">
                <a:tc>
                  <a:txBody>
                    <a:bodyPr/>
                    <a:lstStyle/>
                    <a:p>
                      <a:pPr algn="ctr" fontAlgn="t"/>
                      <a:r>
                        <a:rPr lang="en-IN" sz="1800" u="none" strike="noStrike" dirty="0">
                          <a:effectLst/>
                        </a:rPr>
                        <a:t>Input Image</a:t>
                      </a:r>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dirty="0">
                          <a:effectLst/>
                        </a:rPr>
                        <a:t>224x224x3</a:t>
                      </a:r>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000000"/>
                        </a:solidFill>
                        <a:effectLst/>
                        <a:latin typeface="Times New Roman" panose="02020603050405020304" pitchFamily="18" charset="0"/>
                      </a:endParaRPr>
                    </a:p>
                  </a:txBody>
                  <a:tcPr marL="3789" marR="3789" marT="5052" marB="0" anchor="ctr"/>
                </a:tc>
                <a:extLst>
                  <a:ext uri="{0D108BD9-81ED-4DB2-BD59-A6C34878D82A}">
                    <a16:rowId xmlns="" xmlns:a16="http://schemas.microsoft.com/office/drawing/2014/main" val="10001"/>
                  </a:ext>
                </a:extLst>
              </a:tr>
              <a:tr h="305824">
                <a:tc>
                  <a:txBody>
                    <a:bodyPr/>
                    <a:lstStyle/>
                    <a:p>
                      <a:pPr algn="ctr" fontAlgn="t"/>
                      <a:r>
                        <a:rPr lang="en-IN" sz="1800" u="none" strike="noStrike">
                          <a:effectLst/>
                        </a:rPr>
                        <a:t>Conv-1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55x55x96</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2"/>
                  </a:ext>
                </a:extLst>
              </a:tr>
              <a:tr h="312065">
                <a:tc>
                  <a:txBody>
                    <a:bodyPr/>
                    <a:lstStyle/>
                    <a:p>
                      <a:pPr algn="ctr" fontAlgn="t"/>
                      <a:r>
                        <a:rPr lang="en-IN" sz="1800" u="none" strike="noStrike">
                          <a:effectLst/>
                        </a:rPr>
                        <a:t>MaxPool-1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27x27x96</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383638"/>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383638"/>
                        </a:solidFill>
                        <a:effectLst/>
                        <a:latin typeface="Times New Roman" panose="02020603050405020304" pitchFamily="18" charset="0"/>
                      </a:endParaRPr>
                    </a:p>
                  </a:txBody>
                  <a:tcPr marL="3789" marR="3789" marT="5052" marB="0" anchor="ctr"/>
                </a:tc>
                <a:extLst>
                  <a:ext uri="{0D108BD9-81ED-4DB2-BD59-A6C34878D82A}">
                    <a16:rowId xmlns="" xmlns:a16="http://schemas.microsoft.com/office/drawing/2014/main" val="10003"/>
                  </a:ext>
                </a:extLst>
              </a:tr>
              <a:tr h="305824">
                <a:tc>
                  <a:txBody>
                    <a:bodyPr/>
                    <a:lstStyle/>
                    <a:p>
                      <a:pPr algn="ctr" fontAlgn="t"/>
                      <a:r>
                        <a:rPr lang="en-IN" sz="1800" u="none" strike="noStrike">
                          <a:effectLst/>
                        </a:rPr>
                        <a:t>Conv-2</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a:effectLst/>
                        </a:rPr>
                        <a:t>27x27x256</a:t>
                      </a:r>
                      <a:endParaRPr lang="en-IN" sz="1800" b="0"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4"/>
                  </a:ext>
                </a:extLst>
              </a:tr>
              <a:tr h="305824">
                <a:tc>
                  <a:txBody>
                    <a:bodyPr/>
                    <a:lstStyle/>
                    <a:p>
                      <a:pPr algn="ctr" fontAlgn="t"/>
                      <a:r>
                        <a:rPr lang="en-IN" sz="1800" u="none" strike="noStrike">
                          <a:effectLst/>
                        </a:rPr>
                        <a:t>MaxPool-2</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13x13x256</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5"/>
                  </a:ext>
                </a:extLst>
              </a:tr>
              <a:tr h="305824">
                <a:tc>
                  <a:txBody>
                    <a:bodyPr/>
                    <a:lstStyle/>
                    <a:p>
                      <a:pPr algn="ctr" fontAlgn="t"/>
                      <a:r>
                        <a:rPr lang="en-IN" sz="1800" u="none" strike="noStrike">
                          <a:effectLst/>
                        </a:rPr>
                        <a:t>Conv-3</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13x13x384</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6"/>
                  </a:ext>
                </a:extLst>
              </a:tr>
              <a:tr h="305824">
                <a:tc>
                  <a:txBody>
                    <a:bodyPr/>
                    <a:lstStyle/>
                    <a:p>
                      <a:pPr algn="ctr" fontAlgn="t"/>
                      <a:r>
                        <a:rPr lang="en-IN" sz="1800" u="none" strike="noStrike">
                          <a:effectLst/>
                        </a:rPr>
                        <a:t>Conv-4</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13x13x384</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7"/>
                  </a:ext>
                </a:extLst>
              </a:tr>
              <a:tr h="305824">
                <a:tc>
                  <a:txBody>
                    <a:bodyPr/>
                    <a:lstStyle/>
                    <a:p>
                      <a:pPr algn="ctr" fontAlgn="t"/>
                      <a:r>
                        <a:rPr lang="en-IN" sz="1800" u="none" strike="noStrike">
                          <a:effectLst/>
                        </a:rPr>
                        <a:t>Conv-5</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13x13x256</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8"/>
                  </a:ext>
                </a:extLst>
              </a:tr>
              <a:tr h="312065">
                <a:tc>
                  <a:txBody>
                    <a:bodyPr/>
                    <a:lstStyle/>
                    <a:p>
                      <a:pPr algn="ctr" fontAlgn="t"/>
                      <a:r>
                        <a:rPr lang="en-IN" sz="1800" u="none" strike="noStrike">
                          <a:effectLst/>
                        </a:rPr>
                        <a:t>MaxPool-3</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6x6x256</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9"/>
                  </a:ext>
                </a:extLst>
              </a:tr>
              <a:tr h="305824">
                <a:tc>
                  <a:txBody>
                    <a:bodyPr/>
                    <a:lstStyle/>
                    <a:p>
                      <a:pPr algn="ctr" fontAlgn="t"/>
                      <a:r>
                        <a:rPr lang="en-IN" sz="1800" u="none" strike="noStrike">
                          <a:effectLst/>
                        </a:rPr>
                        <a:t>FC-1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4096X1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0"/>
                  </a:ext>
                </a:extLst>
              </a:tr>
              <a:tr h="305824">
                <a:tc>
                  <a:txBody>
                    <a:bodyPr/>
                    <a:lstStyle/>
                    <a:p>
                      <a:pPr algn="ctr" fontAlgn="t"/>
                      <a:r>
                        <a:rPr lang="en-IN" sz="1800" u="none" strike="noStrike">
                          <a:effectLst/>
                        </a:rPr>
                        <a:t>FC-2</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4096X1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1"/>
                  </a:ext>
                </a:extLst>
              </a:tr>
              <a:tr h="305824">
                <a:tc>
                  <a:txBody>
                    <a:bodyPr/>
                    <a:lstStyle/>
                    <a:p>
                      <a:pPr algn="ctr" fontAlgn="t"/>
                      <a:r>
                        <a:rPr lang="en-IN" sz="1800" u="none" strike="noStrike">
                          <a:effectLst/>
                        </a:rPr>
                        <a:t>FC-3</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a:effectLst/>
                        </a:rPr>
                        <a:t>1000x1</a:t>
                      </a:r>
                      <a:endParaRPr lang="en-IN" sz="1800" b="0"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4F423B"/>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2"/>
                  </a:ext>
                </a:extLst>
              </a:tr>
              <a:tr h="312065">
                <a:tc>
                  <a:txBody>
                    <a:bodyPr/>
                    <a:lstStyle/>
                    <a:p>
                      <a:pPr algn="ctr" fontAlgn="t"/>
                      <a:r>
                        <a:rPr lang="en-IN" sz="1800" u="none" strike="noStrike">
                          <a:effectLst/>
                        </a:rPr>
                        <a:t>Output</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a:effectLst/>
                        </a:rPr>
                        <a:t>1000x1</a:t>
                      </a:r>
                      <a:endParaRPr lang="en-IN" sz="1800" b="0"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a:solidFill>
                          <a:srgbClr val="383638"/>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a:solidFill>
                          <a:srgbClr val="383638"/>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3"/>
                  </a:ext>
                </a:extLst>
              </a:tr>
              <a:tr h="287602">
                <a:tc>
                  <a:txBody>
                    <a:bodyPr/>
                    <a:lstStyle/>
                    <a:p>
                      <a:pPr algn="ctr" fontAlgn="t"/>
                      <a:r>
                        <a:rPr lang="en-IN" sz="1800" b="1" u="none" strike="noStrike" dirty="0">
                          <a:effectLst/>
                        </a:rPr>
                        <a:t>Total</a:t>
                      </a:r>
                      <a:endParaRPr lang="en-IN" sz="1800" b="1"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endParaRPr lang="en-IN" sz="1800" b="1"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4"/>
                  </a:ext>
                </a:extLst>
              </a:tr>
            </a:tbl>
          </a:graphicData>
        </a:graphic>
      </p:graphicFrame>
      <p:pic>
        <p:nvPicPr>
          <p:cNvPr id="4" name="Picture 3"/>
          <p:cNvPicPr>
            <a:picLocks noChangeAspect="1"/>
          </p:cNvPicPr>
          <p:nvPr/>
        </p:nvPicPr>
        <p:blipFill>
          <a:blip r:embed="rId2"/>
          <a:stretch>
            <a:fillRect/>
          </a:stretch>
        </p:blipFill>
        <p:spPr>
          <a:xfrm>
            <a:off x="7143963" y="191779"/>
            <a:ext cx="1857375" cy="6419850"/>
          </a:xfrm>
          <a:prstGeom prst="rect">
            <a:avLst/>
          </a:prstGeom>
        </p:spPr>
      </p:pic>
    </p:spTree>
    <p:extLst>
      <p:ext uri="{BB962C8B-B14F-4D97-AF65-F5344CB8AC3E}">
        <p14:creationId xmlns="" xmlns:p14="http://schemas.microsoft.com/office/powerpoint/2010/main" val="1384552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600" dirty="0" smtClean="0"/>
              <a:t>Parameters in Different Layers in a CNN</a:t>
            </a:r>
            <a:endParaRPr lang="en-US" sz="3600" dirty="0"/>
          </a:p>
        </p:txBody>
      </p:sp>
      <p:sp>
        <p:nvSpPr>
          <p:cNvPr id="3" name="Content Placeholder 2"/>
          <p:cNvSpPr>
            <a:spLocks noGrp="1"/>
          </p:cNvSpPr>
          <p:nvPr>
            <p:ph idx="1"/>
          </p:nvPr>
        </p:nvSpPr>
        <p:spPr>
          <a:xfrm>
            <a:off x="457200" y="1000108"/>
            <a:ext cx="8229600" cy="5126055"/>
          </a:xfrm>
        </p:spPr>
        <p:txBody>
          <a:bodyPr/>
          <a:lstStyle/>
          <a:p>
            <a:r>
              <a:rPr lang="en-US" dirty="0" smtClean="0"/>
              <a:t>AS we discussed earlier, </a:t>
            </a:r>
            <a:endParaRPr lang="en-US" dirty="0"/>
          </a:p>
        </p:txBody>
      </p:sp>
      <p:pic>
        <p:nvPicPr>
          <p:cNvPr id="1026" name="Picture 2"/>
          <p:cNvPicPr>
            <a:picLocks noChangeAspect="1" noChangeArrowheads="1"/>
          </p:cNvPicPr>
          <p:nvPr/>
        </p:nvPicPr>
        <p:blipFill>
          <a:blip r:embed="rId2"/>
          <a:srcRect/>
          <a:stretch>
            <a:fillRect/>
          </a:stretch>
        </p:blipFill>
        <p:spPr bwMode="auto">
          <a:xfrm>
            <a:off x="428596" y="1571612"/>
            <a:ext cx="8286808" cy="419038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600" dirty="0" smtClean="0">
                <a:solidFill>
                  <a:prstClr val="black"/>
                </a:solidFill>
              </a:rPr>
              <a:t>Parameters in Different Layers in a CNN</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85720" y="857232"/>
            <a:ext cx="8445161" cy="5429288"/>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prstClr val="black"/>
                </a:solidFill>
              </a:rPr>
              <a:t>Parameters in Different Layers in a CNN</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500034" y="1785926"/>
            <a:ext cx="8072494" cy="278608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14348" y="142852"/>
            <a:ext cx="6229366" cy="349230"/>
          </a:xfrm>
        </p:spPr>
        <p:txBody>
          <a:bodyPr>
            <a:normAutofit fontScale="90000"/>
          </a:bodyPr>
          <a:lstStyle/>
          <a:p>
            <a:r>
              <a:rPr lang="en-IN" dirty="0" err="1"/>
              <a:t>AlexNet</a:t>
            </a:r>
            <a:endParaRPr lang="en-IN"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147467133"/>
              </p:ext>
            </p:extLst>
          </p:nvPr>
        </p:nvGraphicFramePr>
        <p:xfrm>
          <a:off x="628651" y="1458676"/>
          <a:ext cx="6382887" cy="5024005"/>
        </p:xfrm>
        <a:graphic>
          <a:graphicData uri="http://schemas.openxmlformats.org/drawingml/2006/table">
            <a:tbl>
              <a:tblPr>
                <a:tableStyleId>{5940675A-B579-460E-94D1-54222C63F5DA}</a:tableStyleId>
              </a:tblPr>
              <a:tblGrid>
                <a:gridCol w="1384836">
                  <a:extLst>
                    <a:ext uri="{9D8B030D-6E8A-4147-A177-3AD203B41FA5}">
                      <a16:colId xmlns="" xmlns:a16="http://schemas.microsoft.com/office/drawing/2014/main" val="20000"/>
                    </a:ext>
                  </a:extLst>
                </a:gridCol>
                <a:gridCol w="1494745">
                  <a:extLst>
                    <a:ext uri="{9D8B030D-6E8A-4147-A177-3AD203B41FA5}">
                      <a16:colId xmlns="" xmlns:a16="http://schemas.microsoft.com/office/drawing/2014/main" val="20001"/>
                    </a:ext>
                  </a:extLst>
                </a:gridCol>
                <a:gridCol w="1384836">
                  <a:extLst>
                    <a:ext uri="{9D8B030D-6E8A-4147-A177-3AD203B41FA5}">
                      <a16:colId xmlns="" xmlns:a16="http://schemas.microsoft.com/office/drawing/2014/main" val="20002"/>
                    </a:ext>
                  </a:extLst>
                </a:gridCol>
                <a:gridCol w="923225">
                  <a:extLst>
                    <a:ext uri="{9D8B030D-6E8A-4147-A177-3AD203B41FA5}">
                      <a16:colId xmlns="" xmlns:a16="http://schemas.microsoft.com/office/drawing/2014/main" val="20003"/>
                    </a:ext>
                  </a:extLst>
                </a:gridCol>
                <a:gridCol w="1195245">
                  <a:extLst>
                    <a:ext uri="{9D8B030D-6E8A-4147-A177-3AD203B41FA5}">
                      <a16:colId xmlns="" xmlns:a16="http://schemas.microsoft.com/office/drawing/2014/main" val="20004"/>
                    </a:ext>
                  </a:extLst>
                </a:gridCol>
              </a:tblGrid>
              <a:tr h="381735">
                <a:tc>
                  <a:txBody>
                    <a:bodyPr/>
                    <a:lstStyle/>
                    <a:p>
                      <a:pPr algn="ctr" fontAlgn="t"/>
                      <a:r>
                        <a:rPr lang="en-IN" sz="2400" b="1" u="none" strike="noStrike" dirty="0">
                          <a:effectLst/>
                        </a:rPr>
                        <a:t>Layer Name</a:t>
                      </a:r>
                      <a:endParaRPr lang="en-IN" sz="2400" b="1"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2400" b="1" u="none" strike="noStrike" dirty="0">
                          <a:effectLst/>
                        </a:rPr>
                        <a:t>Tensor Size</a:t>
                      </a:r>
                      <a:endParaRPr lang="en-IN" sz="2400" b="1"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2400" b="1" u="none" strike="noStrike" dirty="0">
                          <a:effectLst/>
                        </a:rPr>
                        <a:t>Weights</a:t>
                      </a:r>
                      <a:endParaRPr lang="en-IN" sz="2400" b="1"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2400" b="1" u="none" strike="noStrike" dirty="0">
                          <a:effectLst/>
                        </a:rPr>
                        <a:t>Biases</a:t>
                      </a:r>
                      <a:endParaRPr lang="en-IN" sz="2400" b="1"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2400" b="1" u="none" strike="noStrike" dirty="0">
                          <a:effectLst/>
                        </a:rPr>
                        <a:t>Parameters</a:t>
                      </a:r>
                      <a:endParaRPr lang="en-IN" sz="2400" b="1" i="0" u="none" strike="noStrike" dirty="0">
                        <a:solidFill>
                          <a:srgbClr val="000000"/>
                        </a:solidFill>
                        <a:effectLst/>
                        <a:latin typeface="Times New Roman" panose="02020603050405020304" pitchFamily="18" charset="0"/>
                      </a:endParaRPr>
                    </a:p>
                  </a:txBody>
                  <a:tcPr marL="3789" marR="3789" marT="5052" marB="0" anchor="ctr"/>
                </a:tc>
                <a:extLst>
                  <a:ext uri="{0D108BD9-81ED-4DB2-BD59-A6C34878D82A}">
                    <a16:rowId xmlns="" xmlns:a16="http://schemas.microsoft.com/office/drawing/2014/main" val="10000"/>
                  </a:ext>
                </a:extLst>
              </a:tr>
              <a:tr h="311220">
                <a:tc>
                  <a:txBody>
                    <a:bodyPr/>
                    <a:lstStyle/>
                    <a:p>
                      <a:pPr algn="ctr" fontAlgn="t"/>
                      <a:r>
                        <a:rPr lang="en-IN" sz="1800" u="none" strike="noStrike" dirty="0">
                          <a:effectLst/>
                        </a:rPr>
                        <a:t>Input Image</a:t>
                      </a:r>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dirty="0">
                          <a:effectLst/>
                        </a:rPr>
                        <a:t>224x224x3</a:t>
                      </a:r>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dirty="0">
                          <a:effectLst/>
                        </a:rPr>
                        <a:t>0</a:t>
                      </a:r>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dirty="0">
                          <a:effectLst/>
                        </a:rPr>
                        <a:t>0</a:t>
                      </a:r>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dirty="0">
                          <a:effectLst/>
                        </a:rPr>
                        <a:t>0</a:t>
                      </a:r>
                      <a:endParaRPr lang="en-IN" sz="1800" b="0" i="0" u="none" strike="noStrike" dirty="0">
                        <a:solidFill>
                          <a:srgbClr val="000000"/>
                        </a:solidFill>
                        <a:effectLst/>
                        <a:latin typeface="Times New Roman" panose="02020603050405020304" pitchFamily="18" charset="0"/>
                      </a:endParaRPr>
                    </a:p>
                  </a:txBody>
                  <a:tcPr marL="3789" marR="3789" marT="5052" marB="0" anchor="ctr"/>
                </a:tc>
                <a:extLst>
                  <a:ext uri="{0D108BD9-81ED-4DB2-BD59-A6C34878D82A}">
                    <a16:rowId xmlns="" xmlns:a16="http://schemas.microsoft.com/office/drawing/2014/main" val="10001"/>
                  </a:ext>
                </a:extLst>
              </a:tr>
              <a:tr h="305824">
                <a:tc>
                  <a:txBody>
                    <a:bodyPr/>
                    <a:lstStyle/>
                    <a:p>
                      <a:pPr algn="ctr" fontAlgn="t"/>
                      <a:r>
                        <a:rPr lang="en-IN" sz="1800" u="none" strike="noStrike">
                          <a:effectLst/>
                        </a:rPr>
                        <a:t>Conv-1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smtClean="0">
                          <a:effectLst/>
                        </a:rPr>
                        <a:t>54x54x96</a:t>
                      </a:r>
                      <a:endParaRPr lang="en-IN" sz="1800" b="0"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a:effectLst/>
                        </a:rPr>
                        <a:t>34,848</a:t>
                      </a:r>
                      <a:endParaRPr lang="en-IN" sz="1800" b="0" i="0" u="none" strike="noStrike" dirty="0">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96</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34,944</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2"/>
                  </a:ext>
                </a:extLst>
              </a:tr>
              <a:tr h="312065">
                <a:tc>
                  <a:txBody>
                    <a:bodyPr/>
                    <a:lstStyle/>
                    <a:p>
                      <a:pPr algn="ctr" fontAlgn="t"/>
                      <a:r>
                        <a:rPr lang="en-IN" sz="1800" u="none" strike="noStrike">
                          <a:effectLst/>
                        </a:rPr>
                        <a:t>MaxPool-1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smtClean="0">
                          <a:effectLst/>
                        </a:rPr>
                        <a:t>26x26x96</a:t>
                      </a:r>
                      <a:endParaRPr lang="en-IN" sz="1800" b="0"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a:effectLst/>
                        </a:rPr>
                        <a:t>0</a:t>
                      </a:r>
                      <a:endParaRPr lang="en-IN" sz="1800" b="0" i="0" u="none" strike="noStrike" dirty="0">
                        <a:solidFill>
                          <a:srgbClr val="383638"/>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dirty="0">
                          <a:effectLst/>
                        </a:rPr>
                        <a:t>0</a:t>
                      </a:r>
                      <a:endParaRPr lang="en-IN" sz="1800" b="0" i="0" u="none" strike="noStrike" dirty="0">
                        <a:solidFill>
                          <a:srgbClr val="383638"/>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Times New Roman" panose="02020603050405020304" pitchFamily="18" charset="0"/>
                      </a:endParaRPr>
                    </a:p>
                  </a:txBody>
                  <a:tcPr marL="3789" marR="3789" marT="5052" marB="0" anchor="ctr"/>
                </a:tc>
                <a:extLst>
                  <a:ext uri="{0D108BD9-81ED-4DB2-BD59-A6C34878D82A}">
                    <a16:rowId xmlns="" xmlns:a16="http://schemas.microsoft.com/office/drawing/2014/main" val="10003"/>
                  </a:ext>
                </a:extLst>
              </a:tr>
              <a:tr h="305824">
                <a:tc>
                  <a:txBody>
                    <a:bodyPr/>
                    <a:lstStyle/>
                    <a:p>
                      <a:pPr algn="ctr" fontAlgn="t"/>
                      <a:r>
                        <a:rPr lang="en-IN" sz="1800" u="none" strike="noStrike">
                          <a:effectLst/>
                        </a:rPr>
                        <a:t>Conv-2</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smtClean="0">
                          <a:effectLst/>
                        </a:rPr>
                        <a:t>26x26x256</a:t>
                      </a:r>
                      <a:endParaRPr lang="en-IN" sz="1800" b="0"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a:effectLst/>
                        </a:rPr>
                        <a:t>6,14,400</a:t>
                      </a:r>
                      <a:endParaRPr lang="en-IN" sz="1800" b="0" i="0" u="none" strike="noStrike" dirty="0">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256</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6,14,656</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4"/>
                  </a:ext>
                </a:extLst>
              </a:tr>
              <a:tr h="305824">
                <a:tc>
                  <a:txBody>
                    <a:bodyPr/>
                    <a:lstStyle/>
                    <a:p>
                      <a:pPr algn="ctr" fontAlgn="t"/>
                      <a:r>
                        <a:rPr lang="en-IN" sz="1800" u="none" strike="noStrike">
                          <a:effectLst/>
                        </a:rPr>
                        <a:t>MaxPool-2</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13x13x256</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5"/>
                  </a:ext>
                </a:extLst>
              </a:tr>
              <a:tr h="305824">
                <a:tc>
                  <a:txBody>
                    <a:bodyPr/>
                    <a:lstStyle/>
                    <a:p>
                      <a:pPr algn="ctr" fontAlgn="t"/>
                      <a:r>
                        <a:rPr lang="en-IN" sz="1800" u="none" strike="noStrike">
                          <a:effectLst/>
                        </a:rPr>
                        <a:t>Conv-3</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13x13x384</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8,84,736</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384</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8,85,120</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6"/>
                  </a:ext>
                </a:extLst>
              </a:tr>
              <a:tr h="305824">
                <a:tc>
                  <a:txBody>
                    <a:bodyPr/>
                    <a:lstStyle/>
                    <a:p>
                      <a:pPr algn="ctr" fontAlgn="t"/>
                      <a:r>
                        <a:rPr lang="en-IN" sz="1800" u="none" strike="noStrike">
                          <a:effectLst/>
                        </a:rPr>
                        <a:t>Conv-4</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13x13x384</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a:effectLst/>
                        </a:rPr>
                        <a:t>13,27,104</a:t>
                      </a:r>
                      <a:endParaRPr lang="en-IN" sz="1800" b="0" i="0" u="none" strike="noStrike" dirty="0">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384</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13,27,488</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7"/>
                  </a:ext>
                </a:extLst>
              </a:tr>
              <a:tr h="305824">
                <a:tc>
                  <a:txBody>
                    <a:bodyPr/>
                    <a:lstStyle/>
                    <a:p>
                      <a:pPr algn="ctr" fontAlgn="t"/>
                      <a:r>
                        <a:rPr lang="en-IN" sz="1800" u="none" strike="noStrike">
                          <a:effectLst/>
                        </a:rPr>
                        <a:t>Conv-5</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13x13x256</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8,84,736</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256</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8,84,992</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8"/>
                  </a:ext>
                </a:extLst>
              </a:tr>
              <a:tr h="312065">
                <a:tc>
                  <a:txBody>
                    <a:bodyPr/>
                    <a:lstStyle/>
                    <a:p>
                      <a:pPr algn="ctr" fontAlgn="t"/>
                      <a:r>
                        <a:rPr lang="en-IN" sz="1800" u="none" strike="noStrike">
                          <a:effectLst/>
                        </a:rPr>
                        <a:t>MaxPool-3</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6x6x256</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09"/>
                  </a:ext>
                </a:extLst>
              </a:tr>
              <a:tr h="305824">
                <a:tc>
                  <a:txBody>
                    <a:bodyPr/>
                    <a:lstStyle/>
                    <a:p>
                      <a:pPr algn="ctr" fontAlgn="t"/>
                      <a:r>
                        <a:rPr lang="en-IN" sz="1800" u="none" strike="noStrike">
                          <a:effectLst/>
                        </a:rPr>
                        <a:t>FC-1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4096X1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3,77,48,736</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4,096</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3,77,52,832</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0"/>
                  </a:ext>
                </a:extLst>
              </a:tr>
              <a:tr h="305824">
                <a:tc>
                  <a:txBody>
                    <a:bodyPr/>
                    <a:lstStyle/>
                    <a:p>
                      <a:pPr algn="ctr" fontAlgn="t"/>
                      <a:r>
                        <a:rPr lang="en-IN" sz="1800" u="none" strike="noStrike">
                          <a:effectLst/>
                        </a:rPr>
                        <a:t>FC-2</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4096X1</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1,67,77,216</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4,096</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1,67,81,312</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1"/>
                  </a:ext>
                </a:extLst>
              </a:tr>
              <a:tr h="305824">
                <a:tc>
                  <a:txBody>
                    <a:bodyPr/>
                    <a:lstStyle/>
                    <a:p>
                      <a:pPr algn="ctr" fontAlgn="t"/>
                      <a:r>
                        <a:rPr lang="en-IN" sz="1800" u="none" strike="noStrike">
                          <a:effectLst/>
                        </a:rPr>
                        <a:t>FC-3</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a:effectLst/>
                        </a:rPr>
                        <a:t>1000x1</a:t>
                      </a:r>
                      <a:endParaRPr lang="en-IN" sz="1800" b="0"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40,96,000</a:t>
                      </a:r>
                      <a:endParaRPr lang="en-IN" sz="1800" b="0" i="0" u="none" strike="noStrike">
                        <a:solidFill>
                          <a:srgbClr val="383638"/>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1,000</a:t>
                      </a:r>
                      <a:endParaRPr lang="en-IN" sz="1800" b="0" i="0" u="none" strike="noStrike">
                        <a:solidFill>
                          <a:srgbClr val="4F423B"/>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40,97,000</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2"/>
                  </a:ext>
                </a:extLst>
              </a:tr>
              <a:tr h="312065">
                <a:tc>
                  <a:txBody>
                    <a:bodyPr/>
                    <a:lstStyle/>
                    <a:p>
                      <a:pPr algn="ctr" fontAlgn="t"/>
                      <a:r>
                        <a:rPr lang="en-IN" sz="1800" u="none" strike="noStrike">
                          <a:effectLst/>
                        </a:rPr>
                        <a:t>Output</a:t>
                      </a:r>
                      <a:endParaRPr lang="en-IN" sz="1800" b="0" i="0" u="none" strike="noStrike">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dirty="0">
                          <a:effectLst/>
                        </a:rPr>
                        <a:t>1000x1</a:t>
                      </a:r>
                      <a:endParaRPr lang="en-IN" sz="1800" b="0"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Times New Roman" panose="02020603050405020304" pitchFamily="18" charset="0"/>
                      </a:endParaRPr>
                    </a:p>
                  </a:txBody>
                  <a:tcPr marL="3789" marR="3789" marT="5052" marB="0" anchor="ctr"/>
                </a:tc>
                <a:tc>
                  <a:txBody>
                    <a:bodyPr/>
                    <a:lstStyle/>
                    <a:p>
                      <a:pPr algn="ctr" fontAlgn="t"/>
                      <a:r>
                        <a:rPr lang="en-IN" sz="1800" u="none" strike="noStrike">
                          <a:effectLst/>
                        </a:rPr>
                        <a:t>0</a:t>
                      </a:r>
                      <a:endParaRPr lang="en-IN" sz="1800" b="0" i="0" u="none" strike="noStrike">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3"/>
                  </a:ext>
                </a:extLst>
              </a:tr>
              <a:tr h="287602">
                <a:tc>
                  <a:txBody>
                    <a:bodyPr/>
                    <a:lstStyle/>
                    <a:p>
                      <a:pPr algn="ctr" fontAlgn="t"/>
                      <a:r>
                        <a:rPr lang="en-IN" sz="1800" b="1" u="none" strike="noStrike" dirty="0">
                          <a:effectLst/>
                        </a:rPr>
                        <a:t>Total</a:t>
                      </a:r>
                      <a:endParaRPr lang="en-IN" sz="1800" b="1" i="0" u="none" strike="noStrike" dirty="0">
                        <a:solidFill>
                          <a:srgbClr val="000000"/>
                        </a:solidFill>
                        <a:effectLst/>
                        <a:latin typeface="Arial" panose="020B0604020202020204" pitchFamily="34" charset="0"/>
                      </a:endParaRPr>
                    </a:p>
                  </a:txBody>
                  <a:tcPr marL="3789" marR="3789" marT="5052" marB="0" anchor="ctr"/>
                </a:tc>
                <a:tc>
                  <a:txBody>
                    <a:bodyPr/>
                    <a:lstStyle/>
                    <a:p>
                      <a:pPr algn="ctr" fontAlgn="t"/>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endParaRPr lang="en-IN" sz="1800" b="0" i="0" u="none" strike="noStrike" dirty="0">
                        <a:solidFill>
                          <a:srgbClr val="000000"/>
                        </a:solidFill>
                        <a:effectLst/>
                        <a:latin typeface="Times New Roman" panose="02020603050405020304" pitchFamily="18" charset="0"/>
                      </a:endParaRPr>
                    </a:p>
                  </a:txBody>
                  <a:tcPr marL="3789" marR="3789" marT="5052" marB="0" anchor="ctr"/>
                </a:tc>
                <a:tc>
                  <a:txBody>
                    <a:bodyPr/>
                    <a:lstStyle/>
                    <a:p>
                      <a:pPr algn="ctr" fontAlgn="t"/>
                      <a:r>
                        <a:rPr lang="en-IN" sz="1800" b="1" u="none" strike="noStrike" dirty="0">
                          <a:effectLst/>
                        </a:rPr>
                        <a:t>6,23,78,344</a:t>
                      </a:r>
                      <a:endParaRPr lang="en-IN" sz="1800" b="1" i="0" u="none" strike="noStrike" dirty="0">
                        <a:solidFill>
                          <a:srgbClr val="383638"/>
                        </a:solidFill>
                        <a:effectLst/>
                        <a:latin typeface="Arial" panose="020B0604020202020204" pitchFamily="34" charset="0"/>
                      </a:endParaRPr>
                    </a:p>
                  </a:txBody>
                  <a:tcPr marL="3789" marR="3789" marT="5052" marB="0" anchor="ctr"/>
                </a:tc>
                <a:extLst>
                  <a:ext uri="{0D108BD9-81ED-4DB2-BD59-A6C34878D82A}">
                    <a16:rowId xmlns="" xmlns:a16="http://schemas.microsoft.com/office/drawing/2014/main" val="10014"/>
                  </a:ext>
                </a:extLst>
              </a:tr>
            </a:tbl>
          </a:graphicData>
        </a:graphic>
      </p:graphicFrame>
      <p:pic>
        <p:nvPicPr>
          <p:cNvPr id="4" name="Picture 3"/>
          <p:cNvPicPr>
            <a:picLocks noChangeAspect="1"/>
          </p:cNvPicPr>
          <p:nvPr/>
        </p:nvPicPr>
        <p:blipFill>
          <a:blip r:embed="rId2"/>
          <a:stretch>
            <a:fillRect/>
          </a:stretch>
        </p:blipFill>
        <p:spPr>
          <a:xfrm>
            <a:off x="7143963" y="191779"/>
            <a:ext cx="1857375" cy="6419850"/>
          </a:xfrm>
          <a:prstGeom prst="rect">
            <a:avLst/>
          </a:prstGeom>
        </p:spPr>
      </p:pic>
      <p:sp>
        <p:nvSpPr>
          <p:cNvPr id="6" name="TextBox 5"/>
          <p:cNvSpPr txBox="1"/>
          <p:nvPr/>
        </p:nvSpPr>
        <p:spPr>
          <a:xfrm>
            <a:off x="500034" y="642918"/>
            <a:ext cx="6715172" cy="646331"/>
          </a:xfrm>
          <a:prstGeom prst="rect">
            <a:avLst/>
          </a:prstGeom>
          <a:noFill/>
        </p:spPr>
        <p:txBody>
          <a:bodyPr wrap="square" rtlCol="0">
            <a:spAutoFit/>
          </a:bodyPr>
          <a:lstStyle/>
          <a:p>
            <a:pPr>
              <a:buFont typeface="Arial" pitchFamily="34" charset="0"/>
              <a:buChar char="•"/>
            </a:pPr>
            <a:r>
              <a:rPr lang="en-US" b="1" dirty="0" smtClean="0">
                <a:solidFill>
                  <a:srgbClr val="FF0000"/>
                </a:solidFill>
              </a:rPr>
              <a:t> By default, assume pad=0 and stride=1. There are mistakes in the table. Correct it.</a:t>
            </a:r>
            <a:endParaRPr lang="en-US" b="1" dirty="0">
              <a:solidFill>
                <a:srgbClr val="FF0000"/>
              </a:solidFill>
            </a:endParaRPr>
          </a:p>
        </p:txBody>
      </p:sp>
    </p:spTree>
    <p:extLst>
      <p:ext uri="{BB962C8B-B14F-4D97-AF65-F5344CB8AC3E}">
        <p14:creationId xmlns="" xmlns:p14="http://schemas.microsoft.com/office/powerpoint/2010/main" val="3194885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2495" y="749300"/>
            <a:ext cx="7186613" cy="3124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extBox 5"/>
          <p:cNvSpPr txBox="1"/>
          <p:nvPr/>
        </p:nvSpPr>
        <p:spPr>
          <a:xfrm>
            <a:off x="4429124" y="3929066"/>
            <a:ext cx="4071966" cy="1815882"/>
          </a:xfrm>
          <a:prstGeom prst="rect">
            <a:avLst/>
          </a:prstGeom>
          <a:noFill/>
        </p:spPr>
        <p:txBody>
          <a:bodyPr wrap="square" rtlCol="0">
            <a:spAutoFit/>
          </a:bodyPr>
          <a:lstStyle/>
          <a:p>
            <a:pPr>
              <a:buFont typeface="Arial" pitchFamily="34" charset="0"/>
              <a:buChar char="•"/>
            </a:pPr>
            <a:r>
              <a:rPr lang="en-US" sz="2800" dirty="0" smtClean="0"/>
              <a:t> The above network is a Fully Connected Neural Network.</a:t>
            </a:r>
          </a:p>
          <a:p>
            <a:pPr>
              <a:buFont typeface="Arial" pitchFamily="34" charset="0"/>
              <a:buChar char="•"/>
            </a:pPr>
            <a:r>
              <a:rPr lang="en-US" sz="2800" dirty="0" smtClean="0"/>
              <a:t>How to make it a CNN?</a:t>
            </a:r>
            <a:endParaRPr lang="en-US" sz="2800" dirty="0"/>
          </a:p>
        </p:txBody>
      </p:sp>
    </p:spTree>
    <p:extLst>
      <p:ext uri="{BB962C8B-B14F-4D97-AF65-F5344CB8AC3E}">
        <p14:creationId xmlns="" xmlns:p14="http://schemas.microsoft.com/office/powerpoint/2010/main" val="349479140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41431" y="757693"/>
            <a:ext cx="7265194" cy="41814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8506598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82946" y="749076"/>
            <a:ext cx="7265194" cy="43148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4545633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Convolutional</a:t>
            </a:r>
            <a:r>
              <a:rPr lang="en-US" dirty="0" smtClean="0"/>
              <a:t> Neural Networks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1. Input Layer: </a:t>
            </a:r>
          </a:p>
          <a:p>
            <a:r>
              <a:rPr lang="en-US" b="1" dirty="0" smtClean="0"/>
              <a:t>Image Input:</a:t>
            </a:r>
            <a:r>
              <a:rPr lang="en-US" dirty="0" smtClean="0"/>
              <a:t> Typically, the input is a multi-dimensional array representing an image (height, width, channels). For example, a color image might have three channels (RGB).</a:t>
            </a:r>
          </a:p>
          <a:p>
            <a:pPr>
              <a:buNone/>
            </a:pPr>
            <a:r>
              <a:rPr lang="en-IN" b="1" dirty="0" smtClean="0"/>
              <a:t>2. </a:t>
            </a:r>
            <a:r>
              <a:rPr lang="en-US" b="1" dirty="0" err="1" smtClean="0"/>
              <a:t>Convolutional</a:t>
            </a:r>
            <a:r>
              <a:rPr lang="en-US" b="1" dirty="0" smtClean="0"/>
              <a:t> Layers: </a:t>
            </a:r>
            <a:r>
              <a:rPr lang="en-US" dirty="0" smtClean="0"/>
              <a:t>It performs following tasks:</a:t>
            </a:r>
          </a:p>
          <a:p>
            <a:r>
              <a:rPr lang="en-US" b="1" dirty="0" smtClean="0"/>
              <a:t>Convolution Operation:</a:t>
            </a:r>
            <a:r>
              <a:rPr lang="en-US" dirty="0" smtClean="0"/>
              <a:t> The core building block of CNNs. Filters (kernels) slide over the input image and compute dot products to create feature maps.</a:t>
            </a:r>
          </a:p>
          <a:p>
            <a:r>
              <a:rPr lang="en-US" b="1" dirty="0" smtClean="0"/>
              <a:t>Activation Function:</a:t>
            </a:r>
            <a:r>
              <a:rPr lang="en-US" dirty="0" smtClean="0"/>
              <a:t> Often a non-linear function like </a:t>
            </a:r>
            <a:r>
              <a:rPr lang="en-US" dirty="0" err="1" smtClean="0"/>
              <a:t>ReLU</a:t>
            </a:r>
            <a:r>
              <a:rPr lang="en-US" dirty="0" smtClean="0"/>
              <a:t> (Rectified Linear Unit) is applied to introduce non-linearity.</a:t>
            </a:r>
          </a:p>
          <a:p>
            <a:pPr>
              <a:buNone/>
            </a:pPr>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2060" y="749753"/>
            <a:ext cx="7265194" cy="4400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5072679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61175" y="764267"/>
            <a:ext cx="7265194" cy="4400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27236886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28518" y="757692"/>
            <a:ext cx="7265194" cy="54006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65231544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b="1" dirty="0" smtClean="0"/>
              <a:t>Transfer Learning</a:t>
            </a:r>
            <a:endParaRPr lang="en-US" dirty="0"/>
          </a:p>
        </p:txBody>
      </p:sp>
      <p:sp>
        <p:nvSpPr>
          <p:cNvPr id="3" name="Content Placeholder 2"/>
          <p:cNvSpPr>
            <a:spLocks noGrp="1"/>
          </p:cNvSpPr>
          <p:nvPr>
            <p:ph idx="1"/>
          </p:nvPr>
        </p:nvSpPr>
        <p:spPr>
          <a:xfrm>
            <a:off x="457200" y="1285860"/>
            <a:ext cx="8229600" cy="4840303"/>
          </a:xfrm>
        </p:spPr>
        <p:txBody>
          <a:bodyPr>
            <a:normAutofit fontScale="85000" lnSpcReduction="10000"/>
          </a:bodyPr>
          <a:lstStyle/>
          <a:p>
            <a:pPr algn="just"/>
            <a:r>
              <a:rPr lang="en-US" dirty="0" smtClean="0"/>
              <a:t>Transfer learning is a machine learning technique where a model developed for one task is reused as the starting point for a model on a second task. </a:t>
            </a:r>
          </a:p>
          <a:p>
            <a:pPr algn="just"/>
            <a:r>
              <a:rPr lang="en-US" dirty="0" smtClean="0"/>
              <a:t>This approach helps to gain the knowledge from the first task to improve performance on the new task.</a:t>
            </a:r>
          </a:p>
          <a:p>
            <a:pPr algn="just"/>
            <a:r>
              <a:rPr lang="en-US" dirty="0" smtClean="0"/>
              <a:t>It is particularly valuable in scenarios with limited data.</a:t>
            </a:r>
          </a:p>
          <a:p>
            <a:pPr algn="just"/>
            <a:r>
              <a:rPr lang="en-US" dirty="0" smtClean="0"/>
              <a:t>It uses pre-trained models on new tasks to utilize learned features and thus reduces training time and improves performance, especially with limited data.</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b="1" dirty="0" smtClean="0"/>
              <a:t>Key Concepts of Transfer Learning </a:t>
            </a:r>
            <a:endParaRPr lang="en-US" dirty="0"/>
          </a:p>
        </p:txBody>
      </p:sp>
      <p:sp>
        <p:nvSpPr>
          <p:cNvPr id="3" name="Content Placeholder 2"/>
          <p:cNvSpPr>
            <a:spLocks noGrp="1"/>
          </p:cNvSpPr>
          <p:nvPr>
            <p:ph idx="1"/>
          </p:nvPr>
        </p:nvSpPr>
        <p:spPr>
          <a:xfrm>
            <a:off x="457200" y="1071546"/>
            <a:ext cx="8229600" cy="5054617"/>
          </a:xfrm>
        </p:spPr>
        <p:txBody>
          <a:bodyPr>
            <a:normAutofit lnSpcReduction="10000"/>
          </a:bodyPr>
          <a:lstStyle/>
          <a:p>
            <a:r>
              <a:rPr lang="en-US" b="1" dirty="0" smtClean="0"/>
              <a:t>Pre-trained Models</a:t>
            </a:r>
            <a:r>
              <a:rPr lang="en-US" dirty="0" smtClean="0"/>
              <a:t>:</a:t>
            </a:r>
          </a:p>
          <a:p>
            <a:pPr lvl="1"/>
            <a:r>
              <a:rPr lang="en-US" dirty="0" smtClean="0"/>
              <a:t>Models are typically trained on large datasets (like </a:t>
            </a:r>
            <a:r>
              <a:rPr lang="en-US" dirty="0" err="1" smtClean="0"/>
              <a:t>ImageNet</a:t>
            </a:r>
            <a:r>
              <a:rPr lang="en-US" dirty="0" smtClean="0"/>
              <a:t> for image classification).</a:t>
            </a:r>
          </a:p>
          <a:p>
            <a:pPr lvl="1"/>
            <a:r>
              <a:rPr lang="en-US" dirty="0" smtClean="0"/>
              <a:t>These models have learned useful features that can be beneficial for various tasks.</a:t>
            </a:r>
          </a:p>
          <a:p>
            <a:r>
              <a:rPr lang="en-US" b="1" dirty="0" smtClean="0"/>
              <a:t>Fine-Tuning</a:t>
            </a:r>
            <a:r>
              <a:rPr lang="en-US" dirty="0" smtClean="0"/>
              <a:t>:</a:t>
            </a:r>
          </a:p>
          <a:p>
            <a:pPr lvl="1"/>
            <a:r>
              <a:rPr lang="en-US" dirty="0" smtClean="0"/>
              <a:t>After selecting a pre-trained model, we can fine-tune it </a:t>
            </a:r>
            <a:r>
              <a:rPr lang="en-US" dirty="0" smtClean="0">
                <a:solidFill>
                  <a:srgbClr val="FF0000"/>
                </a:solidFill>
              </a:rPr>
              <a:t>by retraining </a:t>
            </a:r>
            <a:r>
              <a:rPr lang="en-US" dirty="0" smtClean="0"/>
              <a:t>some or all of its layers on our specific dataset.</a:t>
            </a:r>
          </a:p>
          <a:p>
            <a:pPr lvl="1"/>
            <a:r>
              <a:rPr lang="en-US" dirty="0" smtClean="0"/>
              <a:t>Fine-tuning adjusts the model's weights to better suit the new task, improving accuracy.</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b="1" dirty="0" smtClean="0"/>
              <a:t>Key Concepts of Transfer Learning </a:t>
            </a:r>
            <a:endParaRPr lang="en-US" dirty="0"/>
          </a:p>
        </p:txBody>
      </p:sp>
      <p:sp>
        <p:nvSpPr>
          <p:cNvPr id="3" name="Content Placeholder 2"/>
          <p:cNvSpPr>
            <a:spLocks noGrp="1"/>
          </p:cNvSpPr>
          <p:nvPr>
            <p:ph idx="1"/>
          </p:nvPr>
        </p:nvSpPr>
        <p:spPr>
          <a:xfrm>
            <a:off x="457200" y="1000108"/>
            <a:ext cx="8229600" cy="5126055"/>
          </a:xfrm>
        </p:spPr>
        <p:txBody>
          <a:bodyPr/>
          <a:lstStyle/>
          <a:p>
            <a:r>
              <a:rPr lang="en-US" b="1" dirty="0" smtClean="0"/>
              <a:t>Feature Extraction</a:t>
            </a:r>
            <a:r>
              <a:rPr lang="en-US" dirty="0" smtClean="0"/>
              <a:t>:</a:t>
            </a:r>
          </a:p>
          <a:p>
            <a:r>
              <a:rPr lang="en-US" dirty="0" smtClean="0"/>
              <a:t>We can use a pre-trained model as a fixed feature extractor, where we remove the last few layers and use the output from the remaining layers as input for a new model.</a:t>
            </a:r>
          </a:p>
          <a:p>
            <a:r>
              <a:rPr lang="en-US" dirty="0" smtClean="0"/>
              <a:t>This approach is useful when we have limited data for the new task, as it allows us to utilize the learned representations without additional training.</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US" b="1" dirty="0" smtClean="0"/>
              <a:t>Steps in Transfer Learning:</a:t>
            </a:r>
            <a:endParaRPr lang="en-US" dirty="0"/>
          </a:p>
        </p:txBody>
      </p:sp>
      <p:sp>
        <p:nvSpPr>
          <p:cNvPr id="3" name="Content Placeholder 2"/>
          <p:cNvSpPr>
            <a:spLocks noGrp="1"/>
          </p:cNvSpPr>
          <p:nvPr>
            <p:ph idx="1"/>
          </p:nvPr>
        </p:nvSpPr>
        <p:spPr>
          <a:xfrm>
            <a:off x="457200" y="1000108"/>
            <a:ext cx="8229600" cy="5126055"/>
          </a:xfrm>
        </p:spPr>
        <p:txBody>
          <a:bodyPr>
            <a:normAutofit fontScale="92500" lnSpcReduction="10000"/>
          </a:bodyPr>
          <a:lstStyle/>
          <a:p>
            <a:pPr>
              <a:buNone/>
            </a:pPr>
            <a:r>
              <a:rPr lang="en-US" b="1" dirty="0" smtClean="0"/>
              <a:t>(</a:t>
            </a:r>
            <a:r>
              <a:rPr lang="en-US" b="1" dirty="0" err="1" smtClean="0"/>
              <a:t>i</a:t>
            </a:r>
            <a:r>
              <a:rPr lang="en-US" b="1" dirty="0" smtClean="0"/>
              <a:t>) Select a Pre-trained Model</a:t>
            </a:r>
            <a:r>
              <a:rPr lang="en-US" dirty="0" smtClean="0"/>
              <a:t>: Choose a model trained on a similar task or dataset.</a:t>
            </a:r>
          </a:p>
          <a:p>
            <a:pPr>
              <a:buNone/>
            </a:pPr>
            <a:r>
              <a:rPr lang="en-US" b="1" dirty="0" smtClean="0"/>
              <a:t>(ii) Modify the Architecture</a:t>
            </a:r>
            <a:r>
              <a:rPr lang="en-US" dirty="0" smtClean="0"/>
              <a:t>: Adapt the model's output layer to match the number of classes in the new task.</a:t>
            </a:r>
          </a:p>
          <a:p>
            <a:pPr>
              <a:buNone/>
            </a:pPr>
            <a:r>
              <a:rPr lang="en-US" b="1" dirty="0" smtClean="0"/>
              <a:t>(iii) Fine-Tuning</a:t>
            </a:r>
            <a:r>
              <a:rPr lang="en-US" dirty="0" smtClean="0"/>
              <a:t>: Retrain the entire model or specific layers on specific dataset.</a:t>
            </a:r>
          </a:p>
          <a:p>
            <a:pPr>
              <a:buNone/>
            </a:pPr>
            <a:r>
              <a:rPr lang="en-US" b="1" dirty="0" smtClean="0"/>
              <a:t>(iv) Train on New Data</a:t>
            </a:r>
            <a:r>
              <a:rPr lang="en-US" dirty="0" smtClean="0"/>
              <a:t>: Train the modified model on the specific dataset.</a:t>
            </a:r>
          </a:p>
          <a:p>
            <a:pPr>
              <a:buNone/>
            </a:pPr>
            <a:r>
              <a:rPr lang="en-US" b="1" dirty="0" smtClean="0"/>
              <a:t>(v) Evaluate and Optimize</a:t>
            </a:r>
            <a:r>
              <a:rPr lang="en-US" dirty="0" smtClean="0"/>
              <a:t>: Assess performance and make adjustments as necessary.</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b="1" dirty="0" smtClean="0"/>
              <a:t>Benefits:</a:t>
            </a:r>
            <a:endParaRPr lang="en-US" dirty="0"/>
          </a:p>
        </p:txBody>
      </p:sp>
      <p:sp>
        <p:nvSpPr>
          <p:cNvPr id="3" name="Content Placeholder 2"/>
          <p:cNvSpPr>
            <a:spLocks noGrp="1"/>
          </p:cNvSpPr>
          <p:nvPr>
            <p:ph idx="1"/>
          </p:nvPr>
        </p:nvSpPr>
        <p:spPr>
          <a:xfrm>
            <a:off x="457200" y="857232"/>
            <a:ext cx="8229600" cy="5268931"/>
          </a:xfrm>
        </p:spPr>
        <p:txBody>
          <a:bodyPr>
            <a:normAutofit fontScale="92500" lnSpcReduction="20000"/>
          </a:bodyPr>
          <a:lstStyle/>
          <a:p>
            <a:r>
              <a:rPr lang="en-US" b="1" dirty="0" smtClean="0"/>
              <a:t>Reduced Training Time</a:t>
            </a:r>
            <a:r>
              <a:rPr lang="en-US" dirty="0" smtClean="0"/>
              <a:t>:</a:t>
            </a:r>
          </a:p>
          <a:p>
            <a:pPr lvl="1"/>
            <a:r>
              <a:rPr lang="en-US" dirty="0" smtClean="0"/>
              <a:t>Since the model starts with weights that are already close to optimal, training time is significantly shortened compared to training from scratch.</a:t>
            </a:r>
          </a:p>
          <a:p>
            <a:r>
              <a:rPr lang="en-US" b="1" dirty="0" smtClean="0"/>
              <a:t>Improved Performance</a:t>
            </a:r>
            <a:r>
              <a:rPr lang="en-US" dirty="0" smtClean="0"/>
              <a:t>:</a:t>
            </a:r>
          </a:p>
          <a:p>
            <a:pPr lvl="1"/>
            <a:r>
              <a:rPr lang="en-US" dirty="0" smtClean="0"/>
              <a:t>Transfer learning often leads to better performance on the new task, </a:t>
            </a:r>
            <a:r>
              <a:rPr lang="en-US" dirty="0" smtClean="0">
                <a:solidFill>
                  <a:srgbClr val="FF0000"/>
                </a:solidFill>
              </a:rPr>
              <a:t>especially when the dataset is small</a:t>
            </a:r>
            <a:r>
              <a:rPr lang="en-US" dirty="0" smtClean="0"/>
              <a:t>, as the model benefits from previously learned features.</a:t>
            </a:r>
          </a:p>
          <a:p>
            <a:r>
              <a:rPr lang="en-US" b="1" dirty="0" smtClean="0"/>
              <a:t>Less Data Required</a:t>
            </a:r>
            <a:r>
              <a:rPr lang="en-US" dirty="0" smtClean="0"/>
              <a:t>:</a:t>
            </a:r>
          </a:p>
          <a:p>
            <a:pPr lvl="1"/>
            <a:r>
              <a:rPr lang="en-US" dirty="0" smtClean="0"/>
              <a:t>It is particularly useful in scenarios where labeled data is scarce, as the pre-trained model has already learned from a large amount of data.</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Challenges: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Domain Shift</a:t>
            </a:r>
            <a:r>
              <a:rPr lang="en-US" dirty="0" smtClean="0"/>
              <a:t>: If the new task is too different from the original task, the transferred features may not be as useful.</a:t>
            </a:r>
          </a:p>
          <a:p>
            <a:r>
              <a:rPr lang="en-US" b="1" dirty="0" err="1" smtClean="0"/>
              <a:t>Overfitting</a:t>
            </a:r>
            <a:r>
              <a:rPr lang="en-US" dirty="0" smtClean="0"/>
              <a:t>: Fine-tuning on a small dataset can lead to </a:t>
            </a:r>
            <a:r>
              <a:rPr lang="en-US" dirty="0" err="1" smtClean="0"/>
              <a:t>overfitting</a:t>
            </a:r>
            <a:r>
              <a:rPr lang="en-US" dirty="0" smtClean="0"/>
              <a:t>, where the model learns noise instead of general patterns.</a:t>
            </a:r>
          </a:p>
          <a:p>
            <a:r>
              <a:rPr lang="en-US" dirty="0" smtClean="0"/>
              <a:t>Overall, transfer learning is a powerful technique that enhances efficiency and effectiveness in various machine learning tasks, particularly in domains with limited data.</a:t>
            </a:r>
          </a:p>
          <a:p>
            <a:pPr>
              <a:buNone/>
            </a:pPr>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Image Classification</a:t>
            </a:r>
            <a:r>
              <a:rPr lang="en-US" dirty="0" smtClean="0"/>
              <a:t>: Adapting models like VGG, </a:t>
            </a:r>
            <a:r>
              <a:rPr lang="en-US" dirty="0" err="1" smtClean="0"/>
              <a:t>ResNet</a:t>
            </a:r>
            <a:r>
              <a:rPr lang="en-US" dirty="0" smtClean="0"/>
              <a:t>, or Inception for specific image classification tasks.</a:t>
            </a:r>
          </a:p>
          <a:p>
            <a:r>
              <a:rPr lang="en-US" b="1" dirty="0" smtClean="0"/>
              <a:t>Natural Language Processing</a:t>
            </a:r>
            <a:r>
              <a:rPr lang="en-US" dirty="0" smtClean="0"/>
              <a:t>: Using models like </a:t>
            </a:r>
            <a:r>
              <a:rPr lang="en-US" dirty="0" smtClean="0"/>
              <a:t>BERT (Bidirectional Encoder Representations from Transformer) </a:t>
            </a:r>
            <a:r>
              <a:rPr lang="en-US" dirty="0" smtClean="0"/>
              <a:t>or GPT (Generative Pre-trained Transformer) for tasks such as sentiment analysis or text summarization.</a:t>
            </a:r>
          </a:p>
          <a:p>
            <a:r>
              <a:rPr lang="en-US" b="1" dirty="0" smtClean="0"/>
              <a:t>Medical Imaging</a:t>
            </a:r>
            <a:r>
              <a:rPr lang="en-US" dirty="0" smtClean="0"/>
              <a:t>: Leveraging models trained on general images to assist in detecting diseases from medical scans.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Convolutional</a:t>
            </a:r>
            <a:r>
              <a:rPr lang="en-US" b="1" dirty="0" smtClean="0"/>
              <a:t> Layer</a:t>
            </a:r>
            <a:endParaRPr lang="en-US" dirty="0"/>
          </a:p>
        </p:txBody>
      </p:sp>
      <p:sp>
        <p:nvSpPr>
          <p:cNvPr id="3" name="Content Placeholder 2"/>
          <p:cNvSpPr>
            <a:spLocks noGrp="1"/>
          </p:cNvSpPr>
          <p:nvPr>
            <p:ph idx="1"/>
          </p:nvPr>
        </p:nvSpPr>
        <p:spPr/>
        <p:txBody>
          <a:bodyPr/>
          <a:lstStyle/>
          <a:p>
            <a:r>
              <a:rPr lang="en-US" dirty="0"/>
              <a:t>In a </a:t>
            </a:r>
            <a:r>
              <a:rPr lang="en-US" dirty="0" err="1"/>
              <a:t>convolutional</a:t>
            </a:r>
            <a:r>
              <a:rPr lang="en-US" dirty="0"/>
              <a:t> neural network, the kernel is nothing but </a:t>
            </a:r>
            <a:r>
              <a:rPr lang="en-US" b="1" dirty="0"/>
              <a:t>a filter that is used to extract the features from the images</a:t>
            </a:r>
            <a:r>
              <a:rPr lang="en-US" dirty="0"/>
              <a:t>.</a:t>
            </a:r>
          </a:p>
        </p:txBody>
      </p:sp>
      <p:pic>
        <p:nvPicPr>
          <p:cNvPr id="2050" name="Picture 2"/>
          <p:cNvPicPr>
            <a:picLocks noChangeAspect="1" noChangeArrowheads="1"/>
          </p:cNvPicPr>
          <p:nvPr/>
        </p:nvPicPr>
        <p:blipFill>
          <a:blip r:embed="rId2"/>
          <a:srcRect/>
          <a:stretch>
            <a:fillRect/>
          </a:stretch>
        </p:blipFill>
        <p:spPr bwMode="auto">
          <a:xfrm>
            <a:off x="428596" y="3143248"/>
            <a:ext cx="8427473" cy="3162309"/>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395655-FBED-48B0-B64E-BCE727796701}"/>
              </a:ext>
            </a:extLst>
          </p:cNvPr>
          <p:cNvSpPr>
            <a:spLocks noGrp="1"/>
          </p:cNvSpPr>
          <p:nvPr>
            <p:ph type="ctrTitle"/>
          </p:nvPr>
        </p:nvSpPr>
        <p:spPr/>
        <p:txBody>
          <a:bodyPr/>
          <a:lstStyle/>
          <a:p>
            <a:r>
              <a:rPr lang="en-US" dirty="0"/>
              <a:t>Thank You</a:t>
            </a:r>
          </a:p>
        </p:txBody>
      </p:sp>
    </p:spTree>
    <p:extLst>
      <p:ext uri="{BB962C8B-B14F-4D97-AF65-F5344CB8AC3E}">
        <p14:creationId xmlns="" xmlns:p14="http://schemas.microsoft.com/office/powerpoint/2010/main" val="363346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smtClean="0"/>
              <a:t>Usefulness of </a:t>
            </a:r>
            <a:r>
              <a:rPr lang="en-IN" dirty="0" err="1" smtClean="0"/>
              <a:t>Convolutional</a:t>
            </a:r>
            <a:r>
              <a:rPr lang="en-IN" dirty="0" smtClean="0"/>
              <a:t> Layer</a:t>
            </a:r>
            <a:endParaRPr lang="en-US" dirty="0"/>
          </a:p>
        </p:txBody>
      </p:sp>
      <p:sp>
        <p:nvSpPr>
          <p:cNvPr id="3" name="Content Placeholder 2"/>
          <p:cNvSpPr>
            <a:spLocks noGrp="1"/>
          </p:cNvSpPr>
          <p:nvPr>
            <p:ph idx="1"/>
          </p:nvPr>
        </p:nvSpPr>
        <p:spPr>
          <a:xfrm>
            <a:off x="457200" y="1000108"/>
            <a:ext cx="8229600" cy="5126055"/>
          </a:xfrm>
        </p:spPr>
        <p:txBody>
          <a:bodyPr>
            <a:normAutofit fontScale="92500" lnSpcReduction="20000"/>
          </a:bodyPr>
          <a:lstStyle/>
          <a:p>
            <a:r>
              <a:rPr lang="en-IN" dirty="0" smtClean="0"/>
              <a:t>Its uses are manifolds: </a:t>
            </a:r>
            <a:r>
              <a:rPr lang="en-IN" dirty="0" smtClean="0">
                <a:solidFill>
                  <a:srgbClr val="FF0000"/>
                </a:solidFill>
              </a:rPr>
              <a:t>Already discussed in previous slide.</a:t>
            </a:r>
          </a:p>
          <a:p>
            <a:pPr>
              <a:buNone/>
            </a:pPr>
            <a:r>
              <a:rPr lang="en-US" b="1" dirty="0" smtClean="0"/>
              <a:t>1. Feature Extraction</a:t>
            </a:r>
          </a:p>
          <a:p>
            <a:r>
              <a:rPr lang="en-US" b="1" dirty="0" smtClean="0"/>
              <a:t>Local Patterns:</a:t>
            </a:r>
            <a:r>
              <a:rPr lang="en-US" dirty="0" smtClean="0"/>
              <a:t> </a:t>
            </a:r>
            <a:r>
              <a:rPr lang="en-US" dirty="0" err="1" smtClean="0"/>
              <a:t>Convolutional</a:t>
            </a:r>
            <a:r>
              <a:rPr lang="en-US" dirty="0" smtClean="0"/>
              <a:t> layers are designed </a:t>
            </a:r>
            <a:r>
              <a:rPr lang="en-US" dirty="0" smtClean="0">
                <a:solidFill>
                  <a:srgbClr val="FF0000"/>
                </a:solidFill>
              </a:rPr>
              <a:t>to detect local patterns</a:t>
            </a:r>
            <a:r>
              <a:rPr lang="en-US" dirty="0" smtClean="0"/>
              <a:t> in the input data (e.g., </a:t>
            </a:r>
            <a:r>
              <a:rPr lang="en-US" dirty="0" smtClean="0">
                <a:solidFill>
                  <a:srgbClr val="FF0000"/>
                </a:solidFill>
              </a:rPr>
              <a:t>edges, textures, and shapes</a:t>
            </a:r>
            <a:r>
              <a:rPr lang="en-US" dirty="0" smtClean="0"/>
              <a:t> in images) through </a:t>
            </a:r>
            <a:r>
              <a:rPr lang="en-US" dirty="0" smtClean="0">
                <a:solidFill>
                  <a:srgbClr val="FF0000"/>
                </a:solidFill>
              </a:rPr>
              <a:t>learned filters </a:t>
            </a:r>
            <a:r>
              <a:rPr lang="en-US" dirty="0" smtClean="0"/>
              <a:t>(kernels).</a:t>
            </a:r>
          </a:p>
          <a:p>
            <a:r>
              <a:rPr lang="en-US" b="1" dirty="0" smtClean="0"/>
              <a:t>Hierarchical Features:</a:t>
            </a:r>
            <a:r>
              <a:rPr lang="en-US" dirty="0" smtClean="0"/>
              <a:t> As the network deepens, these layers can capture increasingly </a:t>
            </a:r>
            <a:r>
              <a:rPr lang="en-US" dirty="0" smtClean="0">
                <a:solidFill>
                  <a:srgbClr val="FF0000"/>
                </a:solidFill>
              </a:rPr>
              <a:t>complex features</a:t>
            </a:r>
            <a:r>
              <a:rPr lang="en-US" dirty="0" smtClean="0"/>
              <a:t>, transitioning </a:t>
            </a:r>
            <a:r>
              <a:rPr lang="en-US" dirty="0" smtClean="0">
                <a:solidFill>
                  <a:srgbClr val="FF0000"/>
                </a:solidFill>
              </a:rPr>
              <a:t>from simple edges </a:t>
            </a:r>
            <a:r>
              <a:rPr lang="en-US" dirty="0" smtClean="0"/>
              <a:t>to more abstract representations (like shapes and objects).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dirty="0" smtClean="0"/>
              <a:t>Usefulness of </a:t>
            </a:r>
            <a:r>
              <a:rPr lang="en-IN" dirty="0" err="1" smtClean="0"/>
              <a:t>Convolutional</a:t>
            </a:r>
            <a:r>
              <a:rPr lang="en-IN" dirty="0" smtClean="0"/>
              <a:t> Layer</a:t>
            </a:r>
            <a:endParaRPr lang="en-US" dirty="0"/>
          </a:p>
        </p:txBody>
      </p:sp>
      <p:sp>
        <p:nvSpPr>
          <p:cNvPr id="3" name="Content Placeholder 2"/>
          <p:cNvSpPr>
            <a:spLocks noGrp="1"/>
          </p:cNvSpPr>
          <p:nvPr>
            <p:ph idx="1"/>
          </p:nvPr>
        </p:nvSpPr>
        <p:spPr>
          <a:xfrm>
            <a:off x="457200" y="1000108"/>
            <a:ext cx="8229600" cy="5126055"/>
          </a:xfrm>
        </p:spPr>
        <p:txBody>
          <a:bodyPr>
            <a:normAutofit fontScale="92500" lnSpcReduction="20000"/>
          </a:bodyPr>
          <a:lstStyle/>
          <a:p>
            <a:pPr>
              <a:buNone/>
            </a:pPr>
            <a:r>
              <a:rPr lang="en-US" b="1" dirty="0" smtClean="0"/>
              <a:t>2. Parameter Sharing</a:t>
            </a:r>
          </a:p>
          <a:p>
            <a:r>
              <a:rPr lang="en-US" dirty="0" smtClean="0"/>
              <a:t>The same filter is applied across the entire input, allowing the model to </a:t>
            </a:r>
            <a:r>
              <a:rPr lang="en-US" dirty="0" smtClean="0">
                <a:solidFill>
                  <a:srgbClr val="FF0000"/>
                </a:solidFill>
              </a:rPr>
              <a:t>learn features </a:t>
            </a:r>
            <a:r>
              <a:rPr lang="en-US" dirty="0" smtClean="0"/>
              <a:t>that are </a:t>
            </a:r>
            <a:r>
              <a:rPr lang="en-US" dirty="0" smtClean="0">
                <a:solidFill>
                  <a:srgbClr val="FF0000"/>
                </a:solidFill>
              </a:rPr>
              <a:t>invariant to spatial location</a:t>
            </a:r>
            <a:r>
              <a:rPr lang="en-US" dirty="0" smtClean="0"/>
              <a:t>. </a:t>
            </a:r>
          </a:p>
          <a:p>
            <a:r>
              <a:rPr lang="en-US" dirty="0" smtClean="0"/>
              <a:t>This </a:t>
            </a:r>
            <a:r>
              <a:rPr lang="en-US" dirty="0" smtClean="0">
                <a:solidFill>
                  <a:srgbClr val="FF0000"/>
                </a:solidFill>
              </a:rPr>
              <a:t>reduces</a:t>
            </a:r>
            <a:r>
              <a:rPr lang="en-US" dirty="0" smtClean="0"/>
              <a:t> the number of </a:t>
            </a:r>
            <a:r>
              <a:rPr lang="en-US" dirty="0" smtClean="0">
                <a:solidFill>
                  <a:srgbClr val="FF0000"/>
                </a:solidFill>
              </a:rPr>
              <a:t>parameters </a:t>
            </a:r>
            <a:r>
              <a:rPr lang="en-US" dirty="0" smtClean="0"/>
              <a:t>compared to fully connected layers, making the model more </a:t>
            </a:r>
            <a:r>
              <a:rPr lang="en-US" dirty="0" smtClean="0">
                <a:solidFill>
                  <a:srgbClr val="FF0000"/>
                </a:solidFill>
              </a:rPr>
              <a:t>efficient and easier to train</a:t>
            </a:r>
            <a:r>
              <a:rPr lang="en-US" dirty="0" smtClean="0"/>
              <a:t>.</a:t>
            </a:r>
          </a:p>
          <a:p>
            <a:pPr>
              <a:buNone/>
            </a:pPr>
            <a:r>
              <a:rPr lang="en-IN" dirty="0" smtClean="0"/>
              <a:t>3. </a:t>
            </a:r>
            <a:r>
              <a:rPr lang="en-US" b="1" dirty="0" smtClean="0">
                <a:solidFill>
                  <a:srgbClr val="FF0000"/>
                </a:solidFill>
              </a:rPr>
              <a:t>Translation Invariance</a:t>
            </a:r>
          </a:p>
          <a:p>
            <a:r>
              <a:rPr lang="en-US" dirty="0" smtClean="0"/>
              <a:t>By applying </a:t>
            </a:r>
            <a:r>
              <a:rPr lang="en-US" dirty="0" err="1" smtClean="0"/>
              <a:t>convolutional</a:t>
            </a:r>
            <a:r>
              <a:rPr lang="en-US" dirty="0" smtClean="0"/>
              <a:t> filters across the input, CNNs become more robust to the position of features within the image. This helps in recognizing objects regardless of their location.</a:t>
            </a:r>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Usefulness of </a:t>
            </a:r>
            <a:r>
              <a:rPr lang="en-IN" dirty="0" err="1" smtClean="0"/>
              <a:t>Convolutional</a:t>
            </a:r>
            <a:r>
              <a:rPr lang="en-IN" dirty="0" smtClean="0"/>
              <a:t> Layer</a:t>
            </a:r>
            <a:endParaRPr lang="en-US" dirty="0"/>
          </a:p>
        </p:txBody>
      </p:sp>
      <p:sp>
        <p:nvSpPr>
          <p:cNvPr id="3" name="Content Placeholder 2"/>
          <p:cNvSpPr>
            <a:spLocks noGrp="1"/>
          </p:cNvSpPr>
          <p:nvPr>
            <p:ph idx="1"/>
          </p:nvPr>
        </p:nvSpPr>
        <p:spPr>
          <a:xfrm>
            <a:off x="457200" y="928670"/>
            <a:ext cx="8229600" cy="5197493"/>
          </a:xfrm>
        </p:spPr>
        <p:txBody>
          <a:bodyPr>
            <a:normAutofit fontScale="77500" lnSpcReduction="20000"/>
          </a:bodyPr>
          <a:lstStyle/>
          <a:p>
            <a:pPr>
              <a:buNone/>
            </a:pPr>
            <a:r>
              <a:rPr lang="en-US" b="1" dirty="0" smtClean="0"/>
              <a:t>4. Dimensionality Reduction</a:t>
            </a:r>
          </a:p>
          <a:p>
            <a:r>
              <a:rPr lang="en-US" dirty="0" smtClean="0"/>
              <a:t>While </a:t>
            </a:r>
            <a:r>
              <a:rPr lang="en-US" dirty="0" err="1" smtClean="0"/>
              <a:t>convolutional</a:t>
            </a:r>
            <a:r>
              <a:rPr lang="en-US" dirty="0" smtClean="0"/>
              <a:t> layers can maintain or reduce spatial dimensions through techniques like stride and padding, they also create feature maps that can summarize important information, allowing subsequent layers to operate on a more compact representation.</a:t>
            </a:r>
          </a:p>
          <a:p>
            <a:pPr>
              <a:buNone/>
            </a:pPr>
            <a:r>
              <a:rPr lang="en-US" b="1" dirty="0" smtClean="0"/>
              <a:t>5. Activation Functions: Non-Linearity:</a:t>
            </a:r>
            <a:r>
              <a:rPr lang="en-US" dirty="0" smtClean="0"/>
              <a:t> </a:t>
            </a:r>
          </a:p>
          <a:p>
            <a:r>
              <a:rPr lang="en-US" dirty="0" smtClean="0"/>
              <a:t>After the convolution operation, activation functions (commonly </a:t>
            </a:r>
            <a:r>
              <a:rPr lang="en-US" dirty="0" err="1" smtClean="0"/>
              <a:t>ReLU</a:t>
            </a:r>
            <a:r>
              <a:rPr lang="en-US" dirty="0" smtClean="0"/>
              <a:t>) are applied to introduce non-linearity. This allows the network to learn more complex patterns and relationships.</a:t>
            </a:r>
          </a:p>
          <a:p>
            <a:pPr>
              <a:buNone/>
            </a:pPr>
            <a:r>
              <a:rPr lang="en-IN" dirty="0" smtClean="0"/>
              <a:t>6. </a:t>
            </a:r>
            <a:r>
              <a:rPr lang="en-US" b="1" dirty="0" smtClean="0"/>
              <a:t>Preprocessing of Input</a:t>
            </a:r>
          </a:p>
          <a:p>
            <a:r>
              <a:rPr lang="en-US" b="1" dirty="0" smtClean="0"/>
              <a:t>Normalizing Features:</a:t>
            </a:r>
            <a:r>
              <a:rPr lang="en-US" dirty="0" smtClean="0"/>
              <a:t> </a:t>
            </a:r>
            <a:r>
              <a:rPr lang="en-US" dirty="0" err="1" smtClean="0"/>
              <a:t>Convolutional</a:t>
            </a:r>
            <a:r>
              <a:rPr lang="en-US" dirty="0" smtClean="0"/>
              <a:t> layers help preprocess the input data, making it easier for the network to learn useful representations.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Pooling</a:t>
            </a:r>
            <a:endParaRPr lang="en-US" dirty="0"/>
          </a:p>
        </p:txBody>
      </p:sp>
      <p:sp>
        <p:nvSpPr>
          <p:cNvPr id="3" name="Content Placeholder 2"/>
          <p:cNvSpPr>
            <a:spLocks noGrp="1"/>
          </p:cNvSpPr>
          <p:nvPr>
            <p:ph idx="1"/>
          </p:nvPr>
        </p:nvSpPr>
        <p:spPr>
          <a:xfrm>
            <a:off x="457200" y="1071546"/>
            <a:ext cx="8401080" cy="5054617"/>
          </a:xfrm>
        </p:spPr>
        <p:txBody>
          <a:bodyPr>
            <a:normAutofit fontScale="92500" lnSpcReduction="20000"/>
          </a:bodyPr>
          <a:lstStyle/>
          <a:p>
            <a:pPr>
              <a:buNone/>
            </a:pPr>
            <a:r>
              <a:rPr lang="en-IN" dirty="0" smtClean="0"/>
              <a:t>3. </a:t>
            </a:r>
            <a:r>
              <a:rPr lang="en-US" b="1" dirty="0" smtClean="0"/>
              <a:t>Pooling Layer</a:t>
            </a:r>
          </a:p>
          <a:p>
            <a:pPr algn="just"/>
            <a:r>
              <a:rPr lang="en-US" b="1" dirty="0" smtClean="0"/>
              <a:t>Purpose:</a:t>
            </a:r>
            <a:r>
              <a:rPr lang="en-US" dirty="0" smtClean="0"/>
              <a:t> Reduce the spatial dimensions of the feature maps, which decreases the number of parameters and computation in the network.</a:t>
            </a:r>
          </a:p>
          <a:p>
            <a:r>
              <a:rPr lang="en-US" b="1" dirty="0" smtClean="0"/>
              <a:t>Types:</a:t>
            </a:r>
            <a:endParaRPr lang="en-US" dirty="0" smtClean="0"/>
          </a:p>
          <a:p>
            <a:pPr lvl="1">
              <a:buNone/>
            </a:pPr>
            <a:r>
              <a:rPr lang="en-US" b="1" dirty="0" smtClean="0"/>
              <a:t>(</a:t>
            </a:r>
            <a:r>
              <a:rPr lang="en-US" b="1" dirty="0" err="1" smtClean="0"/>
              <a:t>i</a:t>
            </a:r>
            <a:r>
              <a:rPr lang="en-US" b="1" dirty="0" smtClean="0"/>
              <a:t>) Max Pooling:</a:t>
            </a:r>
            <a:r>
              <a:rPr lang="en-US" dirty="0" smtClean="0"/>
              <a:t> Takes the maximum value from a defined window. It retains the most </a:t>
            </a:r>
            <a:r>
              <a:rPr lang="en-US" dirty="0" smtClean="0">
                <a:solidFill>
                  <a:srgbClr val="FF0000"/>
                </a:solidFill>
              </a:rPr>
              <a:t>prominent features</a:t>
            </a:r>
            <a:r>
              <a:rPr lang="en-US" dirty="0" smtClean="0"/>
              <a:t>, making it effective for detecting </a:t>
            </a:r>
            <a:r>
              <a:rPr lang="en-US" dirty="0" smtClean="0">
                <a:solidFill>
                  <a:srgbClr val="FF0000"/>
                </a:solidFill>
              </a:rPr>
              <a:t>edges and textures</a:t>
            </a:r>
            <a:r>
              <a:rPr lang="en-US" dirty="0" smtClean="0"/>
              <a:t>.</a:t>
            </a:r>
          </a:p>
          <a:p>
            <a:pPr lvl="1" algn="just">
              <a:buNone/>
            </a:pPr>
            <a:r>
              <a:rPr lang="en-US" b="1" dirty="0" smtClean="0"/>
              <a:t>(ii) Average Pooling:</a:t>
            </a:r>
            <a:r>
              <a:rPr lang="en-US" dirty="0" smtClean="0"/>
              <a:t> Takes the average value from a defined window. It provides a smoother feature map and can be </a:t>
            </a:r>
            <a:r>
              <a:rPr lang="en-US" dirty="0" smtClean="0">
                <a:solidFill>
                  <a:srgbClr val="FF0000"/>
                </a:solidFill>
              </a:rPr>
              <a:t>less sensitive to noise </a:t>
            </a:r>
            <a:r>
              <a:rPr lang="en-US" dirty="0" smtClean="0"/>
              <a:t>than max pooling. It is sometimes in cases where we want to </a:t>
            </a:r>
            <a:r>
              <a:rPr lang="en-US" dirty="0" smtClean="0">
                <a:solidFill>
                  <a:srgbClr val="FF0000"/>
                </a:solidFill>
              </a:rPr>
              <a:t>retain more contextual information.</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2803</Words>
  <Application>Microsoft Office PowerPoint</Application>
  <PresentationFormat>On-screen Show (4:3)</PresentationFormat>
  <Paragraphs>306</Paragraphs>
  <Slides>50</Slides>
  <Notes>0</Notes>
  <HiddenSlides>6</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Convolutional Neural Networks</vt:lpstr>
      <vt:lpstr>Convolutional Neural Networks</vt:lpstr>
      <vt:lpstr>Convolutional Neural Networks</vt:lpstr>
      <vt:lpstr>Convolutional Neural Networks</vt:lpstr>
      <vt:lpstr>Convolutional Layer</vt:lpstr>
      <vt:lpstr>Usefulness of Convolutional Layer</vt:lpstr>
      <vt:lpstr>Usefulness of Convolutional Layer</vt:lpstr>
      <vt:lpstr>Usefulness of Convolutional Layer</vt:lpstr>
      <vt:lpstr>Pooling</vt:lpstr>
      <vt:lpstr>Pooling</vt:lpstr>
      <vt:lpstr>Pooling</vt:lpstr>
      <vt:lpstr>Pooling</vt:lpstr>
      <vt:lpstr>Pooling</vt:lpstr>
      <vt:lpstr>Convolutional Neural Networks</vt:lpstr>
      <vt:lpstr>Regularization Techniques</vt:lpstr>
      <vt:lpstr>Regularization Techniques:Dropout </vt:lpstr>
      <vt:lpstr>Regularization Techniques:Dropout </vt:lpstr>
      <vt:lpstr>Regularization Techniques</vt:lpstr>
      <vt:lpstr>Regularization Techniques</vt:lpstr>
      <vt:lpstr>How Batch Normalization Works</vt:lpstr>
      <vt:lpstr>How Batch Normalization Works</vt:lpstr>
      <vt:lpstr>How Batch Normalization Works</vt:lpstr>
      <vt:lpstr>How Batch Normalization Works</vt:lpstr>
      <vt:lpstr>How Running Averages Work</vt:lpstr>
      <vt:lpstr>Convolutional Neural Networks</vt:lpstr>
      <vt:lpstr>Convolutional Neural Networks</vt:lpstr>
      <vt:lpstr>Convolutional Neural Networks</vt:lpstr>
      <vt:lpstr>Convolutional Neural Networks</vt:lpstr>
      <vt:lpstr>Convolutional Neural Networks</vt:lpstr>
      <vt:lpstr>Convolutional Neural Networks</vt:lpstr>
      <vt:lpstr>Architecture Variations</vt:lpstr>
      <vt:lpstr>AlexNet</vt:lpstr>
      <vt:lpstr>Parameters in Different Layers in a CNN</vt:lpstr>
      <vt:lpstr>Parameters in Different Layers in a CNN</vt:lpstr>
      <vt:lpstr>Parameters in Different Layers in a CNN</vt:lpstr>
      <vt:lpstr>AlexNet</vt:lpstr>
      <vt:lpstr>Slide 37</vt:lpstr>
      <vt:lpstr>Slide 38</vt:lpstr>
      <vt:lpstr>Slide 39</vt:lpstr>
      <vt:lpstr>Slide 40</vt:lpstr>
      <vt:lpstr>Slide 41</vt:lpstr>
      <vt:lpstr>Slide 42</vt:lpstr>
      <vt:lpstr>Transfer Learning</vt:lpstr>
      <vt:lpstr>Key Concepts of Transfer Learning </vt:lpstr>
      <vt:lpstr>Key Concepts of Transfer Learning </vt:lpstr>
      <vt:lpstr>Steps in Transfer Learning:</vt:lpstr>
      <vt:lpstr>Benefits:</vt:lpstr>
      <vt:lpstr>Challenges:</vt:lpstr>
      <vt:lpstr>Applications: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Asit Kumar Das</dc:creator>
  <cp:lastModifiedBy>Asit Kumar Das</cp:lastModifiedBy>
  <cp:revision>54</cp:revision>
  <dcterms:created xsi:type="dcterms:W3CDTF">2024-09-29T05:04:18Z</dcterms:created>
  <dcterms:modified xsi:type="dcterms:W3CDTF">2024-10-21T17:20:43Z</dcterms:modified>
</cp:coreProperties>
</file>