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8" r:id="rId11"/>
    <p:sldId id="270" r:id="rId12"/>
    <p:sldId id="260" r:id="rId13"/>
    <p:sldId id="261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4E89-72F6-4698-89DD-06098674F767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9485-54C3-4758-9DC9-F3E9E452F2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4E89-72F6-4698-89DD-06098674F767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9485-54C3-4758-9DC9-F3E9E452F2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4E89-72F6-4698-89DD-06098674F767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9485-54C3-4758-9DC9-F3E9E452F2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4E89-72F6-4698-89DD-06098674F767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9485-54C3-4758-9DC9-F3E9E452F2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4E89-72F6-4698-89DD-06098674F767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9485-54C3-4758-9DC9-F3E9E452F2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4E89-72F6-4698-89DD-06098674F767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9485-54C3-4758-9DC9-F3E9E452F2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4E89-72F6-4698-89DD-06098674F767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9485-54C3-4758-9DC9-F3E9E452F2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4E89-72F6-4698-89DD-06098674F767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9485-54C3-4758-9DC9-F3E9E452F2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4E89-72F6-4698-89DD-06098674F767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9485-54C3-4758-9DC9-F3E9E452F2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4E89-72F6-4698-89DD-06098674F767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9485-54C3-4758-9DC9-F3E9E452F2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4E89-72F6-4698-89DD-06098674F767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9485-54C3-4758-9DC9-F3E9E452F2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B4E89-72F6-4698-89DD-06098674F767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E9485-54C3-4758-9DC9-F3E9E452F2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CNN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Some popular CNN models are:</a:t>
            </a:r>
          </a:p>
          <a:p>
            <a:pPr marL="571500" indent="-571500">
              <a:buAutoNum type="romanLcParenBoth"/>
            </a:pPr>
            <a:r>
              <a:rPr lang="en-US" dirty="0" err="1" smtClean="0"/>
              <a:t>LeNet</a:t>
            </a:r>
            <a:endParaRPr lang="en-US" dirty="0" smtClean="0"/>
          </a:p>
          <a:p>
            <a:pPr marL="571500" indent="-571500">
              <a:buAutoNum type="romanLcParenBoth"/>
            </a:pPr>
            <a:r>
              <a:rPr lang="en-IN" dirty="0" err="1" smtClean="0"/>
              <a:t>AlexNet</a:t>
            </a:r>
            <a:endParaRPr lang="en-IN" dirty="0" smtClean="0"/>
          </a:p>
          <a:p>
            <a:pPr marL="571500" indent="-571500">
              <a:buFont typeface="Arial" pitchFamily="34" charset="0"/>
              <a:buAutoNum type="romanLcParenBoth"/>
            </a:pPr>
            <a:r>
              <a:rPr lang="en-US" smtClean="0"/>
              <a:t>GoogleNet</a:t>
            </a:r>
            <a:endParaRPr lang="en-US" dirty="0" smtClean="0"/>
          </a:p>
          <a:p>
            <a:pPr marL="571500" indent="-571500">
              <a:buFont typeface="Arial" pitchFamily="34" charset="0"/>
              <a:buAutoNum type="romanLcParenBoth"/>
            </a:pPr>
            <a:r>
              <a:rPr lang="en-US" dirty="0" smtClean="0"/>
              <a:t>VGG</a:t>
            </a:r>
          </a:p>
          <a:p>
            <a:pPr marL="571500" indent="-571500">
              <a:buFont typeface="Arial" pitchFamily="34" charset="0"/>
              <a:buAutoNum type="romanLcParenBoth"/>
            </a:pPr>
            <a:r>
              <a:rPr lang="en-US" dirty="0" err="1" smtClean="0"/>
              <a:t>ResNet</a:t>
            </a:r>
            <a:endParaRPr lang="en-US" dirty="0" smtClean="0"/>
          </a:p>
          <a:p>
            <a:pPr marL="571500" indent="-571500">
              <a:buFont typeface="Arial" pitchFamily="34" charset="0"/>
              <a:buAutoNum type="romanLcParenBoth"/>
            </a:pPr>
            <a:r>
              <a:rPr lang="en-US" dirty="0" smtClean="0"/>
              <a:t> </a:t>
            </a:r>
            <a:r>
              <a:rPr lang="en-US" dirty="0" err="1" smtClean="0"/>
              <a:t>DenseNet</a:t>
            </a:r>
            <a:endParaRPr lang="en-US" dirty="0" smtClean="0"/>
          </a:p>
          <a:p>
            <a:pPr marL="571500" indent="-571500">
              <a:buFont typeface="Arial" pitchFamily="34" charset="0"/>
              <a:buAutoNum type="romanLcParenBoth"/>
            </a:pPr>
            <a:r>
              <a:rPr lang="en-US" dirty="0" smtClean="0"/>
              <a:t> </a:t>
            </a:r>
            <a:r>
              <a:rPr lang="en-US" dirty="0" err="1" smtClean="0"/>
              <a:t>ResNeXt</a:t>
            </a:r>
            <a:endParaRPr lang="en-US" dirty="0" smtClean="0"/>
          </a:p>
          <a:p>
            <a:pPr marL="571500" indent="-571500">
              <a:buFont typeface="Arial" pitchFamily="34" charset="0"/>
              <a:buAutoNum type="romanLcParenBoth"/>
            </a:pPr>
            <a:r>
              <a:rPr lang="en-US" dirty="0" err="1" smtClean="0"/>
              <a:t>EfficientNet</a:t>
            </a:r>
            <a:endParaRPr lang="en-US" dirty="0" smtClean="0"/>
          </a:p>
          <a:p>
            <a:pPr marL="571500" indent="-571500">
              <a:buAutoNum type="romanLcParenBoth"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LeNeT5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1"/>
            <a:ext cx="8401080" cy="1643074"/>
          </a:xfrm>
        </p:spPr>
        <p:txBody>
          <a:bodyPr>
            <a:normAutofit/>
          </a:bodyPr>
          <a:lstStyle/>
          <a:p>
            <a:r>
              <a:rPr lang="en-IN" sz="2400" dirty="0" smtClean="0"/>
              <a:t>Finally, the flattened vector passes through 3 fully connected layer for classification, where 1</a:t>
            </a:r>
            <a:r>
              <a:rPr lang="en-IN" sz="2400" baseline="30000" dirty="0" smtClean="0"/>
              <a:t>st</a:t>
            </a:r>
            <a:r>
              <a:rPr lang="en-IN" sz="2400" dirty="0" smtClean="0"/>
              <a:t> FC layer consists of 120 nodes, 2</a:t>
            </a:r>
            <a:r>
              <a:rPr lang="en-IN" sz="2400" baseline="30000" dirty="0" smtClean="0"/>
              <a:t>nd</a:t>
            </a:r>
            <a:r>
              <a:rPr lang="en-IN" sz="2400" dirty="0" smtClean="0"/>
              <a:t> of 84 nodes, and the 3</a:t>
            </a:r>
            <a:r>
              <a:rPr lang="en-IN" sz="2400" baseline="30000" dirty="0" smtClean="0"/>
              <a:t>rd</a:t>
            </a:r>
            <a:r>
              <a:rPr lang="en-IN" sz="2400" dirty="0" smtClean="0"/>
              <a:t> one which is the output layer consists of 10 nodes, one for each class (here, digit 0 to 9).</a:t>
            </a:r>
            <a:endParaRPr 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559333"/>
            <a:ext cx="8001056" cy="4003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Summary of LeNeT5 Architecture</a:t>
            </a:r>
            <a:endParaRPr lang="en-US" dirty="0"/>
          </a:p>
        </p:txBody>
      </p:sp>
      <p:pic>
        <p:nvPicPr>
          <p:cNvPr id="5" name="Picture 4" descr="LeNet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02" y="1071546"/>
            <a:ext cx="8170264" cy="543428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LeNet</a:t>
            </a:r>
            <a:r>
              <a:rPr lang="en-IN" dirty="0" smtClean="0"/>
              <a:t>: </a:t>
            </a:r>
            <a:r>
              <a:rPr lang="en-US" b="1" dirty="0" smtClean="0"/>
              <a:t>Key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r>
              <a:rPr lang="en-US" b="1" dirty="0" smtClean="0"/>
              <a:t>Activation Functions</a:t>
            </a:r>
            <a:r>
              <a:rPr lang="en-US" dirty="0" smtClean="0"/>
              <a:t>: Originally used sigmoid or </a:t>
            </a:r>
            <a:r>
              <a:rPr lang="en-US" dirty="0" err="1" smtClean="0"/>
              <a:t>tanh</a:t>
            </a:r>
            <a:r>
              <a:rPr lang="en-US" dirty="0" smtClean="0"/>
              <a:t>, but modern adaptations often use </a:t>
            </a:r>
            <a:r>
              <a:rPr lang="en-US" dirty="0" err="1" smtClean="0"/>
              <a:t>ReLU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Pooling</a:t>
            </a:r>
            <a:r>
              <a:rPr lang="en-US" dirty="0" smtClean="0"/>
              <a:t>: Utilizes average pooling, which was common at the time. Max pooling has since become more popular in later architectures.</a:t>
            </a:r>
          </a:p>
          <a:p>
            <a:r>
              <a:rPr lang="en-US" b="1" dirty="0" err="1" smtClean="0"/>
              <a:t>Backpropagation</a:t>
            </a:r>
            <a:r>
              <a:rPr lang="en-US" dirty="0" smtClean="0"/>
              <a:t>: </a:t>
            </a:r>
            <a:r>
              <a:rPr lang="en-US" dirty="0" err="1" smtClean="0"/>
              <a:t>LeNet</a:t>
            </a:r>
            <a:r>
              <a:rPr lang="en-US" dirty="0" smtClean="0"/>
              <a:t> was one of the first networks to use </a:t>
            </a:r>
            <a:r>
              <a:rPr lang="en-US" dirty="0" err="1" smtClean="0"/>
              <a:t>backpropagation</a:t>
            </a:r>
            <a:r>
              <a:rPr lang="en-US" dirty="0" smtClean="0"/>
              <a:t> for training.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LeNET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Impact and Applications</a:t>
            </a:r>
          </a:p>
          <a:p>
            <a:pPr>
              <a:buNone/>
            </a:pPr>
            <a:r>
              <a:rPr lang="en-US" b="1" dirty="0" smtClean="0"/>
              <a:t>     (</a:t>
            </a:r>
            <a:r>
              <a:rPr lang="en-US" b="1" dirty="0" err="1" smtClean="0"/>
              <a:t>i</a:t>
            </a:r>
            <a:r>
              <a:rPr lang="en-US" b="1" dirty="0" smtClean="0"/>
              <a:t>) Legacy</a:t>
            </a:r>
            <a:r>
              <a:rPr lang="en-US" dirty="0" smtClean="0"/>
              <a:t>: </a:t>
            </a:r>
            <a:r>
              <a:rPr lang="en-US" dirty="0" err="1" smtClean="0"/>
              <a:t>LeNet</a:t>
            </a:r>
            <a:r>
              <a:rPr lang="en-US" dirty="0" smtClean="0"/>
              <a:t> laid the groundwork for more complex CNN architectures, influencing subsequent developments in computer vision.</a:t>
            </a:r>
          </a:p>
          <a:p>
            <a:pPr>
              <a:buNone/>
            </a:pPr>
            <a:r>
              <a:rPr lang="en-US" b="1" dirty="0" smtClean="0"/>
              <a:t>     (ii) Use Cases</a:t>
            </a:r>
            <a:r>
              <a:rPr lang="en-US" dirty="0" smtClean="0"/>
              <a:t>: Beyond digit recognition, variations of </a:t>
            </a:r>
            <a:r>
              <a:rPr lang="en-US" dirty="0" err="1" smtClean="0"/>
              <a:t>LeNet</a:t>
            </a:r>
            <a:r>
              <a:rPr lang="en-US" dirty="0" smtClean="0"/>
              <a:t> have been adapted for various image classification tasks.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Summary:</a:t>
            </a:r>
          </a:p>
          <a:p>
            <a:pPr>
              <a:buNone/>
            </a:pPr>
            <a:r>
              <a:rPr lang="en-US" dirty="0" smtClean="0"/>
              <a:t>     -- </a:t>
            </a:r>
            <a:r>
              <a:rPr lang="en-US" dirty="0" err="1" smtClean="0"/>
              <a:t>LeNet's</a:t>
            </a:r>
            <a:r>
              <a:rPr lang="en-US" dirty="0" smtClean="0"/>
              <a:t> architecture introduced key concepts in deep learning, such as </a:t>
            </a:r>
            <a:r>
              <a:rPr lang="en-US" dirty="0" err="1" smtClean="0"/>
              <a:t>convolutional</a:t>
            </a:r>
            <a:r>
              <a:rPr lang="en-US" dirty="0" smtClean="0"/>
              <a:t> layers, pooling, and end-to-end training, and remains a foundational model in the study of neural networks and computer vision.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714620"/>
            <a:ext cx="8229600" cy="1143000"/>
          </a:xfrm>
        </p:spPr>
        <p:txBody>
          <a:bodyPr>
            <a:noAutofit/>
          </a:bodyPr>
          <a:lstStyle/>
          <a:p>
            <a:r>
              <a:rPr lang="en-IN" sz="8000" dirty="0" smtClean="0"/>
              <a:t>Thank You!</a:t>
            </a:r>
            <a:endParaRPr lang="en-US"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LeNet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LeNet</a:t>
            </a:r>
            <a:r>
              <a:rPr lang="en-US" dirty="0" smtClean="0"/>
              <a:t> is one of the pioneering </a:t>
            </a:r>
            <a:r>
              <a:rPr lang="en-US" dirty="0" err="1" smtClean="0"/>
              <a:t>convolutional</a:t>
            </a:r>
            <a:r>
              <a:rPr lang="en-US" dirty="0" smtClean="0"/>
              <a:t> neural network (CNN) architectures, developed by </a:t>
            </a:r>
            <a:r>
              <a:rPr lang="en-US" dirty="0" err="1" smtClean="0"/>
              <a:t>Yann</a:t>
            </a:r>
            <a:r>
              <a:rPr lang="en-US" dirty="0" smtClean="0"/>
              <a:t> </a:t>
            </a:r>
            <a:r>
              <a:rPr lang="en-US" dirty="0" err="1" smtClean="0"/>
              <a:t>LeCun</a:t>
            </a:r>
            <a:r>
              <a:rPr lang="en-US" dirty="0" smtClean="0"/>
              <a:t> and his colleagues in the late 1980s and early 1990s. </a:t>
            </a:r>
          </a:p>
          <a:p>
            <a:r>
              <a:rPr lang="en-US" dirty="0" smtClean="0"/>
              <a:t>It was primarily designed for handwritten digit recognition, specifically for the MNIST dataset. </a:t>
            </a:r>
          </a:p>
          <a:p>
            <a:r>
              <a:rPr lang="en-IN" dirty="0" smtClean="0"/>
              <a:t>It was used by many banks for recognition of hand written numbers on cheques.</a:t>
            </a:r>
          </a:p>
          <a:p>
            <a:r>
              <a:rPr lang="en-IN" dirty="0" smtClean="0"/>
              <a:t>This architecture achieves an error rate as low as 0.95% on test data, i.e., accuracy was more than 99%.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LeNet</a:t>
            </a:r>
            <a:r>
              <a:rPr lang="en-US" dirty="0" smtClean="0"/>
              <a:t>: </a:t>
            </a:r>
            <a:r>
              <a:rPr lang="en-US" b="1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Input Layer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Typically accepts 32x32 pixel grayscale images. MNIST images (28x28) are often zero-padded to this size.</a:t>
            </a:r>
          </a:p>
          <a:p>
            <a:r>
              <a:rPr lang="en-US" b="1" dirty="0" err="1" smtClean="0"/>
              <a:t>Convolutional</a:t>
            </a:r>
            <a:r>
              <a:rPr lang="en-US" b="1" dirty="0" smtClean="0"/>
              <a:t> Layer 1 (C1)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Applies 6 </a:t>
            </a:r>
            <a:r>
              <a:rPr lang="en-US" dirty="0" err="1" smtClean="0"/>
              <a:t>convolutional</a:t>
            </a:r>
            <a:r>
              <a:rPr lang="en-US" dirty="0" smtClean="0"/>
              <a:t> filters of size 5x5, resulting in 6 feature maps of size 28x28.</a:t>
            </a:r>
          </a:p>
          <a:p>
            <a:pPr lvl="1"/>
            <a:r>
              <a:rPr lang="en-US" dirty="0" smtClean="0"/>
              <a:t>Activation function: typically sigmoid or </a:t>
            </a:r>
            <a:r>
              <a:rPr lang="en-US" dirty="0" err="1" smtClean="0"/>
              <a:t>tanh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Subsampling</a:t>
            </a:r>
            <a:r>
              <a:rPr lang="en-US" b="1" dirty="0" smtClean="0"/>
              <a:t> or Pooling Layer 1 (S2)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Applies average pooling (</a:t>
            </a:r>
            <a:r>
              <a:rPr lang="en-US" dirty="0" err="1" smtClean="0"/>
              <a:t>subsampling</a:t>
            </a:r>
            <a:r>
              <a:rPr lang="en-US" dirty="0" smtClean="0"/>
              <a:t>) with a 2x2 filter and a stride of 2, reducing the feature map size to 14x14.</a:t>
            </a:r>
          </a:p>
          <a:p>
            <a:r>
              <a:rPr lang="en-US" b="1" dirty="0" err="1" smtClean="0"/>
              <a:t>Convolutional</a:t>
            </a:r>
            <a:r>
              <a:rPr lang="en-US" b="1" dirty="0" smtClean="0"/>
              <a:t> Layer 2 (C3)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  -- Applies 16 </a:t>
            </a:r>
            <a:r>
              <a:rPr lang="en-US" dirty="0" err="1" smtClean="0"/>
              <a:t>convolutional</a:t>
            </a:r>
            <a:r>
              <a:rPr lang="en-US" dirty="0" smtClean="0"/>
              <a:t> filters of size 5x5, producing 16 feature maps of size 10x10.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LeNet</a:t>
            </a:r>
            <a:r>
              <a:rPr lang="en-US" dirty="0" smtClean="0"/>
              <a:t>: </a:t>
            </a:r>
            <a:r>
              <a:rPr lang="en-US" b="1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Subsampling</a:t>
            </a:r>
            <a:r>
              <a:rPr lang="en-US" b="1" dirty="0" smtClean="0"/>
              <a:t> Layer 2 (S4)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-- Similar to S2, it uses average pooling to reduce the feature map size to 5x5.</a:t>
            </a:r>
          </a:p>
          <a:p>
            <a:r>
              <a:rPr lang="en-US" b="1" dirty="0" smtClean="0"/>
              <a:t>Fully Connected Layer (C5)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-- Flattens the output from S4 and connects to 120 neurons.</a:t>
            </a:r>
          </a:p>
          <a:p>
            <a:r>
              <a:rPr lang="en-US" b="1" dirty="0" smtClean="0"/>
              <a:t>Fully Connected Layer (F6)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-- Connects to 84 neurons.</a:t>
            </a:r>
          </a:p>
          <a:p>
            <a:r>
              <a:rPr lang="en-US" b="1" dirty="0" smtClean="0"/>
              <a:t>Output Layer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-- Outputs 10 neurons corresponding to the 10 digit classes (0-9).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LeNeT5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329642" cy="5054617"/>
          </a:xfrm>
        </p:spPr>
        <p:txBody>
          <a:bodyPr/>
          <a:lstStyle/>
          <a:p>
            <a:r>
              <a:rPr lang="en-IN" dirty="0" smtClean="0"/>
              <a:t>There are many versions of </a:t>
            </a:r>
            <a:r>
              <a:rPr lang="en-IN" dirty="0" err="1" smtClean="0"/>
              <a:t>LeNet</a:t>
            </a:r>
            <a:r>
              <a:rPr lang="en-IN" dirty="0" smtClean="0"/>
              <a:t> architecture.</a:t>
            </a:r>
          </a:p>
          <a:p>
            <a:r>
              <a:rPr lang="en-IN" dirty="0" smtClean="0"/>
              <a:t>Following is the LeNet5 CNN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428868"/>
            <a:ext cx="824029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LeNeT5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43296" cy="4472005"/>
          </a:xfrm>
        </p:spPr>
        <p:txBody>
          <a:bodyPr>
            <a:normAutofit/>
          </a:bodyPr>
          <a:lstStyle/>
          <a:p>
            <a:r>
              <a:rPr lang="en-IN" sz="2800" dirty="0" smtClean="0"/>
              <a:t>After first </a:t>
            </a:r>
            <a:r>
              <a:rPr lang="en-IN" sz="2800" dirty="0" err="1" smtClean="0"/>
              <a:t>convolutional</a:t>
            </a:r>
            <a:r>
              <a:rPr lang="en-IN" sz="2800" dirty="0" smtClean="0"/>
              <a:t> layer, </a:t>
            </a:r>
            <a:r>
              <a:rPr lang="en-US" sz="2800" dirty="0" smtClean="0"/>
              <a:t>the input image is convoluted to the size of 28x28.</a:t>
            </a:r>
          </a:p>
          <a:p>
            <a:r>
              <a:rPr lang="en-IN" sz="2800" dirty="0" smtClean="0"/>
              <a:t>There are 6 kernels, so the output feature map is of depth 6. </a:t>
            </a:r>
            <a:endParaRPr lang="en-US" sz="2800" dirty="0" smtClean="0"/>
          </a:p>
          <a:p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9723" y="1571612"/>
            <a:ext cx="4711367" cy="4148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LeNeT5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7"/>
            <a:ext cx="8229600" cy="1214446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Second layer is the pooling layer where the size is reduced to half, i.e., 14 × 14, by 2 × 2 filter with stride 2.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969644"/>
            <a:ext cx="7358114" cy="355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LeNet5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1"/>
            <a:ext cx="8229600" cy="17145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the third layer, convolution occurs again, but this time with 16 filters of 5x5 size, default pad=0 and stride=1 </a:t>
            </a:r>
          </a:p>
          <a:p>
            <a:r>
              <a:rPr lang="en-US" sz="2400" dirty="0" smtClean="0"/>
              <a:t>After this layer, the size of the input image is reduced to 10x10x16.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714620"/>
            <a:ext cx="7858180" cy="367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LeNet5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2000263"/>
          </a:xfrm>
        </p:spPr>
        <p:txBody>
          <a:bodyPr>
            <a:noAutofit/>
          </a:bodyPr>
          <a:lstStyle/>
          <a:p>
            <a:r>
              <a:rPr lang="en-IN" sz="2400" dirty="0" smtClean="0"/>
              <a:t>In fourth layer, </a:t>
            </a:r>
            <a:r>
              <a:rPr lang="en-US" sz="2400" dirty="0" smtClean="0"/>
              <a:t>the </a:t>
            </a:r>
            <a:r>
              <a:rPr lang="en-US" sz="2400" dirty="0" err="1" smtClean="0"/>
              <a:t>subsampling</a:t>
            </a:r>
            <a:r>
              <a:rPr lang="en-US" sz="2400" dirty="0" smtClean="0"/>
              <a:t> takes place, and the image size 10x10x16 is reduced to 5x5x16, </a:t>
            </a:r>
            <a:r>
              <a:rPr lang="en-IN" sz="2400" dirty="0" smtClean="0"/>
              <a:t>by 2 × 2 filter with stride 2</a:t>
            </a:r>
            <a:r>
              <a:rPr lang="en-IN" sz="2400" dirty="0" smtClean="0"/>
              <a:t>.</a:t>
            </a:r>
          </a:p>
          <a:p>
            <a:r>
              <a:rPr lang="en-US" sz="2400" dirty="0" smtClean="0"/>
              <a:t>The feature map of fourth layer is flattened into a vector of 400 values.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976584"/>
            <a:ext cx="79914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659</Words>
  <Application>Microsoft Office PowerPoint</Application>
  <PresentationFormat>On-screen Show (4:3)</PresentationFormat>
  <Paragraphs>63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CNN Architecture</vt:lpstr>
      <vt:lpstr>LeNet</vt:lpstr>
      <vt:lpstr>LeNet: Architecture</vt:lpstr>
      <vt:lpstr>LeNet: Architecture</vt:lpstr>
      <vt:lpstr>LeNeT5</vt:lpstr>
      <vt:lpstr>LeNeT5</vt:lpstr>
      <vt:lpstr>LeNeT5</vt:lpstr>
      <vt:lpstr>LeNet5</vt:lpstr>
      <vt:lpstr>LeNet5</vt:lpstr>
      <vt:lpstr>LeNeT5</vt:lpstr>
      <vt:lpstr>Summary of LeNeT5 Architecture</vt:lpstr>
      <vt:lpstr>LeNet: Key Characteristics</vt:lpstr>
      <vt:lpstr>LeNET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Architecture</dc:title>
  <dc:creator>Asit Kumar Das</dc:creator>
  <cp:lastModifiedBy>Asit Kumar Das</cp:lastModifiedBy>
  <cp:revision>16</cp:revision>
  <dcterms:created xsi:type="dcterms:W3CDTF">2024-09-29T11:31:58Z</dcterms:created>
  <dcterms:modified xsi:type="dcterms:W3CDTF">2024-10-12T05:36:20Z</dcterms:modified>
</cp:coreProperties>
</file>