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9F19-986B-4177-B88D-6634F1AE0E4F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8216-73E3-48C3-B9E5-77CDEFEFD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AlexNet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78647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AlexNet</a:t>
            </a:r>
            <a:r>
              <a:rPr lang="en-US" dirty="0" smtClean="0"/>
              <a:t>, developed by Alex </a:t>
            </a:r>
            <a:r>
              <a:rPr lang="en-US" dirty="0" err="1" smtClean="0"/>
              <a:t>Krizhevsky</a:t>
            </a:r>
            <a:r>
              <a:rPr lang="en-US" dirty="0" smtClean="0"/>
              <a:t> and his colleagues in 2012, was a groundbreaking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(CNN) that significantly advanced the field of computer vision.</a:t>
            </a:r>
          </a:p>
          <a:p>
            <a:pPr algn="just"/>
            <a:r>
              <a:rPr lang="en-US" dirty="0" err="1" smtClean="0"/>
              <a:t>AlexNet</a:t>
            </a:r>
            <a:r>
              <a:rPr lang="en-US" dirty="0" smtClean="0"/>
              <a:t> achieved state-of-the-art performance in the 2012 </a:t>
            </a:r>
            <a:r>
              <a:rPr lang="en-US" dirty="0" err="1" smtClean="0"/>
              <a:t>ImageNet</a:t>
            </a:r>
            <a:r>
              <a:rPr lang="en-US" dirty="0" smtClean="0"/>
              <a:t> Large Scale Visual Recognition Challenge (ILSVRC), significantly outperforming the competition. </a:t>
            </a:r>
          </a:p>
          <a:p>
            <a:pPr algn="just"/>
            <a:r>
              <a:rPr lang="en-US" dirty="0" smtClean="0"/>
              <a:t>Its success demonstrated the power of deep learning in image classification tasks and spurred further research and development in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networks.</a:t>
            </a:r>
          </a:p>
          <a:p>
            <a:pPr algn="just"/>
            <a:r>
              <a:rPr lang="en-US" dirty="0" smtClean="0"/>
              <a:t>Overall, </a:t>
            </a:r>
            <a:r>
              <a:rPr lang="en-US" dirty="0" err="1" smtClean="0"/>
              <a:t>AlexNet's</a:t>
            </a:r>
            <a:r>
              <a:rPr lang="en-US" dirty="0" smtClean="0"/>
              <a:t> architecture and techniques laid the groundwork for many subsequent deep learning models, paving the way for advances in various applications, including image and video recognition, object detection, and more.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655013" cy="58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AlexNet</a:t>
            </a:r>
            <a:r>
              <a:rPr lang="en-IN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1. Input Layer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Input Size</a:t>
            </a:r>
            <a:r>
              <a:rPr lang="en-US" dirty="0" smtClean="0"/>
              <a:t>: 227x227 pixels (originally designed to accept 224x224, but the extra padding was added for compatibility). Each image has three color channels (RGB).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Convolutional</a:t>
            </a:r>
            <a:r>
              <a:rPr lang="en-US" b="1" dirty="0" smtClean="0"/>
              <a:t> Layers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Conv</a:t>
            </a:r>
            <a:r>
              <a:rPr lang="en-US" b="1" dirty="0" smtClean="0"/>
              <a:t> Layer 1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Filters</a:t>
            </a:r>
            <a:r>
              <a:rPr lang="en-US" dirty="0" smtClean="0"/>
              <a:t>: 96</a:t>
            </a:r>
          </a:p>
          <a:p>
            <a:pPr lvl="1"/>
            <a:r>
              <a:rPr lang="en-US" b="1" dirty="0" smtClean="0"/>
              <a:t>Kernel Size</a:t>
            </a:r>
            <a:r>
              <a:rPr lang="en-US" dirty="0" smtClean="0"/>
              <a:t>: 11x11</a:t>
            </a:r>
          </a:p>
          <a:p>
            <a:pPr lvl="1"/>
            <a:r>
              <a:rPr lang="en-US" b="1" dirty="0" smtClean="0"/>
              <a:t>Stride</a:t>
            </a:r>
            <a:r>
              <a:rPr lang="en-US" dirty="0" smtClean="0"/>
              <a:t>: 4</a:t>
            </a:r>
          </a:p>
          <a:p>
            <a:pPr lvl="1"/>
            <a:r>
              <a:rPr lang="en-US" b="1" dirty="0" smtClean="0"/>
              <a:t>Activation</a:t>
            </a:r>
            <a:r>
              <a:rPr lang="en-US" dirty="0" smtClean="0"/>
              <a:t>: </a:t>
            </a:r>
            <a:r>
              <a:rPr lang="en-US" dirty="0" err="1" smtClean="0"/>
              <a:t>ReLU</a:t>
            </a:r>
            <a:r>
              <a:rPr lang="en-US" dirty="0" smtClean="0"/>
              <a:t> (Rectified Linear Unit)</a:t>
            </a:r>
          </a:p>
          <a:p>
            <a:pPr lvl="1"/>
            <a:r>
              <a:rPr lang="en-US" b="1" dirty="0" smtClean="0"/>
              <a:t>Output Size</a:t>
            </a:r>
            <a:r>
              <a:rPr lang="en-US" dirty="0" smtClean="0"/>
              <a:t>: 55x55x96 (after applying padding and the convolution operation)</a:t>
            </a:r>
          </a:p>
          <a:p>
            <a:r>
              <a:rPr lang="en-US" b="1" dirty="0" smtClean="0"/>
              <a:t>Pooling Layer 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        - Type</a:t>
            </a:r>
            <a:r>
              <a:rPr lang="en-US" dirty="0" smtClean="0"/>
              <a:t>: Max Pooling</a:t>
            </a:r>
          </a:p>
          <a:p>
            <a:pPr>
              <a:buNone/>
            </a:pPr>
            <a:r>
              <a:rPr lang="en-US" b="1" dirty="0" smtClean="0"/>
              <a:t>        - Kernel Size</a:t>
            </a:r>
            <a:r>
              <a:rPr lang="en-US" dirty="0" smtClean="0"/>
              <a:t>: 3x3</a:t>
            </a:r>
          </a:p>
          <a:p>
            <a:pPr>
              <a:buNone/>
            </a:pPr>
            <a:r>
              <a:rPr lang="en-US" b="1" dirty="0" smtClean="0"/>
              <a:t>        - Stride</a:t>
            </a:r>
            <a:r>
              <a:rPr lang="en-US" dirty="0" smtClean="0"/>
              <a:t>: 2</a:t>
            </a:r>
          </a:p>
          <a:p>
            <a:pPr>
              <a:buNone/>
            </a:pPr>
            <a:r>
              <a:rPr lang="en-US" b="1" dirty="0" smtClean="0"/>
              <a:t>        - Output Size</a:t>
            </a:r>
            <a:r>
              <a:rPr lang="en-US" dirty="0" smtClean="0"/>
              <a:t>: 27x27x96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AlexNet</a:t>
            </a:r>
            <a:r>
              <a:rPr lang="en-IN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Conv</a:t>
            </a:r>
            <a:r>
              <a:rPr lang="en-US" b="1" dirty="0" smtClean="0"/>
              <a:t> Layer 2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	- Filters</a:t>
            </a:r>
            <a:r>
              <a:rPr lang="en-US" dirty="0" smtClean="0"/>
              <a:t>: 256</a:t>
            </a:r>
          </a:p>
          <a:p>
            <a:pPr>
              <a:buNone/>
            </a:pPr>
            <a:r>
              <a:rPr lang="en-US" b="1" dirty="0" smtClean="0"/>
              <a:t>	- Kernel Size</a:t>
            </a:r>
            <a:r>
              <a:rPr lang="en-US" dirty="0" smtClean="0"/>
              <a:t>: 5x5</a:t>
            </a:r>
          </a:p>
          <a:p>
            <a:pPr>
              <a:buNone/>
            </a:pPr>
            <a:r>
              <a:rPr lang="en-US" b="1" dirty="0" smtClean="0"/>
              <a:t>	- Stride</a:t>
            </a:r>
            <a:r>
              <a:rPr lang="en-US" dirty="0" smtClean="0"/>
              <a:t>: 1</a:t>
            </a:r>
          </a:p>
          <a:p>
            <a:pPr>
              <a:buNone/>
            </a:pPr>
            <a:r>
              <a:rPr lang="en-US" b="1" dirty="0" smtClean="0"/>
              <a:t>	- Activation</a:t>
            </a:r>
            <a:r>
              <a:rPr lang="en-US" dirty="0" smtClean="0"/>
              <a:t>: </a:t>
            </a:r>
            <a:r>
              <a:rPr lang="en-US" dirty="0" err="1" smtClean="0"/>
              <a:t>ReLU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- Output Size</a:t>
            </a:r>
            <a:r>
              <a:rPr lang="en-US" dirty="0" smtClean="0"/>
              <a:t>: 27x27x256 (after padding)</a:t>
            </a:r>
          </a:p>
          <a:p>
            <a:r>
              <a:rPr lang="en-US" b="1" dirty="0" smtClean="0"/>
              <a:t>Pooling Layer 2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	- Type</a:t>
            </a:r>
            <a:r>
              <a:rPr lang="en-US" dirty="0" smtClean="0"/>
              <a:t>: Max Pooling</a:t>
            </a:r>
          </a:p>
          <a:p>
            <a:pPr>
              <a:buNone/>
            </a:pPr>
            <a:r>
              <a:rPr lang="en-US" b="1" dirty="0" smtClean="0"/>
              <a:t>	- Kernel Size</a:t>
            </a:r>
            <a:r>
              <a:rPr lang="en-US" dirty="0" smtClean="0"/>
              <a:t>: 3x3</a:t>
            </a:r>
          </a:p>
          <a:p>
            <a:pPr>
              <a:buNone/>
            </a:pPr>
            <a:r>
              <a:rPr lang="en-US" b="1" dirty="0" smtClean="0"/>
              <a:t>	- Stride</a:t>
            </a:r>
            <a:r>
              <a:rPr lang="en-US" dirty="0" smtClean="0"/>
              <a:t>: 2</a:t>
            </a:r>
          </a:p>
          <a:p>
            <a:pPr>
              <a:buNone/>
            </a:pPr>
            <a:r>
              <a:rPr lang="en-US" b="1" dirty="0" smtClean="0"/>
              <a:t>	- Output Size</a:t>
            </a:r>
            <a:r>
              <a:rPr lang="en-US" dirty="0" smtClean="0"/>
              <a:t>: 13x13x256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AlexNet</a:t>
            </a:r>
            <a:r>
              <a:rPr lang="en-IN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Conv</a:t>
            </a:r>
            <a:r>
              <a:rPr lang="en-US" b="1" dirty="0" smtClean="0"/>
              <a:t> Layer 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	- Filters</a:t>
            </a:r>
            <a:r>
              <a:rPr lang="en-US" dirty="0" smtClean="0"/>
              <a:t>: 384</a:t>
            </a:r>
          </a:p>
          <a:p>
            <a:pPr>
              <a:buNone/>
            </a:pPr>
            <a:r>
              <a:rPr lang="en-US" b="1" dirty="0" smtClean="0"/>
              <a:t>	- Kernel Size</a:t>
            </a:r>
            <a:r>
              <a:rPr lang="en-US" dirty="0" smtClean="0"/>
              <a:t>: 3x3</a:t>
            </a:r>
          </a:p>
          <a:p>
            <a:pPr>
              <a:buNone/>
            </a:pPr>
            <a:r>
              <a:rPr lang="en-US" b="1" dirty="0" smtClean="0"/>
              <a:t>	- Stride</a:t>
            </a:r>
            <a:r>
              <a:rPr lang="en-US" dirty="0" smtClean="0"/>
              <a:t>: 1</a:t>
            </a:r>
          </a:p>
          <a:p>
            <a:pPr>
              <a:buNone/>
            </a:pPr>
            <a:r>
              <a:rPr lang="en-US" b="1" dirty="0" smtClean="0"/>
              <a:t>	- Activation</a:t>
            </a:r>
            <a:r>
              <a:rPr lang="en-US" dirty="0" smtClean="0"/>
              <a:t>: </a:t>
            </a:r>
            <a:r>
              <a:rPr lang="en-US" dirty="0" err="1" smtClean="0"/>
              <a:t>ReLU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- Output Size</a:t>
            </a:r>
            <a:r>
              <a:rPr lang="en-US" dirty="0" smtClean="0"/>
              <a:t>: 13x13x384</a:t>
            </a:r>
          </a:p>
          <a:p>
            <a:endParaRPr lang="en-US" b="1" dirty="0" smtClean="0"/>
          </a:p>
          <a:p>
            <a:r>
              <a:rPr lang="en-US" b="1" dirty="0" err="1" smtClean="0"/>
              <a:t>Conv</a:t>
            </a:r>
            <a:r>
              <a:rPr lang="en-US" b="1" dirty="0" smtClean="0"/>
              <a:t> Layer 4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	- Filters</a:t>
            </a:r>
            <a:r>
              <a:rPr lang="en-US" dirty="0" smtClean="0"/>
              <a:t>: 384</a:t>
            </a:r>
          </a:p>
          <a:p>
            <a:pPr>
              <a:buNone/>
            </a:pPr>
            <a:r>
              <a:rPr lang="en-US" b="1" dirty="0" smtClean="0"/>
              <a:t>	- Kernel Size</a:t>
            </a:r>
            <a:r>
              <a:rPr lang="en-US" dirty="0" smtClean="0"/>
              <a:t>: 3x3</a:t>
            </a:r>
          </a:p>
          <a:p>
            <a:pPr>
              <a:buNone/>
            </a:pPr>
            <a:r>
              <a:rPr lang="en-US" b="1" dirty="0" smtClean="0"/>
              <a:t>	- Stride</a:t>
            </a:r>
            <a:r>
              <a:rPr lang="en-US" dirty="0" smtClean="0"/>
              <a:t>: 1</a:t>
            </a:r>
          </a:p>
          <a:p>
            <a:pPr>
              <a:buNone/>
            </a:pPr>
            <a:r>
              <a:rPr lang="en-US" b="1" dirty="0" smtClean="0"/>
              <a:t>	- Activation</a:t>
            </a:r>
            <a:r>
              <a:rPr lang="en-US" dirty="0" smtClean="0"/>
              <a:t>: </a:t>
            </a:r>
            <a:r>
              <a:rPr lang="en-US" dirty="0" err="1" smtClean="0"/>
              <a:t>ReLU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- Output Size</a:t>
            </a:r>
            <a:r>
              <a:rPr lang="en-US" dirty="0" smtClean="0"/>
              <a:t>: 13x13x384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AlexNet</a:t>
            </a:r>
            <a:r>
              <a:rPr lang="en-IN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Conv</a:t>
            </a:r>
            <a:r>
              <a:rPr lang="en-US" b="1" dirty="0" smtClean="0"/>
              <a:t> Layer 5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	- Filters</a:t>
            </a:r>
            <a:r>
              <a:rPr lang="en-US" dirty="0" smtClean="0"/>
              <a:t>: 256</a:t>
            </a:r>
          </a:p>
          <a:p>
            <a:pPr>
              <a:buNone/>
            </a:pPr>
            <a:r>
              <a:rPr lang="en-US" b="1" dirty="0" smtClean="0"/>
              <a:t>	- Kernel Size</a:t>
            </a:r>
            <a:r>
              <a:rPr lang="en-US" dirty="0" smtClean="0"/>
              <a:t>: 3x3</a:t>
            </a:r>
          </a:p>
          <a:p>
            <a:pPr>
              <a:buNone/>
            </a:pPr>
            <a:r>
              <a:rPr lang="en-US" b="1" dirty="0" smtClean="0"/>
              <a:t>	- Stride</a:t>
            </a:r>
            <a:r>
              <a:rPr lang="en-US" dirty="0" smtClean="0"/>
              <a:t>: 1</a:t>
            </a:r>
          </a:p>
          <a:p>
            <a:pPr>
              <a:buNone/>
            </a:pPr>
            <a:r>
              <a:rPr lang="en-US" b="1" dirty="0" smtClean="0"/>
              <a:t>	- Activation</a:t>
            </a:r>
            <a:r>
              <a:rPr lang="en-US" dirty="0" smtClean="0"/>
              <a:t>: </a:t>
            </a:r>
            <a:r>
              <a:rPr lang="en-US" dirty="0" err="1" smtClean="0"/>
              <a:t>ReLU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- Output Size</a:t>
            </a:r>
            <a:r>
              <a:rPr lang="en-US" dirty="0" smtClean="0"/>
              <a:t>: 13x13x256</a:t>
            </a:r>
          </a:p>
          <a:p>
            <a:endParaRPr lang="en-US" b="1" dirty="0" smtClean="0"/>
          </a:p>
          <a:p>
            <a:r>
              <a:rPr lang="en-US" b="1" dirty="0" smtClean="0"/>
              <a:t>Pooling Layer 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	- Type</a:t>
            </a:r>
            <a:r>
              <a:rPr lang="en-US" dirty="0" smtClean="0"/>
              <a:t>: Max Pooling</a:t>
            </a:r>
          </a:p>
          <a:p>
            <a:pPr>
              <a:buNone/>
            </a:pPr>
            <a:r>
              <a:rPr lang="en-US" b="1" dirty="0" smtClean="0"/>
              <a:t>	- Kernel Size</a:t>
            </a:r>
            <a:r>
              <a:rPr lang="en-US" dirty="0" smtClean="0"/>
              <a:t>: 3x3</a:t>
            </a:r>
          </a:p>
          <a:p>
            <a:pPr>
              <a:buNone/>
            </a:pPr>
            <a:r>
              <a:rPr lang="en-US" b="1" dirty="0" smtClean="0"/>
              <a:t>	- Stride</a:t>
            </a:r>
            <a:r>
              <a:rPr lang="en-US" dirty="0" smtClean="0"/>
              <a:t>: 2</a:t>
            </a:r>
          </a:p>
          <a:p>
            <a:pPr>
              <a:buNone/>
            </a:pPr>
            <a:r>
              <a:rPr lang="en-US" b="1" dirty="0" smtClean="0"/>
              <a:t>	- Output Size</a:t>
            </a:r>
            <a:r>
              <a:rPr lang="en-US" dirty="0" smtClean="0"/>
              <a:t>: 6x6x256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AlexNet</a:t>
            </a:r>
            <a:r>
              <a:rPr lang="en-IN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3. Fully Connected Layers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FC Layer 1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Neurons</a:t>
            </a:r>
            <a:r>
              <a:rPr lang="en-US" dirty="0" smtClean="0"/>
              <a:t>: 4096</a:t>
            </a:r>
          </a:p>
          <a:p>
            <a:pPr lvl="1"/>
            <a:r>
              <a:rPr lang="en-US" b="1" dirty="0" smtClean="0"/>
              <a:t>Activation</a:t>
            </a:r>
            <a:r>
              <a:rPr lang="en-US" dirty="0" smtClean="0"/>
              <a:t>: </a:t>
            </a:r>
            <a:r>
              <a:rPr lang="en-US" dirty="0" err="1" smtClean="0"/>
              <a:t>ReLU</a:t>
            </a:r>
            <a:endParaRPr lang="en-US" dirty="0" smtClean="0"/>
          </a:p>
          <a:p>
            <a:pPr lvl="1"/>
            <a:r>
              <a:rPr lang="en-US" b="1" dirty="0" smtClean="0"/>
              <a:t>Dropout</a:t>
            </a:r>
            <a:r>
              <a:rPr lang="en-US" dirty="0" smtClean="0"/>
              <a:t>: 50% dropout rate during training for regularization</a:t>
            </a:r>
          </a:p>
          <a:p>
            <a:r>
              <a:rPr lang="en-US" b="1" dirty="0" smtClean="0"/>
              <a:t>FC Layer 2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Neurons</a:t>
            </a:r>
            <a:r>
              <a:rPr lang="en-US" dirty="0" smtClean="0"/>
              <a:t>: 4096</a:t>
            </a:r>
          </a:p>
          <a:p>
            <a:pPr lvl="1"/>
            <a:r>
              <a:rPr lang="en-US" b="1" dirty="0" smtClean="0"/>
              <a:t>Activation</a:t>
            </a:r>
            <a:r>
              <a:rPr lang="en-US" dirty="0" smtClean="0"/>
              <a:t>: </a:t>
            </a:r>
            <a:r>
              <a:rPr lang="en-US" dirty="0" err="1" smtClean="0"/>
              <a:t>ReLU</a:t>
            </a:r>
            <a:endParaRPr lang="en-US" dirty="0" smtClean="0"/>
          </a:p>
          <a:p>
            <a:pPr lvl="1"/>
            <a:r>
              <a:rPr lang="en-US" b="1" dirty="0" smtClean="0"/>
              <a:t>Dropout</a:t>
            </a:r>
            <a:r>
              <a:rPr lang="en-US" dirty="0" smtClean="0"/>
              <a:t>: 50% dropout rate during training for regularization</a:t>
            </a:r>
          </a:p>
          <a:p>
            <a:r>
              <a:rPr lang="en-US" b="1" dirty="0" smtClean="0"/>
              <a:t>FC Layer 3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Neurons</a:t>
            </a:r>
            <a:r>
              <a:rPr lang="en-US" dirty="0" smtClean="0"/>
              <a:t>: 1000 (for 1000 classes in the </a:t>
            </a:r>
            <a:r>
              <a:rPr lang="en-US" dirty="0" err="1" smtClean="0"/>
              <a:t>ImageNet</a:t>
            </a:r>
            <a:r>
              <a:rPr lang="en-US" dirty="0" smtClean="0"/>
              <a:t> dataset)</a:t>
            </a:r>
          </a:p>
          <a:p>
            <a:pPr lvl="1"/>
            <a:r>
              <a:rPr lang="en-US" b="1" dirty="0" smtClean="0"/>
              <a:t>Activation</a:t>
            </a:r>
            <a:r>
              <a:rPr lang="en-US" dirty="0" smtClean="0"/>
              <a:t>: </a:t>
            </a:r>
            <a:r>
              <a:rPr lang="en-US" dirty="0" err="1" smtClean="0"/>
              <a:t>Softmax</a:t>
            </a:r>
            <a:r>
              <a:rPr lang="en-US" dirty="0" smtClean="0"/>
              <a:t> (to produce class probabilities)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310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AlexNet</vt:lpstr>
      <vt:lpstr>AlexNet</vt:lpstr>
      <vt:lpstr>AlexNet Architecture</vt:lpstr>
      <vt:lpstr>AlexNet Architecture</vt:lpstr>
      <vt:lpstr>AlexNet Architecture</vt:lpstr>
      <vt:lpstr>AlexNet Architecture</vt:lpstr>
      <vt:lpstr>AlexNet Architecture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AlexNet</dc:title>
  <dc:creator>Asit Kumar Das</dc:creator>
  <cp:lastModifiedBy>Asit Kumar Das</cp:lastModifiedBy>
  <cp:revision>9</cp:revision>
  <dcterms:created xsi:type="dcterms:W3CDTF">2024-09-29T18:15:49Z</dcterms:created>
  <dcterms:modified xsi:type="dcterms:W3CDTF">2024-10-12T05:48:09Z</dcterms:modified>
</cp:coreProperties>
</file>