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72" r:id="rId11"/>
    <p:sldId id="273" r:id="rId12"/>
    <p:sldId id="274" r:id="rId13"/>
    <p:sldId id="275" r:id="rId14"/>
    <p:sldId id="288" r:id="rId15"/>
    <p:sldId id="277" r:id="rId16"/>
    <p:sldId id="278" r:id="rId17"/>
    <p:sldId id="289" r:id="rId18"/>
    <p:sldId id="279" r:id="rId19"/>
    <p:sldId id="280" r:id="rId20"/>
    <p:sldId id="281" r:id="rId21"/>
    <p:sldId id="290" r:id="rId22"/>
    <p:sldId id="282" r:id="rId23"/>
    <p:sldId id="283" r:id="rId24"/>
    <p:sldId id="284" r:id="rId25"/>
    <p:sldId id="285" r:id="rId26"/>
    <p:sldId id="286" r:id="rId27"/>
    <p:sldId id="270" r:id="rId28"/>
    <p:sldId id="297" r:id="rId29"/>
    <p:sldId id="287" r:id="rId30"/>
    <p:sldId id="291" r:id="rId31"/>
    <p:sldId id="292" r:id="rId32"/>
    <p:sldId id="295" r:id="rId33"/>
    <p:sldId id="296" r:id="rId34"/>
    <p:sldId id="260" r:id="rId35"/>
    <p:sldId id="298" r:id="rId36"/>
    <p:sldId id="299" r:id="rId37"/>
    <p:sldId id="303" r:id="rId38"/>
    <p:sldId id="304" r:id="rId39"/>
    <p:sldId id="305" r:id="rId40"/>
    <p:sldId id="306" r:id="rId41"/>
    <p:sldId id="307" r:id="rId42"/>
    <p:sldId id="301" r:id="rId43"/>
    <p:sldId id="300" r:id="rId44"/>
    <p:sldId id="302" r:id="rId45"/>
    <p:sldId id="308" r:id="rId46"/>
    <p:sldId id="311" r:id="rId47"/>
    <p:sldId id="321" r:id="rId48"/>
    <p:sldId id="312" r:id="rId49"/>
    <p:sldId id="309" r:id="rId50"/>
    <p:sldId id="313" r:id="rId51"/>
    <p:sldId id="314" r:id="rId52"/>
    <p:sldId id="317" r:id="rId53"/>
    <p:sldId id="259" r:id="rId54"/>
    <p:sldId id="32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FF9393-A619-4DFF-80D5-F8536B6ED543}"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02F40-EB83-4511-A908-6047B80593A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FF9393-A619-4DFF-80D5-F8536B6ED543}"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02F40-EB83-4511-A908-6047B80593A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FF9393-A619-4DFF-80D5-F8536B6ED543}"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02F40-EB83-4511-A908-6047B80593A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FF9393-A619-4DFF-80D5-F8536B6ED543}"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02F40-EB83-4511-A908-6047B80593A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F9393-A619-4DFF-80D5-F8536B6ED543}"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02F40-EB83-4511-A908-6047B80593A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FF9393-A619-4DFF-80D5-F8536B6ED543}"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02F40-EB83-4511-A908-6047B80593A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FF9393-A619-4DFF-80D5-F8536B6ED543}" type="datetimeFigureOut">
              <a:rPr lang="en-US" smtClean="0"/>
              <a:pPr/>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102F40-EB83-4511-A908-6047B80593A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FF9393-A619-4DFF-80D5-F8536B6ED543}" type="datetimeFigureOut">
              <a:rPr lang="en-US" smtClean="0"/>
              <a:pPr/>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102F40-EB83-4511-A908-6047B80593A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F9393-A619-4DFF-80D5-F8536B6ED543}" type="datetimeFigureOut">
              <a:rPr lang="en-US" smtClean="0"/>
              <a:pPr/>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102F40-EB83-4511-A908-6047B80593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F9393-A619-4DFF-80D5-F8536B6ED543}"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02F40-EB83-4511-A908-6047B80593A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F9393-A619-4DFF-80D5-F8536B6ED543}"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02F40-EB83-4511-A908-6047B80593A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F9393-A619-4DFF-80D5-F8536B6ED543}" type="datetimeFigureOut">
              <a:rPr lang="en-US" smtClean="0"/>
              <a:pPr/>
              <a:t>11/12/2024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02F40-EB83-4511-A908-6047B80593A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54032"/>
          </a:xfrm>
        </p:spPr>
        <p:txBody>
          <a:bodyPr>
            <a:normAutofit fontScale="90000"/>
          </a:bodyPr>
          <a:lstStyle/>
          <a:p>
            <a:r>
              <a:rPr lang="en-US" dirty="0" err="1"/>
              <a:t>Autoencoder</a:t>
            </a:r>
            <a:endParaRPr lang="en-US" dirty="0"/>
          </a:p>
        </p:txBody>
      </p:sp>
      <p:sp>
        <p:nvSpPr>
          <p:cNvPr id="5" name="Content Placeholder 4"/>
          <p:cNvSpPr>
            <a:spLocks noGrp="1"/>
          </p:cNvSpPr>
          <p:nvPr>
            <p:ph idx="1"/>
          </p:nvPr>
        </p:nvSpPr>
        <p:spPr>
          <a:xfrm>
            <a:off x="500034" y="1000108"/>
            <a:ext cx="8229600" cy="5126055"/>
          </a:xfrm>
        </p:spPr>
        <p:txBody>
          <a:bodyPr>
            <a:normAutofit fontScale="92500" lnSpcReduction="10000"/>
          </a:bodyPr>
          <a:lstStyle/>
          <a:p>
            <a:pPr algn="just"/>
            <a:r>
              <a:rPr lang="en-US" dirty="0"/>
              <a:t>An </a:t>
            </a:r>
            <a:r>
              <a:rPr lang="en-US" dirty="0" err="1"/>
              <a:t>autoencoder</a:t>
            </a:r>
            <a:r>
              <a:rPr lang="en-US" dirty="0"/>
              <a:t> is a type of unsupervised learning where neural networks are subject to the </a:t>
            </a:r>
            <a:r>
              <a:rPr lang="en-US" dirty="0">
                <a:solidFill>
                  <a:srgbClr val="FF0000"/>
                </a:solidFill>
              </a:rPr>
              <a:t>task of representation learning</a:t>
            </a:r>
            <a:r>
              <a:rPr lang="en-US" dirty="0"/>
              <a:t>. </a:t>
            </a:r>
          </a:p>
          <a:p>
            <a:pPr algn="just"/>
            <a:r>
              <a:rPr lang="en-US" dirty="0"/>
              <a:t>Its main purpose is to learn efficient representations of data, typically for the </a:t>
            </a:r>
            <a:r>
              <a:rPr lang="en-US" dirty="0">
                <a:solidFill>
                  <a:srgbClr val="FF0000"/>
                </a:solidFill>
              </a:rPr>
              <a:t>purpose of dimensionality reduction </a:t>
            </a:r>
            <a:r>
              <a:rPr lang="en-US" dirty="0"/>
              <a:t>or feature extraction.</a:t>
            </a:r>
          </a:p>
          <a:p>
            <a:pPr algn="just"/>
            <a:r>
              <a:rPr lang="en-US" dirty="0"/>
              <a:t>Here, we use </a:t>
            </a:r>
            <a:r>
              <a:rPr lang="en-US" dirty="0">
                <a:solidFill>
                  <a:srgbClr val="FF0000"/>
                </a:solidFill>
              </a:rPr>
              <a:t>unlabelled data </a:t>
            </a:r>
            <a:r>
              <a:rPr lang="en-US" dirty="0"/>
              <a:t>and still use </a:t>
            </a:r>
            <a:r>
              <a:rPr lang="en-US" dirty="0" err="1">
                <a:solidFill>
                  <a:srgbClr val="FF0000"/>
                </a:solidFill>
              </a:rPr>
              <a:t>backpropagation</a:t>
            </a:r>
            <a:r>
              <a:rPr lang="en-US" dirty="0">
                <a:solidFill>
                  <a:srgbClr val="FF0000"/>
                </a:solidFill>
              </a:rPr>
              <a:t> algorithm </a:t>
            </a:r>
            <a:r>
              <a:rPr lang="en-US" dirty="0"/>
              <a:t>to represent the input data into </a:t>
            </a:r>
            <a:r>
              <a:rPr lang="en-US" dirty="0">
                <a:solidFill>
                  <a:srgbClr val="FF0000"/>
                </a:solidFill>
              </a:rPr>
              <a:t>encoded form </a:t>
            </a:r>
            <a:r>
              <a:rPr lang="en-US" dirty="0"/>
              <a:t>so that we can decode the encoded data to </a:t>
            </a:r>
            <a:r>
              <a:rPr lang="en-US" dirty="0">
                <a:solidFill>
                  <a:srgbClr val="FF0000"/>
                </a:solidFill>
              </a:rPr>
              <a:t>reconstruct</a:t>
            </a:r>
            <a:r>
              <a:rPr lang="en-US" dirty="0"/>
              <a:t> the original data from the encoded representation.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Loss Function</a:t>
            </a:r>
            <a:endParaRPr lang="en-US" dirty="0"/>
          </a:p>
        </p:txBody>
      </p:sp>
      <p:sp>
        <p:nvSpPr>
          <p:cNvPr id="3" name="Content Placeholder 2"/>
          <p:cNvSpPr>
            <a:spLocks noGrp="1"/>
          </p:cNvSpPr>
          <p:nvPr>
            <p:ph idx="1"/>
          </p:nvPr>
        </p:nvSpPr>
        <p:spPr>
          <a:xfrm>
            <a:off x="457200" y="928670"/>
            <a:ext cx="8229600" cy="5197493"/>
          </a:xfrm>
        </p:spPr>
        <p:txBody>
          <a:bodyPr>
            <a:normAutofit fontScale="92500" lnSpcReduction="20000"/>
          </a:bodyPr>
          <a:lstStyle/>
          <a:p>
            <a:r>
              <a:rPr lang="en-IN" dirty="0"/>
              <a:t>Whatever may be the type of </a:t>
            </a:r>
            <a:r>
              <a:rPr lang="en-IN" dirty="0" err="1"/>
              <a:t>autoencoder</a:t>
            </a:r>
            <a:r>
              <a:rPr lang="en-IN" dirty="0"/>
              <a:t>, we have to encode the input data and again decode the encoded data for faithful reconstruction of the input. </a:t>
            </a:r>
          </a:p>
          <a:p>
            <a:r>
              <a:rPr lang="en-IN" dirty="0"/>
              <a:t>At the encoder side, the bottleneck layer compress the input data and at decoder side the compressed data is reconstructed.</a:t>
            </a:r>
          </a:p>
          <a:p>
            <a:r>
              <a:rPr lang="en-IN" dirty="0"/>
              <a:t>So </a:t>
            </a:r>
            <a:r>
              <a:rPr lang="en-IN" dirty="0" err="1"/>
              <a:t>autoencoder</a:t>
            </a:r>
            <a:r>
              <a:rPr lang="en-IN" dirty="0"/>
              <a:t> should perform two tasks: </a:t>
            </a:r>
          </a:p>
          <a:p>
            <a:pPr>
              <a:buNone/>
            </a:pPr>
            <a:r>
              <a:rPr lang="en-IN" dirty="0"/>
              <a:t>(</a:t>
            </a:r>
            <a:r>
              <a:rPr lang="en-IN" dirty="0" err="1"/>
              <a:t>i</a:t>
            </a:r>
            <a:r>
              <a:rPr lang="en-IN" dirty="0"/>
              <a:t>) </a:t>
            </a:r>
            <a:r>
              <a:rPr lang="en-IN" dirty="0" err="1"/>
              <a:t>Autoencoder</a:t>
            </a:r>
            <a:r>
              <a:rPr lang="en-IN" dirty="0"/>
              <a:t> should be sensitive to input for accurate reconstruction. </a:t>
            </a:r>
          </a:p>
          <a:p>
            <a:pPr>
              <a:buNone/>
            </a:pPr>
            <a:r>
              <a:rPr lang="en-IN" dirty="0"/>
              <a:t>(ii) It should not be sensitive enough to memorize or </a:t>
            </a:r>
            <a:r>
              <a:rPr lang="en-IN" dirty="0" err="1"/>
              <a:t>overfit</a:t>
            </a:r>
            <a:r>
              <a:rPr lang="en-IN" dirty="0"/>
              <a:t> the training data.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01080" cy="439718"/>
          </a:xfrm>
        </p:spPr>
        <p:txBody>
          <a:bodyPr>
            <a:normAutofit fontScale="90000"/>
          </a:bodyPr>
          <a:lstStyle/>
          <a:p>
            <a:r>
              <a:rPr lang="en-IN" sz="2800" b="1" dirty="0"/>
              <a:t>Loss Function</a:t>
            </a:r>
            <a:endParaRPr lang="en-US" sz="2800" b="1" dirty="0"/>
          </a:p>
        </p:txBody>
      </p:sp>
      <p:sp>
        <p:nvSpPr>
          <p:cNvPr id="4" name="Content Placeholder 3"/>
          <p:cNvSpPr>
            <a:spLocks noGrp="1"/>
          </p:cNvSpPr>
          <p:nvPr>
            <p:ph idx="1"/>
          </p:nvPr>
        </p:nvSpPr>
        <p:spPr>
          <a:xfrm>
            <a:off x="428596" y="1071546"/>
            <a:ext cx="8229600" cy="4525963"/>
          </a:xfrm>
        </p:spPr>
        <p:txBody>
          <a:bodyPr>
            <a:normAutofit fontScale="85000" lnSpcReduction="20000"/>
          </a:bodyPr>
          <a:lstStyle/>
          <a:p>
            <a:pPr>
              <a:buNone/>
            </a:pPr>
            <a:r>
              <a:rPr lang="en-IN" dirty="0"/>
              <a:t>(</a:t>
            </a:r>
            <a:r>
              <a:rPr lang="en-IN" dirty="0" err="1"/>
              <a:t>i</a:t>
            </a:r>
            <a:r>
              <a:rPr lang="en-IN" dirty="0"/>
              <a:t>) Sensitive to input for accurate reconstruction =&gt;</a:t>
            </a:r>
          </a:p>
          <a:p>
            <a:r>
              <a:rPr lang="en-IN" dirty="0"/>
              <a:t> Reconstructed vector </a:t>
            </a:r>
            <a:r>
              <a:rPr lang="en-US" dirty="0"/>
              <a:t>x̂ should be as close as possible to the input vector X, </a:t>
            </a:r>
            <a:r>
              <a:rPr lang="en-IN" dirty="0"/>
              <a:t>i.e., </a:t>
            </a:r>
            <a:r>
              <a:rPr lang="en-IN" dirty="0" err="1"/>
              <a:t>autoencoder</a:t>
            </a:r>
            <a:r>
              <a:rPr lang="en-IN" dirty="0"/>
              <a:t> should accurately reconstruct the input vector. </a:t>
            </a:r>
          </a:p>
          <a:p>
            <a:r>
              <a:rPr lang="en-IN" dirty="0"/>
              <a:t>But if this is the only aim of the </a:t>
            </a:r>
            <a:r>
              <a:rPr lang="en-IN" dirty="0" err="1"/>
              <a:t>autoencoder</a:t>
            </a:r>
            <a:r>
              <a:rPr lang="en-IN" dirty="0"/>
              <a:t>, then it might be possible that </a:t>
            </a:r>
            <a:r>
              <a:rPr lang="en-IN" dirty="0" err="1"/>
              <a:t>autoencoder</a:t>
            </a:r>
            <a:r>
              <a:rPr lang="en-IN" dirty="0"/>
              <a:t> simply learns the identity mapping. </a:t>
            </a:r>
          </a:p>
          <a:p>
            <a:r>
              <a:rPr lang="en-IN" dirty="0"/>
              <a:t>Then the learnt identity mapping will faithfully reconstruct the input data.</a:t>
            </a:r>
          </a:p>
          <a:p>
            <a:r>
              <a:rPr lang="en-IN" dirty="0"/>
              <a:t>But this should not be the only objective function of an </a:t>
            </a:r>
            <a:r>
              <a:rPr lang="en-IN" dirty="0" err="1"/>
              <a:t>autoencoder</a:t>
            </a:r>
            <a:r>
              <a:rPr lang="en-IN" dirty="0"/>
              <a:t>, as the </a:t>
            </a:r>
            <a:r>
              <a:rPr lang="en-IN" dirty="0" err="1"/>
              <a:t>autoencoder</a:t>
            </a:r>
            <a:r>
              <a:rPr lang="en-IN" dirty="0"/>
              <a:t> than memorize the input data. </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01080" cy="439718"/>
          </a:xfrm>
        </p:spPr>
        <p:txBody>
          <a:bodyPr>
            <a:normAutofit fontScale="90000"/>
          </a:bodyPr>
          <a:lstStyle/>
          <a:p>
            <a:r>
              <a:rPr lang="en-IN" sz="2800" b="1" dirty="0"/>
              <a:t>Loss Function</a:t>
            </a:r>
            <a:endParaRPr lang="en-US" sz="2800" b="1" dirty="0"/>
          </a:p>
        </p:txBody>
      </p:sp>
      <p:sp>
        <p:nvSpPr>
          <p:cNvPr id="4" name="Content Placeholder 3"/>
          <p:cNvSpPr>
            <a:spLocks noGrp="1"/>
          </p:cNvSpPr>
          <p:nvPr>
            <p:ph idx="1"/>
          </p:nvPr>
        </p:nvSpPr>
        <p:spPr>
          <a:xfrm>
            <a:off x="285720" y="857232"/>
            <a:ext cx="8643998" cy="5857916"/>
          </a:xfrm>
        </p:spPr>
        <p:txBody>
          <a:bodyPr>
            <a:noAutofit/>
          </a:bodyPr>
          <a:lstStyle/>
          <a:p>
            <a:pPr>
              <a:buNone/>
            </a:pPr>
            <a:r>
              <a:rPr lang="en-IN" sz="2800" dirty="0"/>
              <a:t>(ii) Insensitive enough to memorize or </a:t>
            </a:r>
            <a:r>
              <a:rPr lang="en-IN" sz="2800" dirty="0" err="1"/>
              <a:t>overfit</a:t>
            </a:r>
            <a:r>
              <a:rPr lang="en-IN" sz="2800" dirty="0"/>
              <a:t> the training data =&gt;</a:t>
            </a:r>
          </a:p>
          <a:p>
            <a:r>
              <a:rPr lang="en-IN" sz="2800" dirty="0"/>
              <a:t> The main interest in an </a:t>
            </a:r>
            <a:r>
              <a:rPr lang="en-IN" sz="2800" dirty="0" err="1"/>
              <a:t>autoencoder</a:t>
            </a:r>
            <a:r>
              <a:rPr lang="en-IN" sz="2800" dirty="0"/>
              <a:t> is that how the data is represented in the compressed domain. Because this encoded data is useful for some other applications. </a:t>
            </a:r>
          </a:p>
          <a:p>
            <a:r>
              <a:rPr lang="en-IN" sz="2800" dirty="0"/>
              <a:t>So we have two conflicting requirements or expectations from an </a:t>
            </a:r>
            <a:r>
              <a:rPr lang="en-IN" sz="2800" dirty="0" err="1"/>
              <a:t>autoencoder</a:t>
            </a:r>
            <a:r>
              <a:rPr lang="en-IN" sz="2800" dirty="0"/>
              <a:t>: it should be sensitive and at the same time should not be sensitive enough.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IN" dirty="0"/>
              <a:t>Loss Function</a:t>
            </a:r>
            <a:endParaRPr lang="en-US" dirty="0"/>
          </a:p>
        </p:txBody>
      </p:sp>
      <p:sp>
        <p:nvSpPr>
          <p:cNvPr id="3" name="Content Placeholder 2"/>
          <p:cNvSpPr>
            <a:spLocks noGrp="1"/>
          </p:cNvSpPr>
          <p:nvPr>
            <p:ph idx="1"/>
          </p:nvPr>
        </p:nvSpPr>
        <p:spPr>
          <a:xfrm>
            <a:off x="500034" y="2428868"/>
            <a:ext cx="8229600" cy="3929090"/>
          </a:xfrm>
        </p:spPr>
        <p:txBody>
          <a:bodyPr>
            <a:normAutofit lnSpcReduction="10000"/>
          </a:bodyPr>
          <a:lstStyle/>
          <a:p>
            <a:r>
              <a:rPr lang="en-US" sz="2800" dirty="0"/>
              <a:t>The </a:t>
            </a:r>
            <a:r>
              <a:rPr lang="en-US" sz="2800" b="1" dirty="0"/>
              <a:t>loss function</a:t>
            </a:r>
            <a:r>
              <a:rPr lang="en-US" sz="2800" dirty="0"/>
              <a:t> measures how well the network can reconstruct its input after passing through a lower-dimensional representation (latent space). </a:t>
            </a:r>
            <a:endParaRPr lang="en-IN" sz="2800" dirty="0"/>
          </a:p>
          <a:p>
            <a:r>
              <a:rPr lang="en-IN" sz="2800" dirty="0"/>
              <a:t>This loss function has two components. First part, L(X, </a:t>
            </a:r>
            <a:r>
              <a:rPr lang="en-US" sz="2800" dirty="0"/>
              <a:t>x̂ </a:t>
            </a:r>
            <a:r>
              <a:rPr lang="en-IN" sz="2800" dirty="0"/>
              <a:t>) gives the error between original and reconstructed input. </a:t>
            </a:r>
          </a:p>
          <a:p>
            <a:endParaRPr lang="en-IN" sz="2800" dirty="0"/>
          </a:p>
          <a:p>
            <a:r>
              <a:rPr lang="en-IN" sz="2800" dirty="0"/>
              <a:t>This should be minimized. That is </a:t>
            </a:r>
            <a:r>
              <a:rPr lang="en-IN" sz="2800" dirty="0" err="1"/>
              <a:t>autoencoder</a:t>
            </a:r>
            <a:r>
              <a:rPr lang="en-IN" sz="2800" dirty="0"/>
              <a:t> is sensitive for faithful reconstruction of the input.</a:t>
            </a:r>
          </a:p>
        </p:txBody>
      </p:sp>
      <p:sp>
        <p:nvSpPr>
          <p:cNvPr id="6" name="Rectangle 5"/>
          <p:cNvSpPr/>
          <p:nvPr/>
        </p:nvSpPr>
        <p:spPr>
          <a:xfrm>
            <a:off x="642910" y="857232"/>
            <a:ext cx="7500990" cy="954107"/>
          </a:xfrm>
          <a:prstGeom prst="rect">
            <a:avLst/>
          </a:prstGeom>
        </p:spPr>
        <p:txBody>
          <a:bodyPr wrap="square">
            <a:spAutoFit/>
          </a:bodyPr>
          <a:lstStyle/>
          <a:p>
            <a:pPr>
              <a:buFont typeface="Arial" pitchFamily="34" charset="0"/>
              <a:buChar char="•"/>
            </a:pPr>
            <a:r>
              <a:rPr lang="en-IN" sz="2800" dirty="0"/>
              <a:t> Both the conflicting requirements are satisfied by defining an appropriate loss function.  </a:t>
            </a:r>
          </a:p>
        </p:txBody>
      </p:sp>
      <p:sp>
        <p:nvSpPr>
          <p:cNvPr id="7" name="TextBox 6"/>
          <p:cNvSpPr txBox="1"/>
          <p:nvPr/>
        </p:nvSpPr>
        <p:spPr>
          <a:xfrm>
            <a:off x="1142976" y="1857364"/>
            <a:ext cx="5300746" cy="523220"/>
          </a:xfrm>
          <a:prstGeom prst="rect">
            <a:avLst/>
          </a:prstGeom>
          <a:noFill/>
        </p:spPr>
        <p:txBody>
          <a:bodyPr wrap="none" rtlCol="0">
            <a:spAutoFit/>
          </a:bodyPr>
          <a:lstStyle/>
          <a:p>
            <a:r>
              <a:rPr lang="en-US" sz="2800" b="1" dirty="0"/>
              <a:t>Loss Function: L(X, x̂) + </a:t>
            </a:r>
            <a:r>
              <a:rPr lang="en-US" sz="2800" b="1" dirty="0" err="1"/>
              <a:t>Regularizer</a:t>
            </a:r>
            <a:endParaRPr lang="en-US" sz="2800" b="1" dirty="0"/>
          </a:p>
        </p:txBody>
      </p:sp>
      <p:sp>
        <p:nvSpPr>
          <p:cNvPr id="184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286248" y="4572008"/>
            <a:ext cx="2673350" cy="749300"/>
          </a:xfrm>
          <a:prstGeom prst="rect">
            <a:avLst/>
          </a:prstGeom>
          <a:noFill/>
        </p:spPr>
      </p:pic>
      <p:sp>
        <p:nvSpPr>
          <p:cNvPr id="18435" name="Rectangle 3"/>
          <p:cNvSpPr>
            <a:spLocks noChangeArrowheads="1"/>
          </p:cNvSpPr>
          <p:nvPr/>
        </p:nvSpPr>
        <p:spPr bwMode="auto">
          <a:xfrm>
            <a:off x="0" y="1206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Loss Function</a:t>
            </a:r>
            <a:endParaRPr lang="en-US" dirty="0"/>
          </a:p>
        </p:txBody>
      </p:sp>
      <p:sp>
        <p:nvSpPr>
          <p:cNvPr id="3" name="Content Placeholder 2"/>
          <p:cNvSpPr>
            <a:spLocks noGrp="1"/>
          </p:cNvSpPr>
          <p:nvPr>
            <p:ph idx="1"/>
          </p:nvPr>
        </p:nvSpPr>
        <p:spPr>
          <a:xfrm>
            <a:off x="457200" y="1928802"/>
            <a:ext cx="8229600" cy="4197361"/>
          </a:xfrm>
        </p:spPr>
        <p:txBody>
          <a:bodyPr>
            <a:normAutofit fontScale="85000" lnSpcReduction="20000"/>
          </a:bodyPr>
          <a:lstStyle/>
          <a:p>
            <a:r>
              <a:rPr lang="en-IN" dirty="0"/>
              <a:t>The second part of the loss function is the </a:t>
            </a:r>
            <a:r>
              <a:rPr lang="en-IN" dirty="0" err="1"/>
              <a:t>regularizer</a:t>
            </a:r>
            <a:r>
              <a:rPr lang="en-IN" dirty="0"/>
              <a:t> which conflicts the first part.</a:t>
            </a:r>
          </a:p>
          <a:p>
            <a:r>
              <a:rPr lang="en-IN" dirty="0" err="1"/>
              <a:t>Regularizer</a:t>
            </a:r>
            <a:r>
              <a:rPr lang="en-IN" dirty="0"/>
              <a:t> term tries to make the </a:t>
            </a:r>
            <a:r>
              <a:rPr lang="en-IN" dirty="0" err="1"/>
              <a:t>autoencoder</a:t>
            </a:r>
            <a:r>
              <a:rPr lang="en-IN" dirty="0"/>
              <a:t> insensitive to the input and forces it to learn the low dimensional representation. </a:t>
            </a:r>
          </a:p>
          <a:p>
            <a:r>
              <a:rPr lang="en-IN" dirty="0"/>
              <a:t>Thus </a:t>
            </a:r>
            <a:r>
              <a:rPr lang="en-IN" dirty="0" err="1"/>
              <a:t>autoencoder</a:t>
            </a:r>
            <a:r>
              <a:rPr lang="en-IN" dirty="0"/>
              <a:t> learns the salient features of the input. Using this salient feature, the decoder can reconstruct the input data. </a:t>
            </a:r>
          </a:p>
          <a:p>
            <a:r>
              <a:rPr lang="en-IN" dirty="0"/>
              <a:t>So, it does not simply learn the identity function. </a:t>
            </a:r>
          </a:p>
          <a:p>
            <a:r>
              <a:rPr lang="en-IN" dirty="0"/>
              <a:t>This loss function is used in </a:t>
            </a:r>
            <a:r>
              <a:rPr lang="en-IN" dirty="0" err="1"/>
              <a:t>backpropagation</a:t>
            </a:r>
            <a:r>
              <a:rPr lang="en-IN" dirty="0"/>
              <a:t> learning for training of </a:t>
            </a:r>
            <a:r>
              <a:rPr lang="en-IN" dirty="0" err="1"/>
              <a:t>autoencoder</a:t>
            </a:r>
            <a:endParaRPr lang="en-US" dirty="0"/>
          </a:p>
          <a:p>
            <a:endParaRPr lang="en-US" dirty="0"/>
          </a:p>
        </p:txBody>
      </p:sp>
      <p:sp>
        <p:nvSpPr>
          <p:cNvPr id="5" name="Rectangle 4"/>
          <p:cNvSpPr/>
          <p:nvPr/>
        </p:nvSpPr>
        <p:spPr>
          <a:xfrm>
            <a:off x="2428860" y="1214422"/>
            <a:ext cx="4563493" cy="461665"/>
          </a:xfrm>
          <a:prstGeom prst="rect">
            <a:avLst/>
          </a:prstGeom>
        </p:spPr>
        <p:txBody>
          <a:bodyPr wrap="none">
            <a:spAutoFit/>
          </a:bodyPr>
          <a:lstStyle/>
          <a:p>
            <a:r>
              <a:rPr lang="en-US" sz="2400" b="1" dirty="0"/>
              <a:t>Loss Function: L(X, x̂) + </a:t>
            </a:r>
            <a:r>
              <a:rPr lang="en-US" sz="2400" b="1" dirty="0" err="1"/>
              <a:t>Regularizer</a:t>
            </a:r>
            <a:endParaRPr lang="en-US"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a:t>Loss Function</a:t>
            </a:r>
            <a:endParaRPr lang="en-US" dirty="0"/>
          </a:p>
        </p:txBody>
      </p:sp>
      <p:sp>
        <p:nvSpPr>
          <p:cNvPr id="3" name="Content Placeholder 2"/>
          <p:cNvSpPr>
            <a:spLocks noGrp="1"/>
          </p:cNvSpPr>
          <p:nvPr>
            <p:ph idx="1"/>
          </p:nvPr>
        </p:nvSpPr>
        <p:spPr>
          <a:xfrm>
            <a:off x="457200" y="914400"/>
            <a:ext cx="8229600" cy="5211763"/>
          </a:xfrm>
        </p:spPr>
        <p:txBody>
          <a:bodyPr/>
          <a:lstStyle/>
          <a:p>
            <a:r>
              <a:rPr lang="en-US" sz="2000" dirty="0"/>
              <a:t>The most common loss functions for </a:t>
            </a:r>
            <a:r>
              <a:rPr lang="en-US" sz="2000" dirty="0" err="1"/>
              <a:t>autoencoders</a:t>
            </a:r>
            <a:r>
              <a:rPr lang="en-US" sz="2000" dirty="0"/>
              <a:t> are:</a:t>
            </a:r>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500034" y="1500174"/>
            <a:ext cx="8153400" cy="507209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Loss Function</a:t>
            </a:r>
          </a:p>
        </p:txBody>
      </p:sp>
      <p:pic>
        <p:nvPicPr>
          <p:cNvPr id="2050" name="Picture 2"/>
          <p:cNvPicPr>
            <a:picLocks noGrp="1" noChangeAspect="1" noChangeArrowheads="1"/>
          </p:cNvPicPr>
          <p:nvPr>
            <p:ph idx="1"/>
          </p:nvPr>
        </p:nvPicPr>
        <p:blipFill>
          <a:blip r:embed="rId2"/>
          <a:srcRect/>
          <a:stretch>
            <a:fillRect/>
          </a:stretch>
        </p:blipFill>
        <p:spPr bwMode="auto">
          <a:xfrm>
            <a:off x="560310" y="1071546"/>
            <a:ext cx="7423084" cy="450059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 Function</a:t>
            </a:r>
          </a:p>
        </p:txBody>
      </p:sp>
      <p:pic>
        <p:nvPicPr>
          <p:cNvPr id="4" name="Content Placeholder 3"/>
          <p:cNvPicPr>
            <a:picLocks noGrp="1" noChangeAspect="1" noChangeArrowheads="1"/>
          </p:cNvPicPr>
          <p:nvPr>
            <p:ph idx="1"/>
          </p:nvPr>
        </p:nvPicPr>
        <p:blipFill>
          <a:blip r:embed="rId2"/>
          <a:srcRect/>
          <a:stretch>
            <a:fillRect/>
          </a:stretch>
        </p:blipFill>
        <p:spPr bwMode="auto">
          <a:xfrm>
            <a:off x="857224" y="1428736"/>
            <a:ext cx="7765420" cy="450059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US" dirty="0"/>
              <a:t>Regularization</a:t>
            </a:r>
          </a:p>
        </p:txBody>
      </p:sp>
      <p:sp>
        <p:nvSpPr>
          <p:cNvPr id="3" name="Content Placeholder 2"/>
          <p:cNvSpPr>
            <a:spLocks noGrp="1"/>
          </p:cNvSpPr>
          <p:nvPr>
            <p:ph idx="1"/>
          </p:nvPr>
        </p:nvSpPr>
        <p:spPr>
          <a:xfrm>
            <a:off x="457200" y="785794"/>
            <a:ext cx="8229600" cy="5340369"/>
          </a:xfrm>
        </p:spPr>
        <p:txBody>
          <a:bodyPr>
            <a:normAutofit/>
          </a:bodyPr>
          <a:lstStyle/>
          <a:p>
            <a:r>
              <a:rPr lang="en-US" sz="2000" dirty="0"/>
              <a:t>In </a:t>
            </a:r>
            <a:r>
              <a:rPr lang="en-US" sz="2000" dirty="0" err="1"/>
              <a:t>autoencoders</a:t>
            </a:r>
            <a:r>
              <a:rPr lang="en-US" sz="2000" dirty="0"/>
              <a:t>, </a:t>
            </a:r>
            <a:r>
              <a:rPr lang="en-US" sz="2000" b="1" dirty="0"/>
              <a:t>regularization</a:t>
            </a:r>
            <a:r>
              <a:rPr lang="en-US" sz="2000" dirty="0"/>
              <a:t> is often applied to the loss function to improve the learned latent space representation or to prevent </a:t>
            </a:r>
            <a:r>
              <a:rPr lang="en-US" sz="2000" dirty="0" err="1"/>
              <a:t>overfitting</a:t>
            </a:r>
            <a:r>
              <a:rPr lang="en-US" sz="2000" dirty="0"/>
              <a:t>. </a:t>
            </a:r>
          </a:p>
          <a:p>
            <a:r>
              <a:rPr lang="en-US" sz="2000" dirty="0"/>
              <a:t>Various types of regularization encourage the </a:t>
            </a:r>
            <a:r>
              <a:rPr lang="en-US" sz="2000" dirty="0" err="1"/>
              <a:t>autoencoder</a:t>
            </a:r>
            <a:r>
              <a:rPr lang="en-US" sz="2000" dirty="0"/>
              <a:t> to learn meaningful and efficient representations. </a:t>
            </a:r>
          </a:p>
        </p:txBody>
      </p:sp>
      <p:pic>
        <p:nvPicPr>
          <p:cNvPr id="4" name="Picture 2"/>
          <p:cNvPicPr>
            <a:picLocks noChangeAspect="1" noChangeArrowheads="1"/>
          </p:cNvPicPr>
          <p:nvPr/>
        </p:nvPicPr>
        <p:blipFill>
          <a:blip r:embed="rId2"/>
          <a:srcRect/>
          <a:stretch>
            <a:fillRect/>
          </a:stretch>
        </p:blipFill>
        <p:spPr bwMode="auto">
          <a:xfrm>
            <a:off x="500034" y="2214554"/>
            <a:ext cx="8072494" cy="421484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Regularization</a:t>
            </a:r>
          </a:p>
        </p:txBody>
      </p:sp>
      <p:pic>
        <p:nvPicPr>
          <p:cNvPr id="5" name="Picture 2"/>
          <p:cNvPicPr>
            <a:picLocks noChangeAspect="1" noChangeArrowheads="1"/>
          </p:cNvPicPr>
          <p:nvPr/>
        </p:nvPicPr>
        <p:blipFill>
          <a:blip r:embed="rId2"/>
          <a:srcRect/>
          <a:stretch>
            <a:fillRect/>
          </a:stretch>
        </p:blipFill>
        <p:spPr bwMode="auto">
          <a:xfrm>
            <a:off x="642910" y="1214422"/>
            <a:ext cx="7467600" cy="400052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US" b="1" dirty="0"/>
              <a:t>Structure : </a:t>
            </a:r>
            <a:r>
              <a:rPr lang="en-US" b="1" dirty="0" err="1"/>
              <a:t>Autoencoder</a:t>
            </a:r>
            <a:endParaRPr lang="en-US" dirty="0"/>
          </a:p>
        </p:txBody>
      </p:sp>
      <p:sp>
        <p:nvSpPr>
          <p:cNvPr id="3" name="Content Placeholder 2"/>
          <p:cNvSpPr>
            <a:spLocks noGrp="1"/>
          </p:cNvSpPr>
          <p:nvPr>
            <p:ph idx="1"/>
          </p:nvPr>
        </p:nvSpPr>
        <p:spPr>
          <a:xfrm>
            <a:off x="457200" y="857232"/>
            <a:ext cx="4614866" cy="5429288"/>
          </a:xfrm>
        </p:spPr>
        <p:txBody>
          <a:bodyPr>
            <a:normAutofit fontScale="85000" lnSpcReduction="20000"/>
          </a:bodyPr>
          <a:lstStyle/>
          <a:p>
            <a:r>
              <a:rPr lang="en-US" sz="2800" dirty="0"/>
              <a:t>An </a:t>
            </a:r>
            <a:r>
              <a:rPr lang="en-US" sz="2800" dirty="0" err="1"/>
              <a:t>autoencoder</a:t>
            </a:r>
            <a:r>
              <a:rPr lang="en-US" sz="2800" dirty="0"/>
              <a:t> consists of two main parts:</a:t>
            </a:r>
          </a:p>
          <a:p>
            <a:pPr>
              <a:buNone/>
            </a:pPr>
            <a:r>
              <a:rPr lang="en-US" sz="2800" b="1" dirty="0"/>
              <a:t>(</a:t>
            </a:r>
            <a:r>
              <a:rPr lang="en-US" sz="2800" b="1" dirty="0" err="1"/>
              <a:t>i</a:t>
            </a:r>
            <a:r>
              <a:rPr lang="en-US" sz="2800" b="1" dirty="0"/>
              <a:t>) Encoder</a:t>
            </a:r>
            <a:r>
              <a:rPr lang="en-US" sz="2800" dirty="0"/>
              <a:t>: This part compresses the input data into a lower-dimensional representation, often referred to as the "latent space" or "bottleneck."</a:t>
            </a:r>
          </a:p>
          <a:p>
            <a:pPr>
              <a:buNone/>
            </a:pPr>
            <a:r>
              <a:rPr lang="en-US" sz="2800" b="1" dirty="0"/>
              <a:t>(ii) Decoder</a:t>
            </a:r>
            <a:r>
              <a:rPr lang="en-US" sz="2800" dirty="0"/>
              <a:t>: This part reconstructs the original input from the compressed representation.</a:t>
            </a:r>
          </a:p>
          <a:p>
            <a:r>
              <a:rPr lang="en-US" sz="2800" dirty="0"/>
              <a:t>So, for an input feature X, there is a mapping f(X) that gives the encoded data, and is another mapping g(f(X)) that transform the encoded data to reconstructed data which should be identical to the original input.  </a:t>
            </a:r>
          </a:p>
          <a:p>
            <a:endParaRPr lang="en-US" dirty="0"/>
          </a:p>
        </p:txBody>
      </p:sp>
      <p:pic>
        <p:nvPicPr>
          <p:cNvPr id="4" name="Picture 2"/>
          <p:cNvPicPr>
            <a:picLocks noChangeAspect="1" noChangeArrowheads="1"/>
          </p:cNvPicPr>
          <p:nvPr/>
        </p:nvPicPr>
        <p:blipFill>
          <a:blip r:embed="rId2"/>
          <a:srcRect/>
          <a:stretch>
            <a:fillRect/>
          </a:stretch>
        </p:blipFill>
        <p:spPr bwMode="auto">
          <a:xfrm>
            <a:off x="5000628" y="928670"/>
            <a:ext cx="3795717" cy="4286280"/>
          </a:xfrm>
          <a:prstGeom prst="rect">
            <a:avLst/>
          </a:prstGeom>
          <a:noFill/>
          <a:ln w="9525">
            <a:noFill/>
            <a:miter lim="800000"/>
            <a:headEnd/>
            <a:tailEnd/>
          </a:ln>
          <a:effectLst/>
        </p:spPr>
      </p:pic>
      <p:sp>
        <p:nvSpPr>
          <p:cNvPr id="5" name="Rectangle 4"/>
          <p:cNvSpPr/>
          <p:nvPr/>
        </p:nvSpPr>
        <p:spPr>
          <a:xfrm>
            <a:off x="5072066" y="2857496"/>
            <a:ext cx="233454" cy="369332"/>
          </a:xfrm>
          <a:prstGeom prst="rect">
            <a:avLst/>
          </a:prstGeom>
        </p:spPr>
        <p:txBody>
          <a:bodyPr wrap="square">
            <a:spAutoFit/>
          </a:bodyPr>
          <a:lstStyle/>
          <a:p>
            <a:r>
              <a:rPr lang="en-US" dirty="0"/>
              <a:t>X</a:t>
            </a:r>
          </a:p>
        </p:txBody>
      </p:sp>
      <p:sp>
        <p:nvSpPr>
          <p:cNvPr id="6" name="Rectangle 5"/>
          <p:cNvSpPr/>
          <p:nvPr/>
        </p:nvSpPr>
        <p:spPr>
          <a:xfrm rot="2005098">
            <a:off x="5626769" y="1626439"/>
            <a:ext cx="569387" cy="369332"/>
          </a:xfrm>
          <a:prstGeom prst="rect">
            <a:avLst/>
          </a:prstGeom>
        </p:spPr>
        <p:txBody>
          <a:bodyPr wrap="none">
            <a:spAutoFit/>
          </a:bodyPr>
          <a:lstStyle/>
          <a:p>
            <a:r>
              <a:rPr lang="en-US" dirty="0"/>
              <a:t>f(X) </a:t>
            </a:r>
          </a:p>
        </p:txBody>
      </p:sp>
      <p:sp>
        <p:nvSpPr>
          <p:cNvPr id="7" name="Rectangle 6"/>
          <p:cNvSpPr/>
          <p:nvPr/>
        </p:nvSpPr>
        <p:spPr>
          <a:xfrm rot="19719714">
            <a:off x="6643702" y="2071678"/>
            <a:ext cx="766557" cy="369332"/>
          </a:xfrm>
          <a:prstGeom prst="rect">
            <a:avLst/>
          </a:prstGeom>
        </p:spPr>
        <p:txBody>
          <a:bodyPr wrap="none">
            <a:spAutoFit/>
          </a:bodyPr>
          <a:lstStyle/>
          <a:p>
            <a:r>
              <a:rPr lang="en-US" dirty="0"/>
              <a:t>g(f(X))</a:t>
            </a:r>
          </a:p>
        </p:txBody>
      </p:sp>
      <p:sp>
        <p:nvSpPr>
          <p:cNvPr id="8" name="Rectangle 7"/>
          <p:cNvSpPr/>
          <p:nvPr/>
        </p:nvSpPr>
        <p:spPr>
          <a:xfrm>
            <a:off x="8286776" y="2786058"/>
            <a:ext cx="336952" cy="369332"/>
          </a:xfrm>
          <a:prstGeom prst="rect">
            <a:avLst/>
          </a:prstGeom>
        </p:spPr>
        <p:txBody>
          <a:bodyPr wrap="none">
            <a:spAutoFit/>
          </a:bodyPr>
          <a:lstStyle/>
          <a:p>
            <a:r>
              <a:rPr lang="en-US" dirty="0"/>
              <a:t>x̂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a:t>Regularization</a:t>
            </a:r>
          </a:p>
        </p:txBody>
      </p:sp>
      <p:pic>
        <p:nvPicPr>
          <p:cNvPr id="5122" name="Picture 2"/>
          <p:cNvPicPr>
            <a:picLocks noGrp="1" noChangeAspect="1" noChangeArrowheads="1"/>
          </p:cNvPicPr>
          <p:nvPr>
            <p:ph idx="1"/>
          </p:nvPr>
        </p:nvPicPr>
        <p:blipFill>
          <a:blip r:embed="rId2"/>
          <a:srcRect/>
          <a:stretch>
            <a:fillRect/>
          </a:stretch>
        </p:blipFill>
        <p:spPr bwMode="auto">
          <a:xfrm>
            <a:off x="500034" y="857232"/>
            <a:ext cx="8072494" cy="542928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3200" dirty="0" err="1"/>
              <a:t>Undercomplete</a:t>
            </a:r>
            <a:r>
              <a:rPr lang="en-US" sz="3200" dirty="0"/>
              <a:t> </a:t>
            </a:r>
            <a:r>
              <a:rPr lang="en-US" sz="3200" dirty="0" err="1"/>
              <a:t>Autoencoder</a:t>
            </a:r>
            <a:endParaRPr lang="en-US" sz="3200" dirty="0"/>
          </a:p>
        </p:txBody>
      </p:sp>
      <p:sp>
        <p:nvSpPr>
          <p:cNvPr id="5" name="TextBox 4"/>
          <p:cNvSpPr txBox="1"/>
          <p:nvPr/>
        </p:nvSpPr>
        <p:spPr>
          <a:xfrm>
            <a:off x="571472" y="2857496"/>
            <a:ext cx="8143932" cy="3139321"/>
          </a:xfrm>
          <a:prstGeom prst="rect">
            <a:avLst/>
          </a:prstGeom>
          <a:noFill/>
        </p:spPr>
        <p:txBody>
          <a:bodyPr wrap="square" rtlCol="0">
            <a:spAutoFit/>
          </a:bodyPr>
          <a:lstStyle/>
          <a:p>
            <a:pPr>
              <a:buFont typeface="Arial" pitchFamily="34" charset="0"/>
              <a:buChar char="•"/>
            </a:pPr>
            <a:r>
              <a:rPr lang="en-US" dirty="0"/>
              <a:t> An </a:t>
            </a:r>
            <a:r>
              <a:rPr lang="en-US" b="1" dirty="0" err="1"/>
              <a:t>undercomplete</a:t>
            </a:r>
            <a:r>
              <a:rPr lang="en-US" b="1" dirty="0"/>
              <a:t> </a:t>
            </a:r>
            <a:r>
              <a:rPr lang="en-US" b="1" dirty="0" err="1"/>
              <a:t>autoencoder</a:t>
            </a:r>
            <a:r>
              <a:rPr lang="en-US" dirty="0"/>
              <a:t> is a type of </a:t>
            </a:r>
            <a:r>
              <a:rPr lang="en-US" dirty="0" err="1"/>
              <a:t>autoencoder</a:t>
            </a:r>
            <a:r>
              <a:rPr lang="en-US" dirty="0"/>
              <a:t> where the size of the latent space (also called the bottleneck or hidden representation) is smaller than the input space. </a:t>
            </a:r>
          </a:p>
          <a:p>
            <a:pPr>
              <a:buFont typeface="Arial" pitchFamily="34" charset="0"/>
              <a:buChar char="•"/>
            </a:pPr>
            <a:r>
              <a:rPr lang="en-US" dirty="0"/>
              <a:t> Here, the network is made insensitive to the input by restricting number of nodes in the hidden layer. Vanilla </a:t>
            </a:r>
            <a:r>
              <a:rPr lang="en-US" dirty="0" err="1"/>
              <a:t>autoencoders</a:t>
            </a:r>
            <a:r>
              <a:rPr lang="en-US" dirty="0"/>
              <a:t> can have a latent space that is equal to or larger than the input, while </a:t>
            </a:r>
            <a:r>
              <a:rPr lang="en-US" dirty="0" err="1"/>
              <a:t>undercomplete</a:t>
            </a:r>
            <a:r>
              <a:rPr lang="en-US" dirty="0"/>
              <a:t> </a:t>
            </a:r>
            <a:r>
              <a:rPr lang="en-US" dirty="0" err="1"/>
              <a:t>autoencoders</a:t>
            </a:r>
            <a:r>
              <a:rPr lang="en-US" dirty="0"/>
              <a:t> always have a smaller latent space.</a:t>
            </a:r>
          </a:p>
          <a:p>
            <a:pPr>
              <a:buFont typeface="Arial" pitchFamily="34" charset="0"/>
              <a:buChar char="•"/>
            </a:pPr>
            <a:r>
              <a:rPr lang="en-US" dirty="0"/>
              <a:t>This forces the network to learn a more compact and efficient encoding of the input data, often capturing the most important features or patterns. </a:t>
            </a:r>
          </a:p>
          <a:p>
            <a:pPr>
              <a:buFont typeface="Arial" pitchFamily="34" charset="0"/>
              <a:buChar char="•"/>
            </a:pPr>
            <a:r>
              <a:rPr lang="en-US" dirty="0"/>
              <a:t> For training such an </a:t>
            </a:r>
            <a:r>
              <a:rPr lang="en-US" dirty="0" err="1"/>
              <a:t>autoencoder</a:t>
            </a:r>
            <a:r>
              <a:rPr lang="en-US" dirty="0"/>
              <a:t>, we simply minimize the loss function, and we do not use any regularization function separately in the loss function</a:t>
            </a:r>
          </a:p>
        </p:txBody>
      </p:sp>
      <p:pic>
        <p:nvPicPr>
          <p:cNvPr id="2050" name="Picture 2"/>
          <p:cNvPicPr>
            <a:picLocks noChangeAspect="1" noChangeArrowheads="1"/>
          </p:cNvPicPr>
          <p:nvPr/>
        </p:nvPicPr>
        <p:blipFill>
          <a:blip r:embed="rId2"/>
          <a:srcRect/>
          <a:stretch>
            <a:fillRect/>
          </a:stretch>
        </p:blipFill>
        <p:spPr bwMode="auto">
          <a:xfrm>
            <a:off x="1571604" y="785795"/>
            <a:ext cx="5762625" cy="1928826"/>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3000396" cy="928694"/>
          </a:xfrm>
        </p:spPr>
        <p:txBody>
          <a:bodyPr>
            <a:noAutofit/>
          </a:bodyPr>
          <a:lstStyle/>
          <a:p>
            <a:pPr algn="l"/>
            <a:r>
              <a:rPr lang="en-US" sz="3200" dirty="0" err="1"/>
              <a:t>Undercomplete</a:t>
            </a:r>
            <a:r>
              <a:rPr lang="en-US" sz="3200" dirty="0"/>
              <a:t> </a:t>
            </a:r>
            <a:r>
              <a:rPr lang="en-US" sz="3200" dirty="0" err="1"/>
              <a:t>Autoencoder</a:t>
            </a:r>
            <a:endParaRPr lang="en-US" sz="3200" dirty="0"/>
          </a:p>
        </p:txBody>
      </p:sp>
      <p:pic>
        <p:nvPicPr>
          <p:cNvPr id="6147" name="Picture 3"/>
          <p:cNvPicPr>
            <a:picLocks noChangeAspect="1" noChangeArrowheads="1"/>
          </p:cNvPicPr>
          <p:nvPr/>
        </p:nvPicPr>
        <p:blipFill>
          <a:blip r:embed="rId2"/>
          <a:srcRect/>
          <a:stretch>
            <a:fillRect/>
          </a:stretch>
        </p:blipFill>
        <p:spPr bwMode="auto">
          <a:xfrm>
            <a:off x="457200" y="3182453"/>
            <a:ext cx="8258204" cy="334913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3500430" y="357166"/>
            <a:ext cx="4933957" cy="2873164"/>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err="1"/>
              <a:t>Undercomplete</a:t>
            </a:r>
            <a:r>
              <a:rPr lang="en-US" dirty="0"/>
              <a:t> </a:t>
            </a:r>
            <a:r>
              <a:rPr lang="en-US" dirty="0" err="1"/>
              <a:t>Autoencoder</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377125" y="857232"/>
            <a:ext cx="8467259" cy="554356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411162"/>
          </a:xfrm>
        </p:spPr>
        <p:txBody>
          <a:bodyPr>
            <a:normAutofit fontScale="90000"/>
          </a:bodyPr>
          <a:lstStyle/>
          <a:p>
            <a:r>
              <a:rPr lang="en-US" dirty="0" err="1"/>
              <a:t>Undercomplete</a:t>
            </a:r>
            <a:r>
              <a:rPr lang="en-US" dirty="0"/>
              <a:t> </a:t>
            </a:r>
            <a:r>
              <a:rPr lang="en-US" dirty="0" err="1"/>
              <a:t>Autoencoder</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533400" y="642918"/>
            <a:ext cx="8253442" cy="600079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US" dirty="0" err="1"/>
              <a:t>Undercomplete</a:t>
            </a:r>
            <a:r>
              <a:rPr lang="en-US" dirty="0"/>
              <a:t> </a:t>
            </a:r>
            <a:r>
              <a:rPr lang="en-US" dirty="0" err="1"/>
              <a:t>Autoencoder</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357158" y="703422"/>
            <a:ext cx="8358246" cy="594028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err="1"/>
              <a:t>Undercomplete</a:t>
            </a:r>
            <a:r>
              <a:rPr lang="en-US" dirty="0"/>
              <a:t> </a:t>
            </a:r>
            <a:r>
              <a:rPr lang="en-US" dirty="0" err="1"/>
              <a:t>Autoencoder</a:t>
            </a:r>
            <a:endParaRPr lang="en-US" dirty="0"/>
          </a:p>
        </p:txBody>
      </p:sp>
      <p:sp>
        <p:nvSpPr>
          <p:cNvPr id="3" name="Content Placeholder 2"/>
          <p:cNvSpPr>
            <a:spLocks noGrp="1"/>
          </p:cNvSpPr>
          <p:nvPr>
            <p:ph idx="1"/>
          </p:nvPr>
        </p:nvSpPr>
        <p:spPr>
          <a:xfrm>
            <a:off x="457200" y="914400"/>
            <a:ext cx="8229600" cy="5211763"/>
          </a:xfrm>
        </p:spPr>
        <p:txBody>
          <a:bodyPr>
            <a:normAutofit fontScale="62500" lnSpcReduction="20000"/>
          </a:bodyPr>
          <a:lstStyle/>
          <a:p>
            <a:r>
              <a:rPr lang="en-US" b="1" dirty="0"/>
              <a:t>Applications:</a:t>
            </a:r>
          </a:p>
          <a:p>
            <a:pPr>
              <a:buNone/>
            </a:pPr>
            <a:r>
              <a:rPr lang="en-US" b="1" dirty="0"/>
              <a:t>	</a:t>
            </a:r>
            <a:r>
              <a:rPr lang="en-US" b="1" dirty="0" err="1"/>
              <a:t>i</a:t>
            </a:r>
            <a:r>
              <a:rPr lang="en-US" b="1" dirty="0"/>
              <a:t>) Dimensionality Reduction</a:t>
            </a:r>
            <a:r>
              <a:rPr lang="en-US" dirty="0"/>
              <a:t>: An </a:t>
            </a:r>
            <a:r>
              <a:rPr lang="en-US" dirty="0" err="1"/>
              <a:t>undercomplete</a:t>
            </a:r>
            <a:r>
              <a:rPr lang="en-US" dirty="0"/>
              <a:t> </a:t>
            </a:r>
            <a:r>
              <a:rPr lang="en-US" dirty="0" err="1"/>
              <a:t>autoencoder</a:t>
            </a:r>
            <a:r>
              <a:rPr lang="en-US" dirty="0"/>
              <a:t> can be used for dimensionality reduction in large datasets, allowing for faster processing in subsequent tasks.</a:t>
            </a:r>
          </a:p>
          <a:p>
            <a:pPr>
              <a:buNone/>
            </a:pPr>
            <a:r>
              <a:rPr lang="en-US" b="1" dirty="0"/>
              <a:t>	ii) Anomaly Detection</a:t>
            </a:r>
            <a:r>
              <a:rPr lang="en-US" dirty="0"/>
              <a:t>: If trained on normal data, the </a:t>
            </a:r>
            <a:r>
              <a:rPr lang="en-US" dirty="0" err="1"/>
              <a:t>autoencoder</a:t>
            </a:r>
            <a:r>
              <a:rPr lang="en-US" dirty="0"/>
              <a:t> will have trouble reconstructing anomalous inputs, making it a good tool for detecting outliers.</a:t>
            </a:r>
          </a:p>
          <a:p>
            <a:pPr>
              <a:buNone/>
            </a:pPr>
            <a:r>
              <a:rPr lang="en-US" b="1" dirty="0"/>
              <a:t>	iii) </a:t>
            </a:r>
            <a:r>
              <a:rPr lang="en-US" b="1" dirty="0" err="1"/>
              <a:t>Pretraining</a:t>
            </a:r>
            <a:r>
              <a:rPr lang="en-US" b="1" dirty="0"/>
              <a:t> for Deep Networks</a:t>
            </a:r>
            <a:r>
              <a:rPr lang="en-US" dirty="0"/>
              <a:t>: The learned representations in the bottleneck can be used as feature representations for initializing deep neural networks (transfer learning).</a:t>
            </a:r>
          </a:p>
          <a:p>
            <a:r>
              <a:rPr lang="en-US" b="1" dirty="0"/>
              <a:t>Summary:</a:t>
            </a:r>
          </a:p>
          <a:p>
            <a:pPr>
              <a:buFont typeface="Courier New" pitchFamily="49" charset="0"/>
              <a:buChar char="o"/>
            </a:pPr>
            <a:r>
              <a:rPr lang="en-US" dirty="0"/>
              <a:t>An </a:t>
            </a:r>
            <a:r>
              <a:rPr lang="en-US" b="1" dirty="0" err="1"/>
              <a:t>undercomplete</a:t>
            </a:r>
            <a:r>
              <a:rPr lang="en-US" b="1" dirty="0"/>
              <a:t> </a:t>
            </a:r>
            <a:r>
              <a:rPr lang="en-US" b="1" dirty="0" err="1"/>
              <a:t>autoencoder</a:t>
            </a:r>
            <a:r>
              <a:rPr lang="en-US" dirty="0"/>
              <a:t> is a neural network model designed to learn compact, efficient representations by restricting the size of the latent space. </a:t>
            </a:r>
          </a:p>
          <a:p>
            <a:pPr>
              <a:buFont typeface="Courier New" pitchFamily="49" charset="0"/>
              <a:buChar char="o"/>
            </a:pPr>
            <a:r>
              <a:rPr lang="en-US" dirty="0"/>
              <a:t>It achieves dimensionality reduction, feature extraction, and noise reduction by forcing the network to encode only the most important aspects of the input data.</a:t>
            </a:r>
          </a:p>
          <a:p>
            <a:pPr>
              <a:buFont typeface="Courier New" pitchFamily="49" charset="0"/>
              <a:buChar char="o"/>
            </a:pPr>
            <a:r>
              <a:rPr lang="en-US" dirty="0"/>
              <a:t>This constraint makes it an effective tool for many machine learning tasks, particularly when the goal is to capture the essential structure of the data.</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a:t>Stacked </a:t>
            </a:r>
            <a:r>
              <a:rPr lang="en-IN" dirty="0" err="1"/>
              <a:t>Autoencoder</a:t>
            </a:r>
            <a:endParaRPr lang="en-US" dirty="0"/>
          </a:p>
        </p:txBody>
      </p:sp>
      <p:sp>
        <p:nvSpPr>
          <p:cNvPr id="3" name="Content Placeholder 2"/>
          <p:cNvSpPr>
            <a:spLocks noGrp="1"/>
          </p:cNvSpPr>
          <p:nvPr>
            <p:ph idx="1"/>
          </p:nvPr>
        </p:nvSpPr>
        <p:spPr>
          <a:xfrm>
            <a:off x="457200" y="928670"/>
            <a:ext cx="8229600" cy="5197493"/>
          </a:xfrm>
        </p:spPr>
        <p:txBody>
          <a:bodyPr>
            <a:normAutofit lnSpcReduction="10000"/>
          </a:bodyPr>
          <a:lstStyle/>
          <a:p>
            <a:endParaRPr lang="en-IN" sz="2400" dirty="0"/>
          </a:p>
          <a:p>
            <a:endParaRPr lang="en-IN" sz="2400" dirty="0"/>
          </a:p>
          <a:p>
            <a:endParaRPr lang="en-IN" sz="2400" dirty="0"/>
          </a:p>
          <a:p>
            <a:endParaRPr lang="en-IN" sz="2400" dirty="0"/>
          </a:p>
          <a:p>
            <a:endParaRPr lang="en-IN" sz="2400" dirty="0"/>
          </a:p>
          <a:p>
            <a:endParaRPr lang="en-IN" sz="2400" dirty="0"/>
          </a:p>
          <a:p>
            <a:pPr>
              <a:buNone/>
            </a:pPr>
            <a:endParaRPr lang="en-US" sz="2400" dirty="0"/>
          </a:p>
          <a:p>
            <a:r>
              <a:rPr lang="en-US" sz="2400" dirty="0"/>
              <a:t>Stacked </a:t>
            </a:r>
            <a:r>
              <a:rPr lang="en-US" sz="2400" dirty="0" err="1"/>
              <a:t>Autoencoders</a:t>
            </a:r>
            <a:r>
              <a:rPr lang="en-US" sz="2400" dirty="0"/>
              <a:t> are a type of artificial neural network architecture used in unsupervised learning. </a:t>
            </a:r>
          </a:p>
          <a:p>
            <a:r>
              <a:rPr lang="en-US" sz="2400" dirty="0"/>
              <a:t>They are designed to learn efficient data coding in an unsupervised manner, with the goal of reducing the dimensionality of the input data, and are particularly </a:t>
            </a:r>
            <a:r>
              <a:rPr lang="en-US" sz="2400" dirty="0">
                <a:solidFill>
                  <a:srgbClr val="FF0000"/>
                </a:solidFill>
              </a:rPr>
              <a:t>effective in dealing with large,</a:t>
            </a:r>
            <a:r>
              <a:rPr lang="en-US" sz="2400" dirty="0"/>
              <a:t> </a:t>
            </a:r>
            <a:r>
              <a:rPr lang="en-US" sz="2400" dirty="0">
                <a:solidFill>
                  <a:srgbClr val="FF0000"/>
                </a:solidFill>
              </a:rPr>
              <a:t>high-dimensional datasets</a:t>
            </a:r>
            <a:r>
              <a:rPr lang="en-US" sz="2400" dirty="0"/>
              <a:t>.</a:t>
            </a:r>
          </a:p>
          <a:p>
            <a:endParaRPr lang="en-IN" sz="2400" dirty="0"/>
          </a:p>
        </p:txBody>
      </p:sp>
      <p:pic>
        <p:nvPicPr>
          <p:cNvPr id="5" name="Picture 1"/>
          <p:cNvPicPr>
            <a:picLocks noChangeAspect="1" noChangeArrowheads="1"/>
          </p:cNvPicPr>
          <p:nvPr/>
        </p:nvPicPr>
        <p:blipFill>
          <a:blip r:embed="rId2"/>
          <a:srcRect/>
          <a:stretch>
            <a:fillRect/>
          </a:stretch>
        </p:blipFill>
        <p:spPr bwMode="auto">
          <a:xfrm>
            <a:off x="1857356" y="857232"/>
            <a:ext cx="5048257" cy="291611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654032"/>
          </a:xfrm>
        </p:spPr>
        <p:txBody>
          <a:bodyPr>
            <a:normAutofit fontScale="90000"/>
          </a:bodyPr>
          <a:lstStyle/>
          <a:p>
            <a:r>
              <a:rPr lang="en-IN" dirty="0"/>
              <a:t>Stacked </a:t>
            </a:r>
            <a:r>
              <a:rPr lang="en-IN" dirty="0" err="1"/>
              <a:t>Autoencoder</a:t>
            </a:r>
            <a:endParaRPr lang="en-US" dirty="0"/>
          </a:p>
        </p:txBody>
      </p:sp>
      <p:sp>
        <p:nvSpPr>
          <p:cNvPr id="5" name="Rectangle 4"/>
          <p:cNvSpPr/>
          <p:nvPr/>
        </p:nvSpPr>
        <p:spPr>
          <a:xfrm>
            <a:off x="571472" y="857232"/>
            <a:ext cx="7858180" cy="923330"/>
          </a:xfrm>
          <a:prstGeom prst="rect">
            <a:avLst/>
          </a:prstGeom>
        </p:spPr>
        <p:txBody>
          <a:bodyPr wrap="square">
            <a:spAutoFit/>
          </a:bodyPr>
          <a:lstStyle/>
          <a:p>
            <a:pPr>
              <a:buFont typeface="Arial" pitchFamily="34" charset="0"/>
              <a:buChar char="•"/>
            </a:pPr>
            <a:r>
              <a:rPr lang="en-US" dirty="0"/>
              <a:t> A Stacked </a:t>
            </a:r>
            <a:r>
              <a:rPr lang="en-US" dirty="0" err="1"/>
              <a:t>Autoencoder</a:t>
            </a:r>
            <a:r>
              <a:rPr lang="en-US" dirty="0"/>
              <a:t> (SAE) is a neural network that is composed of multiple layers of </a:t>
            </a:r>
            <a:r>
              <a:rPr lang="en-US" dirty="0" err="1"/>
              <a:t>autoencoders</a:t>
            </a:r>
            <a:r>
              <a:rPr lang="en-US" dirty="0"/>
              <a:t>, where each layer is trained on the output of the previous one. </a:t>
            </a:r>
          </a:p>
        </p:txBody>
      </p:sp>
      <p:pic>
        <p:nvPicPr>
          <p:cNvPr id="1026" name="Picture 2"/>
          <p:cNvPicPr>
            <a:picLocks noChangeAspect="1" noChangeArrowheads="1"/>
          </p:cNvPicPr>
          <p:nvPr/>
        </p:nvPicPr>
        <p:blipFill>
          <a:blip r:embed="rId2"/>
          <a:srcRect/>
          <a:stretch>
            <a:fillRect/>
          </a:stretch>
        </p:blipFill>
        <p:spPr bwMode="auto">
          <a:xfrm>
            <a:off x="642910" y="1857365"/>
            <a:ext cx="7429552" cy="4471828"/>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368280"/>
          </a:xfrm>
        </p:spPr>
        <p:txBody>
          <a:bodyPr>
            <a:normAutofit fontScale="90000"/>
          </a:bodyPr>
          <a:lstStyle/>
          <a:p>
            <a:r>
              <a:rPr lang="en-US" dirty="0"/>
              <a:t>SAE</a:t>
            </a:r>
          </a:p>
        </p:txBody>
      </p:sp>
      <p:pic>
        <p:nvPicPr>
          <p:cNvPr id="3073" name="Picture 1"/>
          <p:cNvPicPr>
            <a:picLocks noChangeAspect="1" noChangeArrowheads="1"/>
          </p:cNvPicPr>
          <p:nvPr/>
        </p:nvPicPr>
        <p:blipFill>
          <a:blip r:embed="rId2"/>
          <a:srcRect/>
          <a:stretch>
            <a:fillRect/>
          </a:stretch>
        </p:blipFill>
        <p:spPr bwMode="auto">
          <a:xfrm>
            <a:off x="1142976" y="2151100"/>
            <a:ext cx="6823440" cy="3941541"/>
          </a:xfrm>
          <a:prstGeom prst="rect">
            <a:avLst/>
          </a:prstGeom>
          <a:noFill/>
          <a:ln w="9525">
            <a:noFill/>
            <a:miter lim="800000"/>
            <a:headEnd/>
            <a:tailEnd/>
          </a:ln>
          <a:effectLst/>
        </p:spPr>
      </p:pic>
      <p:sp>
        <p:nvSpPr>
          <p:cNvPr id="6" name="Rectangle 5"/>
          <p:cNvSpPr/>
          <p:nvPr/>
        </p:nvSpPr>
        <p:spPr>
          <a:xfrm>
            <a:off x="428596" y="1214422"/>
            <a:ext cx="7929618" cy="830997"/>
          </a:xfrm>
          <a:prstGeom prst="rect">
            <a:avLst/>
          </a:prstGeom>
        </p:spPr>
        <p:txBody>
          <a:bodyPr wrap="square">
            <a:spAutoFit/>
          </a:bodyPr>
          <a:lstStyle/>
          <a:p>
            <a:pPr>
              <a:buFont typeface="Arial" pitchFamily="34" charset="0"/>
              <a:buChar char="•"/>
            </a:pPr>
            <a:r>
              <a:rPr lang="en-US" sz="2400" dirty="0"/>
              <a:t> This “stacking” of </a:t>
            </a:r>
            <a:r>
              <a:rPr lang="en-US" sz="2400" dirty="0" err="1"/>
              <a:t>autoencoders</a:t>
            </a:r>
            <a:r>
              <a:rPr lang="en-US" sz="2400" dirty="0"/>
              <a:t> allows the network to learn more complex representations of the input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US" b="1" dirty="0"/>
              <a:t>Training</a:t>
            </a:r>
            <a:br>
              <a:rPr lang="en-US" b="1" dirty="0"/>
            </a:br>
            <a:endParaRPr lang="en-US" dirty="0"/>
          </a:p>
        </p:txBody>
      </p:sp>
      <p:sp>
        <p:nvSpPr>
          <p:cNvPr id="3" name="Content Placeholder 2"/>
          <p:cNvSpPr>
            <a:spLocks noGrp="1"/>
          </p:cNvSpPr>
          <p:nvPr>
            <p:ph idx="1"/>
          </p:nvPr>
        </p:nvSpPr>
        <p:spPr>
          <a:xfrm>
            <a:off x="457200" y="2357430"/>
            <a:ext cx="8229600" cy="3768733"/>
          </a:xfrm>
        </p:spPr>
        <p:txBody>
          <a:bodyPr>
            <a:normAutofit fontScale="85000" lnSpcReduction="20000"/>
          </a:bodyPr>
          <a:lstStyle/>
          <a:p>
            <a:r>
              <a:rPr lang="en-US" dirty="0" err="1"/>
              <a:t>Autoencoders</a:t>
            </a:r>
            <a:r>
              <a:rPr lang="en-US" dirty="0"/>
              <a:t> are trained to minimize the difference between the original input and its reconstructed output. </a:t>
            </a:r>
          </a:p>
          <a:p>
            <a:r>
              <a:rPr lang="en-US" dirty="0"/>
              <a:t>This is usually done using a loss function, such as mean squared error. </a:t>
            </a:r>
          </a:p>
          <a:p>
            <a:r>
              <a:rPr lang="en-US" dirty="0"/>
              <a:t>The goal is to learn an efficient encoding of the data that captures its essential features.</a:t>
            </a:r>
          </a:p>
          <a:p>
            <a:r>
              <a:rPr lang="en-IN" dirty="0"/>
              <a:t>For efficient encoding, the task of the neural network is to go for representation learning, i.e., how to encode the input data.</a:t>
            </a:r>
            <a:endParaRPr lang="en-US" dirty="0"/>
          </a:p>
          <a:p>
            <a:endParaRPr lang="en-US" dirty="0"/>
          </a:p>
        </p:txBody>
      </p:sp>
      <p:pic>
        <p:nvPicPr>
          <p:cNvPr id="4" name="Picture 3" descr="enc.png"/>
          <p:cNvPicPr>
            <a:picLocks noChangeAspect="1"/>
          </p:cNvPicPr>
          <p:nvPr/>
        </p:nvPicPr>
        <p:blipFill>
          <a:blip r:embed="rId2"/>
          <a:stretch>
            <a:fillRect/>
          </a:stretch>
        </p:blipFill>
        <p:spPr>
          <a:xfrm>
            <a:off x="2428860" y="622704"/>
            <a:ext cx="4286280" cy="152983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SAE</a:t>
            </a:r>
          </a:p>
        </p:txBody>
      </p:sp>
      <p:sp>
        <p:nvSpPr>
          <p:cNvPr id="3" name="Content Placeholder 2"/>
          <p:cNvSpPr>
            <a:spLocks noGrp="1"/>
          </p:cNvSpPr>
          <p:nvPr>
            <p:ph idx="1"/>
          </p:nvPr>
        </p:nvSpPr>
        <p:spPr>
          <a:xfrm>
            <a:off x="457200" y="1214422"/>
            <a:ext cx="8229600" cy="4911741"/>
          </a:xfrm>
        </p:spPr>
        <p:txBody>
          <a:bodyPr>
            <a:normAutofit fontScale="77500" lnSpcReduction="20000"/>
          </a:bodyPr>
          <a:lstStyle/>
          <a:p>
            <a:r>
              <a:rPr lang="en-US" b="1" dirty="0"/>
              <a:t>Layered Architecture</a:t>
            </a:r>
            <a:r>
              <a:rPr lang="en-US" dirty="0"/>
              <a:t>: A stacked </a:t>
            </a:r>
            <a:r>
              <a:rPr lang="en-US" dirty="0" err="1"/>
              <a:t>autoencoder</a:t>
            </a:r>
            <a:r>
              <a:rPr lang="en-US" dirty="0"/>
              <a:t> consists of several layers of </a:t>
            </a:r>
            <a:r>
              <a:rPr lang="en-US" dirty="0" err="1"/>
              <a:t>autoencoders</a:t>
            </a:r>
            <a:r>
              <a:rPr lang="en-US" dirty="0"/>
              <a:t>, where the output of one </a:t>
            </a:r>
            <a:r>
              <a:rPr lang="en-US" dirty="0" err="1"/>
              <a:t>autoencoder</a:t>
            </a:r>
            <a:r>
              <a:rPr lang="en-US" dirty="0"/>
              <a:t> serves as the input for the next. Each </a:t>
            </a:r>
            <a:r>
              <a:rPr lang="en-US" dirty="0" err="1"/>
              <a:t>autoencoder</a:t>
            </a:r>
            <a:r>
              <a:rPr lang="en-US" dirty="0"/>
              <a:t> typically consists of:</a:t>
            </a:r>
          </a:p>
          <a:p>
            <a:pPr>
              <a:buFont typeface="Courier New" pitchFamily="49" charset="0"/>
              <a:buChar char="o"/>
            </a:pPr>
            <a:r>
              <a:rPr lang="en-US" b="1" dirty="0"/>
              <a:t>Encoder</a:t>
            </a:r>
            <a:r>
              <a:rPr lang="en-US" dirty="0"/>
              <a:t>: Compresses the input data into a lower-dimensional representation.</a:t>
            </a:r>
          </a:p>
          <a:p>
            <a:pPr>
              <a:buFont typeface="Courier New" pitchFamily="49" charset="0"/>
              <a:buChar char="o"/>
            </a:pPr>
            <a:r>
              <a:rPr lang="en-US" b="1" dirty="0"/>
              <a:t>Decoder</a:t>
            </a:r>
            <a:r>
              <a:rPr lang="en-US" dirty="0"/>
              <a:t>: Reconstructs the original data from the compressed representation.</a:t>
            </a:r>
          </a:p>
          <a:p>
            <a:r>
              <a:rPr lang="en-US" b="1" dirty="0"/>
              <a:t>Training</a:t>
            </a:r>
            <a:r>
              <a:rPr lang="en-US" dirty="0"/>
              <a:t>: The layers can be </a:t>
            </a:r>
          </a:p>
          <a:p>
            <a:pPr marL="571500" indent="-571500">
              <a:buAutoNum type="romanLcParenBoth"/>
            </a:pPr>
            <a:r>
              <a:rPr lang="en-US" dirty="0"/>
              <a:t>pre-trained individually using unsupervised learning (typically by minimizing the reconstruction error), and then</a:t>
            </a:r>
          </a:p>
          <a:p>
            <a:pPr marL="571500" indent="-571500">
              <a:buAutoNum type="romanLcParenBoth"/>
            </a:pPr>
            <a:r>
              <a:rPr lang="en-US" dirty="0"/>
              <a:t>fine-tuned together with supervised learning if labels are available.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US" dirty="0"/>
              <a:t>How it works?</a:t>
            </a:r>
          </a:p>
        </p:txBody>
      </p:sp>
      <p:sp>
        <p:nvSpPr>
          <p:cNvPr id="3" name="Content Placeholder 2"/>
          <p:cNvSpPr>
            <a:spLocks noGrp="1"/>
          </p:cNvSpPr>
          <p:nvPr>
            <p:ph idx="1"/>
          </p:nvPr>
        </p:nvSpPr>
        <p:spPr>
          <a:xfrm>
            <a:off x="457200" y="785794"/>
            <a:ext cx="8229600" cy="5715040"/>
          </a:xfrm>
        </p:spPr>
        <p:txBody>
          <a:bodyPr>
            <a:normAutofit fontScale="77500" lnSpcReduction="20000"/>
          </a:bodyPr>
          <a:lstStyle/>
          <a:p>
            <a:r>
              <a:rPr lang="en-US" dirty="0"/>
              <a:t>In a stacked </a:t>
            </a:r>
            <a:r>
              <a:rPr lang="en-US" dirty="0" err="1"/>
              <a:t>autoencoder</a:t>
            </a:r>
            <a:r>
              <a:rPr lang="en-US" dirty="0"/>
              <a:t>, the output of the </a:t>
            </a:r>
            <a:r>
              <a:rPr lang="en-US" b="1" dirty="0"/>
              <a:t>latent layer</a:t>
            </a:r>
            <a:r>
              <a:rPr lang="en-US" dirty="0"/>
              <a:t> (the encoded representation) of one </a:t>
            </a:r>
            <a:r>
              <a:rPr lang="en-US" dirty="0" err="1"/>
              <a:t>autoencoder</a:t>
            </a:r>
            <a:r>
              <a:rPr lang="en-US" dirty="0"/>
              <a:t> is passed as the input to the next </a:t>
            </a:r>
            <a:r>
              <a:rPr lang="en-US" dirty="0" err="1"/>
              <a:t>autoencoder</a:t>
            </a:r>
            <a:r>
              <a:rPr lang="en-US" dirty="0"/>
              <a:t>. Here's how it works:</a:t>
            </a:r>
          </a:p>
          <a:p>
            <a:pPr>
              <a:buFont typeface="Courier New" pitchFamily="49" charset="0"/>
              <a:buChar char="o"/>
            </a:pPr>
            <a:r>
              <a:rPr lang="en-US" b="1" dirty="0"/>
              <a:t>Encoder Phase</a:t>
            </a:r>
            <a:r>
              <a:rPr lang="en-US" dirty="0"/>
              <a:t>: The first </a:t>
            </a:r>
            <a:r>
              <a:rPr lang="en-US" dirty="0" err="1"/>
              <a:t>autoencoder</a:t>
            </a:r>
            <a:r>
              <a:rPr lang="en-US" dirty="0"/>
              <a:t> takes the input data and encodes it into a lower-dimensional representation (the latent layer).</a:t>
            </a:r>
          </a:p>
          <a:p>
            <a:pPr>
              <a:buFont typeface="Courier New" pitchFamily="49" charset="0"/>
              <a:buChar char="o"/>
            </a:pPr>
            <a:r>
              <a:rPr lang="en-US" b="1" dirty="0"/>
              <a:t>Stacking</a:t>
            </a:r>
            <a:r>
              <a:rPr lang="en-US" dirty="0"/>
              <a:t>: This encoded representation is then used as the input for the next </a:t>
            </a:r>
            <a:r>
              <a:rPr lang="en-US" dirty="0" err="1"/>
              <a:t>autoencoder</a:t>
            </a:r>
            <a:r>
              <a:rPr lang="en-US" dirty="0"/>
              <a:t>, which has its own encoder and decoder.</a:t>
            </a:r>
          </a:p>
          <a:p>
            <a:pPr>
              <a:buFont typeface="Courier New" pitchFamily="49" charset="0"/>
              <a:buChar char="o"/>
            </a:pPr>
            <a:r>
              <a:rPr lang="en-US" b="1" dirty="0"/>
              <a:t>Decoding</a:t>
            </a:r>
            <a:r>
              <a:rPr lang="en-US" dirty="0"/>
              <a:t>: Each </a:t>
            </a:r>
            <a:r>
              <a:rPr lang="en-US" dirty="0" err="1"/>
              <a:t>autoencoder</a:t>
            </a:r>
            <a:r>
              <a:rPr lang="en-US" dirty="0"/>
              <a:t> reconstructs its input from its latent representation, but for stacking, we typically only use the latent outputs for the subsequent layers.</a:t>
            </a:r>
          </a:p>
          <a:p>
            <a:r>
              <a:rPr lang="en-US" dirty="0"/>
              <a:t>As a summary, the latent layer output (not the decoder output) of the current </a:t>
            </a:r>
            <a:r>
              <a:rPr lang="en-US" dirty="0" err="1"/>
              <a:t>autoencoder</a:t>
            </a:r>
            <a:r>
              <a:rPr lang="en-US" dirty="0"/>
              <a:t> is used as the input for the next </a:t>
            </a:r>
            <a:r>
              <a:rPr lang="en-US" dirty="0" err="1"/>
              <a:t>autoencoder</a:t>
            </a:r>
            <a:r>
              <a:rPr lang="en-US" dirty="0"/>
              <a:t>. This allows each subsequent </a:t>
            </a:r>
            <a:r>
              <a:rPr lang="en-US" dirty="0" err="1"/>
              <a:t>autoencoder</a:t>
            </a:r>
            <a:r>
              <a:rPr lang="en-US" dirty="0"/>
              <a:t> to learn increasingly abstract representations of the data.</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b="1" dirty="0"/>
              <a:t>Benefits of SAE</a:t>
            </a:r>
            <a:endParaRPr lang="en-US" dirty="0"/>
          </a:p>
        </p:txBody>
      </p:sp>
      <p:sp>
        <p:nvSpPr>
          <p:cNvPr id="3" name="Content Placeholder 2"/>
          <p:cNvSpPr>
            <a:spLocks noGrp="1"/>
          </p:cNvSpPr>
          <p:nvPr>
            <p:ph idx="1"/>
          </p:nvPr>
        </p:nvSpPr>
        <p:spPr>
          <a:xfrm>
            <a:off x="457200" y="1142984"/>
            <a:ext cx="8229600" cy="4983179"/>
          </a:xfrm>
        </p:spPr>
        <p:txBody>
          <a:bodyPr>
            <a:normAutofit fontScale="92500" lnSpcReduction="10000"/>
          </a:bodyPr>
          <a:lstStyle/>
          <a:p>
            <a:r>
              <a:rPr lang="en-US" b="1" dirty="0"/>
              <a:t>Hierarchical Feature Learning</a:t>
            </a:r>
            <a:r>
              <a:rPr lang="en-US" dirty="0"/>
              <a:t>: Each layer can learn increasingly abstract features of the input data, similar to deep learning models.</a:t>
            </a:r>
          </a:p>
          <a:p>
            <a:r>
              <a:rPr lang="en-US" b="1" dirty="0"/>
              <a:t>Dimensionality Reduction</a:t>
            </a:r>
            <a:r>
              <a:rPr lang="en-US" dirty="0"/>
              <a:t>: The lower-dimensional representation can help reduce noise and improve performance for downstream tasks like classification or regression.</a:t>
            </a:r>
          </a:p>
          <a:p>
            <a:r>
              <a:rPr lang="en-US" b="1" dirty="0"/>
              <a:t>Improved Performance</a:t>
            </a:r>
            <a:r>
              <a:rPr lang="en-US" dirty="0"/>
              <a:t>: Stacking </a:t>
            </a:r>
            <a:r>
              <a:rPr lang="en-US" dirty="0" err="1"/>
              <a:t>autoencoders</a:t>
            </a:r>
            <a:r>
              <a:rPr lang="en-US" dirty="0"/>
              <a:t> can lead to better performance on tasks compared to a single </a:t>
            </a:r>
            <a:r>
              <a:rPr lang="en-US" dirty="0" err="1"/>
              <a:t>autoencoder</a:t>
            </a:r>
            <a:r>
              <a:rPr lang="en-US" dirty="0"/>
              <a:t>, especially with complex datasets.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a:t>SAE</a:t>
            </a:r>
          </a:p>
        </p:txBody>
      </p:sp>
      <p:sp>
        <p:nvSpPr>
          <p:cNvPr id="3" name="Content Placeholder 2"/>
          <p:cNvSpPr>
            <a:spLocks noGrp="1"/>
          </p:cNvSpPr>
          <p:nvPr>
            <p:ph idx="1"/>
          </p:nvPr>
        </p:nvSpPr>
        <p:spPr>
          <a:xfrm>
            <a:off x="457200" y="928670"/>
            <a:ext cx="8229600" cy="5197493"/>
          </a:xfrm>
        </p:spPr>
        <p:txBody>
          <a:bodyPr>
            <a:normAutofit fontScale="92500" lnSpcReduction="20000"/>
          </a:bodyPr>
          <a:lstStyle/>
          <a:p>
            <a:r>
              <a:rPr lang="en-US" b="1" dirty="0"/>
              <a:t>Applications</a:t>
            </a:r>
          </a:p>
          <a:p>
            <a:pPr>
              <a:buNone/>
            </a:pPr>
            <a:r>
              <a:rPr lang="en-US" b="1" dirty="0"/>
              <a:t>(</a:t>
            </a:r>
            <a:r>
              <a:rPr lang="en-US" b="1" dirty="0" err="1"/>
              <a:t>i</a:t>
            </a:r>
            <a:r>
              <a:rPr lang="en-US" b="1" dirty="0"/>
              <a:t>) Image Processing</a:t>
            </a:r>
            <a:r>
              <a:rPr lang="en-US" dirty="0"/>
              <a:t>: For tasks like </a:t>
            </a:r>
            <a:r>
              <a:rPr lang="en-US" dirty="0" err="1"/>
              <a:t>denoising</a:t>
            </a:r>
            <a:r>
              <a:rPr lang="en-US" dirty="0"/>
              <a:t> or feature extraction.</a:t>
            </a:r>
          </a:p>
          <a:p>
            <a:pPr>
              <a:buNone/>
            </a:pPr>
            <a:r>
              <a:rPr lang="en-US" b="1" dirty="0"/>
              <a:t>(ii) Natural Language Processing</a:t>
            </a:r>
            <a:r>
              <a:rPr lang="en-US" dirty="0"/>
              <a:t>: To capture semantic representations of words or sentences.</a:t>
            </a:r>
          </a:p>
          <a:p>
            <a:pPr>
              <a:buNone/>
            </a:pPr>
            <a:r>
              <a:rPr lang="en-US" b="1" dirty="0"/>
              <a:t>(iii) Anomaly Detection</a:t>
            </a:r>
            <a:r>
              <a:rPr lang="en-US" dirty="0"/>
              <a:t>: By training on normal data and identifying deviations in reconstruction.</a:t>
            </a:r>
          </a:p>
          <a:p>
            <a:pPr>
              <a:buNone/>
            </a:pPr>
            <a:endParaRPr lang="en-US" dirty="0"/>
          </a:p>
          <a:p>
            <a:r>
              <a:rPr lang="en-US" dirty="0"/>
              <a:t>Overall, stacked </a:t>
            </a:r>
            <a:r>
              <a:rPr lang="en-US" dirty="0" err="1"/>
              <a:t>autoencoders</a:t>
            </a:r>
            <a:r>
              <a:rPr lang="en-US" dirty="0"/>
              <a:t> are a powerful tool in unsupervised learning and can be leveraged in various applications to uncover meaningful patterns in data.</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00552" cy="511156"/>
          </a:xfrm>
        </p:spPr>
        <p:txBody>
          <a:bodyPr>
            <a:normAutofit fontScale="90000"/>
          </a:bodyPr>
          <a:lstStyle/>
          <a:p>
            <a:pPr algn="l"/>
            <a:r>
              <a:rPr lang="en-IN" dirty="0"/>
              <a:t>Sparse </a:t>
            </a:r>
            <a:r>
              <a:rPr lang="en-IN" dirty="0" err="1"/>
              <a:t>Autoencoder</a:t>
            </a:r>
            <a:endParaRPr lang="en-US" dirty="0"/>
          </a:p>
        </p:txBody>
      </p:sp>
      <p:sp>
        <p:nvSpPr>
          <p:cNvPr id="3" name="Content Placeholder 2"/>
          <p:cNvSpPr>
            <a:spLocks noGrp="1"/>
          </p:cNvSpPr>
          <p:nvPr>
            <p:ph idx="1"/>
          </p:nvPr>
        </p:nvSpPr>
        <p:spPr>
          <a:xfrm>
            <a:off x="457200" y="1000109"/>
            <a:ext cx="4186238" cy="3286148"/>
          </a:xfrm>
        </p:spPr>
        <p:txBody>
          <a:bodyPr>
            <a:normAutofit/>
          </a:bodyPr>
          <a:lstStyle/>
          <a:p>
            <a:pPr>
              <a:buNone/>
            </a:pPr>
            <a:r>
              <a:rPr lang="en-US" sz="2000" b="1" dirty="0"/>
              <a:t>Architecture</a:t>
            </a:r>
            <a:r>
              <a:rPr lang="en-US" sz="2000" dirty="0"/>
              <a:t>: </a:t>
            </a:r>
          </a:p>
          <a:p>
            <a:r>
              <a:rPr lang="en-US" sz="2000" dirty="0"/>
              <a:t>Like other </a:t>
            </a:r>
            <a:r>
              <a:rPr lang="en-US" sz="2000" dirty="0" err="1"/>
              <a:t>autoencoders</a:t>
            </a:r>
            <a:r>
              <a:rPr lang="en-US" sz="2000" dirty="0"/>
              <a:t>, a sparse </a:t>
            </a:r>
            <a:r>
              <a:rPr lang="en-US" sz="2000" dirty="0" err="1"/>
              <a:t>autoencoder</a:t>
            </a:r>
            <a:r>
              <a:rPr lang="en-US" sz="2000" dirty="0"/>
              <a:t> consists of an encoder and a decoder.</a:t>
            </a:r>
          </a:p>
          <a:p>
            <a:r>
              <a:rPr lang="en-US" sz="2000" dirty="0"/>
              <a:t>The encoder compresses the input data into a latent representation, while the decoder reconstructs the input from this representation.</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768075" y="357166"/>
            <a:ext cx="4233081" cy="3571900"/>
          </a:xfrm>
          <a:prstGeom prst="rect">
            <a:avLst/>
          </a:prstGeom>
          <a:noFill/>
          <a:ln w="9525">
            <a:noFill/>
            <a:miter lim="800000"/>
            <a:headEnd/>
            <a:tailEnd/>
          </a:ln>
          <a:effectLst/>
        </p:spPr>
      </p:pic>
      <p:sp>
        <p:nvSpPr>
          <p:cNvPr id="5" name="Rectangle 4"/>
          <p:cNvSpPr/>
          <p:nvPr/>
        </p:nvSpPr>
        <p:spPr>
          <a:xfrm>
            <a:off x="428596" y="4000504"/>
            <a:ext cx="8143900" cy="1631216"/>
          </a:xfrm>
          <a:prstGeom prst="rect">
            <a:avLst/>
          </a:prstGeom>
        </p:spPr>
        <p:txBody>
          <a:bodyPr wrap="square">
            <a:spAutoFit/>
          </a:bodyPr>
          <a:lstStyle/>
          <a:p>
            <a:pPr>
              <a:buFont typeface="Arial" pitchFamily="34" charset="0"/>
              <a:buChar char="•"/>
            </a:pPr>
            <a:r>
              <a:rPr lang="en-US" sz="2000" dirty="0"/>
              <a:t> A </a:t>
            </a:r>
            <a:r>
              <a:rPr lang="en-US" sz="2000" b="1" dirty="0"/>
              <a:t>sparse </a:t>
            </a:r>
            <a:r>
              <a:rPr lang="en-US" sz="2000" b="1" dirty="0" err="1"/>
              <a:t>autoencoder</a:t>
            </a:r>
            <a:r>
              <a:rPr lang="en-US" sz="2000" dirty="0"/>
              <a:t> is a type of neural network that encourages </a:t>
            </a:r>
            <a:r>
              <a:rPr lang="en-US" sz="2000" dirty="0" err="1"/>
              <a:t>sparsity</a:t>
            </a:r>
            <a:r>
              <a:rPr lang="en-US" sz="2000" dirty="0"/>
              <a:t> in the latent representation of the data. </a:t>
            </a:r>
          </a:p>
          <a:p>
            <a:pPr>
              <a:buFont typeface="Arial" pitchFamily="34" charset="0"/>
              <a:buChar char="•"/>
            </a:pPr>
            <a:r>
              <a:rPr lang="en-US" sz="2000" dirty="0"/>
              <a:t> This means that, for a given input, only a small number of neurons in the hidden layer are activated (represented by blue color), </a:t>
            </a:r>
          </a:p>
          <a:p>
            <a:pPr>
              <a:buFont typeface="Arial" pitchFamily="34" charset="0"/>
              <a:buChar char="•"/>
            </a:pPr>
            <a:r>
              <a:rPr lang="en-US" sz="2000" dirty="0"/>
              <a:t> This leads to a more efficient and meaningful representation of the data.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a:t>Sparse </a:t>
            </a:r>
            <a:r>
              <a:rPr lang="en-IN" dirty="0" err="1"/>
              <a:t>Autoencoder</a:t>
            </a:r>
            <a:r>
              <a:rPr lang="en-IN" dirty="0"/>
              <a:t>: </a:t>
            </a:r>
            <a:r>
              <a:rPr lang="en-US" b="1" dirty="0"/>
              <a:t>Key Concepts</a:t>
            </a:r>
            <a:endParaRPr lang="en-US" dirty="0"/>
          </a:p>
        </p:txBody>
      </p:sp>
      <p:sp>
        <p:nvSpPr>
          <p:cNvPr id="3" name="Content Placeholder 2"/>
          <p:cNvSpPr>
            <a:spLocks noGrp="1"/>
          </p:cNvSpPr>
          <p:nvPr>
            <p:ph idx="1"/>
          </p:nvPr>
        </p:nvSpPr>
        <p:spPr>
          <a:xfrm>
            <a:off x="457200" y="1071546"/>
            <a:ext cx="8229600" cy="5054617"/>
          </a:xfrm>
        </p:spPr>
        <p:txBody>
          <a:bodyPr>
            <a:normAutofit/>
          </a:bodyPr>
          <a:lstStyle/>
          <a:p>
            <a:r>
              <a:rPr lang="en-US" b="1" dirty="0" err="1"/>
              <a:t>Sparsity</a:t>
            </a:r>
            <a:r>
              <a:rPr lang="en-US" b="1" dirty="0"/>
              <a:t> Constraint</a:t>
            </a:r>
            <a:r>
              <a:rPr lang="en-US" dirty="0"/>
              <a:t>:</a:t>
            </a:r>
          </a:p>
          <a:p>
            <a:pPr lvl="1"/>
            <a:r>
              <a:rPr lang="en-US" dirty="0"/>
              <a:t>The primary goal is to ensure that only a small fraction of the neurons are active (non-zero) for any given input. This is usually achieved by adding a </a:t>
            </a:r>
            <a:r>
              <a:rPr lang="en-US" dirty="0" err="1"/>
              <a:t>sparsity</a:t>
            </a:r>
            <a:r>
              <a:rPr lang="en-US" dirty="0"/>
              <a:t> penalty to the loss function.</a:t>
            </a:r>
          </a:p>
          <a:p>
            <a:pPr lvl="1"/>
            <a:r>
              <a:rPr lang="en-US" dirty="0"/>
              <a:t>Common methods include using </a:t>
            </a:r>
            <a:r>
              <a:rPr lang="en-US" b="1" dirty="0"/>
              <a:t>L1 regularization</a:t>
            </a:r>
            <a:r>
              <a:rPr lang="en-US" dirty="0"/>
              <a:t> on the activations or incorporating a </a:t>
            </a:r>
            <a:r>
              <a:rPr lang="en-US" dirty="0" err="1"/>
              <a:t>sparsity</a:t>
            </a:r>
            <a:r>
              <a:rPr lang="en-US" dirty="0"/>
              <a:t> constraint that compares the average activation of the neurons to a predefined </a:t>
            </a:r>
            <a:r>
              <a:rPr lang="en-US" dirty="0" err="1"/>
              <a:t>sparsity</a:t>
            </a:r>
            <a:r>
              <a:rPr lang="en-US" dirty="0"/>
              <a:t> parameter.</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a:t>Loss Function</a:t>
            </a:r>
            <a:endParaRPr lang="en-US" dirty="0"/>
          </a:p>
        </p:txBody>
      </p:sp>
      <p:sp>
        <p:nvSpPr>
          <p:cNvPr id="3" name="Content Placeholder 2"/>
          <p:cNvSpPr>
            <a:spLocks noGrp="1"/>
          </p:cNvSpPr>
          <p:nvPr>
            <p:ph idx="1"/>
          </p:nvPr>
        </p:nvSpPr>
        <p:spPr>
          <a:xfrm>
            <a:off x="457200" y="857232"/>
            <a:ext cx="8229600" cy="5268931"/>
          </a:xfrm>
        </p:spPr>
        <p:txBody>
          <a:bodyPr>
            <a:normAutofit/>
          </a:bodyPr>
          <a:lstStyle/>
          <a:p>
            <a:r>
              <a:rPr lang="en-US" dirty="0"/>
              <a:t>The overall loss function for a sparse </a:t>
            </a:r>
            <a:r>
              <a:rPr lang="en-US" dirty="0" err="1"/>
              <a:t>autoencoder</a:t>
            </a:r>
            <a:r>
              <a:rPr lang="en-US" dirty="0"/>
              <a:t> typically consists of two parts:</a:t>
            </a:r>
          </a:p>
          <a:p>
            <a:pPr lvl="1"/>
            <a:r>
              <a:rPr lang="en-US" sz="2400" b="1" dirty="0"/>
              <a:t>Reconstruction Loss</a:t>
            </a:r>
            <a:r>
              <a:rPr lang="en-US" sz="2400" dirty="0"/>
              <a:t>: Measures how well the </a:t>
            </a:r>
            <a:r>
              <a:rPr lang="en-US" sz="2400" dirty="0" err="1"/>
              <a:t>autoencoder</a:t>
            </a:r>
            <a:r>
              <a:rPr lang="en-US" sz="2400" dirty="0"/>
              <a:t> can reconstruct the input data from the latent representation.</a:t>
            </a:r>
          </a:p>
          <a:p>
            <a:pPr lvl="1"/>
            <a:r>
              <a:rPr lang="en-US" sz="2400" b="1" dirty="0" err="1"/>
              <a:t>Sparsity</a:t>
            </a:r>
            <a:r>
              <a:rPr lang="en-US" sz="2400" b="1" dirty="0"/>
              <a:t> Penalty</a:t>
            </a:r>
            <a:r>
              <a:rPr lang="en-US" sz="2400" dirty="0"/>
              <a:t>: Encourages the model to have a certain level of </a:t>
            </a:r>
            <a:r>
              <a:rPr lang="en-US" sz="2400" dirty="0" err="1"/>
              <a:t>sparsity</a:t>
            </a:r>
            <a:r>
              <a:rPr lang="en-US" sz="2400" dirty="0"/>
              <a:t> in the activations. A popular method is to use the </a:t>
            </a:r>
            <a:r>
              <a:rPr lang="en-US" sz="2400" dirty="0" err="1"/>
              <a:t>Kullback-Leibler</a:t>
            </a:r>
            <a:r>
              <a:rPr lang="en-US" sz="2400" dirty="0"/>
              <a:t> (KL) divergence between the average activation of the neurons and a target </a:t>
            </a:r>
            <a:r>
              <a:rPr lang="en-US" sz="2400" dirty="0" err="1"/>
              <a:t>sparsity</a:t>
            </a:r>
            <a:r>
              <a:rPr lang="en-US" sz="2400" dirty="0"/>
              <a:t> value (often close to zero).</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785786" y="5000636"/>
            <a:ext cx="7667625" cy="609600"/>
          </a:xfrm>
          <a:prstGeom prst="rect">
            <a:avLst/>
          </a:prstGeom>
          <a:noFill/>
          <a:ln w="9525">
            <a:noFill/>
            <a:miter lim="800000"/>
            <a:headEnd/>
            <a:tailEnd/>
          </a:ln>
          <a:effectLst/>
        </p:spPr>
      </p:pic>
      <p:sp>
        <p:nvSpPr>
          <p:cNvPr id="5" name="Rectangle 4"/>
          <p:cNvSpPr/>
          <p:nvPr/>
        </p:nvSpPr>
        <p:spPr>
          <a:xfrm>
            <a:off x="928662" y="5715016"/>
            <a:ext cx="6858048" cy="830997"/>
          </a:xfrm>
          <a:prstGeom prst="rect">
            <a:avLst/>
          </a:prstGeom>
        </p:spPr>
        <p:txBody>
          <a:bodyPr wrap="square">
            <a:spAutoFit/>
          </a:bodyPr>
          <a:lstStyle/>
          <a:p>
            <a:pPr>
              <a:buFont typeface="Arial" pitchFamily="34" charset="0"/>
              <a:buChar char="•"/>
            </a:pPr>
            <a:r>
              <a:rPr lang="en-US" sz="2400" dirty="0"/>
              <a:t> Here, λ is a </a:t>
            </a:r>
            <a:r>
              <a:rPr lang="en-US" sz="2400" dirty="0" err="1"/>
              <a:t>hyperparameter</a:t>
            </a:r>
            <a:r>
              <a:rPr lang="en-US" sz="2400" dirty="0"/>
              <a:t> that balances the two loss components.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err="1"/>
              <a:t>Sparsity</a:t>
            </a:r>
            <a:r>
              <a:rPr lang="en-IN" dirty="0"/>
              <a:t> Penalty: Using KL Divergence</a:t>
            </a:r>
            <a:endParaRPr lang="en-US" dirty="0"/>
          </a:p>
        </p:txBody>
      </p:sp>
      <p:sp>
        <p:nvSpPr>
          <p:cNvPr id="3" name="Content Placeholder 2"/>
          <p:cNvSpPr>
            <a:spLocks noGrp="1"/>
          </p:cNvSpPr>
          <p:nvPr>
            <p:ph idx="1"/>
          </p:nvPr>
        </p:nvSpPr>
        <p:spPr>
          <a:xfrm>
            <a:off x="457200" y="1000108"/>
            <a:ext cx="8229600" cy="5126055"/>
          </a:xfrm>
        </p:spPr>
        <p:txBody>
          <a:bodyPr>
            <a:normAutofit fontScale="77500" lnSpcReduction="20000"/>
          </a:bodyPr>
          <a:lstStyle/>
          <a:p>
            <a:r>
              <a:rPr lang="en-US" dirty="0"/>
              <a:t>The </a:t>
            </a:r>
            <a:r>
              <a:rPr lang="en-US" dirty="0" err="1"/>
              <a:t>Kullback-Leibler</a:t>
            </a:r>
            <a:r>
              <a:rPr lang="en-US" dirty="0"/>
              <a:t> (KL) divergence is a statistical measure that quantifies how one probability distribution diverges from a second, expected probability distribution. </a:t>
            </a:r>
          </a:p>
          <a:p>
            <a:r>
              <a:rPr lang="en-US" dirty="0"/>
              <a:t>In the context of sparse </a:t>
            </a:r>
            <a:r>
              <a:rPr lang="en-US" dirty="0" err="1"/>
              <a:t>autoencoders</a:t>
            </a:r>
            <a:r>
              <a:rPr lang="en-US" dirty="0"/>
              <a:t>, it can be used to encourage </a:t>
            </a:r>
            <a:r>
              <a:rPr lang="en-US" dirty="0" err="1"/>
              <a:t>sparsity</a:t>
            </a:r>
            <a:r>
              <a:rPr lang="en-US" dirty="0"/>
              <a:t> in the activations of the hidden layer.</a:t>
            </a:r>
          </a:p>
          <a:p>
            <a:r>
              <a:rPr lang="en-US" b="1" dirty="0"/>
              <a:t>Basic Idea</a:t>
            </a:r>
          </a:p>
          <a:p>
            <a:pPr>
              <a:buFont typeface="Courier New" pitchFamily="49" charset="0"/>
              <a:buChar char="o"/>
            </a:pPr>
            <a:r>
              <a:rPr lang="en-US" dirty="0"/>
              <a:t>In a sparse </a:t>
            </a:r>
            <a:r>
              <a:rPr lang="en-US" dirty="0" err="1"/>
              <a:t>autoencoder</a:t>
            </a:r>
            <a:r>
              <a:rPr lang="en-US" dirty="0"/>
              <a:t>, we want to ensure that the average activation of the hidden neurons is close to a predefined target </a:t>
            </a:r>
            <a:r>
              <a:rPr lang="en-US" dirty="0" err="1"/>
              <a:t>sparsity</a:t>
            </a:r>
            <a:r>
              <a:rPr lang="en-US" dirty="0"/>
              <a:t> level, typically denoted as ρ (a small positive value, like 0.05). </a:t>
            </a:r>
          </a:p>
          <a:p>
            <a:pPr>
              <a:buFont typeface="Courier New" pitchFamily="49" charset="0"/>
              <a:buChar char="o"/>
            </a:pPr>
            <a:r>
              <a:rPr lang="en-US" dirty="0"/>
              <a:t>The KL divergence helps measure how far the actual average activation of the hidden neurons                            from this target ρ.</a:t>
            </a:r>
          </a:p>
          <a:p>
            <a:pPr>
              <a:buNone/>
            </a:pPr>
            <a:endParaRPr lang="en-US" dirty="0"/>
          </a:p>
        </p:txBody>
      </p:sp>
      <p:pic>
        <p:nvPicPr>
          <p:cNvPr id="3076" name="Picture 4"/>
          <p:cNvPicPr>
            <a:picLocks noChangeAspect="1" noChangeArrowheads="1"/>
          </p:cNvPicPr>
          <p:nvPr/>
        </p:nvPicPr>
        <p:blipFill>
          <a:blip r:embed="rId2"/>
          <a:srcRect/>
          <a:stretch>
            <a:fillRect/>
          </a:stretch>
        </p:blipFill>
        <p:spPr bwMode="auto">
          <a:xfrm>
            <a:off x="6215074" y="4675807"/>
            <a:ext cx="1857388" cy="401027"/>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err="1"/>
              <a:t>Sparsity</a:t>
            </a:r>
            <a:r>
              <a:rPr lang="en-IN" dirty="0"/>
              <a:t> Penalty: Using KL Divergence</a:t>
            </a:r>
            <a:endParaRPr lang="en-US" dirty="0"/>
          </a:p>
        </p:txBody>
      </p:sp>
      <p:pic>
        <p:nvPicPr>
          <p:cNvPr id="4098" name="Picture 2"/>
          <p:cNvPicPr>
            <a:picLocks noChangeAspect="1" noChangeArrowheads="1"/>
          </p:cNvPicPr>
          <p:nvPr/>
        </p:nvPicPr>
        <p:blipFill>
          <a:blip r:embed="rId2"/>
          <a:srcRect/>
          <a:stretch>
            <a:fillRect/>
          </a:stretch>
        </p:blipFill>
        <p:spPr bwMode="auto">
          <a:xfrm>
            <a:off x="642910" y="1142984"/>
            <a:ext cx="7858181" cy="5061201"/>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err="1"/>
              <a:t>Sparsity</a:t>
            </a:r>
            <a:r>
              <a:rPr lang="en-IN" dirty="0"/>
              <a:t> Penalty: Using KL Divergence</a:t>
            </a:r>
            <a:endParaRPr lang="en-US" dirty="0"/>
          </a:p>
        </p:txBody>
      </p:sp>
      <p:sp>
        <p:nvSpPr>
          <p:cNvPr id="3" name="Content Placeholder 2"/>
          <p:cNvSpPr>
            <a:spLocks noGrp="1"/>
          </p:cNvSpPr>
          <p:nvPr>
            <p:ph idx="1"/>
          </p:nvPr>
        </p:nvSpPr>
        <p:spPr>
          <a:xfrm>
            <a:off x="457200" y="1000108"/>
            <a:ext cx="8229600" cy="5126055"/>
          </a:xfrm>
        </p:spPr>
        <p:txBody>
          <a:bodyPr/>
          <a:lstStyle/>
          <a:p>
            <a:r>
              <a:rPr lang="en-IN" dirty="0"/>
              <a:t>Example:</a:t>
            </a:r>
            <a:endParaRPr lang="en-US" dirty="0"/>
          </a:p>
        </p:txBody>
      </p:sp>
      <p:pic>
        <p:nvPicPr>
          <p:cNvPr id="5122" name="Picture 2"/>
          <p:cNvPicPr>
            <a:picLocks noChangeAspect="1" noChangeArrowheads="1"/>
          </p:cNvPicPr>
          <p:nvPr/>
        </p:nvPicPr>
        <p:blipFill>
          <a:blip r:embed="rId2"/>
          <a:srcRect/>
          <a:stretch>
            <a:fillRect/>
          </a:stretch>
        </p:blipFill>
        <p:spPr bwMode="auto">
          <a:xfrm>
            <a:off x="285720" y="1643050"/>
            <a:ext cx="8364802" cy="464347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err="1"/>
              <a:t>Autoencoder</a:t>
            </a:r>
            <a:endParaRPr lang="en-US" dirty="0"/>
          </a:p>
        </p:txBody>
      </p:sp>
      <p:sp>
        <p:nvSpPr>
          <p:cNvPr id="3" name="Content Placeholder 2"/>
          <p:cNvSpPr>
            <a:spLocks noGrp="1"/>
          </p:cNvSpPr>
          <p:nvPr>
            <p:ph idx="1"/>
          </p:nvPr>
        </p:nvSpPr>
        <p:spPr>
          <a:xfrm>
            <a:off x="457200" y="928670"/>
            <a:ext cx="8229600" cy="5197493"/>
          </a:xfrm>
        </p:spPr>
        <p:txBody>
          <a:bodyPr>
            <a:normAutofit fontScale="92500" lnSpcReduction="20000"/>
          </a:bodyPr>
          <a:lstStyle/>
          <a:p>
            <a:r>
              <a:rPr lang="en-IN" dirty="0"/>
              <a:t>For efficient encoding or representation learning, bottleneck is introduced in the neural network. </a:t>
            </a:r>
          </a:p>
          <a:p>
            <a:r>
              <a:rPr lang="en-IN" dirty="0"/>
              <a:t>As mentioned earlier, </a:t>
            </a:r>
            <a:r>
              <a:rPr lang="en-US" dirty="0"/>
              <a:t>for an input feature X, there is an encoder f(X) that gives the encoded data, and is a decoder g(f(X)) that transform the encoded data to reconstructed output. </a:t>
            </a:r>
          </a:p>
          <a:p>
            <a:r>
              <a:rPr lang="en-US" dirty="0"/>
              <a:t>The reconstructed output should be identical or almost identical to the original input.  </a:t>
            </a:r>
          </a:p>
          <a:p>
            <a:r>
              <a:rPr lang="en-IN" dirty="0"/>
              <a:t>So, there is a possibility that the network may </a:t>
            </a:r>
            <a:r>
              <a:rPr lang="en-IN" dirty="0">
                <a:solidFill>
                  <a:srgbClr val="FF0000"/>
                </a:solidFill>
              </a:rPr>
              <a:t>eventually learn an identity mapping</a:t>
            </a:r>
            <a:r>
              <a:rPr lang="en-IN" dirty="0"/>
              <a:t>, as g(f(X))=X </a:t>
            </a:r>
            <a:r>
              <a:rPr lang="en-IN" dirty="0">
                <a:sym typeface="Wingdings" pitchFamily="2" charset="2"/>
              </a:rPr>
              <a:t>g</a:t>
            </a:r>
            <a:r>
              <a:rPr lang="az-Cyrl-AZ" sz="1700" dirty="0">
                <a:sym typeface="Wingdings" pitchFamily="2" charset="2"/>
              </a:rPr>
              <a:t>о</a:t>
            </a:r>
            <a:r>
              <a:rPr lang="en-IN" dirty="0">
                <a:sym typeface="Wingdings" pitchFamily="2" charset="2"/>
              </a:rPr>
              <a:t>f(X)=X, where g</a:t>
            </a:r>
            <a:r>
              <a:rPr lang="az-Cyrl-AZ" sz="1700" dirty="0">
                <a:sym typeface="Wingdings" pitchFamily="2" charset="2"/>
              </a:rPr>
              <a:t>о</a:t>
            </a:r>
            <a:r>
              <a:rPr lang="en-IN" dirty="0">
                <a:sym typeface="Wingdings" pitchFamily="2" charset="2"/>
              </a:rPr>
              <a:t>f is a composite identity mapping in input feature space. </a:t>
            </a:r>
            <a:endParaRPr lang="en-US"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IN" dirty="0" err="1"/>
              <a:t>Sparsity</a:t>
            </a:r>
            <a:r>
              <a:rPr lang="en-IN" dirty="0"/>
              <a:t> Penalty: Using KL Divergence</a:t>
            </a:r>
            <a:endParaRPr lang="en-US" dirty="0"/>
          </a:p>
        </p:txBody>
      </p:sp>
      <p:pic>
        <p:nvPicPr>
          <p:cNvPr id="6146" name="Picture 2"/>
          <p:cNvPicPr>
            <a:picLocks noChangeAspect="1" noChangeArrowheads="1"/>
          </p:cNvPicPr>
          <p:nvPr/>
        </p:nvPicPr>
        <p:blipFill>
          <a:blip r:embed="rId2"/>
          <a:srcRect/>
          <a:stretch>
            <a:fillRect/>
          </a:stretch>
        </p:blipFill>
        <p:spPr bwMode="auto">
          <a:xfrm>
            <a:off x="571472" y="857232"/>
            <a:ext cx="7354506" cy="3500462"/>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28596" y="4500570"/>
            <a:ext cx="8372499" cy="214314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Sparsity</a:t>
            </a:r>
            <a:r>
              <a:rPr lang="en-IN" dirty="0"/>
              <a:t> Penalty: Using KL Divergence</a:t>
            </a:r>
            <a:endParaRPr lang="en-US" dirty="0"/>
          </a:p>
        </p:txBody>
      </p:sp>
      <p:pic>
        <p:nvPicPr>
          <p:cNvPr id="7170" name="Picture 2"/>
          <p:cNvPicPr>
            <a:picLocks noChangeAspect="1" noChangeArrowheads="1"/>
          </p:cNvPicPr>
          <p:nvPr/>
        </p:nvPicPr>
        <p:blipFill>
          <a:blip r:embed="rId2"/>
          <a:srcRect/>
          <a:stretch>
            <a:fillRect/>
          </a:stretch>
        </p:blipFill>
        <p:spPr bwMode="auto">
          <a:xfrm>
            <a:off x="285720" y="1285860"/>
            <a:ext cx="8634434" cy="3143272"/>
          </a:xfrm>
          <a:prstGeom prst="rect">
            <a:avLst/>
          </a:prstGeom>
          <a:noFill/>
          <a:ln w="9525">
            <a:noFill/>
            <a:miter lim="800000"/>
            <a:headEnd/>
            <a:tailEnd/>
          </a:ln>
          <a:effectLst/>
        </p:spPr>
      </p:pic>
      <p:sp>
        <p:nvSpPr>
          <p:cNvPr id="5" name="Rectangle 4"/>
          <p:cNvSpPr/>
          <p:nvPr/>
        </p:nvSpPr>
        <p:spPr>
          <a:xfrm>
            <a:off x="357158" y="4643446"/>
            <a:ext cx="8143932" cy="1569660"/>
          </a:xfrm>
          <a:prstGeom prst="rect">
            <a:avLst/>
          </a:prstGeom>
        </p:spPr>
        <p:txBody>
          <a:bodyPr wrap="square">
            <a:spAutoFit/>
          </a:bodyPr>
          <a:lstStyle/>
          <a:p>
            <a:pPr>
              <a:buFont typeface="Arial" pitchFamily="34" charset="0"/>
              <a:buChar char="•"/>
            </a:pPr>
            <a:r>
              <a:rPr lang="en-US" b="1" dirty="0"/>
              <a:t> </a:t>
            </a:r>
            <a:r>
              <a:rPr lang="en-US" sz="2400" b="1" dirty="0"/>
              <a:t>Conclusion: </a:t>
            </a:r>
            <a:r>
              <a:rPr lang="en-US" sz="2400" dirty="0"/>
              <a:t>Using KL divergence for </a:t>
            </a:r>
            <a:r>
              <a:rPr lang="en-US" sz="2400" dirty="0" err="1"/>
              <a:t>sparsity</a:t>
            </a:r>
            <a:r>
              <a:rPr lang="en-US" sz="2400" dirty="0"/>
              <a:t> penalties effectively guides the training of the sparse </a:t>
            </a:r>
            <a:r>
              <a:rPr lang="en-US" sz="2400" dirty="0" err="1"/>
              <a:t>autoencoder</a:t>
            </a:r>
            <a:r>
              <a:rPr lang="en-US" sz="2400" dirty="0"/>
              <a:t> to produce representations that are both compact and meaningful, improving the quality of learned features.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IN" dirty="0"/>
              <a:t>Sparse </a:t>
            </a:r>
            <a:r>
              <a:rPr lang="en-IN" dirty="0" err="1"/>
              <a:t>Autoencoder</a:t>
            </a:r>
            <a:endParaRPr lang="en-US" dirty="0"/>
          </a:p>
        </p:txBody>
      </p:sp>
      <p:pic>
        <p:nvPicPr>
          <p:cNvPr id="5" name="Picture 2"/>
          <p:cNvPicPr>
            <a:picLocks noChangeAspect="1" noChangeArrowheads="1"/>
          </p:cNvPicPr>
          <p:nvPr/>
        </p:nvPicPr>
        <p:blipFill>
          <a:blip r:embed="rId2"/>
          <a:srcRect/>
          <a:stretch>
            <a:fillRect/>
          </a:stretch>
        </p:blipFill>
        <p:spPr bwMode="auto">
          <a:xfrm>
            <a:off x="2500298" y="928670"/>
            <a:ext cx="5953113" cy="473291"/>
          </a:xfrm>
          <a:prstGeom prst="rect">
            <a:avLst/>
          </a:prstGeom>
          <a:noFill/>
          <a:ln w="9525">
            <a:noFill/>
            <a:miter lim="800000"/>
            <a:headEnd/>
            <a:tailEnd/>
          </a:ln>
          <a:effectLst/>
        </p:spPr>
      </p:pic>
      <p:sp>
        <p:nvSpPr>
          <p:cNvPr id="6" name="TextBox 5"/>
          <p:cNvSpPr txBox="1"/>
          <p:nvPr/>
        </p:nvSpPr>
        <p:spPr>
          <a:xfrm>
            <a:off x="571472" y="928670"/>
            <a:ext cx="2090637" cy="369332"/>
          </a:xfrm>
          <a:prstGeom prst="rect">
            <a:avLst/>
          </a:prstGeom>
          <a:noFill/>
        </p:spPr>
        <p:txBody>
          <a:bodyPr wrap="none" rtlCol="0">
            <a:spAutoFit/>
          </a:bodyPr>
          <a:lstStyle/>
          <a:p>
            <a:r>
              <a:rPr lang="en-IN" dirty="0"/>
              <a:t>The loss function is: </a:t>
            </a:r>
            <a:endParaRPr lang="en-US" dirty="0"/>
          </a:p>
        </p:txBody>
      </p:sp>
      <p:sp>
        <p:nvSpPr>
          <p:cNvPr id="7" name="Rectangle 6"/>
          <p:cNvSpPr/>
          <p:nvPr/>
        </p:nvSpPr>
        <p:spPr>
          <a:xfrm>
            <a:off x="571472" y="1285860"/>
            <a:ext cx="7929618" cy="2308324"/>
          </a:xfrm>
          <a:prstGeom prst="rect">
            <a:avLst/>
          </a:prstGeom>
        </p:spPr>
        <p:txBody>
          <a:bodyPr wrap="square">
            <a:spAutoFit/>
          </a:bodyPr>
          <a:lstStyle/>
          <a:p>
            <a:pPr>
              <a:buFont typeface="Arial" pitchFamily="34" charset="0"/>
              <a:buChar char="•"/>
            </a:pPr>
            <a:r>
              <a:rPr lang="en-US" b="1" dirty="0"/>
              <a:t> </a:t>
            </a:r>
            <a:r>
              <a:rPr lang="en-US" sz="2400" b="1" dirty="0"/>
              <a:t>Implementation Considerations</a:t>
            </a:r>
          </a:p>
          <a:p>
            <a:r>
              <a:rPr lang="en-US" sz="2400" b="1" dirty="0"/>
              <a:t>(</a:t>
            </a:r>
            <a:r>
              <a:rPr lang="en-US" sz="2400" b="1" dirty="0" err="1"/>
              <a:t>i</a:t>
            </a:r>
            <a:r>
              <a:rPr lang="en-US" sz="2400" b="1" dirty="0"/>
              <a:t>) Choosing </a:t>
            </a:r>
            <a:r>
              <a:rPr lang="en-US" sz="2400" b="1" dirty="0" err="1"/>
              <a:t>Sparsity</a:t>
            </a:r>
            <a:r>
              <a:rPr lang="en-US" sz="2400" b="1" dirty="0"/>
              <a:t> Level</a:t>
            </a:r>
            <a:r>
              <a:rPr lang="en-US" sz="2400" dirty="0"/>
              <a:t>: Selecting an appropriate </a:t>
            </a:r>
            <a:r>
              <a:rPr lang="en-US" sz="2400" dirty="0" err="1"/>
              <a:t>sparsity</a:t>
            </a:r>
            <a:r>
              <a:rPr lang="en-US" sz="2400" dirty="0"/>
              <a:t> level (the target average activation) is crucial. It often requires experimentation based on the specific dataset and task.</a:t>
            </a:r>
          </a:p>
          <a:p>
            <a:r>
              <a:rPr lang="en-US" sz="2400" b="1" dirty="0"/>
              <a:t>(ii) Regularization Strength</a:t>
            </a:r>
            <a:r>
              <a:rPr lang="en-US" sz="2400" dirty="0"/>
              <a:t>: The λ parameter needs to be tuned carefully to balance reconstruction quality and </a:t>
            </a:r>
            <a:r>
              <a:rPr lang="en-US" sz="2400" dirty="0" err="1"/>
              <a:t>sparsity</a:t>
            </a:r>
            <a:r>
              <a:rPr lang="en-US" sz="2400" dirty="0"/>
              <a:t>.</a:t>
            </a:r>
          </a:p>
        </p:txBody>
      </p:sp>
      <p:sp>
        <p:nvSpPr>
          <p:cNvPr id="8" name="Rectangle 7"/>
          <p:cNvSpPr/>
          <p:nvPr/>
        </p:nvSpPr>
        <p:spPr>
          <a:xfrm>
            <a:off x="571472" y="3643314"/>
            <a:ext cx="8072494" cy="2308324"/>
          </a:xfrm>
          <a:prstGeom prst="rect">
            <a:avLst/>
          </a:prstGeom>
        </p:spPr>
        <p:txBody>
          <a:bodyPr wrap="square">
            <a:spAutoFit/>
          </a:bodyPr>
          <a:lstStyle/>
          <a:p>
            <a:pPr>
              <a:buFont typeface="Arial" pitchFamily="34" charset="0"/>
              <a:buChar char="•"/>
            </a:pPr>
            <a:r>
              <a:rPr lang="en-US" b="1" dirty="0"/>
              <a:t> Applications</a:t>
            </a:r>
          </a:p>
          <a:p>
            <a:r>
              <a:rPr lang="en-US" b="1" dirty="0"/>
              <a:t>(</a:t>
            </a:r>
            <a:r>
              <a:rPr lang="en-US" b="1" dirty="0" err="1"/>
              <a:t>i</a:t>
            </a:r>
            <a:r>
              <a:rPr lang="en-US" b="1" dirty="0"/>
              <a:t>) Image Processing</a:t>
            </a:r>
            <a:r>
              <a:rPr lang="en-US" dirty="0"/>
              <a:t>: Useful for tasks like </a:t>
            </a:r>
            <a:r>
              <a:rPr lang="en-US" dirty="0" err="1"/>
              <a:t>denoising</a:t>
            </a:r>
            <a:r>
              <a:rPr lang="en-US" dirty="0"/>
              <a:t>, where the model learns to represent images with minimal active features.</a:t>
            </a:r>
          </a:p>
          <a:p>
            <a:r>
              <a:rPr lang="en-US" b="1" dirty="0"/>
              <a:t>(ii) Anomaly Detection</a:t>
            </a:r>
            <a:r>
              <a:rPr lang="en-US" dirty="0"/>
              <a:t>: Since the model learns a compact representation, deviations from the normal pattern (anomalies) can be more easily identified by examining the activations.</a:t>
            </a:r>
          </a:p>
          <a:p>
            <a:r>
              <a:rPr lang="en-US" b="1" dirty="0"/>
              <a:t>(iii) Natural Language Processing</a:t>
            </a:r>
            <a:r>
              <a:rPr lang="en-US" dirty="0"/>
              <a:t>: Can be employed to learn meaningful representations of textual data, capturing essential features while ignoring noise.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IN" dirty="0"/>
              <a:t>Sparse </a:t>
            </a:r>
            <a:r>
              <a:rPr lang="en-IN" dirty="0" err="1"/>
              <a:t>Autoencoder</a:t>
            </a:r>
            <a:endParaRPr lang="en-US" dirty="0"/>
          </a:p>
        </p:txBody>
      </p:sp>
      <p:sp>
        <p:nvSpPr>
          <p:cNvPr id="3" name="Content Placeholder 2"/>
          <p:cNvSpPr>
            <a:spLocks noGrp="1"/>
          </p:cNvSpPr>
          <p:nvPr>
            <p:ph idx="1"/>
          </p:nvPr>
        </p:nvSpPr>
        <p:spPr>
          <a:xfrm>
            <a:off x="457200" y="785794"/>
            <a:ext cx="8229600" cy="5340369"/>
          </a:xfrm>
        </p:spPr>
        <p:txBody>
          <a:bodyPr>
            <a:normAutofit fontScale="92500" lnSpcReduction="10000"/>
          </a:bodyPr>
          <a:lstStyle/>
          <a:p>
            <a:r>
              <a:rPr lang="en-US" b="1" dirty="0"/>
              <a:t>Benefits</a:t>
            </a:r>
          </a:p>
          <a:p>
            <a:pPr>
              <a:buNone/>
            </a:pPr>
            <a:r>
              <a:rPr lang="en-US" b="1" dirty="0"/>
              <a:t>(</a:t>
            </a:r>
            <a:r>
              <a:rPr lang="en-US" b="1" dirty="0" err="1"/>
              <a:t>i</a:t>
            </a:r>
            <a:r>
              <a:rPr lang="en-US" b="1" dirty="0"/>
              <a:t>) Feature Extraction</a:t>
            </a:r>
            <a:r>
              <a:rPr lang="en-US" dirty="0"/>
              <a:t>: By promoting </a:t>
            </a:r>
            <a:r>
              <a:rPr lang="en-US" dirty="0" err="1"/>
              <a:t>sparsity</a:t>
            </a:r>
            <a:r>
              <a:rPr lang="en-US" dirty="0"/>
              <a:t>, these </a:t>
            </a:r>
            <a:r>
              <a:rPr lang="en-US" dirty="0" err="1"/>
              <a:t>autoencoders</a:t>
            </a:r>
            <a:r>
              <a:rPr lang="en-US" dirty="0"/>
              <a:t> tend to learn more meaningful and interpretable features, which can be useful for downstream tasks.</a:t>
            </a:r>
          </a:p>
          <a:p>
            <a:pPr>
              <a:buNone/>
            </a:pPr>
            <a:r>
              <a:rPr lang="en-US" b="1" dirty="0"/>
              <a:t>(ii) Dimensionality Reduction</a:t>
            </a:r>
            <a:r>
              <a:rPr lang="en-US" dirty="0"/>
              <a:t>: Sparse representations can be more efficient in capturing the underlying structure of the data, which is beneficial for reducing dimensionality.</a:t>
            </a:r>
          </a:p>
          <a:p>
            <a:pPr>
              <a:buNone/>
            </a:pPr>
            <a:r>
              <a:rPr lang="en-US" b="1" dirty="0"/>
              <a:t>(iii) Robustness</a:t>
            </a:r>
            <a:r>
              <a:rPr lang="en-US" dirty="0"/>
              <a:t>: </a:t>
            </a:r>
            <a:r>
              <a:rPr lang="en-US" dirty="0" err="1"/>
              <a:t>Sparsity</a:t>
            </a:r>
            <a:r>
              <a:rPr lang="en-US" dirty="0"/>
              <a:t> can enhance the model's robustness to noise and irrelevant variations in the data.</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b="1" dirty="0" err="1"/>
              <a:t>Denoising</a:t>
            </a:r>
            <a:r>
              <a:rPr lang="en-US" b="1" dirty="0"/>
              <a:t> </a:t>
            </a:r>
            <a:r>
              <a:rPr lang="en-US" b="1" dirty="0" err="1"/>
              <a:t>Autoencoder</a:t>
            </a:r>
            <a:endParaRPr lang="en-US" dirty="0"/>
          </a:p>
        </p:txBody>
      </p:sp>
      <p:sp>
        <p:nvSpPr>
          <p:cNvPr id="3" name="Content Placeholder 2"/>
          <p:cNvSpPr>
            <a:spLocks noGrp="1"/>
          </p:cNvSpPr>
          <p:nvPr>
            <p:ph idx="1"/>
          </p:nvPr>
        </p:nvSpPr>
        <p:spPr>
          <a:xfrm>
            <a:off x="457200" y="928670"/>
            <a:ext cx="8229600" cy="5197493"/>
          </a:xfrm>
        </p:spPr>
        <p:txBody>
          <a:bodyPr>
            <a:normAutofit fontScale="85000" lnSpcReduction="20000"/>
          </a:bodyPr>
          <a:lstStyle/>
          <a:p>
            <a:r>
              <a:rPr lang="en-US" dirty="0"/>
              <a:t>A </a:t>
            </a:r>
            <a:r>
              <a:rPr lang="en-US" b="1" dirty="0" err="1"/>
              <a:t>denoising</a:t>
            </a:r>
            <a:r>
              <a:rPr lang="en-US" b="1" dirty="0"/>
              <a:t> </a:t>
            </a:r>
            <a:r>
              <a:rPr lang="en-US" b="1" dirty="0" err="1"/>
              <a:t>autoencoder</a:t>
            </a:r>
            <a:r>
              <a:rPr lang="en-US" b="1" dirty="0"/>
              <a:t> (DAE)</a:t>
            </a:r>
            <a:r>
              <a:rPr lang="en-US" dirty="0"/>
              <a:t> is a type of </a:t>
            </a:r>
            <a:r>
              <a:rPr lang="en-US" dirty="0" err="1"/>
              <a:t>autoencoder</a:t>
            </a:r>
            <a:r>
              <a:rPr lang="en-US" dirty="0"/>
              <a:t> specifically designed to learn robust representations of data by reconstructing clean input from noisy versions. </a:t>
            </a:r>
          </a:p>
          <a:p>
            <a:r>
              <a:rPr lang="en-US" dirty="0"/>
              <a:t>This approach helps the model learn to filter out noise and can improve its ability to generalize to unseen data.</a:t>
            </a:r>
            <a:endParaRPr lang="en-US" b="1" dirty="0"/>
          </a:p>
          <a:p>
            <a:r>
              <a:rPr lang="en-US" b="1" dirty="0"/>
              <a:t>Architecture</a:t>
            </a:r>
            <a:r>
              <a:rPr lang="en-US" dirty="0"/>
              <a:t>:</a:t>
            </a:r>
          </a:p>
          <a:p>
            <a:pPr lvl="1"/>
            <a:r>
              <a:rPr lang="en-US" dirty="0"/>
              <a:t>Like a standard </a:t>
            </a:r>
            <a:r>
              <a:rPr lang="en-US" dirty="0" err="1"/>
              <a:t>autoencoder</a:t>
            </a:r>
            <a:r>
              <a:rPr lang="en-US" dirty="0"/>
              <a:t>, a </a:t>
            </a:r>
            <a:r>
              <a:rPr lang="en-US" dirty="0" err="1"/>
              <a:t>denoising</a:t>
            </a:r>
            <a:r>
              <a:rPr lang="en-US" dirty="0"/>
              <a:t> </a:t>
            </a:r>
            <a:r>
              <a:rPr lang="en-US" dirty="0" err="1"/>
              <a:t>autoencoder</a:t>
            </a:r>
            <a:r>
              <a:rPr lang="en-US" dirty="0"/>
              <a:t> consists of an encoder and a decoder.</a:t>
            </a:r>
          </a:p>
          <a:p>
            <a:pPr lvl="1"/>
            <a:r>
              <a:rPr lang="en-US" dirty="0"/>
              <a:t>The encoder compresses the noisy input data into a lower-dimensional latent representation, and the decoder reconstructs the original clean input from this representation.</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b="1" dirty="0" err="1"/>
              <a:t>Denoising</a:t>
            </a:r>
            <a:r>
              <a:rPr lang="en-US" b="1" dirty="0"/>
              <a:t> </a:t>
            </a:r>
            <a:r>
              <a:rPr lang="en-US" b="1" dirty="0" err="1"/>
              <a:t>Autoencoder</a:t>
            </a:r>
            <a:endParaRPr lang="en-US" dirty="0"/>
          </a:p>
        </p:txBody>
      </p:sp>
      <p:sp>
        <p:nvSpPr>
          <p:cNvPr id="3" name="Content Placeholder 2"/>
          <p:cNvSpPr>
            <a:spLocks noGrp="1"/>
          </p:cNvSpPr>
          <p:nvPr>
            <p:ph idx="1"/>
          </p:nvPr>
        </p:nvSpPr>
        <p:spPr>
          <a:xfrm>
            <a:off x="457200" y="1214422"/>
            <a:ext cx="8229600" cy="4911741"/>
          </a:xfrm>
        </p:spPr>
        <p:txBody>
          <a:bodyPr>
            <a:normAutofit fontScale="92500" lnSpcReduction="20000"/>
          </a:bodyPr>
          <a:lstStyle/>
          <a:p>
            <a:r>
              <a:rPr lang="en-US" b="1" dirty="0"/>
              <a:t>Input Corruption</a:t>
            </a:r>
            <a:r>
              <a:rPr lang="en-US" dirty="0"/>
              <a:t>: During training, the original input data is intentionally corrupted. Common methods of corruption include:</a:t>
            </a:r>
          </a:p>
          <a:p>
            <a:pPr lvl="1"/>
            <a:r>
              <a:rPr lang="en-US" b="1" dirty="0"/>
              <a:t>Adding Gaussian Noise</a:t>
            </a:r>
            <a:r>
              <a:rPr lang="en-US" dirty="0"/>
              <a:t>: Random noise is added to the input features.</a:t>
            </a:r>
          </a:p>
          <a:p>
            <a:pPr lvl="1"/>
            <a:r>
              <a:rPr lang="en-US" b="1" dirty="0"/>
              <a:t>Dropout</a:t>
            </a:r>
            <a:r>
              <a:rPr lang="en-US" dirty="0"/>
              <a:t>: Randomly setting a fraction of input units to zero.</a:t>
            </a:r>
          </a:p>
          <a:p>
            <a:pPr lvl="1"/>
            <a:r>
              <a:rPr lang="en-US" b="1" dirty="0"/>
              <a:t>Salt-and-Pepper Noise</a:t>
            </a:r>
            <a:r>
              <a:rPr lang="en-US" dirty="0"/>
              <a:t>: Randomly replacing some input pixels with maximum and minimum values (for images).</a:t>
            </a:r>
          </a:p>
          <a:p>
            <a:r>
              <a:rPr lang="en-US" dirty="0"/>
              <a:t>The model learns to reconstruct the original clean input from this corrupted version.</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Autofit/>
          </a:bodyPr>
          <a:lstStyle/>
          <a:p>
            <a:r>
              <a:rPr lang="en-US" sz="3600" b="1" dirty="0" err="1"/>
              <a:t>Denoising</a:t>
            </a:r>
            <a:r>
              <a:rPr lang="en-US" sz="3600" b="1" dirty="0"/>
              <a:t> </a:t>
            </a:r>
            <a:r>
              <a:rPr lang="en-US" sz="3600" b="1" dirty="0" err="1"/>
              <a:t>Autoencoder</a:t>
            </a:r>
            <a:r>
              <a:rPr lang="en-US" sz="3600" b="1" dirty="0"/>
              <a:t> : Loss Function</a:t>
            </a:r>
            <a:endParaRPr lang="en-US" sz="3600" dirty="0"/>
          </a:p>
        </p:txBody>
      </p:sp>
      <p:sp>
        <p:nvSpPr>
          <p:cNvPr id="3" name="Content Placeholder 2"/>
          <p:cNvSpPr>
            <a:spLocks noGrp="1"/>
          </p:cNvSpPr>
          <p:nvPr>
            <p:ph idx="1"/>
          </p:nvPr>
        </p:nvSpPr>
        <p:spPr>
          <a:xfrm>
            <a:off x="457200" y="1000108"/>
            <a:ext cx="8229600" cy="5126055"/>
          </a:xfrm>
        </p:spPr>
        <p:txBody>
          <a:bodyPr/>
          <a:lstStyle/>
          <a:p>
            <a:r>
              <a:rPr lang="en-US" dirty="0"/>
              <a:t>The objective is to minimize the reconstruction loss, typically using mean squared error (MSE) or binary cross-entropy, comparing the reconstructed output with the original clean input.</a:t>
            </a:r>
          </a:p>
          <a:p>
            <a:endParaRPr lang="en-IN" dirty="0"/>
          </a:p>
          <a:p>
            <a:endParaRPr lang="en-IN" dirty="0"/>
          </a:p>
          <a:p>
            <a:endParaRPr lang="en-US" dirty="0"/>
          </a:p>
          <a:p>
            <a:endParaRPr lang="en-US" dirty="0"/>
          </a:p>
        </p:txBody>
      </p:sp>
      <p:pic>
        <p:nvPicPr>
          <p:cNvPr id="8194" name="Picture 2"/>
          <p:cNvPicPr>
            <a:picLocks noChangeAspect="1" noChangeArrowheads="1"/>
          </p:cNvPicPr>
          <p:nvPr/>
        </p:nvPicPr>
        <p:blipFill>
          <a:blip r:embed="rId2"/>
          <a:srcRect/>
          <a:stretch>
            <a:fillRect/>
          </a:stretch>
        </p:blipFill>
        <p:spPr bwMode="auto">
          <a:xfrm>
            <a:off x="1571604" y="3429000"/>
            <a:ext cx="3929090" cy="12477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928662" y="4572008"/>
            <a:ext cx="5500726" cy="1571625"/>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3600" b="1" dirty="0" err="1">
                <a:solidFill>
                  <a:prstClr val="black"/>
                </a:solidFill>
              </a:rPr>
              <a:t>Denoising</a:t>
            </a:r>
            <a:r>
              <a:rPr lang="en-US" sz="3600" b="1" dirty="0">
                <a:solidFill>
                  <a:prstClr val="black"/>
                </a:solidFill>
              </a:rPr>
              <a:t> </a:t>
            </a:r>
            <a:r>
              <a:rPr lang="en-US" sz="3600" b="1" dirty="0" err="1">
                <a:solidFill>
                  <a:prstClr val="black"/>
                </a:solidFill>
              </a:rPr>
              <a:t>Autoencoder</a:t>
            </a:r>
            <a:r>
              <a:rPr lang="en-US" sz="3600" b="1" dirty="0">
                <a:solidFill>
                  <a:prstClr val="black"/>
                </a:solidFill>
              </a:rPr>
              <a:t> : Loss Function</a:t>
            </a:r>
            <a:endParaRPr lang="en-US" dirty="0"/>
          </a:p>
        </p:txBody>
      </p:sp>
      <p:sp>
        <p:nvSpPr>
          <p:cNvPr id="3" name="Content Placeholder 2"/>
          <p:cNvSpPr>
            <a:spLocks noGrp="1"/>
          </p:cNvSpPr>
          <p:nvPr>
            <p:ph idx="1"/>
          </p:nvPr>
        </p:nvSpPr>
        <p:spPr>
          <a:xfrm>
            <a:off x="457200" y="928670"/>
            <a:ext cx="8229600" cy="5197493"/>
          </a:xfrm>
        </p:spPr>
        <p:txBody>
          <a:bodyPr>
            <a:normAutofit fontScale="85000" lnSpcReduction="20000"/>
          </a:bodyPr>
          <a:lstStyle/>
          <a:p>
            <a:r>
              <a:rPr lang="en-IN" b="1" dirty="0"/>
              <a:t>Though </a:t>
            </a:r>
            <a:r>
              <a:rPr lang="en-US" dirty="0"/>
              <a:t>the added noise during training acts as a form of regularization to prevent </a:t>
            </a:r>
            <a:r>
              <a:rPr lang="en-US" dirty="0" err="1"/>
              <a:t>overfitting</a:t>
            </a:r>
            <a:r>
              <a:rPr lang="en-US" dirty="0"/>
              <a:t>, but some other </a:t>
            </a:r>
            <a:r>
              <a:rPr lang="en-US" dirty="0" err="1"/>
              <a:t>regularizers</a:t>
            </a:r>
            <a:r>
              <a:rPr lang="en-US" dirty="0"/>
              <a:t> are also helpful.</a:t>
            </a:r>
            <a:endParaRPr lang="en-US" b="1" dirty="0"/>
          </a:p>
          <a:p>
            <a:r>
              <a:rPr lang="en-US" b="1" dirty="0"/>
              <a:t>Common Regularization Techniques are:</a:t>
            </a:r>
          </a:p>
          <a:p>
            <a:r>
              <a:rPr lang="en-US" b="1" dirty="0"/>
              <a:t>Dropout</a:t>
            </a:r>
            <a:r>
              <a:rPr lang="en-US" dirty="0"/>
              <a:t>: Randomly dropping units during training can help prevent co-adaptation of neurons, making the model more robust.</a:t>
            </a:r>
          </a:p>
          <a:p>
            <a:r>
              <a:rPr lang="en-US" b="1" dirty="0"/>
              <a:t>Weight Regularization</a:t>
            </a:r>
            <a:r>
              <a:rPr lang="en-US" dirty="0"/>
              <a:t>: Adding L1 or L2 penalties to the weights in the loss function can help keep the model from becoming overly complex.</a:t>
            </a:r>
          </a:p>
          <a:p>
            <a:r>
              <a:rPr lang="en-US" b="1" dirty="0"/>
              <a:t>Early Stopping</a:t>
            </a:r>
            <a:r>
              <a:rPr lang="en-US" dirty="0"/>
              <a:t>: Monitor validation loss and stop training when it starts to increase can prevent </a:t>
            </a:r>
            <a:r>
              <a:rPr lang="en-US" dirty="0" err="1"/>
              <a:t>overfitting</a:t>
            </a:r>
            <a:r>
              <a:rPr lang="en-US" dirty="0"/>
              <a:t>.</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US" sz="3600" b="1" dirty="0" err="1">
                <a:solidFill>
                  <a:prstClr val="black"/>
                </a:solidFill>
              </a:rPr>
              <a:t>Denoising</a:t>
            </a:r>
            <a:r>
              <a:rPr lang="en-US" sz="3600" b="1" dirty="0">
                <a:solidFill>
                  <a:prstClr val="black"/>
                </a:solidFill>
              </a:rPr>
              <a:t> </a:t>
            </a:r>
            <a:r>
              <a:rPr lang="en-US" sz="3600" b="1" dirty="0" err="1">
                <a:solidFill>
                  <a:prstClr val="black"/>
                </a:solidFill>
              </a:rPr>
              <a:t>Autoencoder</a:t>
            </a:r>
            <a:r>
              <a:rPr lang="en-US" sz="3600" b="1" dirty="0">
                <a:solidFill>
                  <a:prstClr val="black"/>
                </a:solidFill>
              </a:rPr>
              <a:t> </a:t>
            </a:r>
            <a:endParaRPr lang="en-US" dirty="0"/>
          </a:p>
        </p:txBody>
      </p:sp>
      <p:sp>
        <p:nvSpPr>
          <p:cNvPr id="3" name="Content Placeholder 2"/>
          <p:cNvSpPr>
            <a:spLocks noGrp="1"/>
          </p:cNvSpPr>
          <p:nvPr>
            <p:ph idx="1"/>
          </p:nvPr>
        </p:nvSpPr>
        <p:spPr>
          <a:xfrm>
            <a:off x="457200" y="1000108"/>
            <a:ext cx="8229600" cy="5126055"/>
          </a:xfrm>
        </p:spPr>
        <p:txBody>
          <a:bodyPr>
            <a:normAutofit fontScale="92500" lnSpcReduction="20000"/>
          </a:bodyPr>
          <a:lstStyle/>
          <a:p>
            <a:r>
              <a:rPr lang="en-US" b="1" dirty="0"/>
              <a:t>Benefits</a:t>
            </a:r>
          </a:p>
          <a:p>
            <a:pPr>
              <a:buNone/>
            </a:pPr>
            <a:r>
              <a:rPr lang="en-US" b="1" dirty="0"/>
              <a:t>(</a:t>
            </a:r>
            <a:r>
              <a:rPr lang="en-US" b="1" dirty="0" err="1"/>
              <a:t>i</a:t>
            </a:r>
            <a:r>
              <a:rPr lang="en-US" b="1" dirty="0"/>
              <a:t>) Robust Feature Learning</a:t>
            </a:r>
            <a:r>
              <a:rPr lang="en-US" dirty="0"/>
              <a:t>: By learning to reconstruct from noisy inputs, DAEs can capture more robust features that generalize well to new, unseen data.</a:t>
            </a:r>
          </a:p>
          <a:p>
            <a:pPr>
              <a:buNone/>
            </a:pPr>
            <a:r>
              <a:rPr lang="en-US" b="1" dirty="0"/>
              <a:t>(ii) Regularization</a:t>
            </a:r>
            <a:r>
              <a:rPr lang="en-US" dirty="0"/>
              <a:t>: The added noise during training acts as a form of regularization, helping to prevent </a:t>
            </a:r>
            <a:r>
              <a:rPr lang="en-US" dirty="0" err="1"/>
              <a:t>overfitting</a:t>
            </a:r>
            <a:r>
              <a:rPr lang="en-US" dirty="0"/>
              <a:t>.</a:t>
            </a:r>
          </a:p>
          <a:p>
            <a:pPr>
              <a:buNone/>
            </a:pPr>
            <a:r>
              <a:rPr lang="en-US" b="1" dirty="0"/>
              <a:t>(iii) Improvements in Data Quality</a:t>
            </a:r>
            <a:r>
              <a:rPr lang="en-US" dirty="0"/>
              <a:t>: Can be effectively used for tasks such as </a:t>
            </a:r>
            <a:r>
              <a:rPr lang="en-US" dirty="0" err="1"/>
              <a:t>denoising</a:t>
            </a:r>
            <a:r>
              <a:rPr lang="en-US" dirty="0"/>
              <a:t> images, speech signals, or any data that is prone to noise.</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Autofit/>
          </a:bodyPr>
          <a:lstStyle/>
          <a:p>
            <a:r>
              <a:rPr lang="en-US" sz="3200" b="1" dirty="0"/>
              <a:t>Applications of DAE</a:t>
            </a:r>
            <a:endParaRPr lang="en-US" sz="3200" dirty="0"/>
          </a:p>
        </p:txBody>
      </p:sp>
      <p:sp>
        <p:nvSpPr>
          <p:cNvPr id="3" name="Content Placeholder 2"/>
          <p:cNvSpPr>
            <a:spLocks noGrp="1"/>
          </p:cNvSpPr>
          <p:nvPr>
            <p:ph idx="1"/>
          </p:nvPr>
        </p:nvSpPr>
        <p:spPr>
          <a:xfrm>
            <a:off x="457200" y="1142984"/>
            <a:ext cx="8229600" cy="4983179"/>
          </a:xfrm>
        </p:spPr>
        <p:txBody>
          <a:bodyPr>
            <a:normAutofit lnSpcReduction="10000"/>
          </a:bodyPr>
          <a:lstStyle/>
          <a:p>
            <a:r>
              <a:rPr lang="en-US" b="1" dirty="0"/>
              <a:t>Image </a:t>
            </a:r>
            <a:r>
              <a:rPr lang="en-US" b="1" dirty="0" err="1"/>
              <a:t>Denoising</a:t>
            </a:r>
            <a:r>
              <a:rPr lang="en-US" dirty="0"/>
              <a:t>: Removing noise from images while preserving important features.</a:t>
            </a:r>
          </a:p>
          <a:p>
            <a:r>
              <a:rPr lang="en-US" b="1" dirty="0"/>
              <a:t>Speech Processing</a:t>
            </a:r>
            <a:r>
              <a:rPr lang="en-US" dirty="0"/>
              <a:t>: Enhancing speech signals that have been corrupted by noise.</a:t>
            </a:r>
          </a:p>
          <a:p>
            <a:r>
              <a:rPr lang="en-US" b="1" dirty="0"/>
              <a:t>Anomaly Detection</a:t>
            </a:r>
            <a:r>
              <a:rPr lang="en-US" dirty="0"/>
              <a:t>: Identifying outliers by comparing the reconstruction error.</a:t>
            </a:r>
          </a:p>
          <a:p>
            <a:r>
              <a:rPr lang="en-US" b="1" dirty="0"/>
              <a:t>Data Augmentation</a:t>
            </a:r>
            <a:r>
              <a:rPr lang="en-US" dirty="0"/>
              <a:t>: Improving the robustness of other models by training them on </a:t>
            </a:r>
            <a:r>
              <a:rPr lang="en-US" dirty="0" err="1"/>
              <a:t>denoised</a:t>
            </a:r>
            <a:r>
              <a:rPr lang="en-US" dirty="0"/>
              <a:t> representations (i.e., clean generated data).</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err="1"/>
              <a:t>Autoencoder</a:t>
            </a:r>
            <a:endParaRPr lang="en-US" dirty="0"/>
          </a:p>
        </p:txBody>
      </p:sp>
      <p:sp>
        <p:nvSpPr>
          <p:cNvPr id="3" name="Content Placeholder 2"/>
          <p:cNvSpPr>
            <a:spLocks noGrp="1"/>
          </p:cNvSpPr>
          <p:nvPr>
            <p:ph idx="1"/>
          </p:nvPr>
        </p:nvSpPr>
        <p:spPr>
          <a:xfrm>
            <a:off x="457200" y="1142984"/>
            <a:ext cx="8229600" cy="4983179"/>
          </a:xfrm>
        </p:spPr>
        <p:txBody>
          <a:bodyPr>
            <a:normAutofit fontScale="92500" lnSpcReduction="10000"/>
          </a:bodyPr>
          <a:lstStyle/>
          <a:p>
            <a:r>
              <a:rPr lang="en-IN" dirty="0"/>
              <a:t>A network </a:t>
            </a:r>
            <a:r>
              <a:rPr lang="en-IN" dirty="0">
                <a:solidFill>
                  <a:srgbClr val="FF0000"/>
                </a:solidFill>
              </a:rPr>
              <a:t>learns an identity mapping </a:t>
            </a:r>
            <a:r>
              <a:rPr lang="en-IN" dirty="0"/>
              <a:t>means it </a:t>
            </a:r>
            <a:r>
              <a:rPr lang="en-IN" dirty="0">
                <a:solidFill>
                  <a:srgbClr val="FF0000"/>
                </a:solidFill>
              </a:rPr>
              <a:t>does not learn the representation</a:t>
            </a:r>
            <a:r>
              <a:rPr lang="en-IN" dirty="0"/>
              <a:t>, i.e., does not learn the inner structure of the data.</a:t>
            </a:r>
          </a:p>
          <a:p>
            <a:r>
              <a:rPr lang="en-IN" dirty="0"/>
              <a:t>To learn the inner structure, we need a bottleneck layer in the network. </a:t>
            </a:r>
          </a:p>
          <a:p>
            <a:r>
              <a:rPr lang="en-IN" dirty="0"/>
              <a:t>This bottleneck layer forces a compressed knowledge representation of the input. </a:t>
            </a:r>
          </a:p>
          <a:p>
            <a:r>
              <a:rPr lang="en-IN" dirty="0"/>
              <a:t>That is, if input feature vectors are of dimension m, in the compressed knowledge representation, the input vector will be mapped to a vector of dimension, say d, where d &lt;&lt;m.</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Implementation Steps of DAE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a:t>1. Corrupt Input</a:t>
            </a:r>
            <a:r>
              <a:rPr lang="en-US" dirty="0"/>
              <a:t>: Define the method of corruption (e.g., adding noise) and apply it to the training data.</a:t>
            </a:r>
          </a:p>
          <a:p>
            <a:pPr>
              <a:buNone/>
            </a:pPr>
            <a:r>
              <a:rPr lang="en-US" b="1" dirty="0"/>
              <a:t>2. Train the Model</a:t>
            </a:r>
            <a:r>
              <a:rPr lang="en-US" dirty="0"/>
              <a:t>:</a:t>
            </a:r>
          </a:p>
          <a:p>
            <a:pPr lvl="1"/>
            <a:r>
              <a:rPr lang="en-US" dirty="0"/>
              <a:t>Feed the corrupted inputs into the encoder.</a:t>
            </a:r>
          </a:p>
          <a:p>
            <a:pPr lvl="1"/>
            <a:r>
              <a:rPr lang="en-US" dirty="0"/>
              <a:t>Use the decoder to reconstruct the original clean inputs.</a:t>
            </a:r>
          </a:p>
          <a:p>
            <a:pPr lvl="1"/>
            <a:r>
              <a:rPr lang="en-US" dirty="0"/>
              <a:t>Calculate the reconstruction loss and </a:t>
            </a:r>
            <a:r>
              <a:rPr lang="en-US" dirty="0" err="1"/>
              <a:t>backpropagate</a:t>
            </a:r>
            <a:r>
              <a:rPr lang="en-US" dirty="0"/>
              <a:t> the error to update the model weights.</a:t>
            </a:r>
          </a:p>
          <a:p>
            <a:pPr>
              <a:buNone/>
            </a:pPr>
            <a:r>
              <a:rPr lang="en-US" b="1" dirty="0"/>
              <a:t>3. Evaluate Performance</a:t>
            </a:r>
            <a:r>
              <a:rPr lang="en-US" dirty="0"/>
              <a:t>: After training, evaluate the model on clean and noisy data to see how well it </a:t>
            </a:r>
            <a:r>
              <a:rPr lang="en-US" dirty="0" err="1"/>
              <a:t>denoises</a:t>
            </a:r>
            <a:r>
              <a:rPr lang="en-US" dirty="0"/>
              <a:t> new inputs.</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prstClr val="black"/>
                </a:solidFill>
              </a:rPr>
              <a:t>Denoising</a:t>
            </a:r>
            <a:r>
              <a:rPr lang="en-US" b="1" dirty="0">
                <a:solidFill>
                  <a:prstClr val="black"/>
                </a:solidFill>
              </a:rPr>
              <a:t> </a:t>
            </a:r>
            <a:r>
              <a:rPr lang="en-US" b="1" dirty="0" err="1">
                <a:solidFill>
                  <a:prstClr val="black"/>
                </a:solidFill>
              </a:rPr>
              <a:t>Autoencoder</a:t>
            </a:r>
            <a:r>
              <a:rPr lang="en-US" b="1" dirty="0">
                <a:solidFill>
                  <a:prstClr val="black"/>
                </a:solidFill>
              </a:rPr>
              <a:t>: </a:t>
            </a:r>
            <a:r>
              <a:rPr lang="en-US" b="1" dirty="0"/>
              <a:t>Example</a:t>
            </a:r>
            <a:r>
              <a:rPr lang="en-US" b="1" dirty="0">
                <a:solidFill>
                  <a:prstClr val="black"/>
                </a:solidFill>
              </a:rPr>
              <a:t> </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Input Data</a:t>
            </a:r>
            <a:r>
              <a:rPr lang="en-US" dirty="0"/>
              <a:t>: Consider an image of a handwritten digit (like from the MNIST dataset).</a:t>
            </a:r>
          </a:p>
          <a:p>
            <a:r>
              <a:rPr lang="en-US" b="1" dirty="0"/>
              <a:t>Corrupted Input</a:t>
            </a:r>
            <a:r>
              <a:rPr lang="en-US" dirty="0"/>
              <a:t>: Add Gaussian noise to the image, resulting in a noisy version that contains random pixel variations.</a:t>
            </a:r>
          </a:p>
          <a:p>
            <a:r>
              <a:rPr lang="en-US" b="1" dirty="0"/>
              <a:t>Training</a:t>
            </a:r>
            <a:r>
              <a:rPr lang="en-US" dirty="0"/>
              <a:t>: The model is trained using the noisy image as input and the original clean image as the target output.</a:t>
            </a:r>
          </a:p>
          <a:p>
            <a:r>
              <a:rPr lang="en-US" b="1" dirty="0"/>
              <a:t>Reconstruction</a:t>
            </a:r>
            <a:r>
              <a:rPr lang="en-US" dirty="0"/>
              <a:t>: Once trained, when provided with a new noisy image, the model can effectively reconstruct a cleaner version of the original image.</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b="1" dirty="0" err="1">
                <a:solidFill>
                  <a:prstClr val="black"/>
                </a:solidFill>
              </a:rPr>
              <a:t>Denoising</a:t>
            </a:r>
            <a:r>
              <a:rPr lang="en-US" b="1" dirty="0">
                <a:solidFill>
                  <a:prstClr val="black"/>
                </a:solidFill>
              </a:rPr>
              <a:t> </a:t>
            </a:r>
            <a:r>
              <a:rPr lang="en-US" b="1" dirty="0" err="1">
                <a:solidFill>
                  <a:prstClr val="black"/>
                </a:solidFill>
              </a:rPr>
              <a:t>Autoencoder</a:t>
            </a:r>
            <a:endParaRPr lang="en-US" dirty="0"/>
          </a:p>
        </p:txBody>
      </p:sp>
      <p:sp>
        <p:nvSpPr>
          <p:cNvPr id="3" name="Content Placeholder 2"/>
          <p:cNvSpPr>
            <a:spLocks noGrp="1"/>
          </p:cNvSpPr>
          <p:nvPr>
            <p:ph idx="1"/>
          </p:nvPr>
        </p:nvSpPr>
        <p:spPr>
          <a:xfrm>
            <a:off x="457200" y="1214422"/>
            <a:ext cx="8229600" cy="4911741"/>
          </a:xfrm>
        </p:spPr>
        <p:txBody>
          <a:bodyPr/>
          <a:lstStyle/>
          <a:p>
            <a:r>
              <a:rPr lang="en-US" dirty="0" err="1"/>
              <a:t>Denoising</a:t>
            </a:r>
            <a:r>
              <a:rPr lang="en-US" dirty="0"/>
              <a:t> </a:t>
            </a:r>
            <a:r>
              <a:rPr lang="en-US" dirty="0" err="1"/>
              <a:t>autoencoders</a:t>
            </a:r>
            <a:r>
              <a:rPr lang="en-US" dirty="0"/>
              <a:t> are powerful tools for learning robust representations of data in the presence of noise. </a:t>
            </a:r>
          </a:p>
          <a:p>
            <a:r>
              <a:rPr lang="en-US" dirty="0"/>
              <a:t>By reconstructing clean inputs from corrupted versions, they help improve generalization, prevent </a:t>
            </a:r>
            <a:r>
              <a:rPr lang="en-US" dirty="0" err="1"/>
              <a:t>overfitting</a:t>
            </a:r>
            <a:r>
              <a:rPr lang="en-US" dirty="0"/>
              <a:t>, and enhance data quality in various applications.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pPr marL="342900" lvl="0" indent="-342900">
              <a:spcBef>
                <a:spcPct val="20000"/>
              </a:spcBef>
            </a:pPr>
            <a:r>
              <a:rPr lang="en-US" sz="3600" dirty="0">
                <a:solidFill>
                  <a:prstClr val="black"/>
                </a:solidFill>
                <a:ea typeface="+mn-ea"/>
                <a:cs typeface="+mn-cs"/>
              </a:rPr>
              <a:t>Applications: </a:t>
            </a:r>
            <a:r>
              <a:rPr lang="en-US" sz="3600" dirty="0" err="1"/>
              <a:t>Autoencoders</a:t>
            </a:r>
            <a:endParaRPr lang="en-US" sz="3600" dirty="0"/>
          </a:p>
        </p:txBody>
      </p:sp>
      <p:sp>
        <p:nvSpPr>
          <p:cNvPr id="3" name="Content Placeholder 2"/>
          <p:cNvSpPr>
            <a:spLocks noGrp="1"/>
          </p:cNvSpPr>
          <p:nvPr>
            <p:ph idx="1"/>
          </p:nvPr>
        </p:nvSpPr>
        <p:spPr>
          <a:xfrm>
            <a:off x="428596" y="1285860"/>
            <a:ext cx="8229600" cy="5197493"/>
          </a:xfrm>
        </p:spPr>
        <p:txBody>
          <a:bodyPr>
            <a:normAutofit fontScale="85000" lnSpcReduction="20000"/>
          </a:bodyPr>
          <a:lstStyle/>
          <a:p>
            <a:pPr marL="571500" indent="-571500">
              <a:buAutoNum type="romanLcParenBoth"/>
            </a:pPr>
            <a:r>
              <a:rPr lang="en-US" b="1" dirty="0"/>
              <a:t>Dimensionality Reduction</a:t>
            </a:r>
            <a:r>
              <a:rPr lang="en-US" dirty="0"/>
              <a:t>: Similar to PCA, but can capture more complex patterns.</a:t>
            </a:r>
          </a:p>
          <a:p>
            <a:pPr marL="571500" indent="-571500">
              <a:buAutoNum type="romanLcParenBoth"/>
            </a:pPr>
            <a:r>
              <a:rPr lang="en-US" b="1" dirty="0"/>
              <a:t>Data </a:t>
            </a:r>
            <a:r>
              <a:rPr lang="en-US" b="1" dirty="0" err="1"/>
              <a:t>Denoising</a:t>
            </a:r>
            <a:r>
              <a:rPr lang="en-US" dirty="0"/>
              <a:t>: Removing noise from data by training on noisy inputs and expecting the clean output.</a:t>
            </a:r>
          </a:p>
          <a:p>
            <a:pPr marL="571500" indent="-571500">
              <a:buAutoNum type="romanLcParenBoth"/>
            </a:pPr>
            <a:r>
              <a:rPr lang="en-US" b="1" dirty="0"/>
              <a:t>Anomaly Detection</a:t>
            </a:r>
            <a:r>
              <a:rPr lang="en-US" dirty="0"/>
              <a:t>: Identifying unusual patterns by analyzing reconstruction errors.</a:t>
            </a:r>
          </a:p>
          <a:p>
            <a:pPr marL="571500" indent="-571500">
              <a:buAutoNum type="romanLcParenBoth"/>
            </a:pPr>
            <a:r>
              <a:rPr lang="en-US" b="1" dirty="0"/>
              <a:t>Generative Modeling</a:t>
            </a:r>
            <a:r>
              <a:rPr lang="en-US" dirty="0"/>
              <a:t>: Some variants (like </a:t>
            </a:r>
            <a:r>
              <a:rPr lang="en-US" dirty="0" err="1"/>
              <a:t>variational</a:t>
            </a:r>
            <a:r>
              <a:rPr lang="en-US" dirty="0"/>
              <a:t> </a:t>
            </a:r>
            <a:r>
              <a:rPr lang="en-US" dirty="0" err="1"/>
              <a:t>autoencoders</a:t>
            </a:r>
            <a:r>
              <a:rPr lang="en-US" dirty="0"/>
              <a:t>) can generate new data similar to the training set.</a:t>
            </a:r>
          </a:p>
          <a:p>
            <a:pPr marL="571500" indent="-571500"/>
            <a:r>
              <a:rPr lang="en-US" dirty="0" err="1"/>
              <a:t>Autoencoders</a:t>
            </a:r>
            <a:r>
              <a:rPr lang="en-US" dirty="0"/>
              <a:t> can be simple </a:t>
            </a:r>
            <a:r>
              <a:rPr lang="en-US" dirty="0" err="1"/>
              <a:t>feedforward</a:t>
            </a:r>
            <a:r>
              <a:rPr lang="en-US" dirty="0"/>
              <a:t> networks, </a:t>
            </a:r>
            <a:r>
              <a:rPr lang="en-US" dirty="0" err="1"/>
              <a:t>convolutional</a:t>
            </a:r>
            <a:r>
              <a:rPr lang="en-US" dirty="0"/>
              <a:t> networks, or even recurrent networks, depending on the type of data being processed.</a:t>
            </a:r>
          </a:p>
          <a:p>
            <a:pPr marL="571500" indent="-571500">
              <a:buAutoNum type="romanLcParenBoth"/>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496"/>
            <a:ext cx="8229600" cy="1143000"/>
          </a:xfrm>
        </p:spPr>
        <p:txBody>
          <a:bodyPr>
            <a:noAutofit/>
          </a:bodyPr>
          <a:lstStyle/>
          <a:p>
            <a:r>
              <a:rPr lang="en-IN" sz="8000" dirty="0"/>
              <a:t>Thank You!</a:t>
            </a:r>
            <a:endParaRPr lang="en-US" sz="8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IN" dirty="0"/>
              <a:t>Assumptions: </a:t>
            </a:r>
            <a:r>
              <a:rPr lang="en-IN" dirty="0" err="1"/>
              <a:t>Autoencoder</a:t>
            </a:r>
            <a:endParaRPr lang="en-US" dirty="0"/>
          </a:p>
        </p:txBody>
      </p:sp>
      <p:sp>
        <p:nvSpPr>
          <p:cNvPr id="3" name="Content Placeholder 2"/>
          <p:cNvSpPr>
            <a:spLocks noGrp="1"/>
          </p:cNvSpPr>
          <p:nvPr>
            <p:ph idx="1"/>
          </p:nvPr>
        </p:nvSpPr>
        <p:spPr>
          <a:xfrm>
            <a:off x="457200" y="1000109"/>
            <a:ext cx="8229600" cy="5286411"/>
          </a:xfrm>
        </p:spPr>
        <p:txBody>
          <a:bodyPr>
            <a:normAutofit fontScale="77500" lnSpcReduction="20000"/>
          </a:bodyPr>
          <a:lstStyle/>
          <a:p>
            <a:pPr algn="just"/>
            <a:r>
              <a:rPr lang="en-IN" dirty="0" err="1"/>
              <a:t>Autoencoder</a:t>
            </a:r>
            <a:r>
              <a:rPr lang="en-IN" dirty="0"/>
              <a:t> is designed based on the </a:t>
            </a:r>
            <a:r>
              <a:rPr lang="en-IN" dirty="0">
                <a:solidFill>
                  <a:srgbClr val="FF0000"/>
                </a:solidFill>
              </a:rPr>
              <a:t>assumption </a:t>
            </a:r>
            <a:r>
              <a:rPr lang="en-IN" dirty="0"/>
              <a:t>that</a:t>
            </a:r>
            <a:r>
              <a:rPr lang="en-IN" b="1" dirty="0"/>
              <a:t> </a:t>
            </a:r>
            <a:r>
              <a:rPr lang="en-IN" dirty="0"/>
              <a:t>there exists </a:t>
            </a:r>
            <a:r>
              <a:rPr lang="en-IN" dirty="0">
                <a:solidFill>
                  <a:srgbClr val="FF0000"/>
                </a:solidFill>
              </a:rPr>
              <a:t>high degree of correlation </a:t>
            </a:r>
            <a:r>
              <a:rPr lang="en-IN" dirty="0"/>
              <a:t>in the input data. </a:t>
            </a:r>
          </a:p>
          <a:p>
            <a:pPr algn="just"/>
            <a:r>
              <a:rPr lang="en-IN" dirty="0"/>
              <a:t>If they are uncorrelated, i.e., if the features of the input data are independent to each other then the compressed domain representation and subsequent reconstruction of the original input will be difficult, in fact may not be possible at all, because during compression they will loose salient features of the input. </a:t>
            </a:r>
          </a:p>
          <a:p>
            <a:pPr algn="just"/>
            <a:r>
              <a:rPr lang="en-IN" dirty="0"/>
              <a:t>So, when the neural network goes for representation learning, it basically transforms the input data to the compressed domain by removing the correlation or redundancy present in the data.</a:t>
            </a:r>
          </a:p>
          <a:p>
            <a:pPr algn="just"/>
            <a:r>
              <a:rPr lang="en-IN" dirty="0"/>
              <a:t>Thus it preserves only the uncorrelated part and from this uncorrelated part it should subsequently possible to reconstruct the original input data.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r>
              <a:rPr lang="en-IN" dirty="0" err="1"/>
              <a:t>Autoencoder</a:t>
            </a:r>
            <a:r>
              <a:rPr lang="en-IN" dirty="0"/>
              <a:t>: Summary</a:t>
            </a:r>
            <a:endParaRPr lang="en-US" dirty="0"/>
          </a:p>
        </p:txBody>
      </p:sp>
      <p:sp>
        <p:nvSpPr>
          <p:cNvPr id="3" name="Content Placeholder 2"/>
          <p:cNvSpPr>
            <a:spLocks noGrp="1"/>
          </p:cNvSpPr>
          <p:nvPr>
            <p:ph idx="1"/>
          </p:nvPr>
        </p:nvSpPr>
        <p:spPr>
          <a:xfrm>
            <a:off x="642910" y="785794"/>
            <a:ext cx="7643866" cy="5500726"/>
          </a:xfrm>
        </p:spPr>
        <p:txBody>
          <a:bodyPr>
            <a:normAutofit fontScale="40000" lnSpcReduction="20000"/>
          </a:bodyPr>
          <a:lstStyle/>
          <a:p>
            <a:r>
              <a:rPr lang="en-IN" sz="5500" dirty="0" err="1"/>
              <a:t>Autoencoder</a:t>
            </a:r>
            <a:r>
              <a:rPr lang="en-IN" sz="5500" dirty="0"/>
              <a:t> encodes the data, i.e., it codes the data in its own. </a:t>
            </a:r>
          </a:p>
          <a:p>
            <a:r>
              <a:rPr lang="en-IN" sz="5500" dirty="0"/>
              <a:t>This is an unsupervised learning, as we don’t need the class label of the data during training.</a:t>
            </a:r>
          </a:p>
          <a:p>
            <a:r>
              <a:rPr lang="en-IN" sz="5500" dirty="0"/>
              <a:t>Whatever is fed to the input of the </a:t>
            </a:r>
            <a:r>
              <a:rPr lang="en-IN" sz="5500" dirty="0" err="1"/>
              <a:t>autoencoder</a:t>
            </a:r>
            <a:r>
              <a:rPr lang="en-IN" sz="5500" dirty="0"/>
              <a:t>, it outputs the same thing. </a:t>
            </a:r>
          </a:p>
          <a:p>
            <a:r>
              <a:rPr lang="en-IN" sz="5500" dirty="0"/>
              <a:t>For this, we need two different functions: encoder and decoder. </a:t>
            </a:r>
          </a:p>
          <a:p>
            <a:r>
              <a:rPr lang="en-IN" sz="5500" dirty="0"/>
              <a:t>The encoder will encode the input data to a compressed domain knowledge representation using one or many hidden layers, where last hidden layer is called the bottleneck or latent layer.</a:t>
            </a:r>
          </a:p>
          <a:p>
            <a:r>
              <a:rPr lang="en-IN" sz="5500" dirty="0"/>
              <a:t>The decoder will decode the data from that compressed representation available at the bottleneck layer to the original input or closer to original input at the output layer. The decoder also may contain many hidden layers.</a:t>
            </a:r>
          </a:p>
          <a:p>
            <a:r>
              <a:rPr lang="en-IN" sz="5500" dirty="0"/>
              <a:t>Encoder part is from input layer to bottleneck layer and decoder part is from bottleneck layer to output layer.</a:t>
            </a:r>
            <a:r>
              <a:rPr lang="en-IN" sz="4400" dirty="0"/>
              <a:t> </a:t>
            </a:r>
            <a:r>
              <a:rPr lang="en-IN" dirty="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01014" cy="654032"/>
          </a:xfrm>
        </p:spPr>
        <p:txBody>
          <a:bodyPr>
            <a:normAutofit fontScale="90000"/>
          </a:bodyPr>
          <a:lstStyle/>
          <a:p>
            <a:pPr algn="l"/>
            <a:r>
              <a:rPr lang="en-IN" dirty="0"/>
              <a:t>       </a:t>
            </a:r>
            <a:r>
              <a:rPr lang="en-IN" sz="3100" dirty="0">
                <a:solidFill>
                  <a:srgbClr val="FF0000"/>
                </a:solidFill>
              </a:rPr>
              <a:t>Base Architecture of an </a:t>
            </a:r>
            <a:r>
              <a:rPr lang="en-IN" sz="3100" dirty="0" err="1">
                <a:solidFill>
                  <a:srgbClr val="FF0000"/>
                </a:solidFill>
              </a:rPr>
              <a:t>Autoencoder</a:t>
            </a:r>
            <a:endParaRPr lang="en-US" sz="3100" dirty="0">
              <a:solidFill>
                <a:srgbClr val="FF0000"/>
              </a:solidFill>
            </a:endParaRPr>
          </a:p>
        </p:txBody>
      </p:sp>
      <p:sp>
        <p:nvSpPr>
          <p:cNvPr id="3" name="Content Placeholder 2"/>
          <p:cNvSpPr>
            <a:spLocks noGrp="1"/>
          </p:cNvSpPr>
          <p:nvPr>
            <p:ph idx="1"/>
          </p:nvPr>
        </p:nvSpPr>
        <p:spPr>
          <a:xfrm>
            <a:off x="500034" y="3929066"/>
            <a:ext cx="8001056" cy="2625725"/>
          </a:xfrm>
        </p:spPr>
        <p:txBody>
          <a:bodyPr>
            <a:normAutofit fontScale="85000" lnSpcReduction="20000"/>
          </a:bodyPr>
          <a:lstStyle/>
          <a:p>
            <a:r>
              <a:rPr lang="en-IN" sz="2400" dirty="0"/>
              <a:t>If input is X and </a:t>
            </a:r>
            <a:r>
              <a:rPr lang="en-IN" sz="2400" dirty="0" err="1"/>
              <a:t>autoencoder</a:t>
            </a:r>
            <a:r>
              <a:rPr lang="en-IN" sz="2400" dirty="0"/>
              <a:t> reconstructed </a:t>
            </a:r>
            <a:r>
              <a:rPr lang="en-US" sz="2400" dirty="0"/>
              <a:t>x̂ </a:t>
            </a:r>
            <a:r>
              <a:rPr lang="en-IN" sz="2400" dirty="0" err="1"/>
              <a:t>th</a:t>
            </a:r>
            <a:r>
              <a:rPr lang="en-US" sz="2400" dirty="0"/>
              <a:t>en the error between X and x̂ should be minimum.</a:t>
            </a:r>
          </a:p>
          <a:p>
            <a:r>
              <a:rPr lang="en-IN" sz="2400" dirty="0"/>
              <a:t>We have encoder half and decoder half in our base </a:t>
            </a:r>
            <a:r>
              <a:rPr lang="en-IN" sz="2400" dirty="0" err="1"/>
              <a:t>autoencoder</a:t>
            </a:r>
            <a:r>
              <a:rPr lang="en-IN" sz="2400" dirty="0"/>
              <a:t>.</a:t>
            </a:r>
          </a:p>
          <a:p>
            <a:r>
              <a:rPr lang="en-IN" sz="2400" dirty="0"/>
              <a:t>It has one input layer, one output layer and one or more hidden layer with a bottleneck layer or latent layer. </a:t>
            </a:r>
          </a:p>
          <a:p>
            <a:r>
              <a:rPr lang="en-IN" sz="2400" dirty="0"/>
              <a:t>In the bottleneck layer, we are compressing the data and get the compressed domain knowledge representation of the input data.</a:t>
            </a:r>
          </a:p>
          <a:p>
            <a:r>
              <a:rPr lang="en-IN" sz="2400" dirty="0"/>
              <a:t>The number of nodes in the bottleneck layer is much less than the number of nodes in the input layer.</a:t>
            </a:r>
            <a:endParaRPr lang="en-US" sz="2400" dirty="0"/>
          </a:p>
        </p:txBody>
      </p:sp>
      <p:pic>
        <p:nvPicPr>
          <p:cNvPr id="4" name="Picture 2"/>
          <p:cNvPicPr>
            <a:picLocks noChangeAspect="1" noChangeArrowheads="1"/>
          </p:cNvPicPr>
          <p:nvPr/>
        </p:nvPicPr>
        <p:blipFill>
          <a:blip r:embed="rId2"/>
          <a:srcRect/>
          <a:stretch>
            <a:fillRect/>
          </a:stretch>
        </p:blipFill>
        <p:spPr bwMode="auto">
          <a:xfrm>
            <a:off x="2214546" y="785794"/>
            <a:ext cx="4152907" cy="2947988"/>
          </a:xfrm>
          <a:prstGeom prst="rect">
            <a:avLst/>
          </a:prstGeom>
          <a:noFill/>
          <a:ln w="9525">
            <a:noFill/>
            <a:miter lim="800000"/>
            <a:headEnd/>
            <a:tailEnd/>
          </a:ln>
          <a:effectLst/>
        </p:spPr>
      </p:pic>
      <p:sp>
        <p:nvSpPr>
          <p:cNvPr id="7" name="TextBox 6"/>
          <p:cNvSpPr txBox="1"/>
          <p:nvPr/>
        </p:nvSpPr>
        <p:spPr>
          <a:xfrm>
            <a:off x="2143108" y="2000240"/>
            <a:ext cx="304892" cy="369332"/>
          </a:xfrm>
          <a:prstGeom prst="rect">
            <a:avLst/>
          </a:prstGeom>
          <a:noFill/>
        </p:spPr>
        <p:txBody>
          <a:bodyPr wrap="none" rtlCol="0">
            <a:spAutoFit/>
          </a:bodyPr>
          <a:lstStyle/>
          <a:p>
            <a:r>
              <a:rPr lang="en-US" dirty="0"/>
              <a:t>X</a:t>
            </a:r>
          </a:p>
        </p:txBody>
      </p:sp>
      <p:sp>
        <p:nvSpPr>
          <p:cNvPr id="8" name="TextBox 7"/>
          <p:cNvSpPr txBox="1"/>
          <p:nvPr/>
        </p:nvSpPr>
        <p:spPr>
          <a:xfrm>
            <a:off x="5929322" y="2071678"/>
            <a:ext cx="284052" cy="369332"/>
          </a:xfrm>
          <a:prstGeom prst="rect">
            <a:avLst/>
          </a:prstGeom>
          <a:noFill/>
        </p:spPr>
        <p:txBody>
          <a:bodyPr wrap="none" rtlCol="0">
            <a:spAutoFit/>
          </a:bodyPr>
          <a:lstStyle/>
          <a:p>
            <a:r>
              <a:rPr lang="en-US" dirty="0"/>
              <a:t>x̂</a:t>
            </a:r>
          </a:p>
        </p:txBody>
      </p:sp>
      <p:sp>
        <p:nvSpPr>
          <p:cNvPr id="9" name="TextBox 8"/>
          <p:cNvSpPr txBox="1"/>
          <p:nvPr/>
        </p:nvSpPr>
        <p:spPr>
          <a:xfrm>
            <a:off x="3643306" y="3143248"/>
            <a:ext cx="1366015" cy="307777"/>
          </a:xfrm>
          <a:prstGeom prst="rect">
            <a:avLst/>
          </a:prstGeom>
          <a:noFill/>
        </p:spPr>
        <p:txBody>
          <a:bodyPr wrap="none" rtlCol="0">
            <a:spAutoFit/>
          </a:bodyPr>
          <a:lstStyle/>
          <a:p>
            <a:r>
              <a:rPr lang="en-US" sz="1400" dirty="0"/>
              <a:t>Bottleneck layer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15328" cy="368280"/>
          </a:xfrm>
        </p:spPr>
        <p:txBody>
          <a:bodyPr>
            <a:normAutofit fontScale="90000"/>
          </a:bodyPr>
          <a:lstStyle/>
          <a:p>
            <a:r>
              <a:rPr lang="en-IN" dirty="0"/>
              <a:t> </a:t>
            </a:r>
            <a:r>
              <a:rPr lang="en-IN" dirty="0">
                <a:solidFill>
                  <a:srgbClr val="FF0000"/>
                </a:solidFill>
              </a:rPr>
              <a:t>Base Architecture of an </a:t>
            </a:r>
            <a:r>
              <a:rPr lang="en-IN" dirty="0" err="1">
                <a:solidFill>
                  <a:srgbClr val="FF0000"/>
                </a:solidFill>
              </a:rPr>
              <a:t>Autoencoder</a:t>
            </a:r>
            <a:endParaRPr lang="en-US" dirty="0"/>
          </a:p>
        </p:txBody>
      </p:sp>
      <p:sp>
        <p:nvSpPr>
          <p:cNvPr id="3" name="Content Placeholder 2"/>
          <p:cNvSpPr>
            <a:spLocks noGrp="1"/>
          </p:cNvSpPr>
          <p:nvPr>
            <p:ph idx="1"/>
          </p:nvPr>
        </p:nvSpPr>
        <p:spPr>
          <a:xfrm>
            <a:off x="500034" y="3357562"/>
            <a:ext cx="8186766" cy="3054353"/>
          </a:xfrm>
        </p:spPr>
        <p:txBody>
          <a:bodyPr>
            <a:normAutofit fontScale="77500" lnSpcReduction="20000"/>
          </a:bodyPr>
          <a:lstStyle/>
          <a:p>
            <a:r>
              <a:rPr lang="en-IN" sz="2800" dirty="0"/>
              <a:t>But if the input is an image, say of size M×N, then we have MN number of pixels, represented by a vector.</a:t>
            </a:r>
          </a:p>
          <a:p>
            <a:r>
              <a:rPr lang="en-IN" sz="2800" dirty="0"/>
              <a:t>Each pixel is represented by a node. So we need MN+1 nodes, as one node is required for bias.</a:t>
            </a:r>
          </a:p>
          <a:p>
            <a:r>
              <a:rPr lang="en-IN" sz="2800" dirty="0"/>
              <a:t>But we don’t need the bias at output layer, so the number of nodes at output layer is MN.</a:t>
            </a:r>
          </a:p>
          <a:p>
            <a:r>
              <a:rPr lang="en-IN" sz="2800" dirty="0"/>
              <a:t>The hidden layer is the compressed domain knowledge representation of the input image, so the representation space contains vectors of dimension d &lt;&lt; MN. But here also we need a bias node, so number of nodes in bottleneck is d+1</a:t>
            </a:r>
            <a:endParaRPr lang="en-US" sz="2800" dirty="0"/>
          </a:p>
          <a:p>
            <a:endParaRPr lang="en-IN" sz="2800" dirty="0"/>
          </a:p>
          <a:p>
            <a:endParaRPr lang="en-US" sz="2800" dirty="0"/>
          </a:p>
          <a:p>
            <a:endParaRPr lang="en-US" dirty="0"/>
          </a:p>
        </p:txBody>
      </p:sp>
      <p:pic>
        <p:nvPicPr>
          <p:cNvPr id="5" name="Picture 2"/>
          <p:cNvPicPr>
            <a:picLocks noChangeAspect="1" noChangeArrowheads="1"/>
          </p:cNvPicPr>
          <p:nvPr/>
        </p:nvPicPr>
        <p:blipFill>
          <a:blip r:embed="rId2"/>
          <a:srcRect/>
          <a:stretch>
            <a:fillRect/>
          </a:stretch>
        </p:blipFill>
        <p:spPr bwMode="auto">
          <a:xfrm>
            <a:off x="5214942" y="857232"/>
            <a:ext cx="3695468" cy="2071702"/>
          </a:xfrm>
          <a:prstGeom prst="rect">
            <a:avLst/>
          </a:prstGeom>
          <a:noFill/>
          <a:ln w="9525">
            <a:noFill/>
            <a:miter lim="800000"/>
            <a:headEnd/>
            <a:tailEnd/>
          </a:ln>
          <a:effectLst/>
        </p:spPr>
      </p:pic>
      <p:sp>
        <p:nvSpPr>
          <p:cNvPr id="7" name="Rectangle 6"/>
          <p:cNvSpPr/>
          <p:nvPr/>
        </p:nvSpPr>
        <p:spPr>
          <a:xfrm>
            <a:off x="8449890" y="1643050"/>
            <a:ext cx="336952" cy="369332"/>
          </a:xfrm>
          <a:prstGeom prst="rect">
            <a:avLst/>
          </a:prstGeom>
        </p:spPr>
        <p:txBody>
          <a:bodyPr wrap="none">
            <a:spAutoFit/>
          </a:bodyPr>
          <a:lstStyle/>
          <a:p>
            <a:r>
              <a:rPr lang="en-US" dirty="0"/>
              <a:t>x̂ </a:t>
            </a:r>
          </a:p>
        </p:txBody>
      </p:sp>
      <p:sp>
        <p:nvSpPr>
          <p:cNvPr id="8" name="Rectangle 7"/>
          <p:cNvSpPr/>
          <p:nvPr/>
        </p:nvSpPr>
        <p:spPr>
          <a:xfrm>
            <a:off x="5195802" y="1643050"/>
            <a:ext cx="304892" cy="369332"/>
          </a:xfrm>
          <a:prstGeom prst="rect">
            <a:avLst/>
          </a:prstGeom>
        </p:spPr>
        <p:txBody>
          <a:bodyPr wrap="none">
            <a:spAutoFit/>
          </a:bodyPr>
          <a:lstStyle/>
          <a:p>
            <a:r>
              <a:rPr lang="en-IN" dirty="0"/>
              <a:t>X</a:t>
            </a:r>
            <a:endParaRPr lang="en-US" dirty="0"/>
          </a:p>
        </p:txBody>
      </p:sp>
      <p:sp>
        <p:nvSpPr>
          <p:cNvPr id="9" name="Rectangle 8"/>
          <p:cNvSpPr/>
          <p:nvPr/>
        </p:nvSpPr>
        <p:spPr>
          <a:xfrm>
            <a:off x="571472" y="857232"/>
            <a:ext cx="4500594" cy="2154436"/>
          </a:xfrm>
          <a:prstGeom prst="rect">
            <a:avLst/>
          </a:prstGeom>
        </p:spPr>
        <p:txBody>
          <a:bodyPr wrap="square">
            <a:spAutoFit/>
          </a:bodyPr>
          <a:lstStyle/>
          <a:p>
            <a:pPr>
              <a:buFont typeface="Arial" pitchFamily="34" charset="0"/>
              <a:buChar char="•"/>
            </a:pPr>
            <a:r>
              <a:rPr lang="en-IN" sz="2400" dirty="0"/>
              <a:t>  </a:t>
            </a:r>
            <a:r>
              <a:rPr lang="en-IN" sz="2200" dirty="0"/>
              <a:t>So we have to reconstruct X from </a:t>
            </a:r>
            <a:r>
              <a:rPr lang="en-US" sz="2200" dirty="0"/>
              <a:t>x̂.     That is why input layer and output layer should have same number of nodes. But, input layer has a bias input so it contains one more node than output layer.</a:t>
            </a:r>
          </a:p>
        </p:txBody>
      </p:sp>
      <p:sp>
        <p:nvSpPr>
          <p:cNvPr id="10" name="TextBox 9"/>
          <p:cNvSpPr txBox="1"/>
          <p:nvPr/>
        </p:nvSpPr>
        <p:spPr>
          <a:xfrm>
            <a:off x="5715008" y="2285992"/>
            <a:ext cx="468398" cy="369332"/>
          </a:xfrm>
          <a:prstGeom prst="rect">
            <a:avLst/>
          </a:prstGeom>
          <a:noFill/>
        </p:spPr>
        <p:txBody>
          <a:bodyPr wrap="none" rtlCol="0">
            <a:spAutoFit/>
          </a:bodyPr>
          <a:lstStyle/>
          <a:p>
            <a:r>
              <a:rPr lang="en-US" dirty="0"/>
              <a:t>W</a:t>
            </a:r>
            <a:r>
              <a:rPr lang="en-US" baseline="-25000" dirty="0"/>
              <a:t>1</a:t>
            </a:r>
          </a:p>
        </p:txBody>
      </p:sp>
      <p:sp>
        <p:nvSpPr>
          <p:cNvPr id="11" name="TextBox 10"/>
          <p:cNvSpPr txBox="1"/>
          <p:nvPr/>
        </p:nvSpPr>
        <p:spPr>
          <a:xfrm>
            <a:off x="6357950" y="2071678"/>
            <a:ext cx="468398" cy="369332"/>
          </a:xfrm>
          <a:prstGeom prst="rect">
            <a:avLst/>
          </a:prstGeom>
          <a:noFill/>
        </p:spPr>
        <p:txBody>
          <a:bodyPr wrap="none" rtlCol="0">
            <a:spAutoFit/>
          </a:bodyPr>
          <a:lstStyle/>
          <a:p>
            <a:r>
              <a:rPr lang="en-US" dirty="0"/>
              <a:t>W</a:t>
            </a:r>
            <a:r>
              <a:rPr lang="en-US" baseline="-25000" dirty="0"/>
              <a:t>2</a:t>
            </a:r>
          </a:p>
        </p:txBody>
      </p:sp>
      <p:sp>
        <p:nvSpPr>
          <p:cNvPr id="12" name="TextBox 11"/>
          <p:cNvSpPr txBox="1"/>
          <p:nvPr/>
        </p:nvSpPr>
        <p:spPr>
          <a:xfrm>
            <a:off x="7143768" y="2214554"/>
            <a:ext cx="468398" cy="369332"/>
          </a:xfrm>
          <a:prstGeom prst="rect">
            <a:avLst/>
          </a:prstGeom>
          <a:noFill/>
        </p:spPr>
        <p:txBody>
          <a:bodyPr wrap="none" rtlCol="0">
            <a:spAutoFit/>
          </a:bodyPr>
          <a:lstStyle/>
          <a:p>
            <a:r>
              <a:rPr lang="en-US" dirty="0"/>
              <a:t>W</a:t>
            </a:r>
            <a:r>
              <a:rPr lang="en-US" baseline="30000" dirty="0"/>
              <a:t>2</a:t>
            </a:r>
          </a:p>
        </p:txBody>
      </p:sp>
      <p:sp>
        <p:nvSpPr>
          <p:cNvPr id="13" name="TextBox 12"/>
          <p:cNvSpPr txBox="1"/>
          <p:nvPr/>
        </p:nvSpPr>
        <p:spPr>
          <a:xfrm>
            <a:off x="7715272" y="2285992"/>
            <a:ext cx="468398" cy="369332"/>
          </a:xfrm>
          <a:prstGeom prst="rect">
            <a:avLst/>
          </a:prstGeom>
          <a:noFill/>
        </p:spPr>
        <p:txBody>
          <a:bodyPr wrap="none" rtlCol="0">
            <a:spAutoFit/>
          </a:bodyPr>
          <a:lstStyle/>
          <a:p>
            <a:r>
              <a:rPr lang="en-US" dirty="0"/>
              <a:t>W</a:t>
            </a:r>
            <a:r>
              <a:rPr lang="en-US" baseline="30000" dirty="0"/>
              <a:t>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1607</TotalTime>
  <Words>3828</Words>
  <Application>Microsoft Office PowerPoint</Application>
  <PresentationFormat>On-screen Show (4:3)</PresentationFormat>
  <Paragraphs>254</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Courier New</vt:lpstr>
      <vt:lpstr>Wingdings</vt:lpstr>
      <vt:lpstr>Office Theme</vt:lpstr>
      <vt:lpstr>Autoencoder</vt:lpstr>
      <vt:lpstr>Structure : Autoencoder</vt:lpstr>
      <vt:lpstr>Training </vt:lpstr>
      <vt:lpstr>Autoencoder</vt:lpstr>
      <vt:lpstr>Autoencoder</vt:lpstr>
      <vt:lpstr>Assumptions: Autoencoder</vt:lpstr>
      <vt:lpstr>Autoencoder: Summary</vt:lpstr>
      <vt:lpstr>       Base Architecture of an Autoencoder</vt:lpstr>
      <vt:lpstr> Base Architecture of an Autoencoder</vt:lpstr>
      <vt:lpstr>Loss Function</vt:lpstr>
      <vt:lpstr>Loss Function</vt:lpstr>
      <vt:lpstr>Loss Function</vt:lpstr>
      <vt:lpstr>Loss Function</vt:lpstr>
      <vt:lpstr>Loss Function</vt:lpstr>
      <vt:lpstr>Loss Function</vt:lpstr>
      <vt:lpstr>Loss Function</vt:lpstr>
      <vt:lpstr>Loss Function</vt:lpstr>
      <vt:lpstr>Regularization</vt:lpstr>
      <vt:lpstr>Regularization</vt:lpstr>
      <vt:lpstr>Regularization</vt:lpstr>
      <vt:lpstr>Undercomplete Autoencoder</vt:lpstr>
      <vt:lpstr>Undercomplete Autoencoder</vt:lpstr>
      <vt:lpstr>Undercomplete Autoencoder</vt:lpstr>
      <vt:lpstr>Undercomplete Autoencoder</vt:lpstr>
      <vt:lpstr>Undercomplete Autoencoder</vt:lpstr>
      <vt:lpstr>Undercomplete Autoencoder</vt:lpstr>
      <vt:lpstr>Stacked Autoencoder</vt:lpstr>
      <vt:lpstr>Stacked Autoencoder</vt:lpstr>
      <vt:lpstr>SAE</vt:lpstr>
      <vt:lpstr>Structure of SAE</vt:lpstr>
      <vt:lpstr>How it works?</vt:lpstr>
      <vt:lpstr>Benefits of SAE</vt:lpstr>
      <vt:lpstr>SAE</vt:lpstr>
      <vt:lpstr>Sparse Autoencoder</vt:lpstr>
      <vt:lpstr>Sparse Autoencoder: Key Concepts</vt:lpstr>
      <vt:lpstr>Loss Function</vt:lpstr>
      <vt:lpstr>Sparsity Penalty: Using KL Divergence</vt:lpstr>
      <vt:lpstr>Sparsity Penalty: Using KL Divergence</vt:lpstr>
      <vt:lpstr>Sparsity Penalty: Using KL Divergence</vt:lpstr>
      <vt:lpstr>Sparsity Penalty: Using KL Divergence</vt:lpstr>
      <vt:lpstr>Sparsity Penalty: Using KL Divergence</vt:lpstr>
      <vt:lpstr>Sparse Autoencoder</vt:lpstr>
      <vt:lpstr>Sparse Autoencoder</vt:lpstr>
      <vt:lpstr>Denoising Autoencoder</vt:lpstr>
      <vt:lpstr>Denoising Autoencoder</vt:lpstr>
      <vt:lpstr>Denoising Autoencoder : Loss Function</vt:lpstr>
      <vt:lpstr>Denoising Autoencoder : Loss Function</vt:lpstr>
      <vt:lpstr>Denoising Autoencoder </vt:lpstr>
      <vt:lpstr>Applications of DAE</vt:lpstr>
      <vt:lpstr>Implementation Steps of DAE</vt:lpstr>
      <vt:lpstr>Denoising Autoencoder: Example </vt:lpstr>
      <vt:lpstr>Denoising Autoencoder</vt:lpstr>
      <vt:lpstr>Applications: Autoencoders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Asit Kumar Das</dc:creator>
  <cp:lastModifiedBy>Raksha Pahariya</cp:lastModifiedBy>
  <cp:revision>147</cp:revision>
  <dcterms:created xsi:type="dcterms:W3CDTF">2024-09-22T13:10:06Z</dcterms:created>
  <dcterms:modified xsi:type="dcterms:W3CDTF">2024-11-12T05:32:37Z</dcterms:modified>
</cp:coreProperties>
</file>