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87" r:id="rId10"/>
    <p:sldId id="283" r:id="rId11"/>
    <p:sldId id="265" r:id="rId12"/>
    <p:sldId id="303" r:id="rId13"/>
    <p:sldId id="292" r:id="rId14"/>
    <p:sldId id="266" r:id="rId15"/>
    <p:sldId id="295" r:id="rId16"/>
    <p:sldId id="296" r:id="rId17"/>
    <p:sldId id="297" r:id="rId18"/>
    <p:sldId id="298" r:id="rId19"/>
    <p:sldId id="299" r:id="rId20"/>
    <p:sldId id="313" r:id="rId21"/>
    <p:sldId id="301" r:id="rId22"/>
    <p:sldId id="302" r:id="rId23"/>
    <p:sldId id="293" r:id="rId24"/>
    <p:sldId id="267" r:id="rId25"/>
    <p:sldId id="268" r:id="rId26"/>
    <p:sldId id="277" r:id="rId27"/>
    <p:sldId id="278" r:id="rId28"/>
    <p:sldId id="279" r:id="rId29"/>
    <p:sldId id="280" r:id="rId30"/>
    <p:sldId id="281" r:id="rId31"/>
    <p:sldId id="282" r:id="rId32"/>
    <p:sldId id="305" r:id="rId33"/>
    <p:sldId id="306" r:id="rId34"/>
    <p:sldId id="307" r:id="rId35"/>
    <p:sldId id="308" r:id="rId36"/>
    <p:sldId id="309" r:id="rId37"/>
    <p:sldId id="310" r:id="rId38"/>
    <p:sldId id="311" r:id="rId39"/>
    <p:sldId id="312" r:id="rId40"/>
    <p:sldId id="288" r:id="rId41"/>
    <p:sldId id="289" r:id="rId42"/>
    <p:sldId id="290" r:id="rId43"/>
    <p:sldId id="291" r:id="rId44"/>
    <p:sldId id="314"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AC55E84-3794-4051-AB56-EBD0DA09820E}" type="datetimeFigureOut">
              <a:rPr lang="en-US" smtClean="0"/>
              <a:pPr/>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B3C55-C6A1-4300-952D-60D91E1FDED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C55E84-3794-4051-AB56-EBD0DA09820E}" type="datetimeFigureOut">
              <a:rPr lang="en-US" smtClean="0"/>
              <a:pPr/>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B3C55-C6A1-4300-952D-60D91E1FDED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C55E84-3794-4051-AB56-EBD0DA09820E}" type="datetimeFigureOut">
              <a:rPr lang="en-US" smtClean="0"/>
              <a:pPr/>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B3C55-C6A1-4300-952D-60D91E1FDED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C55E84-3794-4051-AB56-EBD0DA09820E}" type="datetimeFigureOut">
              <a:rPr lang="en-US" smtClean="0"/>
              <a:pPr/>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B3C55-C6A1-4300-952D-60D91E1FDED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C55E84-3794-4051-AB56-EBD0DA09820E}" type="datetimeFigureOut">
              <a:rPr lang="en-US" smtClean="0"/>
              <a:pPr/>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B3C55-C6A1-4300-952D-60D91E1FDED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C55E84-3794-4051-AB56-EBD0DA09820E}" type="datetimeFigureOut">
              <a:rPr lang="en-US" smtClean="0"/>
              <a:pPr/>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9B3C55-C6A1-4300-952D-60D91E1FDED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C55E84-3794-4051-AB56-EBD0DA09820E}" type="datetimeFigureOut">
              <a:rPr lang="en-US" smtClean="0"/>
              <a:pPr/>
              <a:t>11/12/2024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9B3C55-C6A1-4300-952D-60D91E1FDED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AC55E84-3794-4051-AB56-EBD0DA09820E}" type="datetimeFigureOut">
              <a:rPr lang="en-US" smtClean="0"/>
              <a:pPr/>
              <a:t>11/12/2024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9B3C55-C6A1-4300-952D-60D91E1FDED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C55E84-3794-4051-AB56-EBD0DA09820E}" type="datetimeFigureOut">
              <a:rPr lang="en-US" smtClean="0"/>
              <a:pPr/>
              <a:t>11/12/2024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9B3C55-C6A1-4300-952D-60D91E1FDED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C55E84-3794-4051-AB56-EBD0DA09820E}" type="datetimeFigureOut">
              <a:rPr lang="en-US" smtClean="0"/>
              <a:pPr/>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9B3C55-C6A1-4300-952D-60D91E1FDED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C55E84-3794-4051-AB56-EBD0DA09820E}" type="datetimeFigureOut">
              <a:rPr lang="en-US" smtClean="0"/>
              <a:pPr/>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9B3C55-C6A1-4300-952D-60D91E1FDED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C55E84-3794-4051-AB56-EBD0DA09820E}" type="datetimeFigureOut">
              <a:rPr lang="en-US" smtClean="0"/>
              <a:pPr/>
              <a:t>11/12/2024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9B3C55-C6A1-4300-952D-60D91E1FDED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39762"/>
          </a:xfrm>
        </p:spPr>
        <p:txBody>
          <a:bodyPr>
            <a:normAutofit fontScale="90000"/>
          </a:bodyPr>
          <a:lstStyle/>
          <a:p>
            <a:r>
              <a:rPr lang="en-US" dirty="0" err="1"/>
              <a:t>Variational</a:t>
            </a:r>
            <a:r>
              <a:rPr lang="en-US" dirty="0"/>
              <a:t> </a:t>
            </a:r>
            <a:r>
              <a:rPr lang="en-US" dirty="0" err="1"/>
              <a:t>Autoencoder</a:t>
            </a:r>
            <a:r>
              <a:rPr lang="en-US" dirty="0"/>
              <a:t> (VAE)</a:t>
            </a:r>
          </a:p>
        </p:txBody>
      </p:sp>
      <p:sp>
        <p:nvSpPr>
          <p:cNvPr id="5" name="Content Placeholder 4"/>
          <p:cNvSpPr>
            <a:spLocks noGrp="1"/>
          </p:cNvSpPr>
          <p:nvPr>
            <p:ph idx="1"/>
          </p:nvPr>
        </p:nvSpPr>
        <p:spPr>
          <a:xfrm>
            <a:off x="457200" y="1066800"/>
            <a:ext cx="8229600" cy="5059363"/>
          </a:xfrm>
        </p:spPr>
        <p:txBody>
          <a:bodyPr/>
          <a:lstStyle/>
          <a:p>
            <a:r>
              <a:rPr lang="en-US" dirty="0"/>
              <a:t>A </a:t>
            </a:r>
            <a:r>
              <a:rPr lang="en-US" b="1" dirty="0" err="1"/>
              <a:t>Variational</a:t>
            </a:r>
            <a:r>
              <a:rPr lang="en-US" b="1" dirty="0"/>
              <a:t> </a:t>
            </a:r>
            <a:r>
              <a:rPr lang="en-US" b="1" dirty="0" err="1"/>
              <a:t>Autoencoder</a:t>
            </a:r>
            <a:r>
              <a:rPr lang="en-US" b="1" dirty="0"/>
              <a:t> (VAE)</a:t>
            </a:r>
            <a:r>
              <a:rPr lang="en-US" dirty="0"/>
              <a:t> is a type of </a:t>
            </a:r>
            <a:r>
              <a:rPr lang="en-US" b="1" dirty="0"/>
              <a:t>generative model</a:t>
            </a:r>
            <a:r>
              <a:rPr lang="en-US" dirty="0"/>
              <a:t> that learns how to encode data into a compressed representation and then decode it back to the original form.</a:t>
            </a:r>
          </a:p>
          <a:p>
            <a:r>
              <a:rPr lang="en-US" dirty="0"/>
              <a:t>Unlike traditional </a:t>
            </a:r>
            <a:r>
              <a:rPr lang="en-US" dirty="0" err="1"/>
              <a:t>autoencoders</a:t>
            </a:r>
            <a:r>
              <a:rPr lang="en-US" dirty="0"/>
              <a:t>, VAEs focus on probabilistic modeling, learning how to generate new data samples similar to the training data by sampling from a distribution (usually Gaussian).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fr-FR" b="1" dirty="0" err="1">
                <a:solidFill>
                  <a:prstClr val="black"/>
                </a:solidFill>
              </a:rPr>
              <a:t>Variational</a:t>
            </a:r>
            <a:r>
              <a:rPr lang="fr-FR" b="1" dirty="0">
                <a:solidFill>
                  <a:prstClr val="black"/>
                </a:solidFill>
              </a:rPr>
              <a:t> </a:t>
            </a:r>
            <a:r>
              <a:rPr lang="fr-FR" b="1" dirty="0" err="1">
                <a:solidFill>
                  <a:prstClr val="black"/>
                </a:solidFill>
              </a:rPr>
              <a:t>Autoencoder</a:t>
            </a:r>
            <a:endParaRPr lang="en-US" dirty="0"/>
          </a:p>
        </p:txBody>
      </p:sp>
      <p:sp>
        <p:nvSpPr>
          <p:cNvPr id="3" name="Content Placeholder 2"/>
          <p:cNvSpPr>
            <a:spLocks noGrp="1"/>
          </p:cNvSpPr>
          <p:nvPr>
            <p:ph idx="1"/>
          </p:nvPr>
        </p:nvSpPr>
        <p:spPr>
          <a:xfrm>
            <a:off x="457200" y="990600"/>
            <a:ext cx="8229600" cy="5135563"/>
          </a:xfrm>
        </p:spPr>
        <p:txBody>
          <a:bodyPr>
            <a:normAutofit fontScale="85000" lnSpcReduction="20000"/>
          </a:bodyPr>
          <a:lstStyle/>
          <a:p>
            <a:pPr algn="just"/>
            <a:r>
              <a:rPr lang="en-US" dirty="0"/>
              <a:t>To generate the new samples from the latent space, we need to regularize the latent space, ensuring that it conforms to a specified distribution.</a:t>
            </a:r>
          </a:p>
          <a:p>
            <a:pPr algn="just"/>
            <a:r>
              <a:rPr lang="en-US" dirty="0"/>
              <a:t>The process involves a delicate balance between two essential components: the reconstruction loss and the regularization term, often represented by the </a:t>
            </a:r>
            <a:r>
              <a:rPr lang="en-US" dirty="0" err="1"/>
              <a:t>Kullback-Leibler</a:t>
            </a:r>
            <a:r>
              <a:rPr lang="en-US" dirty="0"/>
              <a:t> divergence. </a:t>
            </a:r>
          </a:p>
          <a:p>
            <a:pPr algn="just"/>
            <a:r>
              <a:rPr lang="en-US" dirty="0"/>
              <a:t>The reconstruction loss compels the model to accurately reconstruct the input, while the regularization term encourages the latent space to follow a chosen distribution.</a:t>
            </a:r>
          </a:p>
          <a:p>
            <a:pPr algn="just"/>
            <a:r>
              <a:rPr lang="en-US" dirty="0"/>
              <a:t>This helps prevent </a:t>
            </a:r>
            <a:r>
              <a:rPr lang="en-US" dirty="0" err="1"/>
              <a:t>overfitting</a:t>
            </a:r>
            <a:r>
              <a:rPr lang="en-US" dirty="0"/>
              <a:t> and makes the generalized model.</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a:t>VAE Loss Function</a:t>
            </a:r>
            <a:endParaRPr lang="en-US" dirty="0"/>
          </a:p>
        </p:txBody>
      </p:sp>
      <p:sp>
        <p:nvSpPr>
          <p:cNvPr id="3" name="Content Placeholder 2"/>
          <p:cNvSpPr>
            <a:spLocks noGrp="1"/>
          </p:cNvSpPr>
          <p:nvPr>
            <p:ph idx="1"/>
          </p:nvPr>
        </p:nvSpPr>
        <p:spPr>
          <a:xfrm>
            <a:off x="457200" y="990600"/>
            <a:ext cx="8229600" cy="5135563"/>
          </a:xfrm>
        </p:spPr>
        <p:txBody>
          <a:bodyPr>
            <a:normAutofit fontScale="92500"/>
          </a:bodyPr>
          <a:lstStyle/>
          <a:p>
            <a:r>
              <a:rPr lang="en-US" dirty="0"/>
              <a:t>The total loss function combines the </a:t>
            </a:r>
            <a:r>
              <a:rPr lang="en-US" b="1" dirty="0"/>
              <a:t>reconstruction loss</a:t>
            </a:r>
            <a:r>
              <a:rPr lang="en-US" dirty="0"/>
              <a:t> and </a:t>
            </a:r>
            <a:r>
              <a:rPr lang="en-US" b="1" dirty="0"/>
              <a:t>KL divergence</a:t>
            </a:r>
            <a:r>
              <a:rPr lang="en-US" dirty="0"/>
              <a:t> (regularization) term. </a:t>
            </a:r>
          </a:p>
          <a:p>
            <a:r>
              <a:rPr lang="en-US" dirty="0"/>
              <a:t>The objective is to minimize the total loss (i.e., reconstruction loss plus regularization loss):</a:t>
            </a:r>
          </a:p>
          <a:p>
            <a:pPr>
              <a:buNone/>
            </a:pPr>
            <a:r>
              <a:rPr lang="en-US" dirty="0"/>
              <a:t>		</a:t>
            </a:r>
            <a:r>
              <a:rPr lang="en-US" sz="3600" dirty="0"/>
              <a:t>L = </a:t>
            </a:r>
            <a:r>
              <a:rPr lang="en-US" sz="3600" dirty="0" err="1"/>
              <a:t>L</a:t>
            </a:r>
            <a:r>
              <a:rPr lang="en-US" sz="3600" baseline="-25000" dirty="0" err="1"/>
              <a:t>reconstruction</a:t>
            </a:r>
            <a:r>
              <a:rPr lang="en-US" sz="3600" baseline="-25000" dirty="0"/>
              <a:t> </a:t>
            </a:r>
            <a:r>
              <a:rPr lang="en-US" sz="3600" dirty="0"/>
              <a:t>+ L</a:t>
            </a:r>
            <a:r>
              <a:rPr lang="en-US" sz="3600" baseline="-25000" dirty="0"/>
              <a:t>KL</a:t>
            </a:r>
            <a:r>
              <a:rPr lang="en-US" sz="3600" dirty="0"/>
              <a:t> ​</a:t>
            </a:r>
          </a:p>
          <a:p>
            <a:pPr>
              <a:buNone/>
            </a:pPr>
            <a:r>
              <a:rPr lang="en-US" dirty="0"/>
              <a:t>Where, </a:t>
            </a:r>
            <a:r>
              <a:rPr lang="en-US" dirty="0" err="1"/>
              <a:t>L</a:t>
            </a:r>
            <a:r>
              <a:rPr lang="en-US" baseline="-25000" dirty="0" err="1"/>
              <a:t>reconstruction</a:t>
            </a:r>
            <a:r>
              <a:rPr lang="en-US" dirty="0" err="1"/>
              <a:t>ensures</a:t>
            </a:r>
            <a:r>
              <a:rPr lang="en-US" dirty="0"/>
              <a:t> accurate reconstruction of the data.</a:t>
            </a:r>
          </a:p>
          <a:p>
            <a:r>
              <a:rPr lang="en-US" dirty="0"/>
              <a:t>L</a:t>
            </a:r>
            <a:r>
              <a:rPr lang="en-US" baseline="-25000" dirty="0"/>
              <a:t>KL</a:t>
            </a:r>
            <a:r>
              <a:rPr lang="en-US" dirty="0"/>
              <a:t> ensures that the learned latent representation is close to a standard Gaussian distribution.</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600" b="1" dirty="0"/>
              <a:t>Steps to Compute the Loss</a:t>
            </a:r>
          </a:p>
        </p:txBody>
      </p:sp>
      <p:pic>
        <p:nvPicPr>
          <p:cNvPr id="21505" name="Picture 1"/>
          <p:cNvPicPr>
            <a:picLocks noChangeAspect="1" noChangeArrowheads="1"/>
          </p:cNvPicPr>
          <p:nvPr/>
        </p:nvPicPr>
        <p:blipFill>
          <a:blip r:embed="rId2"/>
          <a:srcRect/>
          <a:stretch>
            <a:fillRect/>
          </a:stretch>
        </p:blipFill>
        <p:spPr bwMode="auto">
          <a:xfrm>
            <a:off x="533400" y="990600"/>
            <a:ext cx="8077200" cy="4148290"/>
          </a:xfrm>
          <a:prstGeom prst="rect">
            <a:avLst/>
          </a:prstGeom>
          <a:noFill/>
          <a:ln w="9525">
            <a:noFill/>
            <a:miter lim="800000"/>
            <a:headEnd/>
            <a:tailEnd/>
          </a:ln>
          <a:effectLst/>
        </p:spPr>
      </p:pic>
      <p:pic>
        <p:nvPicPr>
          <p:cNvPr id="21506" name="Picture 2"/>
          <p:cNvPicPr>
            <a:picLocks noChangeAspect="1" noChangeArrowheads="1"/>
          </p:cNvPicPr>
          <p:nvPr/>
        </p:nvPicPr>
        <p:blipFill>
          <a:blip r:embed="rId3"/>
          <a:srcRect/>
          <a:stretch>
            <a:fillRect/>
          </a:stretch>
        </p:blipFill>
        <p:spPr bwMode="auto">
          <a:xfrm>
            <a:off x="533400" y="5181600"/>
            <a:ext cx="8274050" cy="14732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a:t>VAE Loss Function </a:t>
            </a:r>
            <a:endParaRPr lang="en-US" dirty="0"/>
          </a:p>
        </p:txBody>
      </p:sp>
      <p:pic>
        <p:nvPicPr>
          <p:cNvPr id="47106" name="Picture 2"/>
          <p:cNvPicPr>
            <a:picLocks noChangeAspect="1" noChangeArrowheads="1"/>
          </p:cNvPicPr>
          <p:nvPr/>
        </p:nvPicPr>
        <p:blipFill>
          <a:blip r:embed="rId2"/>
          <a:srcRect/>
          <a:stretch>
            <a:fillRect/>
          </a:stretch>
        </p:blipFill>
        <p:spPr bwMode="auto">
          <a:xfrm>
            <a:off x="533400" y="2362200"/>
            <a:ext cx="7924800" cy="4079131"/>
          </a:xfrm>
          <a:prstGeom prst="rect">
            <a:avLst/>
          </a:prstGeom>
          <a:noFill/>
          <a:ln w="9525">
            <a:noFill/>
            <a:miter lim="800000"/>
            <a:headEnd/>
            <a:tailEnd/>
          </a:ln>
          <a:effectLst/>
        </p:spPr>
      </p:pic>
      <p:sp>
        <p:nvSpPr>
          <p:cNvPr id="5" name="Rectangle 4"/>
          <p:cNvSpPr/>
          <p:nvPr/>
        </p:nvSpPr>
        <p:spPr>
          <a:xfrm>
            <a:off x="685800" y="990600"/>
            <a:ext cx="7772400" cy="1323439"/>
          </a:xfrm>
          <a:prstGeom prst="rect">
            <a:avLst/>
          </a:prstGeom>
        </p:spPr>
        <p:txBody>
          <a:bodyPr wrap="square">
            <a:spAutoFit/>
          </a:bodyPr>
          <a:lstStyle/>
          <a:p>
            <a:r>
              <a:rPr lang="en-US" sz="2000" b="1" dirty="0"/>
              <a:t>1.  Reconstruction Loss</a:t>
            </a:r>
          </a:p>
          <a:p>
            <a:pPr>
              <a:buFont typeface="Arial" pitchFamily="34" charset="0"/>
              <a:buChar char="•"/>
            </a:pPr>
            <a:r>
              <a:rPr lang="en-US" sz="2000" dirty="0"/>
              <a:t> The reconstruction loss measures how well the VAE can reconstruct the input data from the latent representation. This is typically computed using: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VAE Loss Function </a:t>
            </a:r>
            <a:endParaRPr lang="en-US" dirty="0"/>
          </a:p>
        </p:txBody>
      </p:sp>
      <p:sp>
        <p:nvSpPr>
          <p:cNvPr id="7" name="Content Placeholder 6"/>
          <p:cNvSpPr>
            <a:spLocks noGrp="1"/>
          </p:cNvSpPr>
          <p:nvPr>
            <p:ph idx="1"/>
          </p:nvPr>
        </p:nvSpPr>
        <p:spPr>
          <a:xfrm>
            <a:off x="457200" y="1219201"/>
            <a:ext cx="8229600" cy="1904999"/>
          </a:xfrm>
        </p:spPr>
        <p:txBody>
          <a:bodyPr/>
          <a:lstStyle/>
          <a:p>
            <a:pPr>
              <a:buNone/>
            </a:pPr>
            <a:r>
              <a:rPr lang="en-US" b="1" dirty="0"/>
              <a:t>2.  </a:t>
            </a:r>
            <a:r>
              <a:rPr lang="en-US" b="1" dirty="0" err="1"/>
              <a:t>Kullback-Leibler</a:t>
            </a:r>
            <a:r>
              <a:rPr lang="en-US" b="1" dirty="0"/>
              <a:t> Divergence</a:t>
            </a:r>
          </a:p>
          <a:p>
            <a:r>
              <a:rPr lang="en-US" sz="2400" dirty="0"/>
              <a:t>The KL divergence measures how much the learned latent distribution diverges from the prior distribution (usually a standard normal distribution). It can be computed as:</a:t>
            </a:r>
          </a:p>
          <a:p>
            <a:endParaRPr lang="en-US" dirty="0"/>
          </a:p>
        </p:txBody>
      </p:sp>
      <p:pic>
        <p:nvPicPr>
          <p:cNvPr id="19457" name="Picture 1"/>
          <p:cNvPicPr>
            <a:picLocks noChangeAspect="1" noChangeArrowheads="1"/>
          </p:cNvPicPr>
          <p:nvPr/>
        </p:nvPicPr>
        <p:blipFill>
          <a:blip r:embed="rId2"/>
          <a:srcRect/>
          <a:stretch>
            <a:fillRect/>
          </a:stretch>
        </p:blipFill>
        <p:spPr bwMode="auto">
          <a:xfrm>
            <a:off x="762000" y="3048000"/>
            <a:ext cx="7500938" cy="296283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a:t>VAE Loss Function </a:t>
            </a:r>
            <a:endParaRPr lang="en-US" dirty="0"/>
          </a:p>
        </p:txBody>
      </p:sp>
      <p:sp>
        <p:nvSpPr>
          <p:cNvPr id="3" name="Content Placeholder 2"/>
          <p:cNvSpPr>
            <a:spLocks noGrp="1"/>
          </p:cNvSpPr>
          <p:nvPr>
            <p:ph idx="1"/>
          </p:nvPr>
        </p:nvSpPr>
        <p:spPr>
          <a:xfrm>
            <a:off x="457200" y="838200"/>
            <a:ext cx="8229600" cy="5287963"/>
          </a:xfrm>
        </p:spPr>
        <p:txBody>
          <a:bodyPr>
            <a:normAutofit/>
          </a:bodyPr>
          <a:lstStyle/>
          <a:p>
            <a:r>
              <a:rPr lang="en-US" dirty="0"/>
              <a:t>The </a:t>
            </a:r>
            <a:r>
              <a:rPr lang="en-US" dirty="0" err="1"/>
              <a:t>Kullback-Leibler</a:t>
            </a:r>
            <a:r>
              <a:rPr lang="en-US" dirty="0"/>
              <a:t> (KL) divergence in a VAE loss function quantifies the difference between the approximate posterior distribution q(</a:t>
            </a:r>
            <a:r>
              <a:rPr lang="en-US" dirty="0" err="1"/>
              <a:t>z∣x</a:t>
            </a:r>
            <a:r>
              <a:rPr lang="en-US" dirty="0"/>
              <a:t>) (the distribution that our encoder outputs for each data point x) and a prior distribution p(z) (usually chosen as a standard Gaussian, N(0,I). </a:t>
            </a:r>
          </a:p>
          <a:p>
            <a:r>
              <a:rPr lang="en-US" dirty="0"/>
              <a:t>Let’s go through how we derive the KL divergence expression used in the VAE.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KL divergence</a:t>
            </a:r>
          </a:p>
        </p:txBody>
      </p:sp>
      <p:pic>
        <p:nvPicPr>
          <p:cNvPr id="49154" name="Picture 2"/>
          <p:cNvPicPr>
            <a:picLocks noChangeAspect="1" noChangeArrowheads="1"/>
          </p:cNvPicPr>
          <p:nvPr/>
        </p:nvPicPr>
        <p:blipFill>
          <a:blip r:embed="rId2"/>
          <a:srcRect/>
          <a:stretch>
            <a:fillRect/>
          </a:stretch>
        </p:blipFill>
        <p:spPr bwMode="auto">
          <a:xfrm>
            <a:off x="457200" y="990600"/>
            <a:ext cx="8006377" cy="54102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KL divergence</a:t>
            </a:r>
          </a:p>
        </p:txBody>
      </p:sp>
      <p:pic>
        <p:nvPicPr>
          <p:cNvPr id="50178" name="Picture 2"/>
          <p:cNvPicPr>
            <a:picLocks noChangeAspect="1" noChangeArrowheads="1"/>
          </p:cNvPicPr>
          <p:nvPr/>
        </p:nvPicPr>
        <p:blipFill>
          <a:blip r:embed="rId2"/>
          <a:srcRect/>
          <a:stretch>
            <a:fillRect/>
          </a:stretch>
        </p:blipFill>
        <p:spPr bwMode="auto">
          <a:xfrm>
            <a:off x="457200" y="990600"/>
            <a:ext cx="8305800" cy="53340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KL divergence</a:t>
            </a:r>
          </a:p>
        </p:txBody>
      </p:sp>
      <p:pic>
        <p:nvPicPr>
          <p:cNvPr id="51202" name="Picture 2"/>
          <p:cNvPicPr>
            <a:picLocks noChangeAspect="1" noChangeArrowheads="1"/>
          </p:cNvPicPr>
          <p:nvPr/>
        </p:nvPicPr>
        <p:blipFill>
          <a:blip r:embed="rId2"/>
          <a:srcRect/>
          <a:stretch>
            <a:fillRect/>
          </a:stretch>
        </p:blipFill>
        <p:spPr bwMode="auto">
          <a:xfrm>
            <a:off x="381000" y="962025"/>
            <a:ext cx="8220075" cy="566737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KL divergence</a:t>
            </a:r>
          </a:p>
        </p:txBody>
      </p:sp>
      <p:pic>
        <p:nvPicPr>
          <p:cNvPr id="52226" name="Picture 2"/>
          <p:cNvPicPr>
            <a:picLocks noChangeAspect="1" noChangeArrowheads="1"/>
          </p:cNvPicPr>
          <p:nvPr/>
        </p:nvPicPr>
        <p:blipFill>
          <a:blip r:embed="rId2"/>
          <a:srcRect/>
          <a:stretch>
            <a:fillRect/>
          </a:stretch>
        </p:blipFill>
        <p:spPr bwMode="auto">
          <a:xfrm>
            <a:off x="381000" y="762000"/>
            <a:ext cx="8233873" cy="1828800"/>
          </a:xfrm>
          <a:prstGeom prst="rect">
            <a:avLst/>
          </a:prstGeom>
          <a:noFill/>
          <a:ln w="9525">
            <a:noFill/>
            <a:miter lim="800000"/>
            <a:headEnd/>
            <a:tailEnd/>
          </a:ln>
          <a:effectLst/>
        </p:spPr>
      </p:pic>
      <p:pic>
        <p:nvPicPr>
          <p:cNvPr id="52227" name="Picture 3"/>
          <p:cNvPicPr>
            <a:picLocks noChangeAspect="1" noChangeArrowheads="1"/>
          </p:cNvPicPr>
          <p:nvPr/>
        </p:nvPicPr>
        <p:blipFill>
          <a:blip r:embed="rId3"/>
          <a:srcRect/>
          <a:stretch>
            <a:fillRect/>
          </a:stretch>
        </p:blipFill>
        <p:spPr bwMode="auto">
          <a:xfrm>
            <a:off x="381000" y="2667000"/>
            <a:ext cx="8353425" cy="35814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err="1"/>
              <a:t>Variational</a:t>
            </a:r>
            <a:r>
              <a:rPr lang="en-US" dirty="0"/>
              <a:t> </a:t>
            </a:r>
            <a:r>
              <a:rPr lang="en-US" dirty="0" err="1"/>
              <a:t>Autoencoder</a:t>
            </a:r>
            <a:r>
              <a:rPr lang="en-US" dirty="0"/>
              <a:t> (VAE)</a:t>
            </a:r>
          </a:p>
        </p:txBody>
      </p:sp>
      <p:sp>
        <p:nvSpPr>
          <p:cNvPr id="3" name="Content Placeholder 2"/>
          <p:cNvSpPr>
            <a:spLocks noGrp="1"/>
          </p:cNvSpPr>
          <p:nvPr>
            <p:ph idx="1"/>
          </p:nvPr>
        </p:nvSpPr>
        <p:spPr>
          <a:xfrm>
            <a:off x="457200" y="990600"/>
            <a:ext cx="8229600" cy="5135563"/>
          </a:xfrm>
        </p:spPr>
        <p:txBody>
          <a:bodyPr>
            <a:normAutofit lnSpcReduction="10000"/>
          </a:bodyPr>
          <a:lstStyle/>
          <a:p>
            <a:r>
              <a:rPr lang="en-US" b="1" dirty="0"/>
              <a:t>Why Learn VAEs?</a:t>
            </a:r>
          </a:p>
          <a:p>
            <a:pPr>
              <a:buNone/>
            </a:pPr>
            <a:r>
              <a:rPr lang="en-US" b="1" dirty="0"/>
              <a:t>	1. Generative Model</a:t>
            </a:r>
            <a:r>
              <a:rPr lang="en-US" dirty="0"/>
              <a:t>: VAEs can generate new samples similar to the training data (e.g., new images of handwritten digits).</a:t>
            </a:r>
          </a:p>
          <a:p>
            <a:pPr>
              <a:buNone/>
            </a:pPr>
            <a:r>
              <a:rPr lang="en-US" b="1" dirty="0"/>
              <a:t>	2. Dimensionality Reduction</a:t>
            </a:r>
            <a:r>
              <a:rPr lang="en-US" dirty="0"/>
              <a:t>: VAEs can reduce the dimensionality of complex data while preserving important information.</a:t>
            </a:r>
          </a:p>
          <a:p>
            <a:pPr>
              <a:buNone/>
            </a:pPr>
            <a:r>
              <a:rPr lang="en-US" b="1" dirty="0"/>
              <a:t>	3. Smooth Latent Space</a:t>
            </a:r>
            <a:r>
              <a:rPr lang="en-US" dirty="0"/>
              <a:t>: The latent space in VAEs is continuous and structured, allowing interpolation between data points.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KL divergence</a:t>
            </a:r>
          </a:p>
        </p:txBody>
      </p:sp>
      <p:sp>
        <p:nvSpPr>
          <p:cNvPr id="3" name="Content Placeholder 2"/>
          <p:cNvSpPr>
            <a:spLocks noGrp="1"/>
          </p:cNvSpPr>
          <p:nvPr>
            <p:ph idx="1"/>
          </p:nvPr>
        </p:nvSpPr>
        <p:spPr>
          <a:xfrm>
            <a:off x="457200" y="990600"/>
            <a:ext cx="8229600" cy="5486400"/>
          </a:xfrm>
        </p:spPr>
        <p:txBody>
          <a:bodyPr>
            <a:normAutofit fontScale="85000" lnSpcReduction="20000"/>
          </a:bodyPr>
          <a:lstStyle/>
          <a:p>
            <a:r>
              <a:rPr lang="en-US" dirty="0"/>
              <a:t>To compute KL divergence, we need the following:</a:t>
            </a:r>
          </a:p>
          <a:p>
            <a:r>
              <a:rPr lang="en-US" dirty="0"/>
              <a:t>If </a:t>
            </a:r>
            <a:r>
              <a:rPr lang="el-GR" dirty="0"/>
              <a:t>ϵ</a:t>
            </a:r>
            <a:r>
              <a:rPr lang="en-US" dirty="0"/>
              <a:t> is a random variable following a standard normal distribution, denoted </a:t>
            </a:r>
            <a:r>
              <a:rPr lang="el-GR" dirty="0"/>
              <a:t>ϵ </a:t>
            </a:r>
            <a:r>
              <a:rPr lang="en-US" dirty="0"/>
              <a:t>∼N(0,1), we want to find the expected values E(</a:t>
            </a:r>
            <a:r>
              <a:rPr lang="el-GR" dirty="0"/>
              <a:t>ϵ</a:t>
            </a:r>
            <a:r>
              <a:rPr lang="en-US" dirty="0"/>
              <a:t>) and E(</a:t>
            </a:r>
            <a:r>
              <a:rPr lang="el-GR" dirty="0"/>
              <a:t>ϵ</a:t>
            </a:r>
            <a:r>
              <a:rPr lang="en-US" baseline="30000" dirty="0"/>
              <a:t>2</a:t>
            </a:r>
            <a:r>
              <a:rPr lang="en-US" dirty="0"/>
              <a:t>).</a:t>
            </a:r>
          </a:p>
          <a:p>
            <a:pPr>
              <a:buNone/>
            </a:pPr>
            <a:r>
              <a:rPr lang="en-US" b="1" dirty="0"/>
              <a:t>1. Expectation E(</a:t>
            </a:r>
            <a:r>
              <a:rPr lang="el-GR" dirty="0"/>
              <a:t>ϵ</a:t>
            </a:r>
            <a:r>
              <a:rPr lang="en-US" b="1" dirty="0"/>
              <a:t>) = 0</a:t>
            </a:r>
          </a:p>
          <a:p>
            <a:r>
              <a:rPr lang="en-US" dirty="0"/>
              <a:t>Since </a:t>
            </a:r>
            <a:r>
              <a:rPr lang="el-GR" dirty="0"/>
              <a:t>ϵ </a:t>
            </a:r>
            <a:r>
              <a:rPr lang="en-US" dirty="0"/>
              <a:t>∼N(0,1), the mean of a standard normal distribution is 0. Therefore:</a:t>
            </a:r>
          </a:p>
          <a:p>
            <a:r>
              <a:rPr lang="en-US" dirty="0"/>
              <a:t>E(</a:t>
            </a:r>
            <a:r>
              <a:rPr lang="el-GR" dirty="0"/>
              <a:t>ϵ</a:t>
            </a:r>
            <a:r>
              <a:rPr lang="en-US" dirty="0"/>
              <a:t>)=0</a:t>
            </a:r>
          </a:p>
          <a:p>
            <a:pPr>
              <a:buNone/>
            </a:pPr>
            <a:r>
              <a:rPr lang="en-US" b="1" dirty="0"/>
              <a:t>2. Expectation E(</a:t>
            </a:r>
            <a:r>
              <a:rPr lang="el-GR" dirty="0"/>
              <a:t>ϵ</a:t>
            </a:r>
            <a:r>
              <a:rPr lang="en-US" b="1" baseline="30000" dirty="0"/>
              <a:t>2</a:t>
            </a:r>
            <a:r>
              <a:rPr lang="en-US" b="1" dirty="0"/>
              <a:t>) =1</a:t>
            </a:r>
          </a:p>
          <a:p>
            <a:r>
              <a:rPr lang="en-US" dirty="0"/>
              <a:t>For a standard normal distribution, the variance σ</a:t>
            </a:r>
            <a:r>
              <a:rPr lang="en-US" baseline="30000" dirty="0"/>
              <a:t>2</a:t>
            </a:r>
            <a:r>
              <a:rPr lang="en-US" dirty="0"/>
              <a:t> is 1, and we know that:</a:t>
            </a:r>
          </a:p>
          <a:p>
            <a:r>
              <a:rPr lang="en-US" dirty="0"/>
              <a:t>E(</a:t>
            </a:r>
            <a:r>
              <a:rPr lang="el-GR" dirty="0"/>
              <a:t>ϵ</a:t>
            </a:r>
            <a:r>
              <a:rPr lang="en-US" baseline="30000" dirty="0"/>
              <a:t>2</a:t>
            </a:r>
            <a:r>
              <a:rPr lang="en-US" dirty="0"/>
              <a:t>)=</a:t>
            </a:r>
            <a:r>
              <a:rPr lang="en-US" dirty="0" err="1"/>
              <a:t>Var</a:t>
            </a:r>
            <a:r>
              <a:rPr lang="en-US" dirty="0"/>
              <a:t>(</a:t>
            </a:r>
            <a:r>
              <a:rPr lang="el-GR" dirty="0"/>
              <a:t>ϵ</a:t>
            </a:r>
            <a:r>
              <a:rPr lang="en-US" dirty="0"/>
              <a:t>)+(E(</a:t>
            </a:r>
            <a:r>
              <a:rPr lang="el-GR" dirty="0"/>
              <a:t>ϵ</a:t>
            </a:r>
            <a:r>
              <a:rPr lang="en-US" dirty="0"/>
              <a:t>))</a:t>
            </a:r>
            <a:r>
              <a:rPr lang="en-US" baseline="30000" dirty="0"/>
              <a:t>2</a:t>
            </a:r>
          </a:p>
          <a:p>
            <a:r>
              <a:rPr lang="en-US" dirty="0"/>
              <a:t>Since </a:t>
            </a:r>
            <a:r>
              <a:rPr lang="en-US" dirty="0" err="1"/>
              <a:t>Var</a:t>
            </a:r>
            <a:r>
              <a:rPr lang="en-US" dirty="0"/>
              <a:t>(</a:t>
            </a:r>
            <a:r>
              <a:rPr lang="el-GR" dirty="0"/>
              <a:t>ϵ</a:t>
            </a:r>
            <a:r>
              <a:rPr lang="en-US" dirty="0"/>
              <a:t>)=1 and E(</a:t>
            </a:r>
            <a:r>
              <a:rPr lang="el-GR" dirty="0"/>
              <a:t>ϵ</a:t>
            </a:r>
            <a:r>
              <a:rPr lang="en-US" dirty="0"/>
              <a:t>)=0, this simplifies to:</a:t>
            </a:r>
          </a:p>
          <a:p>
            <a:r>
              <a:rPr lang="en-US" dirty="0"/>
              <a:t>E(</a:t>
            </a:r>
            <a:r>
              <a:rPr lang="el-GR" dirty="0"/>
              <a:t>ϵ</a:t>
            </a:r>
            <a:r>
              <a:rPr lang="en-US" baseline="30000" dirty="0"/>
              <a:t>2</a:t>
            </a:r>
            <a:r>
              <a:rPr lang="en-US" dirty="0"/>
              <a:t>)=1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87362"/>
          </a:xfrm>
        </p:spPr>
        <p:txBody>
          <a:bodyPr>
            <a:normAutofit fontScale="90000"/>
          </a:bodyPr>
          <a:lstStyle/>
          <a:p>
            <a:r>
              <a:rPr lang="en-US" dirty="0"/>
              <a:t>KL divergence</a:t>
            </a:r>
          </a:p>
        </p:txBody>
      </p:sp>
      <p:sp>
        <p:nvSpPr>
          <p:cNvPr id="3" name="Content Placeholder 2"/>
          <p:cNvSpPr>
            <a:spLocks noGrp="1"/>
          </p:cNvSpPr>
          <p:nvPr>
            <p:ph idx="1"/>
          </p:nvPr>
        </p:nvSpPr>
        <p:spPr>
          <a:xfrm>
            <a:off x="457200" y="685800"/>
            <a:ext cx="8229600" cy="5943600"/>
          </a:xfrm>
        </p:spPr>
        <p:txBody>
          <a:bodyPr/>
          <a:lstStyle/>
          <a:p>
            <a:r>
              <a:rPr lang="en-IN" sz="2800" dirty="0"/>
              <a:t>The expectation </a:t>
            </a:r>
            <a:r>
              <a:rPr lang="en-IN" sz="2800" dirty="0" err="1"/>
              <a:t>E</a:t>
            </a:r>
            <a:r>
              <a:rPr lang="en-IN" sz="2800" baseline="-25000" dirty="0" err="1"/>
              <a:t>q</a:t>
            </a:r>
            <a:r>
              <a:rPr lang="en-IN" sz="2800" baseline="-25000" dirty="0"/>
              <a:t>(z/x)</a:t>
            </a:r>
            <a:r>
              <a:rPr lang="en-IN" sz="2800" dirty="0"/>
              <a:t> over this simplified term is: </a:t>
            </a:r>
          </a:p>
          <a:p>
            <a:pPr>
              <a:buNone/>
            </a:pPr>
            <a:r>
              <a:rPr lang="en-IN" dirty="0"/>
              <a:t>                                   </a:t>
            </a:r>
            <a:r>
              <a:rPr lang="en-IN" sz="2800" dirty="0"/>
              <a:t>, where z=µ+</a:t>
            </a:r>
            <a:r>
              <a:rPr lang="el-GR" sz="2800" dirty="0"/>
              <a:t>σ</a:t>
            </a:r>
            <a:r>
              <a:rPr lang="en-IN" sz="2800" dirty="0"/>
              <a:t>.</a:t>
            </a:r>
            <a:r>
              <a:rPr lang="el-GR" sz="2800" dirty="0"/>
              <a:t>ϵ</a:t>
            </a:r>
            <a:r>
              <a:rPr lang="en-IN" sz="2800" dirty="0"/>
              <a:t> and </a:t>
            </a:r>
            <a:r>
              <a:rPr lang="el-GR" sz="2800" dirty="0"/>
              <a:t>ϵ</a:t>
            </a:r>
            <a:r>
              <a:rPr lang="en-US" sz="2800" dirty="0"/>
              <a:t> ~N(0,1) </a:t>
            </a:r>
            <a:endParaRPr lang="en-IN" sz="2800" dirty="0"/>
          </a:p>
          <a:p>
            <a:pPr>
              <a:buNone/>
            </a:pPr>
            <a:endParaRPr lang="en-US" dirty="0"/>
          </a:p>
        </p:txBody>
      </p:sp>
      <p:pic>
        <p:nvPicPr>
          <p:cNvPr id="1026" name="Picture 2"/>
          <p:cNvPicPr>
            <a:picLocks noChangeAspect="1" noChangeArrowheads="1"/>
          </p:cNvPicPr>
          <p:nvPr/>
        </p:nvPicPr>
        <p:blipFill>
          <a:blip r:embed="rId2"/>
          <a:srcRect/>
          <a:stretch>
            <a:fillRect/>
          </a:stretch>
        </p:blipFill>
        <p:spPr bwMode="auto">
          <a:xfrm>
            <a:off x="890826" y="1295400"/>
            <a:ext cx="2828981" cy="762000"/>
          </a:xfrm>
          <a:prstGeom prst="rect">
            <a:avLst/>
          </a:prstGeom>
          <a:noFill/>
          <a:ln w="9525">
            <a:noFill/>
            <a:miter lim="800000"/>
            <a:headEnd/>
            <a:tailEnd/>
          </a:ln>
          <a:effectLst/>
        </p:spPr>
      </p:pic>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066800" y="2667712"/>
            <a:ext cx="6096000" cy="911552"/>
          </a:xfrm>
          <a:prstGeom prst="rect">
            <a:avLst/>
          </a:prstGeom>
          <a:noFill/>
        </p:spPr>
      </p:pic>
      <p:sp>
        <p:nvSpPr>
          <p:cNvPr id="1029" name="Rectangle 5"/>
          <p:cNvSpPr>
            <a:spLocks noChangeArrowheads="1"/>
          </p:cNvSpPr>
          <p:nvPr/>
        </p:nvSpPr>
        <p:spPr bwMode="auto">
          <a:xfrm>
            <a:off x="0" y="965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31"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0" name="Picture 6"/>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990600" y="3674878"/>
            <a:ext cx="5943600" cy="1134816"/>
          </a:xfrm>
          <a:prstGeom prst="rect">
            <a:avLst/>
          </a:prstGeom>
          <a:noFill/>
        </p:spPr>
      </p:pic>
      <p:sp>
        <p:nvSpPr>
          <p:cNvPr id="1032" name="Rectangle 8"/>
          <p:cNvSpPr>
            <a:spLocks noChangeArrowheads="1"/>
          </p:cNvSpPr>
          <p:nvPr/>
        </p:nvSpPr>
        <p:spPr bwMode="auto">
          <a:xfrm>
            <a:off x="0" y="965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57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79" name="Rectangle 3"/>
          <p:cNvSpPr>
            <a:spLocks noChangeArrowheads="1"/>
          </p:cNvSpPr>
          <p:nvPr/>
        </p:nvSpPr>
        <p:spPr bwMode="auto">
          <a:xfrm>
            <a:off x="0" y="965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568450" algn="l"/>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581"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2" name="Rectangle 6"/>
          <p:cNvSpPr>
            <a:spLocks noChangeArrowheads="1"/>
          </p:cNvSpPr>
          <p:nvPr/>
        </p:nvSpPr>
        <p:spPr bwMode="auto">
          <a:xfrm>
            <a:off x="0" y="965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568450" algn="l"/>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584"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4583" name="Picture 7"/>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914400" y="5181600"/>
            <a:ext cx="7239000" cy="1066800"/>
          </a:xfrm>
          <a:prstGeom prst="rect">
            <a:avLst/>
          </a:prstGeom>
          <a:noFill/>
        </p:spPr>
      </p:pic>
      <p:sp>
        <p:nvSpPr>
          <p:cNvPr id="24585" name="Rectangle 9"/>
          <p:cNvSpPr>
            <a:spLocks noChangeArrowheads="1"/>
          </p:cNvSpPr>
          <p:nvPr/>
        </p:nvSpPr>
        <p:spPr bwMode="auto">
          <a:xfrm>
            <a:off x="0" y="965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568450" algn="l"/>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587"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9" name="Rectangle 1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90" name="Rectangle 14"/>
          <p:cNvSpPr>
            <a:spLocks noChangeArrowheads="1"/>
          </p:cNvSpPr>
          <p:nvPr/>
        </p:nvSpPr>
        <p:spPr bwMode="auto">
          <a:xfrm>
            <a:off x="0" y="965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592" name="Rectangle 1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93" name="Rectangle 17"/>
          <p:cNvSpPr>
            <a:spLocks noChangeArrowheads="1"/>
          </p:cNvSpPr>
          <p:nvPr/>
        </p:nvSpPr>
        <p:spPr bwMode="auto">
          <a:xfrm>
            <a:off x="0" y="965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595" name="Rectangle 1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96" name="Rectangle 20"/>
          <p:cNvSpPr>
            <a:spLocks noChangeArrowheads="1"/>
          </p:cNvSpPr>
          <p:nvPr/>
        </p:nvSpPr>
        <p:spPr bwMode="auto">
          <a:xfrm>
            <a:off x="0" y="965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679450" algn="l"/>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dirty="0"/>
              <a:t>KL divergence</a:t>
            </a:r>
          </a:p>
        </p:txBody>
      </p:sp>
      <p:pic>
        <p:nvPicPr>
          <p:cNvPr id="4" name="Picture 10"/>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57199" y="1752600"/>
            <a:ext cx="7990703" cy="1066800"/>
          </a:xfrm>
          <a:prstGeom prst="rect">
            <a:avLst/>
          </a:prstGeom>
          <a:noFill/>
        </p:spPr>
      </p:pic>
      <p:pic>
        <p:nvPicPr>
          <p:cNvPr id="5" name="Picture 1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85800" y="2976733"/>
            <a:ext cx="7239000" cy="833267"/>
          </a:xfrm>
          <a:prstGeom prst="rect">
            <a:avLst/>
          </a:prstGeom>
          <a:noFill/>
        </p:spPr>
      </p:pic>
      <p:sp>
        <p:nvSpPr>
          <p:cNvPr id="5632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6323" name="Rectangle 3"/>
          <p:cNvSpPr>
            <a:spLocks noChangeArrowheads="1"/>
          </p:cNvSpPr>
          <p:nvPr/>
        </p:nvSpPr>
        <p:spPr bwMode="auto">
          <a:xfrm>
            <a:off x="0" y="965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679450" algn="l"/>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632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6324" name="Picture 4"/>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762000" y="4119263"/>
            <a:ext cx="7239000" cy="732137"/>
          </a:xfrm>
          <a:prstGeom prst="rect">
            <a:avLst/>
          </a:prstGeom>
          <a:noFill/>
        </p:spPr>
      </p:pic>
      <p:sp>
        <p:nvSpPr>
          <p:cNvPr id="56326" name="Rectangle 6"/>
          <p:cNvSpPr>
            <a:spLocks noChangeArrowheads="1"/>
          </p:cNvSpPr>
          <p:nvPr/>
        </p:nvSpPr>
        <p:spPr bwMode="auto">
          <a:xfrm>
            <a:off x="0" y="965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679450" algn="l"/>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6328"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6327" name="Picture 7"/>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2438400" y="5105400"/>
            <a:ext cx="4953000" cy="1097618"/>
          </a:xfrm>
          <a:prstGeom prst="rect">
            <a:avLst/>
          </a:prstGeom>
          <a:noFill/>
        </p:spPr>
      </p:pic>
      <p:sp>
        <p:nvSpPr>
          <p:cNvPr id="56329" name="Rectangle 9"/>
          <p:cNvSpPr>
            <a:spLocks noChangeArrowheads="1"/>
          </p:cNvSpPr>
          <p:nvPr/>
        </p:nvSpPr>
        <p:spPr bwMode="auto">
          <a:xfrm>
            <a:off x="0" y="965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679450" algn="l"/>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TextBox 15"/>
          <p:cNvSpPr txBox="1"/>
          <p:nvPr/>
        </p:nvSpPr>
        <p:spPr>
          <a:xfrm>
            <a:off x="609600" y="5410200"/>
            <a:ext cx="1753044" cy="523220"/>
          </a:xfrm>
          <a:prstGeom prst="rect">
            <a:avLst/>
          </a:prstGeom>
          <a:noFill/>
        </p:spPr>
        <p:txBody>
          <a:bodyPr wrap="none" rtlCol="0">
            <a:spAutoFit/>
          </a:bodyPr>
          <a:lstStyle/>
          <a:p>
            <a:r>
              <a:rPr lang="en-US" sz="2800" dirty="0"/>
              <a:t>Therefore,</a:t>
            </a:r>
            <a:r>
              <a:rPr lang="en-US" dirty="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VAE Loss Function </a:t>
            </a:r>
            <a:endParaRPr lang="en-US" dirty="0"/>
          </a:p>
        </p:txBody>
      </p:sp>
      <p:sp>
        <p:nvSpPr>
          <p:cNvPr id="3" name="Content Placeholder 2"/>
          <p:cNvSpPr>
            <a:spLocks noGrp="1"/>
          </p:cNvSpPr>
          <p:nvPr>
            <p:ph idx="1"/>
          </p:nvPr>
        </p:nvSpPr>
        <p:spPr/>
        <p:txBody>
          <a:bodyPr>
            <a:normAutofit lnSpcReduction="10000"/>
          </a:bodyPr>
          <a:lstStyle/>
          <a:p>
            <a:pPr>
              <a:buNone/>
            </a:pPr>
            <a:r>
              <a:rPr lang="en-IN" dirty="0"/>
              <a:t>3. </a:t>
            </a:r>
            <a:r>
              <a:rPr lang="en-US" b="1" dirty="0"/>
              <a:t>Total Loss Function</a:t>
            </a:r>
          </a:p>
          <a:p>
            <a:r>
              <a:rPr lang="en-US" dirty="0"/>
              <a:t>The total loss function for the VAE is a combination of the reconstruction loss and the KL divergence:</a:t>
            </a:r>
          </a:p>
          <a:p>
            <a:pPr>
              <a:buNone/>
            </a:pPr>
            <a:r>
              <a:rPr lang="en-US" dirty="0"/>
              <a:t>             L = </a:t>
            </a:r>
            <a:r>
              <a:rPr lang="en-US" dirty="0" err="1"/>
              <a:t>L</a:t>
            </a:r>
            <a:r>
              <a:rPr lang="en-US" baseline="-25000" dirty="0" err="1"/>
              <a:t>reconstruction</a:t>
            </a:r>
            <a:r>
              <a:rPr lang="en-US" baseline="-25000" dirty="0"/>
              <a:t> </a:t>
            </a:r>
            <a:r>
              <a:rPr lang="en-US" dirty="0"/>
              <a:t>+ β L</a:t>
            </a:r>
            <a:r>
              <a:rPr lang="en-US" baseline="-25000" dirty="0"/>
              <a:t>KL</a:t>
            </a:r>
            <a:r>
              <a:rPr lang="en-US" dirty="0"/>
              <a:t> ​  </a:t>
            </a:r>
          </a:p>
          <a:p>
            <a:r>
              <a:rPr lang="en-US" dirty="0"/>
              <a:t>The parameter β can be adjusted to control the trade-off between reconstruction fidelity and the regularization enforced by the KL divergence.</a:t>
            </a:r>
          </a:p>
          <a:p>
            <a:pPr>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err="1"/>
              <a:t>Reparameterization</a:t>
            </a:r>
            <a:r>
              <a:rPr lang="en-US" b="1" dirty="0"/>
              <a:t> Trick</a:t>
            </a:r>
            <a:endParaRPr lang="en-US" dirty="0"/>
          </a:p>
        </p:txBody>
      </p:sp>
      <p:sp>
        <p:nvSpPr>
          <p:cNvPr id="3" name="Content Placeholder 2"/>
          <p:cNvSpPr>
            <a:spLocks noGrp="1"/>
          </p:cNvSpPr>
          <p:nvPr>
            <p:ph idx="1"/>
          </p:nvPr>
        </p:nvSpPr>
        <p:spPr>
          <a:xfrm>
            <a:off x="533400" y="1143000"/>
            <a:ext cx="8229600" cy="2285999"/>
          </a:xfrm>
        </p:spPr>
        <p:txBody>
          <a:bodyPr>
            <a:normAutofit/>
          </a:bodyPr>
          <a:lstStyle/>
          <a:p>
            <a:r>
              <a:rPr lang="en-US" sz="2800" dirty="0"/>
              <a:t>One of the challenges in training VAEs is that we need to </a:t>
            </a:r>
            <a:r>
              <a:rPr lang="en-US" sz="2800" dirty="0" err="1"/>
              <a:t>backpropagate</a:t>
            </a:r>
            <a:r>
              <a:rPr lang="en-US" sz="2800" dirty="0"/>
              <a:t> through a stochastic process (sampling from a distribution), which is not possible directly. To solve this, we use the </a:t>
            </a:r>
            <a:r>
              <a:rPr lang="en-US" sz="2800" b="1" dirty="0" err="1"/>
              <a:t>reparameterization</a:t>
            </a:r>
            <a:r>
              <a:rPr lang="en-US" sz="2800" b="1" dirty="0"/>
              <a:t> trick</a:t>
            </a:r>
            <a:r>
              <a:rPr lang="en-US" sz="2800" dirty="0"/>
              <a:t>.</a:t>
            </a:r>
          </a:p>
        </p:txBody>
      </p:sp>
      <p:pic>
        <p:nvPicPr>
          <p:cNvPr id="23554" name="Picture 2"/>
          <p:cNvPicPr>
            <a:picLocks noChangeAspect="1" noChangeArrowheads="1"/>
          </p:cNvPicPr>
          <p:nvPr/>
        </p:nvPicPr>
        <p:blipFill>
          <a:blip r:embed="rId2"/>
          <a:srcRect/>
          <a:stretch>
            <a:fillRect/>
          </a:stretch>
        </p:blipFill>
        <p:spPr bwMode="auto">
          <a:xfrm>
            <a:off x="533400" y="3429000"/>
            <a:ext cx="7848600" cy="20955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err="1"/>
              <a:t>Reparameterization</a:t>
            </a:r>
            <a:r>
              <a:rPr lang="en-US" b="1" dirty="0"/>
              <a:t> Trick</a:t>
            </a:r>
            <a:endParaRPr lang="en-US" dirty="0"/>
          </a:p>
        </p:txBody>
      </p:sp>
      <p:sp>
        <p:nvSpPr>
          <p:cNvPr id="3" name="Content Placeholder 2"/>
          <p:cNvSpPr>
            <a:spLocks noGrp="1"/>
          </p:cNvSpPr>
          <p:nvPr>
            <p:ph idx="1"/>
          </p:nvPr>
        </p:nvSpPr>
        <p:spPr>
          <a:xfrm>
            <a:off x="457200" y="1219200"/>
            <a:ext cx="8229600" cy="4906963"/>
          </a:xfrm>
        </p:spPr>
        <p:txBody>
          <a:bodyPr>
            <a:normAutofit fontScale="92500"/>
          </a:bodyPr>
          <a:lstStyle/>
          <a:p>
            <a:r>
              <a:rPr lang="en-US" dirty="0"/>
              <a:t>The </a:t>
            </a:r>
            <a:r>
              <a:rPr lang="en-US" b="1" dirty="0" err="1"/>
              <a:t>reparameterization</a:t>
            </a:r>
            <a:r>
              <a:rPr lang="en-US" b="1" dirty="0"/>
              <a:t> trick</a:t>
            </a:r>
            <a:r>
              <a:rPr lang="en-US" dirty="0"/>
              <a:t> is a key technique in training </a:t>
            </a:r>
            <a:r>
              <a:rPr lang="en-US" b="1" dirty="0" err="1"/>
              <a:t>Variational</a:t>
            </a:r>
            <a:r>
              <a:rPr lang="en-US" b="1" dirty="0"/>
              <a:t> </a:t>
            </a:r>
            <a:r>
              <a:rPr lang="en-US" b="1" dirty="0" err="1"/>
              <a:t>Autoencoders</a:t>
            </a:r>
            <a:r>
              <a:rPr lang="en-US" b="1" dirty="0"/>
              <a:t> (VAEs)</a:t>
            </a:r>
            <a:r>
              <a:rPr lang="en-US" dirty="0"/>
              <a:t>. </a:t>
            </a:r>
          </a:p>
          <a:p>
            <a:r>
              <a:rPr lang="en-US" dirty="0"/>
              <a:t>It allows us to handle the stochastic (random) nature of the latent variables during </a:t>
            </a:r>
            <a:r>
              <a:rPr lang="en-US" dirty="0" err="1"/>
              <a:t>backpropagation</a:t>
            </a:r>
            <a:r>
              <a:rPr lang="en-US" dirty="0"/>
              <a:t>, which is needed for optimizing the VAE's parameters using gradient-based methods like </a:t>
            </a:r>
            <a:r>
              <a:rPr lang="en-US" b="1" dirty="0"/>
              <a:t>Stochastic Gradient Descent (SGD)</a:t>
            </a:r>
            <a:r>
              <a:rPr lang="en-US" dirty="0"/>
              <a:t>.</a:t>
            </a:r>
          </a:p>
          <a:p>
            <a:r>
              <a:rPr lang="en-US" dirty="0"/>
              <a:t>To understand how it works, let's break it down step by step.</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Problem: Stochastic Latent Variables</a:t>
            </a:r>
            <a:endParaRPr lang="en-US" dirty="0"/>
          </a:p>
        </p:txBody>
      </p:sp>
      <p:sp>
        <p:nvSpPr>
          <p:cNvPr id="3" name="Content Placeholder 2"/>
          <p:cNvSpPr>
            <a:spLocks noGrp="1"/>
          </p:cNvSpPr>
          <p:nvPr>
            <p:ph idx="1"/>
          </p:nvPr>
        </p:nvSpPr>
        <p:spPr>
          <a:xfrm>
            <a:off x="457200" y="1143000"/>
            <a:ext cx="8229600" cy="4983163"/>
          </a:xfrm>
        </p:spPr>
        <p:txBody>
          <a:bodyPr>
            <a:normAutofit fontScale="77500" lnSpcReduction="20000"/>
          </a:bodyPr>
          <a:lstStyle/>
          <a:p>
            <a:r>
              <a:rPr lang="en-US" dirty="0"/>
              <a:t>In a VAE, after encoding an input x through the encoder, instead of encoding it into a </a:t>
            </a:r>
            <a:r>
              <a:rPr lang="en-US" b="1" dirty="0"/>
              <a:t>single point</a:t>
            </a:r>
            <a:r>
              <a:rPr lang="en-US" dirty="0"/>
              <a:t>, we encode it into a </a:t>
            </a:r>
            <a:r>
              <a:rPr lang="en-US" b="1" dirty="0"/>
              <a:t>distribution</a:t>
            </a:r>
            <a:r>
              <a:rPr lang="en-US" dirty="0"/>
              <a:t>. Specifically, the encoder outputs two vectors:</a:t>
            </a:r>
          </a:p>
          <a:p>
            <a:r>
              <a:rPr lang="en-US" b="1" dirty="0"/>
              <a:t>Mean vector</a:t>
            </a:r>
            <a:r>
              <a:rPr lang="en-US" dirty="0"/>
              <a:t> μ(x): Represents the center (mean) of the Gaussian distribution in the latent space for the input x.</a:t>
            </a:r>
          </a:p>
          <a:p>
            <a:r>
              <a:rPr lang="en-US" b="1" dirty="0"/>
              <a:t>Log-variance vector</a:t>
            </a:r>
            <a:r>
              <a:rPr lang="en-US" dirty="0"/>
              <a:t> log⁡(σ</a:t>
            </a:r>
            <a:r>
              <a:rPr lang="en-US" baseline="30000" dirty="0"/>
              <a:t>2</a:t>
            </a:r>
            <a:r>
              <a:rPr lang="en-US" dirty="0"/>
              <a:t>(x)) : Represents the spread (variance) of this Gaussian distribution.</a:t>
            </a:r>
          </a:p>
          <a:p>
            <a:r>
              <a:rPr lang="en-US" dirty="0"/>
              <a:t>The latent variable z is then </a:t>
            </a:r>
            <a:r>
              <a:rPr lang="en-US" b="1" dirty="0"/>
              <a:t>sampled</a:t>
            </a:r>
            <a:r>
              <a:rPr lang="en-US" dirty="0"/>
              <a:t> from this Gaussian distribution: z ∼ N(</a:t>
            </a:r>
            <a:r>
              <a:rPr lang="el-GR" dirty="0"/>
              <a:t>μ(</a:t>
            </a:r>
            <a:r>
              <a:rPr lang="en-US" dirty="0"/>
              <a:t>x),</a:t>
            </a:r>
            <a:r>
              <a:rPr lang="el-GR" dirty="0"/>
              <a:t>σ</a:t>
            </a:r>
            <a:r>
              <a:rPr lang="el-GR" baseline="30000" dirty="0"/>
              <a:t>2</a:t>
            </a:r>
            <a:r>
              <a:rPr lang="el-GR" dirty="0"/>
              <a:t>(</a:t>
            </a:r>
            <a:r>
              <a:rPr lang="en-US" dirty="0"/>
              <a:t>x))</a:t>
            </a:r>
          </a:p>
          <a:p>
            <a:r>
              <a:rPr lang="en-US" dirty="0"/>
              <a:t>This means that the latent variable z is a </a:t>
            </a:r>
            <a:r>
              <a:rPr lang="en-US" b="1" dirty="0"/>
              <a:t>random</a:t>
            </a:r>
            <a:r>
              <a:rPr lang="en-US" dirty="0"/>
              <a:t> variable drawn from a Gaussian distribution, with mean μ(x) and variance σ</a:t>
            </a:r>
            <a:r>
              <a:rPr lang="en-US" baseline="30000" dirty="0"/>
              <a:t>2</a:t>
            </a:r>
            <a:r>
              <a:rPr lang="en-US" dirty="0"/>
              <a:t>(x).</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Problem: Stochastic Latent Variables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Challenge: </a:t>
            </a:r>
            <a:r>
              <a:rPr lang="en-US" b="1" dirty="0" err="1"/>
              <a:t>Backpropagation</a:t>
            </a:r>
            <a:r>
              <a:rPr lang="en-US" b="1" dirty="0"/>
              <a:t> and Random Sampling</a:t>
            </a:r>
          </a:p>
          <a:p>
            <a:r>
              <a:rPr lang="en-US" b="1" dirty="0" err="1"/>
              <a:t>Backpropagation</a:t>
            </a:r>
            <a:r>
              <a:rPr lang="en-US" dirty="0"/>
              <a:t> is the technique used in neural networks to compute gradients and update parameters.</a:t>
            </a:r>
          </a:p>
          <a:p>
            <a:r>
              <a:rPr lang="en-US" dirty="0"/>
              <a:t>During </a:t>
            </a:r>
            <a:r>
              <a:rPr lang="en-US" dirty="0" err="1"/>
              <a:t>backpropagation</a:t>
            </a:r>
            <a:r>
              <a:rPr lang="en-US" dirty="0"/>
              <a:t>, gradients need to flow back through the entire computational graph to update the parameters of the encoder and decoder.</a:t>
            </a:r>
          </a:p>
          <a:p>
            <a:r>
              <a:rPr lang="en-US" dirty="0"/>
              <a:t>However, because </a:t>
            </a:r>
            <a:r>
              <a:rPr lang="en-US" b="1" dirty="0"/>
              <a:t>random sampling</a:t>
            </a:r>
            <a:r>
              <a:rPr lang="en-US" dirty="0"/>
              <a:t> from the latent variable z is non-differentiable (sampling introduces randomness), we can't directly </a:t>
            </a:r>
            <a:r>
              <a:rPr lang="en-US" dirty="0" err="1"/>
              <a:t>backpropagate</a:t>
            </a:r>
            <a:r>
              <a:rPr lang="en-US" dirty="0"/>
              <a:t> through this stochastic node. This makes training the VAE using gradient-based optimization challenging.</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pPr marL="342900" lvl="0" indent="-342900">
              <a:spcBef>
                <a:spcPct val="20000"/>
              </a:spcBef>
            </a:pPr>
            <a:r>
              <a:rPr lang="en-US" sz="2400" b="1" dirty="0">
                <a:solidFill>
                  <a:prstClr val="black"/>
                </a:solidFill>
                <a:ea typeface="+mn-ea"/>
                <a:cs typeface="+mn-cs"/>
              </a:rPr>
              <a:t>Solution: The </a:t>
            </a:r>
            <a:r>
              <a:rPr lang="en-US" sz="2400" b="1" dirty="0" err="1">
                <a:solidFill>
                  <a:prstClr val="black"/>
                </a:solidFill>
                <a:ea typeface="+mn-ea"/>
                <a:cs typeface="+mn-cs"/>
              </a:rPr>
              <a:t>Reparameterization</a:t>
            </a:r>
            <a:r>
              <a:rPr lang="en-US" sz="2400" b="1" dirty="0">
                <a:solidFill>
                  <a:prstClr val="black"/>
                </a:solidFill>
                <a:ea typeface="+mn-ea"/>
                <a:cs typeface="+mn-cs"/>
              </a:rPr>
              <a:t> Trick</a:t>
            </a:r>
            <a:endParaRPr lang="en-US" dirty="0"/>
          </a:p>
        </p:txBody>
      </p:sp>
      <p:sp>
        <p:nvSpPr>
          <p:cNvPr id="3" name="Content Placeholder 2"/>
          <p:cNvSpPr>
            <a:spLocks noGrp="1"/>
          </p:cNvSpPr>
          <p:nvPr>
            <p:ph idx="1"/>
          </p:nvPr>
        </p:nvSpPr>
        <p:spPr>
          <a:xfrm>
            <a:off x="457200" y="990600"/>
            <a:ext cx="8229600" cy="5135563"/>
          </a:xfrm>
        </p:spPr>
        <p:txBody>
          <a:bodyPr>
            <a:normAutofit fontScale="77500" lnSpcReduction="20000"/>
          </a:bodyPr>
          <a:lstStyle/>
          <a:p>
            <a:r>
              <a:rPr lang="en-US" dirty="0"/>
              <a:t>The </a:t>
            </a:r>
            <a:r>
              <a:rPr lang="en-US" b="1" dirty="0" err="1"/>
              <a:t>reparameterization</a:t>
            </a:r>
            <a:r>
              <a:rPr lang="en-US" b="1" dirty="0"/>
              <a:t> trick</a:t>
            </a:r>
            <a:r>
              <a:rPr lang="en-US" dirty="0"/>
              <a:t> is a clever way to move the randomness outside the neural network in a way that allows gradients to still flow through the encoder and decoder.</a:t>
            </a:r>
          </a:p>
          <a:p>
            <a:r>
              <a:rPr lang="en-US" b="1" dirty="0"/>
              <a:t>How it Works:</a:t>
            </a:r>
          </a:p>
          <a:p>
            <a:pPr>
              <a:buNone/>
            </a:pPr>
            <a:r>
              <a:rPr lang="en-US" b="1" dirty="0"/>
              <a:t>	1. Gaussian Sampling</a:t>
            </a:r>
            <a:r>
              <a:rPr lang="en-US" dirty="0"/>
              <a:t>: Instead of directly sampling z from the distribution N(</a:t>
            </a:r>
            <a:r>
              <a:rPr lang="el-GR" dirty="0"/>
              <a:t>μ,σ</a:t>
            </a:r>
            <a:r>
              <a:rPr lang="el-GR" baseline="30000" dirty="0"/>
              <a:t>2</a:t>
            </a:r>
            <a:r>
              <a:rPr lang="el-GR" dirty="0"/>
              <a:t>), </a:t>
            </a:r>
            <a:r>
              <a:rPr lang="en-US" dirty="0"/>
              <a:t>we express z in terms of a </a:t>
            </a:r>
            <a:r>
              <a:rPr lang="en-US" b="1" dirty="0"/>
              <a:t>deterministic transformation</a:t>
            </a:r>
            <a:r>
              <a:rPr lang="en-US" dirty="0"/>
              <a:t> of a random variable.</a:t>
            </a:r>
          </a:p>
          <a:p>
            <a:pPr>
              <a:buNone/>
            </a:pPr>
            <a:r>
              <a:rPr lang="en-US" b="1" dirty="0"/>
              <a:t>	2. </a:t>
            </a:r>
            <a:r>
              <a:rPr lang="en-US" b="1" dirty="0" err="1"/>
              <a:t>Reparameterize</a:t>
            </a:r>
            <a:r>
              <a:rPr lang="en-US" b="1" dirty="0"/>
              <a:t> the Latent Variable</a:t>
            </a:r>
            <a:r>
              <a:rPr lang="en-US" dirty="0"/>
              <a:t>: We rewrite z as:</a:t>
            </a:r>
          </a:p>
          <a:p>
            <a:pPr>
              <a:buNone/>
            </a:pPr>
            <a:r>
              <a:rPr lang="en-US" dirty="0"/>
              <a:t>        </a:t>
            </a:r>
            <a:r>
              <a:rPr lang="en-US" sz="4000" dirty="0"/>
              <a:t>z=</a:t>
            </a:r>
            <a:r>
              <a:rPr lang="el-GR" sz="4000" dirty="0"/>
              <a:t>μ(</a:t>
            </a:r>
            <a:r>
              <a:rPr lang="en-US" sz="4000" dirty="0"/>
              <a:t>x)+</a:t>
            </a:r>
            <a:r>
              <a:rPr lang="el-GR" sz="4000" dirty="0"/>
              <a:t>σ(</a:t>
            </a:r>
            <a:r>
              <a:rPr lang="en-US" sz="4000" dirty="0"/>
              <a:t>x)⋅</a:t>
            </a:r>
            <a:r>
              <a:rPr lang="el-GR" sz="4000" dirty="0"/>
              <a:t>ϵ</a:t>
            </a:r>
            <a:r>
              <a:rPr lang="en-US" sz="4000" dirty="0"/>
              <a:t>  </a:t>
            </a:r>
            <a:r>
              <a:rPr lang="en-US" dirty="0"/>
              <a:t>Where:</a:t>
            </a:r>
          </a:p>
          <a:p>
            <a:pPr lvl="1"/>
            <a:r>
              <a:rPr lang="el-GR" dirty="0"/>
              <a:t>μ(</a:t>
            </a:r>
            <a:r>
              <a:rPr lang="en-US" dirty="0"/>
              <a:t>x) : The mean output by the encoder.</a:t>
            </a:r>
          </a:p>
          <a:p>
            <a:pPr lvl="1"/>
            <a:r>
              <a:rPr lang="el-GR" dirty="0"/>
              <a:t>σ(</a:t>
            </a:r>
            <a:r>
              <a:rPr lang="en-US" dirty="0"/>
              <a:t>x) : The standard deviation (which is the square root of variance </a:t>
            </a:r>
            <a:r>
              <a:rPr lang="el-GR" dirty="0"/>
              <a:t>σ</a:t>
            </a:r>
            <a:r>
              <a:rPr lang="el-GR" baseline="30000" dirty="0"/>
              <a:t>2</a:t>
            </a:r>
            <a:r>
              <a:rPr lang="el-GR" dirty="0"/>
              <a:t>.</a:t>
            </a:r>
          </a:p>
          <a:p>
            <a:pPr lvl="1"/>
            <a:r>
              <a:rPr lang="el-GR" dirty="0"/>
              <a:t>ϵ</a:t>
            </a:r>
            <a:r>
              <a:rPr lang="en-US" dirty="0"/>
              <a:t> </a:t>
            </a:r>
            <a:r>
              <a:rPr lang="el-GR" dirty="0"/>
              <a:t>∼</a:t>
            </a:r>
            <a:r>
              <a:rPr lang="en-US" dirty="0"/>
              <a:t> N(0,1) : A random noise sampled from a standard normal distribution with mean 0 and variance 1.</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prstClr val="black"/>
                </a:solidFill>
              </a:rPr>
              <a:t>Solution: The </a:t>
            </a:r>
            <a:r>
              <a:rPr lang="en-US" b="1" dirty="0" err="1">
                <a:solidFill>
                  <a:prstClr val="black"/>
                </a:solidFill>
              </a:rPr>
              <a:t>Reparameterization</a:t>
            </a:r>
            <a:r>
              <a:rPr lang="en-US" b="1" dirty="0">
                <a:solidFill>
                  <a:prstClr val="black"/>
                </a:solidFill>
              </a:rPr>
              <a:t> Trick</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a:t>3. </a:t>
            </a:r>
            <a:r>
              <a:rPr lang="en-US" b="1" dirty="0"/>
              <a:t>Deterministic Transformation</a:t>
            </a:r>
            <a:r>
              <a:rPr lang="en-US" dirty="0"/>
              <a:t>: The key insight is that we express z as a </a:t>
            </a:r>
            <a:r>
              <a:rPr lang="en-US" b="1" dirty="0"/>
              <a:t>deterministic transformation</a:t>
            </a:r>
            <a:r>
              <a:rPr lang="en-US" dirty="0"/>
              <a:t> of two parts:</a:t>
            </a:r>
          </a:p>
          <a:p>
            <a:r>
              <a:rPr lang="en-US" dirty="0"/>
              <a:t>The </a:t>
            </a:r>
            <a:r>
              <a:rPr lang="en-US" b="1" dirty="0"/>
              <a:t>deterministic</a:t>
            </a:r>
            <a:r>
              <a:rPr lang="en-US" dirty="0"/>
              <a:t> outputs of the encoder: μ(x) and σ(x).</a:t>
            </a:r>
          </a:p>
          <a:p>
            <a:r>
              <a:rPr lang="en-US" dirty="0"/>
              <a:t>The </a:t>
            </a:r>
            <a:r>
              <a:rPr lang="en-US" b="1" dirty="0"/>
              <a:t>random noise</a:t>
            </a:r>
            <a:r>
              <a:rPr lang="en-US" dirty="0"/>
              <a:t> ϵ, which is independent of the encoder's parameters.</a:t>
            </a:r>
          </a:p>
          <a:p>
            <a:r>
              <a:rPr lang="en-US" dirty="0"/>
              <a:t>In other words, instead of sampling z directly from N(μ(x),σ</a:t>
            </a:r>
            <a:r>
              <a:rPr lang="en-US" baseline="30000" dirty="0"/>
              <a:t>2</a:t>
            </a:r>
            <a:r>
              <a:rPr lang="en-US" dirty="0"/>
              <a:t>(x)), we sample from N(0,1) (which is easy to handle) and then shift and scale it using the encoder outputs.</a:t>
            </a:r>
          </a:p>
          <a:p>
            <a:r>
              <a:rPr lang="en-US" dirty="0"/>
              <a:t>This is known as </a:t>
            </a:r>
            <a:r>
              <a:rPr lang="en-US" b="1" dirty="0" err="1"/>
              <a:t>reparameterization</a:t>
            </a:r>
            <a:r>
              <a:rPr lang="en-US" dirty="0"/>
              <a:t> because it turns the random sampling process into a deterministic operation that still includes randomness through ϵ, but in a way that allows gradients to propagate.</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Autofit/>
          </a:bodyPr>
          <a:lstStyle/>
          <a:p>
            <a:r>
              <a:rPr lang="en-US" sz="2800" dirty="0"/>
              <a:t>Components of a VAE</a:t>
            </a:r>
          </a:p>
        </p:txBody>
      </p:sp>
      <p:sp>
        <p:nvSpPr>
          <p:cNvPr id="3" name="Content Placeholder 2"/>
          <p:cNvSpPr>
            <a:spLocks noGrp="1"/>
          </p:cNvSpPr>
          <p:nvPr>
            <p:ph idx="1"/>
          </p:nvPr>
        </p:nvSpPr>
        <p:spPr>
          <a:xfrm>
            <a:off x="457200" y="3048000"/>
            <a:ext cx="8229600" cy="3535363"/>
          </a:xfrm>
        </p:spPr>
        <p:txBody>
          <a:bodyPr>
            <a:normAutofit fontScale="62500" lnSpcReduction="20000"/>
          </a:bodyPr>
          <a:lstStyle/>
          <a:p>
            <a:pPr>
              <a:buNone/>
            </a:pPr>
            <a:r>
              <a:rPr lang="en-US" b="1" dirty="0"/>
              <a:t>1. Encoder</a:t>
            </a:r>
          </a:p>
          <a:p>
            <a:r>
              <a:rPr lang="en-US" dirty="0"/>
              <a:t>The encoder is a neural network that maps the input data x to a latent space (a lower-dimensional representation).</a:t>
            </a:r>
          </a:p>
          <a:p>
            <a:r>
              <a:rPr lang="en-US" dirty="0"/>
              <a:t>Instead of encoding to a single point, VAEs encode the input into a </a:t>
            </a:r>
            <a:r>
              <a:rPr lang="en-US" b="1" dirty="0"/>
              <a:t>distribution</a:t>
            </a:r>
            <a:r>
              <a:rPr lang="en-US" dirty="0"/>
              <a:t> (mean </a:t>
            </a:r>
            <a:r>
              <a:rPr lang="el-GR" dirty="0"/>
              <a:t>μ </a:t>
            </a:r>
            <a:r>
              <a:rPr lang="en-US" dirty="0"/>
              <a:t>and variance </a:t>
            </a:r>
            <a:r>
              <a:rPr lang="el-GR" dirty="0"/>
              <a:t>σ</a:t>
            </a:r>
            <a:r>
              <a:rPr lang="el-GR" baseline="30000" dirty="0"/>
              <a:t>2</a:t>
            </a:r>
            <a:r>
              <a:rPr lang="el-GR" dirty="0"/>
              <a:t>) </a:t>
            </a:r>
            <a:r>
              <a:rPr lang="en-US" dirty="0"/>
              <a:t>in the latent space. This distribution is typically assumed to be Gaussian.</a:t>
            </a:r>
          </a:p>
          <a:p>
            <a:r>
              <a:rPr lang="en-US" dirty="0"/>
              <a:t>The encoder outputs two vectors:</a:t>
            </a:r>
          </a:p>
          <a:p>
            <a:pPr lvl="1"/>
            <a:r>
              <a:rPr lang="en-US" b="1" dirty="0"/>
              <a:t>Mean vector</a:t>
            </a:r>
            <a:r>
              <a:rPr lang="en-US" dirty="0"/>
              <a:t> </a:t>
            </a:r>
            <a:r>
              <a:rPr lang="el-GR" dirty="0"/>
              <a:t>μ(</a:t>
            </a:r>
            <a:r>
              <a:rPr lang="en-US" dirty="0"/>
              <a:t>x)</a:t>
            </a:r>
          </a:p>
          <a:p>
            <a:pPr lvl="1"/>
            <a:r>
              <a:rPr lang="en-US" b="1" dirty="0"/>
              <a:t>Variance vector</a:t>
            </a:r>
            <a:r>
              <a:rPr lang="en-US" dirty="0"/>
              <a:t> </a:t>
            </a:r>
            <a:r>
              <a:rPr lang="el-GR" dirty="0"/>
              <a:t>σ</a:t>
            </a:r>
            <a:r>
              <a:rPr lang="el-GR" baseline="30000" dirty="0"/>
              <a:t>2</a:t>
            </a:r>
            <a:r>
              <a:rPr lang="el-GR" dirty="0"/>
              <a:t>(</a:t>
            </a:r>
            <a:r>
              <a:rPr lang="en-US" dirty="0"/>
              <a:t>x)</a:t>
            </a:r>
          </a:p>
          <a:p>
            <a:r>
              <a:rPr lang="en-US" dirty="0"/>
              <a:t>Mathematically:</a:t>
            </a:r>
          </a:p>
          <a:p>
            <a:r>
              <a:rPr lang="en-US" dirty="0" err="1"/>
              <a:t>z∼N</a:t>
            </a:r>
            <a:r>
              <a:rPr lang="en-US" dirty="0"/>
              <a:t>(</a:t>
            </a:r>
            <a:r>
              <a:rPr lang="el-GR" dirty="0"/>
              <a:t>μ(</a:t>
            </a:r>
            <a:r>
              <a:rPr lang="en-US" dirty="0"/>
              <a:t>x),</a:t>
            </a:r>
            <a:r>
              <a:rPr lang="el-GR" dirty="0"/>
              <a:t>σ</a:t>
            </a:r>
            <a:r>
              <a:rPr lang="el-GR" baseline="30000" dirty="0"/>
              <a:t>2</a:t>
            </a:r>
            <a:r>
              <a:rPr lang="el-GR" dirty="0"/>
              <a:t>(</a:t>
            </a:r>
            <a:r>
              <a:rPr lang="en-US" dirty="0"/>
              <a:t>x)) where z is a latent variable sampled from a Gaussian distribution.</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2209799" y="609600"/>
            <a:ext cx="5695719" cy="251460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400" b="1" dirty="0">
                <a:solidFill>
                  <a:prstClr val="black"/>
                </a:solidFill>
              </a:rPr>
              <a:t>Solution: The </a:t>
            </a:r>
            <a:r>
              <a:rPr lang="en-US" sz="2400" b="1" dirty="0" err="1">
                <a:solidFill>
                  <a:prstClr val="black"/>
                </a:solidFill>
              </a:rPr>
              <a:t>Reparameterization</a:t>
            </a:r>
            <a:r>
              <a:rPr lang="en-US" sz="2400" b="1" dirty="0">
                <a:solidFill>
                  <a:prstClr val="black"/>
                </a:solidFill>
              </a:rPr>
              <a:t> Trick</a:t>
            </a:r>
            <a:endParaRPr lang="en-US" dirty="0"/>
          </a:p>
        </p:txBody>
      </p:sp>
      <p:sp>
        <p:nvSpPr>
          <p:cNvPr id="3" name="Content Placeholder 2"/>
          <p:cNvSpPr>
            <a:spLocks noGrp="1"/>
          </p:cNvSpPr>
          <p:nvPr>
            <p:ph idx="1"/>
          </p:nvPr>
        </p:nvSpPr>
        <p:spPr>
          <a:xfrm>
            <a:off x="457200" y="1143000"/>
            <a:ext cx="8229600" cy="4983163"/>
          </a:xfrm>
        </p:spPr>
        <p:txBody>
          <a:bodyPr>
            <a:normAutofit fontScale="62500" lnSpcReduction="20000"/>
          </a:bodyPr>
          <a:lstStyle/>
          <a:p>
            <a:r>
              <a:rPr lang="en-US" b="1" dirty="0" err="1"/>
              <a:t>Reparameterization</a:t>
            </a:r>
            <a:r>
              <a:rPr lang="en-US" b="1" dirty="0"/>
              <a:t> Trick Formula:</a:t>
            </a:r>
          </a:p>
          <a:p>
            <a:r>
              <a:rPr lang="en-US" dirty="0"/>
              <a:t>z=</a:t>
            </a:r>
            <a:r>
              <a:rPr lang="el-GR" dirty="0"/>
              <a:t>μ(</a:t>
            </a:r>
            <a:r>
              <a:rPr lang="en-US" dirty="0"/>
              <a:t>x)+</a:t>
            </a:r>
            <a:r>
              <a:rPr lang="el-GR" dirty="0"/>
              <a:t>σ(</a:t>
            </a:r>
            <a:r>
              <a:rPr lang="en-US" dirty="0"/>
              <a:t>x)⋅</a:t>
            </a:r>
            <a:r>
              <a:rPr lang="el-GR" dirty="0"/>
              <a:t>ϵ</a:t>
            </a:r>
            <a:r>
              <a:rPr lang="en-US" dirty="0"/>
              <a:t>, where </a:t>
            </a:r>
            <a:r>
              <a:rPr lang="el-GR" dirty="0"/>
              <a:t>ϵ∼</a:t>
            </a:r>
            <a:r>
              <a:rPr lang="en-US" dirty="0"/>
              <a:t>N(0,1) </a:t>
            </a:r>
          </a:p>
          <a:p>
            <a:r>
              <a:rPr lang="en-US" dirty="0"/>
              <a:t>This transformation is fully differentiable with respect to </a:t>
            </a:r>
            <a:r>
              <a:rPr lang="el-GR" dirty="0"/>
              <a:t>μ(</a:t>
            </a:r>
            <a:r>
              <a:rPr lang="en-US" dirty="0"/>
              <a:t>x) and </a:t>
            </a:r>
            <a:r>
              <a:rPr lang="el-GR" dirty="0"/>
              <a:t>σ(</a:t>
            </a:r>
            <a:r>
              <a:rPr lang="en-US" dirty="0"/>
              <a:t>x), so the gradients can flow through them during </a:t>
            </a:r>
            <a:r>
              <a:rPr lang="en-US" dirty="0" err="1"/>
              <a:t>backpropagation</a:t>
            </a:r>
            <a:r>
              <a:rPr lang="en-US" dirty="0"/>
              <a:t>.</a:t>
            </a:r>
          </a:p>
          <a:p>
            <a:r>
              <a:rPr lang="en-US" b="1" dirty="0"/>
              <a:t>How the </a:t>
            </a:r>
            <a:r>
              <a:rPr lang="en-US" b="1" dirty="0" err="1"/>
              <a:t>Reparameterization</a:t>
            </a:r>
            <a:r>
              <a:rPr lang="en-US" b="1" dirty="0"/>
              <a:t> Trick Helps in Training:</a:t>
            </a:r>
          </a:p>
          <a:p>
            <a:r>
              <a:rPr lang="en-US" b="1" dirty="0"/>
              <a:t>Gradient Flow</a:t>
            </a:r>
            <a:r>
              <a:rPr lang="en-US" dirty="0"/>
              <a:t>:</a:t>
            </a:r>
          </a:p>
          <a:p>
            <a:pPr lvl="1"/>
            <a:r>
              <a:rPr lang="en-US" dirty="0"/>
              <a:t>Now that z is expressed as a deterministic function of μ(x), σ(x), and ϵ, we can compute the gradients of the loss function (which depends on z) with respect to the encoder parameters (which compute μ(x) and σ(x).</a:t>
            </a:r>
          </a:p>
          <a:p>
            <a:pPr lvl="1"/>
            <a:r>
              <a:rPr lang="en-US" dirty="0"/>
              <a:t>This allows us to train the VAE using standard gradient-based optimization techniques like </a:t>
            </a:r>
            <a:r>
              <a:rPr lang="en-US" dirty="0" err="1"/>
              <a:t>backpropagation</a:t>
            </a:r>
            <a:r>
              <a:rPr lang="en-US" dirty="0"/>
              <a:t> and stochastic gradient descent (SGD).</a:t>
            </a:r>
          </a:p>
          <a:p>
            <a:r>
              <a:rPr lang="en-US" b="1" dirty="0"/>
              <a:t>Preserving Stochastic Nature</a:t>
            </a:r>
            <a:r>
              <a:rPr lang="en-US" dirty="0"/>
              <a:t>:</a:t>
            </a:r>
          </a:p>
          <a:p>
            <a:pPr lvl="1"/>
            <a:r>
              <a:rPr lang="en-US" dirty="0"/>
              <a:t>Even though the </a:t>
            </a:r>
            <a:r>
              <a:rPr lang="en-US" dirty="0" err="1"/>
              <a:t>reparameterization</a:t>
            </a:r>
            <a:r>
              <a:rPr lang="en-US" dirty="0"/>
              <a:t> trick converts the sampling into a deterministic process, it still preserves the stochastic nature of the latent variable z because ϵ is a random variable.</a:t>
            </a:r>
          </a:p>
          <a:p>
            <a:pPr lvl="1"/>
            <a:r>
              <a:rPr lang="en-US" dirty="0"/>
              <a:t>So, the VAE retains its ability to sample from the latent space, but now it can also be trained effectively.</a:t>
            </a:r>
          </a:p>
          <a:p>
            <a:endParaRPr lang="en-US" dirty="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prstClr val="black"/>
                </a:solidFill>
              </a:rPr>
              <a:t>Solution: The </a:t>
            </a:r>
            <a:r>
              <a:rPr lang="en-US" b="1" dirty="0" err="1">
                <a:solidFill>
                  <a:prstClr val="black"/>
                </a:solidFill>
              </a:rPr>
              <a:t>Reparameterization</a:t>
            </a:r>
            <a:r>
              <a:rPr lang="en-US" b="1" dirty="0">
                <a:solidFill>
                  <a:prstClr val="black"/>
                </a:solidFill>
              </a:rPr>
              <a:t> Trick</a:t>
            </a:r>
            <a:endParaRPr lang="en-US" dirty="0"/>
          </a:p>
        </p:txBody>
      </p:sp>
      <p:sp>
        <p:nvSpPr>
          <p:cNvPr id="3" name="Content Placeholder 2"/>
          <p:cNvSpPr>
            <a:spLocks noGrp="1"/>
          </p:cNvSpPr>
          <p:nvPr>
            <p:ph idx="1"/>
          </p:nvPr>
        </p:nvSpPr>
        <p:spPr/>
        <p:txBody>
          <a:bodyPr>
            <a:normAutofit fontScale="62500" lnSpcReduction="20000"/>
          </a:bodyPr>
          <a:lstStyle/>
          <a:p>
            <a:r>
              <a:rPr lang="en-US" b="1" dirty="0"/>
              <a:t>Visualizing the </a:t>
            </a:r>
            <a:r>
              <a:rPr lang="en-US" b="1" dirty="0" err="1"/>
              <a:t>Reparameterization</a:t>
            </a:r>
            <a:r>
              <a:rPr lang="en-US" b="1" dirty="0"/>
              <a:t> Trick:</a:t>
            </a:r>
          </a:p>
          <a:p>
            <a:r>
              <a:rPr lang="en-US" dirty="0"/>
              <a:t>Imagine the process of generating the latent variable z in the VAE as follows:</a:t>
            </a:r>
          </a:p>
          <a:p>
            <a:r>
              <a:rPr lang="en-US" b="1" dirty="0"/>
              <a:t>Without the </a:t>
            </a:r>
            <a:r>
              <a:rPr lang="en-US" b="1" dirty="0" err="1"/>
              <a:t>reparameterization</a:t>
            </a:r>
            <a:r>
              <a:rPr lang="en-US" b="1" dirty="0"/>
              <a:t> trick</a:t>
            </a:r>
            <a:r>
              <a:rPr lang="en-US" dirty="0"/>
              <a:t>:</a:t>
            </a:r>
          </a:p>
          <a:p>
            <a:pPr lvl="1"/>
            <a:r>
              <a:rPr lang="en-US" dirty="0"/>
              <a:t>The encoder computes </a:t>
            </a:r>
            <a:r>
              <a:rPr lang="el-GR" dirty="0"/>
              <a:t>μ(</a:t>
            </a:r>
            <a:r>
              <a:rPr lang="en-US" dirty="0"/>
              <a:t>x) and </a:t>
            </a:r>
            <a:r>
              <a:rPr lang="el-GR" dirty="0"/>
              <a:t>σ</a:t>
            </a:r>
            <a:r>
              <a:rPr lang="el-GR" baseline="30000" dirty="0"/>
              <a:t>2</a:t>
            </a:r>
            <a:r>
              <a:rPr lang="el-GR" dirty="0"/>
              <a:t>(</a:t>
            </a:r>
            <a:r>
              <a:rPr lang="en-US" dirty="0"/>
              <a:t>x), and then we directly sample  </a:t>
            </a:r>
            <a:r>
              <a:rPr lang="en-US" dirty="0" err="1"/>
              <a:t>z∼N</a:t>
            </a:r>
            <a:r>
              <a:rPr lang="en-US" dirty="0"/>
              <a:t>(</a:t>
            </a:r>
            <a:r>
              <a:rPr lang="el-GR" dirty="0"/>
              <a:t>μ(</a:t>
            </a:r>
            <a:r>
              <a:rPr lang="en-US" dirty="0"/>
              <a:t>x),</a:t>
            </a:r>
            <a:r>
              <a:rPr lang="el-GR" dirty="0"/>
              <a:t>σ</a:t>
            </a:r>
            <a:r>
              <a:rPr lang="el-GR" baseline="30000" dirty="0"/>
              <a:t>2</a:t>
            </a:r>
            <a:r>
              <a:rPr lang="el-GR" dirty="0"/>
              <a:t>(</a:t>
            </a:r>
            <a:r>
              <a:rPr lang="en-US" dirty="0"/>
              <a:t>x)).</a:t>
            </a:r>
          </a:p>
          <a:p>
            <a:pPr lvl="1"/>
            <a:r>
              <a:rPr lang="en-US" dirty="0"/>
              <a:t>This sampling is non-differentiable, so </a:t>
            </a:r>
            <a:r>
              <a:rPr lang="en-US" dirty="0" err="1"/>
              <a:t>backpropagation</a:t>
            </a:r>
            <a:r>
              <a:rPr lang="en-US" dirty="0"/>
              <a:t> can't flow through this sampling step, preventing effective training.</a:t>
            </a:r>
          </a:p>
          <a:p>
            <a:r>
              <a:rPr lang="en-US" b="1" dirty="0"/>
              <a:t>With the </a:t>
            </a:r>
            <a:r>
              <a:rPr lang="en-US" b="1" dirty="0" err="1"/>
              <a:t>reparameterization</a:t>
            </a:r>
            <a:r>
              <a:rPr lang="en-US" b="1" dirty="0"/>
              <a:t> trick</a:t>
            </a:r>
            <a:r>
              <a:rPr lang="en-US" dirty="0"/>
              <a:t>:</a:t>
            </a:r>
          </a:p>
          <a:p>
            <a:pPr lvl="1"/>
            <a:r>
              <a:rPr lang="en-US" dirty="0"/>
              <a:t>The encoder still computes </a:t>
            </a:r>
            <a:r>
              <a:rPr lang="el-GR" dirty="0"/>
              <a:t>μ(</a:t>
            </a:r>
            <a:r>
              <a:rPr lang="en-US" dirty="0"/>
              <a:t>x) and </a:t>
            </a:r>
            <a:r>
              <a:rPr lang="el-GR" dirty="0"/>
              <a:t>σ</a:t>
            </a:r>
            <a:r>
              <a:rPr lang="el-GR" baseline="30000" dirty="0"/>
              <a:t>2</a:t>
            </a:r>
            <a:r>
              <a:rPr lang="el-GR" dirty="0"/>
              <a:t>(</a:t>
            </a:r>
            <a:r>
              <a:rPr lang="en-US" dirty="0"/>
              <a:t>x), but instead of sampling directly, we sample </a:t>
            </a:r>
            <a:r>
              <a:rPr lang="el-GR" dirty="0"/>
              <a:t>ϵ∼</a:t>
            </a:r>
            <a:r>
              <a:rPr lang="en-US" dirty="0"/>
              <a:t>N(0,1), which is differentiable.</a:t>
            </a:r>
          </a:p>
          <a:p>
            <a:pPr lvl="1"/>
            <a:r>
              <a:rPr lang="en-US" dirty="0"/>
              <a:t>Then, we construct z=</a:t>
            </a:r>
            <a:r>
              <a:rPr lang="el-GR" dirty="0"/>
              <a:t>μ(</a:t>
            </a:r>
            <a:r>
              <a:rPr lang="en-US" dirty="0"/>
              <a:t>x)+</a:t>
            </a:r>
            <a:r>
              <a:rPr lang="el-GR" dirty="0"/>
              <a:t>σ(</a:t>
            </a:r>
            <a:r>
              <a:rPr lang="en-US" dirty="0"/>
              <a:t>x)⋅</a:t>
            </a:r>
            <a:r>
              <a:rPr lang="el-GR" dirty="0"/>
              <a:t>ϵ, </a:t>
            </a:r>
            <a:r>
              <a:rPr lang="en-US" dirty="0"/>
              <a:t>allowing us to perform gradient descent on the encoder parameters because </a:t>
            </a:r>
            <a:r>
              <a:rPr lang="el-GR" dirty="0"/>
              <a:t>μ(</a:t>
            </a:r>
            <a:r>
              <a:rPr lang="en-US" dirty="0"/>
              <a:t>x) and </a:t>
            </a:r>
            <a:r>
              <a:rPr lang="el-GR" dirty="0"/>
              <a:t>σ(</a:t>
            </a:r>
            <a:r>
              <a:rPr lang="en-US"/>
              <a:t>x) </a:t>
            </a:r>
            <a:r>
              <a:rPr lang="en-US" dirty="0"/>
              <a:t>are part of the deterministic path.</a:t>
            </a:r>
          </a:p>
          <a:p>
            <a:r>
              <a:rPr lang="en-US" dirty="0"/>
              <a:t>In this way, the </a:t>
            </a:r>
            <a:r>
              <a:rPr lang="en-US" b="1" dirty="0" err="1"/>
              <a:t>reparameterization</a:t>
            </a:r>
            <a:r>
              <a:rPr lang="en-US" b="1" dirty="0"/>
              <a:t> trick</a:t>
            </a:r>
            <a:r>
              <a:rPr lang="en-US" dirty="0"/>
              <a:t> transforms the non-differentiable sampling operation into a differentiable one, allowing VAEs to be trained efficiently.</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Example with MNIST dataset</a:t>
            </a:r>
          </a:p>
        </p:txBody>
      </p:sp>
      <p:sp>
        <p:nvSpPr>
          <p:cNvPr id="3" name="Content Placeholder 2"/>
          <p:cNvSpPr>
            <a:spLocks noGrp="1"/>
          </p:cNvSpPr>
          <p:nvPr>
            <p:ph idx="1"/>
          </p:nvPr>
        </p:nvSpPr>
        <p:spPr>
          <a:xfrm>
            <a:off x="457200" y="1066800"/>
            <a:ext cx="8229600" cy="5059363"/>
          </a:xfrm>
        </p:spPr>
        <p:txBody>
          <a:bodyPr>
            <a:normAutofit fontScale="85000" lnSpcReduction="10000"/>
          </a:bodyPr>
          <a:lstStyle/>
          <a:p>
            <a:r>
              <a:rPr lang="en-US" dirty="0"/>
              <a:t>We demonstrate how a </a:t>
            </a:r>
            <a:r>
              <a:rPr lang="en-US" b="1" dirty="0"/>
              <a:t>2D latent space</a:t>
            </a:r>
            <a:r>
              <a:rPr lang="en-US" dirty="0"/>
              <a:t> captures the distribution of data and enables </a:t>
            </a:r>
            <a:r>
              <a:rPr lang="en-US" b="1" dirty="0"/>
              <a:t>interpolation</a:t>
            </a:r>
            <a:r>
              <a:rPr lang="en-US" dirty="0"/>
              <a:t> between points.</a:t>
            </a:r>
          </a:p>
          <a:p>
            <a:r>
              <a:rPr lang="en-US" dirty="0"/>
              <a:t>We use a simple dataset like </a:t>
            </a:r>
            <a:r>
              <a:rPr lang="en-US" b="1" dirty="0"/>
              <a:t>MNIST (handwritten digits)</a:t>
            </a:r>
            <a:r>
              <a:rPr lang="en-US" dirty="0"/>
              <a:t> and map it to a 2D latent space using a </a:t>
            </a:r>
            <a:r>
              <a:rPr lang="en-US" dirty="0" err="1"/>
              <a:t>Variational</a:t>
            </a:r>
            <a:r>
              <a:rPr lang="en-US" dirty="0"/>
              <a:t> </a:t>
            </a:r>
            <a:r>
              <a:rPr lang="en-US" dirty="0" err="1"/>
              <a:t>Autoencoder</a:t>
            </a:r>
            <a:r>
              <a:rPr lang="en-US" dirty="0"/>
              <a:t> (VAE). </a:t>
            </a:r>
          </a:p>
          <a:p>
            <a:r>
              <a:rPr lang="en-US" dirty="0"/>
              <a:t>After mapping the dataset to the latent space, we will visually show:</a:t>
            </a:r>
          </a:p>
          <a:p>
            <a:r>
              <a:rPr lang="en-US" b="1" dirty="0"/>
              <a:t>Latent Space Distribution</a:t>
            </a:r>
            <a:r>
              <a:rPr lang="en-US" dirty="0"/>
              <a:t>: How different digit classes (e.g., 0 to 9) are distributed in the 2D latent space.</a:t>
            </a:r>
          </a:p>
          <a:p>
            <a:r>
              <a:rPr lang="en-US" b="1" dirty="0"/>
              <a:t>Interpolation</a:t>
            </a:r>
            <a:r>
              <a:rPr lang="en-US" dirty="0"/>
              <a:t>: Generating new images by interpolating between two different points in the latent space.</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t>Example with MNIST dataset</a:t>
            </a:r>
            <a:endParaRPr lang="en-US" dirty="0"/>
          </a:p>
        </p:txBody>
      </p:sp>
      <p:sp>
        <p:nvSpPr>
          <p:cNvPr id="3" name="Content Placeholder 2"/>
          <p:cNvSpPr>
            <a:spLocks noGrp="1"/>
          </p:cNvSpPr>
          <p:nvPr>
            <p:ph idx="1"/>
          </p:nvPr>
        </p:nvSpPr>
        <p:spPr>
          <a:xfrm>
            <a:off x="457200" y="914400"/>
            <a:ext cx="8229600" cy="5211763"/>
          </a:xfrm>
        </p:spPr>
        <p:txBody>
          <a:bodyPr>
            <a:normAutofit fontScale="85000" lnSpcReduction="20000"/>
          </a:bodyPr>
          <a:lstStyle/>
          <a:p>
            <a:pPr>
              <a:buNone/>
            </a:pPr>
            <a:r>
              <a:rPr lang="en-US" b="1" dirty="0"/>
              <a:t>1. Visualizing the Latent Space Distribution</a:t>
            </a:r>
          </a:p>
          <a:p>
            <a:r>
              <a:rPr lang="en-US" dirty="0"/>
              <a:t>In a 2D latent space, each point represents a compressed version of a data point (e.g., an image of a digit). </a:t>
            </a:r>
          </a:p>
          <a:p>
            <a:r>
              <a:rPr lang="en-US" dirty="0"/>
              <a:t>The VAE encodes each image into a point in this 2D space, where similar digits should be placed near each other.</a:t>
            </a:r>
          </a:p>
          <a:p>
            <a:r>
              <a:rPr lang="en-US" dirty="0"/>
              <a:t>We will:</a:t>
            </a:r>
          </a:p>
          <a:p>
            <a:pPr>
              <a:buNone/>
            </a:pPr>
            <a:r>
              <a:rPr lang="en-US" dirty="0"/>
              <a:t>	-- Train a VAE on the MNIST dataset (or a similar dataset).</a:t>
            </a:r>
          </a:p>
          <a:p>
            <a:pPr>
              <a:buNone/>
            </a:pPr>
            <a:r>
              <a:rPr lang="en-US" dirty="0"/>
              <a:t>    -- Encode each image in the dataset to a 2D point.</a:t>
            </a:r>
          </a:p>
          <a:p>
            <a:pPr>
              <a:buNone/>
            </a:pPr>
            <a:r>
              <a:rPr lang="en-US" dirty="0"/>
              <a:t>    -- Color each point based on the digit it represents (e.g., '0' in red, '1' in blue, etc.).</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Example with MNIST dataset</a:t>
            </a:r>
            <a:endParaRPr lang="en-US" dirty="0"/>
          </a:p>
        </p:txBody>
      </p:sp>
      <p:sp>
        <p:nvSpPr>
          <p:cNvPr id="3" name="Content Placeholder 2"/>
          <p:cNvSpPr>
            <a:spLocks noGrp="1"/>
          </p:cNvSpPr>
          <p:nvPr>
            <p:ph idx="1"/>
          </p:nvPr>
        </p:nvSpPr>
        <p:spPr>
          <a:xfrm>
            <a:off x="457200" y="1143000"/>
            <a:ext cx="8229600" cy="4983163"/>
          </a:xfrm>
        </p:spPr>
        <p:txBody>
          <a:bodyPr>
            <a:normAutofit fontScale="70000" lnSpcReduction="20000"/>
          </a:bodyPr>
          <a:lstStyle/>
          <a:p>
            <a:pPr>
              <a:buNone/>
            </a:pPr>
            <a:r>
              <a:rPr lang="en-US" b="1" dirty="0"/>
              <a:t>2. Interpolation in Latent Space</a:t>
            </a:r>
          </a:p>
          <a:p>
            <a:r>
              <a:rPr lang="en-US" dirty="0"/>
              <a:t>After visualizing the latent space, we will demonstrate </a:t>
            </a:r>
            <a:r>
              <a:rPr lang="en-US" b="1" dirty="0"/>
              <a:t>interpolation</a:t>
            </a:r>
            <a:r>
              <a:rPr lang="en-US" dirty="0"/>
              <a:t>. </a:t>
            </a:r>
          </a:p>
          <a:p>
            <a:r>
              <a:rPr lang="en-US" dirty="0"/>
              <a:t>Interpolation in the latent space means moving smoothly between two points (latent vectors) and decoding these points into actual images. </a:t>
            </a:r>
          </a:p>
          <a:p>
            <a:r>
              <a:rPr lang="en-US" dirty="0"/>
              <a:t>This will show how the VAE captures a continuous transformation between two data points.</a:t>
            </a:r>
          </a:p>
          <a:p>
            <a:r>
              <a:rPr lang="en-US" dirty="0"/>
              <a:t>Steps:</a:t>
            </a:r>
          </a:p>
          <a:p>
            <a:pPr>
              <a:buNone/>
            </a:pPr>
            <a:r>
              <a:rPr lang="en-US" dirty="0"/>
              <a:t>	1. Select two points in the latent space, each representing different digits (e.g., a '2' and a '7').</a:t>
            </a:r>
          </a:p>
          <a:p>
            <a:pPr>
              <a:buNone/>
            </a:pPr>
            <a:r>
              <a:rPr lang="en-US" dirty="0"/>
              <a:t>	2. Linearly interpolate between these points in the latent space.</a:t>
            </a:r>
          </a:p>
          <a:p>
            <a:pPr>
              <a:buNone/>
            </a:pPr>
            <a:r>
              <a:rPr lang="en-US" dirty="0"/>
              <a:t>	3. Decode the interpolated points back into the image space to see how the digit morphs from '2' to '7'.</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t>Example with MNIST dataset</a:t>
            </a:r>
            <a:endParaRPr lang="en-US" dirty="0"/>
          </a:p>
        </p:txBody>
      </p:sp>
      <p:sp>
        <p:nvSpPr>
          <p:cNvPr id="3" name="Content Placeholder 2"/>
          <p:cNvSpPr>
            <a:spLocks noGrp="1"/>
          </p:cNvSpPr>
          <p:nvPr>
            <p:ph idx="1"/>
          </p:nvPr>
        </p:nvSpPr>
        <p:spPr>
          <a:xfrm>
            <a:off x="457200" y="914400"/>
            <a:ext cx="8229600" cy="5211763"/>
          </a:xfrm>
        </p:spPr>
        <p:txBody>
          <a:bodyPr>
            <a:normAutofit fontScale="70000" lnSpcReduction="20000"/>
          </a:bodyPr>
          <a:lstStyle/>
          <a:p>
            <a:r>
              <a:rPr lang="en-US" b="1" dirty="0"/>
              <a:t>Latent Space</a:t>
            </a:r>
            <a:r>
              <a:rPr lang="en-US" dirty="0"/>
              <a:t>: In a </a:t>
            </a:r>
            <a:r>
              <a:rPr lang="en-US" dirty="0" err="1"/>
              <a:t>Variational</a:t>
            </a:r>
            <a:r>
              <a:rPr lang="en-US" dirty="0"/>
              <a:t> </a:t>
            </a:r>
            <a:r>
              <a:rPr lang="en-US" dirty="0" err="1"/>
              <a:t>Autoencoder</a:t>
            </a:r>
            <a:r>
              <a:rPr lang="en-US" dirty="0"/>
              <a:t> (VAE), after compressing an input (like an image of a handwritten digit) through the </a:t>
            </a:r>
            <a:r>
              <a:rPr lang="en-US" b="1" dirty="0"/>
              <a:t>encoder</a:t>
            </a:r>
            <a:r>
              <a:rPr lang="en-US" dirty="0"/>
              <a:t>, you get a </a:t>
            </a:r>
            <a:r>
              <a:rPr lang="en-US" b="1" dirty="0"/>
              <a:t>latent representation</a:t>
            </a:r>
            <a:r>
              <a:rPr lang="en-US" dirty="0"/>
              <a:t> of the input in a lower-dimensional space (often 2D or more dimensions). This space is called the </a:t>
            </a:r>
            <a:r>
              <a:rPr lang="en-US" b="1" dirty="0"/>
              <a:t>latent space</a:t>
            </a:r>
            <a:r>
              <a:rPr lang="en-US" dirty="0"/>
              <a:t>.</a:t>
            </a:r>
          </a:p>
          <a:p>
            <a:r>
              <a:rPr lang="en-US" dirty="0"/>
              <a:t>Every input image (like a handwritten "0" or "1") corresponds to a point in this latent space. This means each digit is represented as a unique point (or distribution) in the latent space.</a:t>
            </a:r>
          </a:p>
          <a:p>
            <a:r>
              <a:rPr lang="en-US" b="1" dirty="0"/>
              <a:t>Decoding from Latent Space</a:t>
            </a:r>
            <a:r>
              <a:rPr lang="en-US" dirty="0"/>
              <a:t>:</a:t>
            </a:r>
          </a:p>
          <a:p>
            <a:r>
              <a:rPr lang="en-US" dirty="0"/>
              <a:t>The </a:t>
            </a:r>
            <a:r>
              <a:rPr lang="en-US" b="1" dirty="0"/>
              <a:t>decoder</a:t>
            </a:r>
            <a:r>
              <a:rPr lang="en-US" dirty="0"/>
              <a:t> is the part of the VAE that takes a point from this latent space and "decodes" it back to an image (like reconstructing a "0" or "1").</a:t>
            </a:r>
          </a:p>
          <a:p>
            <a:r>
              <a:rPr lang="en-US" dirty="0"/>
              <a:t>So, if you pick any point in the latent space and feed it to the decoder, the decoder will generate an image that corresponds to that point.</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Example with MNIST dataset</a:t>
            </a:r>
            <a:endParaRPr lang="en-US" dirty="0"/>
          </a:p>
        </p:txBody>
      </p:sp>
      <p:sp>
        <p:nvSpPr>
          <p:cNvPr id="3" name="Content Placeholder 2"/>
          <p:cNvSpPr>
            <a:spLocks noGrp="1"/>
          </p:cNvSpPr>
          <p:nvPr>
            <p:ph idx="1"/>
          </p:nvPr>
        </p:nvSpPr>
        <p:spPr>
          <a:xfrm>
            <a:off x="457200" y="1143000"/>
            <a:ext cx="8229600" cy="4983163"/>
          </a:xfrm>
        </p:spPr>
        <p:txBody>
          <a:bodyPr>
            <a:normAutofit fontScale="70000" lnSpcReduction="20000"/>
          </a:bodyPr>
          <a:lstStyle/>
          <a:p>
            <a:r>
              <a:rPr lang="en-US" b="1" dirty="0"/>
              <a:t>Linear Interpolation: Moving Between Two Points</a:t>
            </a:r>
          </a:p>
          <a:p>
            <a:r>
              <a:rPr lang="en-US" b="1" dirty="0"/>
              <a:t>Interpolation</a:t>
            </a:r>
            <a:r>
              <a:rPr lang="en-US" dirty="0"/>
              <a:t> means creating a transition or progression between two values.</a:t>
            </a:r>
          </a:p>
          <a:p>
            <a:r>
              <a:rPr lang="en-US" b="1" dirty="0"/>
              <a:t>Linear interpolation</a:t>
            </a:r>
            <a:r>
              <a:rPr lang="en-US" dirty="0"/>
              <a:t> between two points means creating a straight-line path between them and picking points along that path.</a:t>
            </a:r>
          </a:p>
          <a:p>
            <a:r>
              <a:rPr lang="en-US" b="1" dirty="0"/>
              <a:t>Example: Interpolation Between Two Digits</a:t>
            </a:r>
          </a:p>
          <a:p>
            <a:r>
              <a:rPr lang="en-US" dirty="0"/>
              <a:t>Let’s say we want to interpolate between two digits, for example, </a:t>
            </a:r>
            <a:r>
              <a:rPr lang="en-US" b="1" dirty="0"/>
              <a:t>'0'</a:t>
            </a:r>
            <a:r>
              <a:rPr lang="en-US" dirty="0"/>
              <a:t> and </a:t>
            </a:r>
            <a:r>
              <a:rPr lang="en-US" b="1" dirty="0"/>
              <a:t>'1'</a:t>
            </a:r>
            <a:r>
              <a:rPr lang="en-US" dirty="0"/>
              <a:t>.</a:t>
            </a:r>
          </a:p>
          <a:p>
            <a:r>
              <a:rPr lang="en-US" b="1" dirty="0"/>
              <a:t>Find the Latent Space Representation</a:t>
            </a:r>
            <a:r>
              <a:rPr lang="en-US" dirty="0"/>
              <a:t>:</a:t>
            </a:r>
          </a:p>
          <a:p>
            <a:pPr lvl="1"/>
            <a:r>
              <a:rPr lang="en-US" dirty="0"/>
              <a:t>We take an image of a </a:t>
            </a:r>
            <a:r>
              <a:rPr lang="en-US" b="1" dirty="0"/>
              <a:t>'0'</a:t>
            </a:r>
            <a:r>
              <a:rPr lang="en-US" dirty="0"/>
              <a:t> and an image of a </a:t>
            </a:r>
            <a:r>
              <a:rPr lang="en-US" b="1" dirty="0"/>
              <a:t>'1'</a:t>
            </a:r>
            <a:r>
              <a:rPr lang="en-US" dirty="0"/>
              <a:t>, and we pass them through the </a:t>
            </a:r>
            <a:r>
              <a:rPr lang="en-US" b="1" dirty="0"/>
              <a:t>encoder</a:t>
            </a:r>
            <a:r>
              <a:rPr lang="en-US" dirty="0"/>
              <a:t>.</a:t>
            </a:r>
          </a:p>
          <a:p>
            <a:pPr lvl="1"/>
            <a:r>
              <a:rPr lang="en-US" dirty="0"/>
              <a:t>The encoder gives us two points in the latent space:</a:t>
            </a:r>
          </a:p>
          <a:p>
            <a:pPr lvl="2"/>
            <a:r>
              <a:rPr lang="en-US" dirty="0"/>
              <a:t>Point 1 (representing '0'): Let's call it z</a:t>
            </a:r>
            <a:r>
              <a:rPr lang="en-US" baseline="-25000" dirty="0"/>
              <a:t>0</a:t>
            </a:r>
            <a:r>
              <a:rPr lang="en-US" dirty="0"/>
              <a:t>​.</a:t>
            </a:r>
          </a:p>
          <a:p>
            <a:pPr lvl="2"/>
            <a:r>
              <a:rPr lang="en-US" dirty="0"/>
              <a:t>Point 2 (representing '1'): Let's call it z</a:t>
            </a:r>
            <a:r>
              <a:rPr lang="en-US" baseline="-25000" dirty="0"/>
              <a:t>1</a:t>
            </a:r>
            <a:r>
              <a:rPr lang="en-US" dirty="0"/>
              <a:t>​.</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t>Example with MNIST dataset</a:t>
            </a:r>
            <a:endParaRPr lang="en-US" dirty="0"/>
          </a:p>
        </p:txBody>
      </p:sp>
      <p:sp>
        <p:nvSpPr>
          <p:cNvPr id="3" name="Content Placeholder 2"/>
          <p:cNvSpPr>
            <a:spLocks noGrp="1"/>
          </p:cNvSpPr>
          <p:nvPr>
            <p:ph idx="1"/>
          </p:nvPr>
        </p:nvSpPr>
        <p:spPr>
          <a:xfrm>
            <a:off x="457200" y="1066800"/>
            <a:ext cx="8229600" cy="5059363"/>
          </a:xfrm>
        </p:spPr>
        <p:txBody>
          <a:bodyPr>
            <a:normAutofit fontScale="62500" lnSpcReduction="20000"/>
          </a:bodyPr>
          <a:lstStyle/>
          <a:p>
            <a:r>
              <a:rPr lang="en-US" b="1" dirty="0"/>
              <a:t>Interpolate Between the Two Points</a:t>
            </a:r>
            <a:r>
              <a:rPr lang="en-US" dirty="0"/>
              <a:t>:</a:t>
            </a:r>
          </a:p>
          <a:p>
            <a:r>
              <a:rPr lang="en-US" dirty="0"/>
              <a:t>Instead of jumping directly from z</a:t>
            </a:r>
            <a:r>
              <a:rPr lang="en-US" baseline="-25000" dirty="0"/>
              <a:t>0</a:t>
            </a:r>
            <a:r>
              <a:rPr lang="en-US" dirty="0"/>
              <a:t>​ to z</a:t>
            </a:r>
            <a:r>
              <a:rPr lang="en-US" baseline="-25000" dirty="0"/>
              <a:t>1</a:t>
            </a:r>
            <a:r>
              <a:rPr lang="en-US" dirty="0"/>
              <a:t>​, we can create several points in between.</a:t>
            </a:r>
          </a:p>
          <a:p>
            <a:r>
              <a:rPr lang="en-US" dirty="0"/>
              <a:t>To do this, we use </a:t>
            </a:r>
            <a:r>
              <a:rPr lang="en-US" b="1" dirty="0"/>
              <a:t>linear interpolation</a:t>
            </a:r>
            <a:r>
              <a:rPr lang="en-US" dirty="0"/>
              <a:t>: we compute points that are partway between z</a:t>
            </a:r>
            <a:r>
              <a:rPr lang="en-US" baseline="-25000" dirty="0"/>
              <a:t>0</a:t>
            </a:r>
            <a:r>
              <a:rPr lang="en-US" dirty="0"/>
              <a:t> and z</a:t>
            </a:r>
            <a:r>
              <a:rPr lang="en-US" baseline="-25000" dirty="0"/>
              <a:t>1</a:t>
            </a:r>
            <a:r>
              <a:rPr lang="en-US" dirty="0"/>
              <a:t>.</a:t>
            </a:r>
          </a:p>
          <a:p>
            <a:r>
              <a:rPr lang="en-US" dirty="0"/>
              <a:t>Mathematically, we can compute intermediate points using the formula: </a:t>
            </a:r>
          </a:p>
          <a:p>
            <a:pPr>
              <a:buNone/>
            </a:pPr>
            <a:r>
              <a:rPr lang="en-US" dirty="0"/>
              <a:t>           </a:t>
            </a:r>
            <a:r>
              <a:rPr lang="en-US" dirty="0" err="1"/>
              <a:t>z</a:t>
            </a:r>
            <a:r>
              <a:rPr lang="en-US" baseline="-25000" dirty="0" err="1"/>
              <a:t>interpolated</a:t>
            </a:r>
            <a:r>
              <a:rPr lang="en-US" baseline="-25000" dirty="0"/>
              <a:t>  </a:t>
            </a:r>
            <a:r>
              <a:rPr lang="en-US" dirty="0"/>
              <a:t>=  (1−t)⋅z</a:t>
            </a:r>
            <a:r>
              <a:rPr lang="en-US" baseline="-25000" dirty="0"/>
              <a:t>0 </a:t>
            </a:r>
            <a:r>
              <a:rPr lang="en-US" dirty="0"/>
              <a:t>+ t⋅z</a:t>
            </a:r>
            <a:r>
              <a:rPr lang="en-US" baseline="-25000" dirty="0"/>
              <a:t>1</a:t>
            </a:r>
            <a:endParaRPr lang="en-US" dirty="0"/>
          </a:p>
          <a:p>
            <a:pPr lvl="1"/>
            <a:r>
              <a:rPr lang="en-US" dirty="0"/>
              <a:t>t is a value between 0 and 1.</a:t>
            </a:r>
          </a:p>
          <a:p>
            <a:pPr lvl="1"/>
            <a:r>
              <a:rPr lang="en-US" dirty="0"/>
              <a:t>When t=0, the point is exactly z</a:t>
            </a:r>
            <a:r>
              <a:rPr lang="en-US" baseline="-25000" dirty="0"/>
              <a:t>0</a:t>
            </a:r>
            <a:r>
              <a:rPr lang="en-US" dirty="0"/>
              <a:t> (so it represents '0').</a:t>
            </a:r>
          </a:p>
          <a:p>
            <a:pPr lvl="1"/>
            <a:r>
              <a:rPr lang="en-US" dirty="0"/>
              <a:t>When t=1, the point is exactly z</a:t>
            </a:r>
            <a:r>
              <a:rPr lang="en-US" baseline="-25000" dirty="0"/>
              <a:t>1</a:t>
            </a:r>
            <a:r>
              <a:rPr lang="en-US" dirty="0"/>
              <a:t>​ (so it represents '1').</a:t>
            </a:r>
          </a:p>
          <a:p>
            <a:pPr lvl="1"/>
            <a:r>
              <a:rPr lang="en-US" dirty="0"/>
              <a:t>As we change t from 0 to 1, we get points in between z</a:t>
            </a:r>
            <a:r>
              <a:rPr lang="en-US" baseline="-25000" dirty="0"/>
              <a:t>0</a:t>
            </a:r>
            <a:r>
              <a:rPr lang="en-US" dirty="0"/>
              <a:t>​ and z</a:t>
            </a:r>
            <a:r>
              <a:rPr lang="en-US" baseline="-25000" dirty="0"/>
              <a:t>1</a:t>
            </a:r>
            <a:r>
              <a:rPr lang="en-US" dirty="0"/>
              <a:t>​.</a:t>
            </a:r>
          </a:p>
          <a:p>
            <a:r>
              <a:rPr lang="en-US" b="1" dirty="0"/>
              <a:t>Decode the Interpolated Points</a:t>
            </a:r>
            <a:r>
              <a:rPr lang="en-US" dirty="0"/>
              <a:t>:</a:t>
            </a:r>
          </a:p>
          <a:p>
            <a:r>
              <a:rPr lang="en-US" dirty="0"/>
              <a:t>Each of these interpolated points is passed through the </a:t>
            </a:r>
            <a:r>
              <a:rPr lang="en-US" b="1" dirty="0"/>
              <a:t>decoder</a:t>
            </a:r>
            <a:r>
              <a:rPr lang="en-US" dirty="0"/>
              <a:t>, which converts them back into images.</a:t>
            </a:r>
          </a:p>
          <a:p>
            <a:r>
              <a:rPr lang="en-US" dirty="0"/>
              <a:t>The images you get will start to look like a gradual transition from '0' to '1'.</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Example with MNIST dataset</a:t>
            </a:r>
            <a:endParaRPr lang="en-US" dirty="0"/>
          </a:p>
        </p:txBody>
      </p:sp>
      <p:sp>
        <p:nvSpPr>
          <p:cNvPr id="3" name="Content Placeholder 2"/>
          <p:cNvSpPr>
            <a:spLocks noGrp="1"/>
          </p:cNvSpPr>
          <p:nvPr>
            <p:ph idx="1"/>
          </p:nvPr>
        </p:nvSpPr>
        <p:spPr>
          <a:xfrm>
            <a:off x="457200" y="1143000"/>
            <a:ext cx="8229600" cy="4983163"/>
          </a:xfrm>
        </p:spPr>
        <p:txBody>
          <a:bodyPr>
            <a:normAutofit fontScale="55000" lnSpcReduction="20000"/>
          </a:bodyPr>
          <a:lstStyle/>
          <a:p>
            <a:r>
              <a:rPr lang="en-US" b="1" dirty="0"/>
              <a:t>Visualization of Interpolation:</a:t>
            </a:r>
          </a:p>
          <a:p>
            <a:r>
              <a:rPr lang="en-US" dirty="0"/>
              <a:t>Imagine a straight line connecting the point for a </a:t>
            </a:r>
            <a:r>
              <a:rPr lang="en-US" b="1" dirty="0"/>
              <a:t>'0'</a:t>
            </a:r>
            <a:r>
              <a:rPr lang="en-US" dirty="0"/>
              <a:t> and the point for a </a:t>
            </a:r>
            <a:r>
              <a:rPr lang="en-US" b="1" dirty="0"/>
              <a:t>'1'</a:t>
            </a:r>
            <a:r>
              <a:rPr lang="en-US" dirty="0"/>
              <a:t> in the latent space. </a:t>
            </a:r>
          </a:p>
          <a:p>
            <a:r>
              <a:rPr lang="en-US" dirty="0"/>
              <a:t>By picking points along this line and decoding them, you generate images that gradually transform from looking like a '0' into looking like a '1'.</a:t>
            </a:r>
          </a:p>
          <a:p>
            <a:r>
              <a:rPr lang="en-US" b="1" dirty="0"/>
              <a:t>Visual Example:</a:t>
            </a:r>
          </a:p>
          <a:p>
            <a:r>
              <a:rPr lang="en-US" dirty="0"/>
              <a:t>Think of this interpolation as a </a:t>
            </a:r>
            <a:r>
              <a:rPr lang="en-US" b="1" dirty="0"/>
              <a:t>morphing</a:t>
            </a:r>
            <a:r>
              <a:rPr lang="en-US" dirty="0"/>
              <a:t> or </a:t>
            </a:r>
            <a:r>
              <a:rPr lang="en-US" b="1" dirty="0"/>
              <a:t>transition</a:t>
            </a:r>
            <a:r>
              <a:rPr lang="en-US" dirty="0"/>
              <a:t> process. Here's what might happen as you move from a '0' to a '1':</a:t>
            </a:r>
          </a:p>
          <a:p>
            <a:r>
              <a:rPr lang="en-US" dirty="0"/>
              <a:t>t=0: You see a clear image of a '0'.</a:t>
            </a:r>
          </a:p>
          <a:p>
            <a:r>
              <a:rPr lang="en-US" dirty="0"/>
              <a:t>t=0.2: The digit starts changing slightly, losing some of the round shape of '0'.</a:t>
            </a:r>
          </a:p>
          <a:p>
            <a:r>
              <a:rPr lang="en-US" dirty="0"/>
              <a:t>t=0.5: The digit is halfway between a '0' and '1', looking like a blurry or distorted digit.</a:t>
            </a:r>
          </a:p>
          <a:p>
            <a:r>
              <a:rPr lang="en-US" dirty="0"/>
              <a:t>t=0.8: The digit starts looking more like a '1', with a straightening of the figure.</a:t>
            </a:r>
          </a:p>
          <a:p>
            <a:r>
              <a:rPr lang="en-US" dirty="0"/>
              <a:t>t=1: You see a clear image of a '1'.</a:t>
            </a:r>
          </a:p>
          <a:p>
            <a:r>
              <a:rPr lang="en-US" dirty="0"/>
              <a:t>In short, </a:t>
            </a:r>
            <a:r>
              <a:rPr lang="en-US" b="1" dirty="0"/>
              <a:t>linear interpolation</a:t>
            </a:r>
            <a:r>
              <a:rPr lang="en-US" dirty="0"/>
              <a:t> allows you to create a smooth </a:t>
            </a:r>
            <a:r>
              <a:rPr lang="en-US" b="1" dirty="0"/>
              <a:t>morphing</a:t>
            </a:r>
            <a:r>
              <a:rPr lang="en-US" dirty="0"/>
              <a:t> effect between any two digits in the latent space.</a:t>
            </a:r>
          </a:p>
          <a:p>
            <a:endParaRPr lang="en-US" dirty="0"/>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with MNIST dataset</a:t>
            </a:r>
            <a:endParaRPr lang="en-US" dirty="0"/>
          </a:p>
        </p:txBody>
      </p:sp>
      <p:sp>
        <p:nvSpPr>
          <p:cNvPr id="3" name="Content Placeholder 2"/>
          <p:cNvSpPr>
            <a:spLocks noGrp="1"/>
          </p:cNvSpPr>
          <p:nvPr>
            <p:ph idx="1"/>
          </p:nvPr>
        </p:nvSpPr>
        <p:spPr/>
        <p:txBody>
          <a:bodyPr>
            <a:normAutofit lnSpcReduction="10000"/>
          </a:bodyPr>
          <a:lstStyle/>
          <a:p>
            <a:r>
              <a:rPr lang="en-US" b="1" dirty="0"/>
              <a:t>Illustration</a:t>
            </a:r>
          </a:p>
          <a:p>
            <a:r>
              <a:rPr lang="en-US" b="1" dirty="0"/>
              <a:t>Original points</a:t>
            </a:r>
            <a:r>
              <a:rPr lang="en-US" dirty="0"/>
              <a:t>:</a:t>
            </a:r>
          </a:p>
          <a:p>
            <a:pPr lvl="1"/>
            <a:r>
              <a:rPr lang="en-US" dirty="0"/>
              <a:t>z</a:t>
            </a:r>
            <a:r>
              <a:rPr lang="en-US" baseline="-25000" dirty="0"/>
              <a:t>0</a:t>
            </a:r>
            <a:r>
              <a:rPr lang="en-US" dirty="0"/>
              <a:t>​ (Latent representation of '0')</a:t>
            </a:r>
          </a:p>
          <a:p>
            <a:pPr lvl="1"/>
            <a:r>
              <a:rPr lang="en-US" dirty="0"/>
              <a:t>z</a:t>
            </a:r>
            <a:r>
              <a:rPr lang="en-US" baseline="-25000" dirty="0"/>
              <a:t>1</a:t>
            </a:r>
            <a:r>
              <a:rPr lang="en-US" dirty="0"/>
              <a:t>​ (Latent representation of '1')</a:t>
            </a:r>
          </a:p>
          <a:p>
            <a:r>
              <a:rPr lang="en-US" b="1" dirty="0"/>
              <a:t>Interpolation points</a:t>
            </a:r>
            <a:r>
              <a:rPr lang="en-US" dirty="0"/>
              <a:t>:</a:t>
            </a:r>
          </a:p>
          <a:p>
            <a:pPr lvl="1"/>
            <a:r>
              <a:rPr lang="en-US" dirty="0" err="1"/>
              <a:t>Z</a:t>
            </a:r>
            <a:r>
              <a:rPr lang="en-US" baseline="-25000" dirty="0" err="1"/>
              <a:t>interpolated</a:t>
            </a:r>
            <a:r>
              <a:rPr lang="en-US" baseline="-25000" dirty="0"/>
              <a:t> </a:t>
            </a:r>
            <a:r>
              <a:rPr lang="en-US" dirty="0"/>
              <a:t>​ for t=0.25, t=0.5, t=0.75, etc.</a:t>
            </a:r>
          </a:p>
          <a:p>
            <a:r>
              <a:rPr lang="en-US" dirty="0"/>
              <a:t>Each </a:t>
            </a:r>
            <a:r>
              <a:rPr lang="en-US" dirty="0" err="1"/>
              <a:t>z</a:t>
            </a:r>
            <a:r>
              <a:rPr lang="en-US" baseline="-25000" dirty="0" err="1"/>
              <a:t>interpolated</a:t>
            </a:r>
            <a:r>
              <a:rPr lang="en-US" baseline="-25000" dirty="0"/>
              <a:t> </a:t>
            </a:r>
            <a:r>
              <a:rPr lang="en-US" dirty="0"/>
              <a:t>​ is fed into the decoder, producing images that are steps between '0' and '1'.</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411162"/>
          </a:xfrm>
        </p:spPr>
        <p:txBody>
          <a:bodyPr>
            <a:noAutofit/>
          </a:bodyPr>
          <a:lstStyle/>
          <a:p>
            <a:r>
              <a:rPr lang="en-US" sz="2800" dirty="0"/>
              <a:t>Components of a VAE</a:t>
            </a:r>
          </a:p>
        </p:txBody>
      </p:sp>
      <p:sp>
        <p:nvSpPr>
          <p:cNvPr id="3" name="Content Placeholder 2"/>
          <p:cNvSpPr>
            <a:spLocks noGrp="1"/>
          </p:cNvSpPr>
          <p:nvPr>
            <p:ph idx="1"/>
          </p:nvPr>
        </p:nvSpPr>
        <p:spPr>
          <a:xfrm>
            <a:off x="457200" y="3505200"/>
            <a:ext cx="8229600" cy="3078163"/>
          </a:xfrm>
        </p:spPr>
        <p:txBody>
          <a:bodyPr>
            <a:normAutofit fontScale="77500" lnSpcReduction="20000"/>
          </a:bodyPr>
          <a:lstStyle/>
          <a:p>
            <a:pPr>
              <a:buNone/>
            </a:pPr>
            <a:r>
              <a:rPr lang="en-US" b="1" dirty="0"/>
              <a:t>2. Latent Space</a:t>
            </a:r>
          </a:p>
          <a:p>
            <a:r>
              <a:rPr lang="en-US" dirty="0"/>
              <a:t>The latent space is a lower-dimensional space where the encoded data resides. VAEs are unique in that they model this latent space as a </a:t>
            </a:r>
            <a:r>
              <a:rPr lang="en-US" b="1" dirty="0"/>
              <a:t>probability distribution</a:t>
            </a:r>
            <a:r>
              <a:rPr lang="en-US" dirty="0"/>
              <a:t>.</a:t>
            </a:r>
          </a:p>
          <a:p>
            <a:r>
              <a:rPr lang="en-US" dirty="0"/>
              <a:t>Instead of encoding data as a point, VAE encodes data as a </a:t>
            </a:r>
            <a:r>
              <a:rPr lang="en-US" b="1" dirty="0"/>
              <a:t>distribution</a:t>
            </a:r>
            <a:r>
              <a:rPr lang="en-US" dirty="0"/>
              <a:t>, usually a Gaussian (normal) distribution.</a:t>
            </a:r>
          </a:p>
          <a:p>
            <a:r>
              <a:rPr lang="en-US" dirty="0"/>
              <a:t>This allows the VAE to generate new data by sampling from this latent distribution.</a:t>
            </a:r>
          </a:p>
          <a:p>
            <a:pPr>
              <a:buNone/>
            </a:pPr>
            <a:endParaRPr lang="en-US" dirty="0"/>
          </a:p>
        </p:txBody>
      </p:sp>
      <p:pic>
        <p:nvPicPr>
          <p:cNvPr id="2050" name="Picture 2"/>
          <p:cNvPicPr>
            <a:picLocks noChangeAspect="1" noChangeArrowheads="1"/>
          </p:cNvPicPr>
          <p:nvPr/>
        </p:nvPicPr>
        <p:blipFill>
          <a:blip r:embed="rId2"/>
          <a:srcRect/>
          <a:stretch>
            <a:fillRect/>
          </a:stretch>
        </p:blipFill>
        <p:spPr bwMode="auto">
          <a:xfrm>
            <a:off x="1981200" y="685800"/>
            <a:ext cx="6213512" cy="2743200"/>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Types of </a:t>
            </a:r>
            <a:r>
              <a:rPr lang="en-US" b="1" dirty="0" err="1"/>
              <a:t>Variational</a:t>
            </a:r>
            <a:r>
              <a:rPr lang="en-US" b="1" dirty="0"/>
              <a:t> </a:t>
            </a:r>
            <a:r>
              <a:rPr lang="en-US" b="1" dirty="0" err="1"/>
              <a:t>Autoencoders</a:t>
            </a:r>
            <a:endParaRPr lang="en-US" dirty="0"/>
          </a:p>
        </p:txBody>
      </p:sp>
      <p:sp>
        <p:nvSpPr>
          <p:cNvPr id="3" name="Content Placeholder 2"/>
          <p:cNvSpPr>
            <a:spLocks noGrp="1"/>
          </p:cNvSpPr>
          <p:nvPr>
            <p:ph idx="1"/>
          </p:nvPr>
        </p:nvSpPr>
        <p:spPr/>
        <p:txBody>
          <a:bodyPr>
            <a:normAutofit fontScale="77500" lnSpcReduction="20000"/>
          </a:bodyPr>
          <a:lstStyle/>
          <a:p>
            <a:r>
              <a:rPr lang="en-US" dirty="0"/>
              <a:t>VAEs have evolved into various specialized forms to address different challenges and applications in machine learning. In this section, we’ll examine the most prominent types, highlighting use cases, advantages, and limitations.  </a:t>
            </a:r>
          </a:p>
          <a:p>
            <a:pPr>
              <a:buNone/>
            </a:pPr>
            <a:r>
              <a:rPr lang="en-US" b="1" dirty="0"/>
              <a:t>1. Conditional </a:t>
            </a:r>
            <a:r>
              <a:rPr lang="en-US" b="1" dirty="0" err="1"/>
              <a:t>variational</a:t>
            </a:r>
            <a:r>
              <a:rPr lang="en-US" b="1" dirty="0"/>
              <a:t> </a:t>
            </a:r>
            <a:r>
              <a:rPr lang="en-US" b="1" dirty="0" err="1"/>
              <a:t>autoencoder</a:t>
            </a:r>
            <a:endParaRPr lang="en-US" b="1" dirty="0"/>
          </a:p>
          <a:p>
            <a:r>
              <a:rPr lang="en-US" dirty="0"/>
              <a:t>Conditional </a:t>
            </a:r>
            <a:r>
              <a:rPr lang="en-US" dirty="0" err="1"/>
              <a:t>Variational</a:t>
            </a:r>
            <a:r>
              <a:rPr lang="en-US" dirty="0"/>
              <a:t> </a:t>
            </a:r>
            <a:r>
              <a:rPr lang="en-US" dirty="0" err="1"/>
              <a:t>Autoencoders</a:t>
            </a:r>
            <a:r>
              <a:rPr lang="en-US" dirty="0"/>
              <a:t> (CVAEs) are a specialized form of VAEs that enhance the generative process by conditioning on additional information. </a:t>
            </a:r>
          </a:p>
          <a:p>
            <a:r>
              <a:rPr lang="en-US" dirty="0"/>
              <a:t>A VAE becomes conditional by incorporating additional information, denoted as </a:t>
            </a:r>
            <a:r>
              <a:rPr lang="en-US" i="1" dirty="0"/>
              <a:t>c</a:t>
            </a:r>
            <a:r>
              <a:rPr lang="en-US" dirty="0"/>
              <a:t>, into both the encoder and decoder networks. </a:t>
            </a:r>
          </a:p>
          <a:p>
            <a:r>
              <a:rPr lang="en-US" dirty="0"/>
              <a:t>This conditioning information can be any relevant data, such as class labels, attributes, or other contextual data.</a:t>
            </a:r>
          </a:p>
          <a:p>
            <a:endParaRPr lang="en-US" dirty="0"/>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CVAE</a:t>
            </a:r>
          </a:p>
        </p:txBody>
      </p:sp>
      <p:sp>
        <p:nvSpPr>
          <p:cNvPr id="3" name="Content Placeholder 2"/>
          <p:cNvSpPr>
            <a:spLocks noGrp="1"/>
          </p:cNvSpPr>
          <p:nvPr>
            <p:ph idx="1"/>
          </p:nvPr>
        </p:nvSpPr>
        <p:spPr>
          <a:xfrm>
            <a:off x="457200" y="4114800"/>
            <a:ext cx="8229600" cy="2514599"/>
          </a:xfrm>
        </p:spPr>
        <p:txBody>
          <a:bodyPr>
            <a:normAutofit lnSpcReduction="10000"/>
          </a:bodyPr>
          <a:lstStyle/>
          <a:p>
            <a:r>
              <a:rPr lang="en-US" dirty="0"/>
              <a:t>Use cases of CVAEs include: </a:t>
            </a:r>
          </a:p>
          <a:p>
            <a:r>
              <a:rPr lang="en-US" b="1" dirty="0"/>
              <a:t>Controlled data generation. </a:t>
            </a:r>
            <a:r>
              <a:rPr lang="en-US" dirty="0"/>
              <a:t>For example, in image generation, a CVAE can create images of specific objects or scenes based on given labels or descriptions.</a:t>
            </a:r>
          </a:p>
          <a:p>
            <a:endParaRPr lang="en-US" dirty="0"/>
          </a:p>
        </p:txBody>
      </p:sp>
      <p:pic>
        <p:nvPicPr>
          <p:cNvPr id="43010" name="Picture 2" descr="CVAE model structure."/>
          <p:cNvPicPr>
            <a:picLocks noChangeAspect="1" noChangeArrowheads="1"/>
          </p:cNvPicPr>
          <p:nvPr/>
        </p:nvPicPr>
        <p:blipFill>
          <a:blip r:embed="rId2"/>
          <a:srcRect/>
          <a:stretch>
            <a:fillRect/>
          </a:stretch>
        </p:blipFill>
        <p:spPr bwMode="auto">
          <a:xfrm>
            <a:off x="990600" y="838200"/>
            <a:ext cx="6801660" cy="3295651"/>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CVAE</a:t>
            </a:r>
          </a:p>
        </p:txBody>
      </p:sp>
      <p:sp>
        <p:nvSpPr>
          <p:cNvPr id="3" name="Content Placeholder 2"/>
          <p:cNvSpPr>
            <a:spLocks noGrp="1"/>
          </p:cNvSpPr>
          <p:nvPr>
            <p:ph idx="1"/>
          </p:nvPr>
        </p:nvSpPr>
        <p:spPr>
          <a:xfrm>
            <a:off x="457200" y="1066800"/>
            <a:ext cx="8229600" cy="5059363"/>
          </a:xfrm>
        </p:spPr>
        <p:txBody>
          <a:bodyPr>
            <a:normAutofit fontScale="85000" lnSpcReduction="20000"/>
          </a:bodyPr>
          <a:lstStyle/>
          <a:p>
            <a:r>
              <a:rPr lang="en-US" b="1" dirty="0"/>
              <a:t>Image-to-image translation:</a:t>
            </a:r>
            <a:r>
              <a:rPr lang="en-US" dirty="0"/>
              <a:t> CVAEs can transform images from one domain to another while maintaining specific attributes. For instance, they can be used to translate black-and-white images to color images or to convert sketches into realistic photos.</a:t>
            </a:r>
          </a:p>
          <a:p>
            <a:r>
              <a:rPr lang="en-US" b="1" dirty="0"/>
              <a:t>Text generation. </a:t>
            </a:r>
            <a:r>
              <a:rPr lang="en-US" dirty="0"/>
              <a:t>CVAEs can generate text conditioned on specific prompts or topics, making them useful for tasks like story generation, </a:t>
            </a:r>
            <a:r>
              <a:rPr lang="en-US" dirty="0" err="1"/>
              <a:t>chatbot</a:t>
            </a:r>
            <a:r>
              <a:rPr lang="en-US" dirty="0"/>
              <a:t> responses, and personalized content creation.</a:t>
            </a:r>
          </a:p>
          <a:p>
            <a:r>
              <a:rPr lang="en-US" dirty="0"/>
              <a:t>The pros and cons are: </a:t>
            </a:r>
          </a:p>
          <a:p>
            <a:pPr>
              <a:buNone/>
            </a:pPr>
            <a:r>
              <a:rPr lang="en-US" dirty="0"/>
              <a:t>	</a:t>
            </a:r>
            <a:r>
              <a:rPr lang="en-US" dirty="0" err="1"/>
              <a:t>i</a:t>
            </a:r>
            <a:r>
              <a:rPr lang="en-US" dirty="0"/>
              <a:t>) Finer control over generated data </a:t>
            </a:r>
          </a:p>
          <a:p>
            <a:pPr>
              <a:buNone/>
            </a:pPr>
            <a:r>
              <a:rPr lang="en-US" dirty="0"/>
              <a:t>	ii) Improved representation learning</a:t>
            </a:r>
          </a:p>
          <a:p>
            <a:pPr>
              <a:buNone/>
            </a:pPr>
            <a:r>
              <a:rPr lang="en-US" dirty="0"/>
              <a:t>	iii) Increased risk of </a:t>
            </a:r>
            <a:r>
              <a:rPr lang="en-US" dirty="0" err="1"/>
              <a:t>overfitting</a:t>
            </a:r>
            <a:endParaRPr lang="en-US" dirty="0"/>
          </a:p>
          <a:p>
            <a:endParaRPr lang="en-US" dirty="0"/>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Other variants of VAE</a:t>
            </a:r>
            <a:br>
              <a:rPr lang="en-US" b="1" dirty="0"/>
            </a:br>
            <a:endParaRPr lang="en-US" dirty="0"/>
          </a:p>
        </p:txBody>
      </p:sp>
      <p:sp>
        <p:nvSpPr>
          <p:cNvPr id="3" name="Content Placeholder 2"/>
          <p:cNvSpPr>
            <a:spLocks noGrp="1"/>
          </p:cNvSpPr>
          <p:nvPr>
            <p:ph idx="1"/>
          </p:nvPr>
        </p:nvSpPr>
        <p:spPr/>
        <p:txBody>
          <a:bodyPr/>
          <a:lstStyle/>
          <a:p>
            <a:r>
              <a:rPr lang="en-US" dirty="0"/>
              <a:t>Disentangled </a:t>
            </a:r>
            <a:r>
              <a:rPr lang="en-US" dirty="0" err="1"/>
              <a:t>Variational</a:t>
            </a:r>
            <a:r>
              <a:rPr lang="en-US" dirty="0"/>
              <a:t> </a:t>
            </a:r>
            <a:r>
              <a:rPr lang="en-US" dirty="0" err="1"/>
              <a:t>Autoencoders</a:t>
            </a:r>
            <a:r>
              <a:rPr lang="en-US" dirty="0"/>
              <a:t>, often called Beta-VAEs</a:t>
            </a:r>
          </a:p>
          <a:p>
            <a:r>
              <a:rPr lang="en-US" dirty="0"/>
              <a:t>Adversarial </a:t>
            </a:r>
            <a:r>
              <a:rPr lang="en-US" dirty="0" err="1"/>
              <a:t>Autoencoders</a:t>
            </a:r>
            <a:r>
              <a:rPr lang="en-US" dirty="0"/>
              <a:t> (AAEs)</a:t>
            </a:r>
          </a:p>
          <a:p>
            <a:r>
              <a:rPr lang="en-US" dirty="0" err="1"/>
              <a:t>Variational</a:t>
            </a:r>
            <a:r>
              <a:rPr lang="en-US" dirty="0"/>
              <a:t> Recurrent </a:t>
            </a:r>
            <a:r>
              <a:rPr lang="en-US" dirty="0" err="1"/>
              <a:t>Autoencoders</a:t>
            </a:r>
            <a:r>
              <a:rPr lang="en-US" dirty="0"/>
              <a:t> (VRAEs)</a:t>
            </a:r>
          </a:p>
          <a:p>
            <a:r>
              <a:rPr lang="en-US" dirty="0"/>
              <a:t>Hierarchical </a:t>
            </a:r>
            <a:r>
              <a:rPr lang="en-US" dirty="0" err="1"/>
              <a:t>Variational</a:t>
            </a:r>
            <a:r>
              <a:rPr lang="en-US" dirty="0"/>
              <a:t> </a:t>
            </a:r>
            <a:r>
              <a:rPr lang="en-US" dirty="0" err="1"/>
              <a:t>Autoencoders</a:t>
            </a:r>
            <a:r>
              <a:rPr lang="en-US" dirty="0"/>
              <a:t> (HVAEs)</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76600"/>
            <a:ext cx="8229600" cy="1143000"/>
          </a:xfrm>
        </p:spPr>
        <p:txBody>
          <a:bodyPr>
            <a:noAutofit/>
          </a:bodyPr>
          <a:lstStyle/>
          <a:p>
            <a:r>
              <a:rPr lang="en-US" sz="8000" dirty="0"/>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Autofit/>
          </a:bodyPr>
          <a:lstStyle/>
          <a:p>
            <a:r>
              <a:rPr lang="en-US" sz="2800" dirty="0"/>
              <a:t>Components of a VAE</a:t>
            </a:r>
          </a:p>
        </p:txBody>
      </p:sp>
      <p:pic>
        <p:nvPicPr>
          <p:cNvPr id="4" name="Picture 2"/>
          <p:cNvPicPr>
            <a:picLocks noChangeAspect="1" noChangeArrowheads="1"/>
          </p:cNvPicPr>
          <p:nvPr/>
        </p:nvPicPr>
        <p:blipFill>
          <a:blip r:embed="rId2"/>
          <a:srcRect/>
          <a:stretch>
            <a:fillRect/>
          </a:stretch>
        </p:blipFill>
        <p:spPr bwMode="auto">
          <a:xfrm>
            <a:off x="1981200" y="685800"/>
            <a:ext cx="6213512" cy="2743200"/>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a:srcRect/>
          <a:stretch>
            <a:fillRect/>
          </a:stretch>
        </p:blipFill>
        <p:spPr bwMode="auto">
          <a:xfrm>
            <a:off x="990600" y="3048000"/>
            <a:ext cx="7239000" cy="27432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pPr marL="342900" lvl="0" indent="-342900">
              <a:spcBef>
                <a:spcPct val="20000"/>
              </a:spcBef>
            </a:pPr>
            <a:r>
              <a:rPr lang="fr-FR" sz="2800" b="1" dirty="0" err="1">
                <a:solidFill>
                  <a:prstClr val="black"/>
                </a:solidFill>
                <a:ea typeface="+mn-ea"/>
                <a:cs typeface="+mn-cs"/>
              </a:rPr>
              <a:t>Variational</a:t>
            </a:r>
            <a:r>
              <a:rPr lang="fr-FR" sz="2800" b="1" dirty="0">
                <a:solidFill>
                  <a:prstClr val="black"/>
                </a:solidFill>
                <a:ea typeface="+mn-ea"/>
                <a:cs typeface="+mn-cs"/>
              </a:rPr>
              <a:t> </a:t>
            </a:r>
            <a:r>
              <a:rPr lang="fr-FR" sz="2800" b="1" dirty="0" err="1">
                <a:solidFill>
                  <a:prstClr val="black"/>
                </a:solidFill>
                <a:ea typeface="+mn-ea"/>
                <a:cs typeface="+mn-cs"/>
              </a:rPr>
              <a:t>Autoencoder</a:t>
            </a:r>
            <a:r>
              <a:rPr lang="fr-FR" sz="2800" b="1" dirty="0">
                <a:solidFill>
                  <a:prstClr val="black"/>
                </a:solidFill>
                <a:ea typeface="+mn-ea"/>
                <a:cs typeface="+mn-cs"/>
              </a:rPr>
              <a:t> vs </a:t>
            </a:r>
            <a:r>
              <a:rPr lang="fr-FR" sz="2800" b="1" dirty="0" err="1">
                <a:solidFill>
                  <a:prstClr val="black"/>
                </a:solidFill>
                <a:ea typeface="+mn-ea"/>
                <a:cs typeface="+mn-cs"/>
              </a:rPr>
              <a:t>Traditional</a:t>
            </a:r>
            <a:r>
              <a:rPr lang="fr-FR" sz="2800" b="1" dirty="0">
                <a:solidFill>
                  <a:prstClr val="black"/>
                </a:solidFill>
                <a:ea typeface="+mn-ea"/>
                <a:cs typeface="+mn-cs"/>
              </a:rPr>
              <a:t> </a:t>
            </a:r>
            <a:r>
              <a:rPr lang="fr-FR" sz="2800" b="1" dirty="0" err="1">
                <a:solidFill>
                  <a:prstClr val="black"/>
                </a:solidFill>
                <a:ea typeface="+mn-ea"/>
                <a:cs typeface="+mn-cs"/>
              </a:rPr>
              <a:t>Autoencoder</a:t>
            </a:r>
            <a:endParaRPr lang="en-US" sz="2800" dirty="0"/>
          </a:p>
        </p:txBody>
      </p:sp>
      <p:sp>
        <p:nvSpPr>
          <p:cNvPr id="3" name="Content Placeholder 2"/>
          <p:cNvSpPr>
            <a:spLocks noGrp="1"/>
          </p:cNvSpPr>
          <p:nvPr>
            <p:ph idx="1"/>
          </p:nvPr>
        </p:nvSpPr>
        <p:spPr>
          <a:xfrm>
            <a:off x="457200" y="914401"/>
            <a:ext cx="8229600" cy="2895599"/>
          </a:xfrm>
        </p:spPr>
        <p:txBody>
          <a:bodyPr>
            <a:normAutofit fontScale="55000" lnSpcReduction="20000"/>
          </a:bodyPr>
          <a:lstStyle/>
          <a:p>
            <a:pPr>
              <a:buNone/>
            </a:pPr>
            <a:r>
              <a:rPr lang="en-US" b="1" dirty="0"/>
              <a:t>Architecture comparison</a:t>
            </a:r>
          </a:p>
          <a:p>
            <a:r>
              <a:rPr lang="en-US" dirty="0"/>
              <a:t>As seen before, traditional </a:t>
            </a:r>
            <a:r>
              <a:rPr lang="en-US" dirty="0" err="1"/>
              <a:t>autoencoders</a:t>
            </a:r>
            <a:r>
              <a:rPr lang="en-US" dirty="0"/>
              <a:t> consist of an encoder network that maps the input data </a:t>
            </a:r>
            <a:r>
              <a:rPr lang="en-US" i="1" dirty="0"/>
              <a:t>x </a:t>
            </a:r>
            <a:r>
              <a:rPr lang="en-US" dirty="0"/>
              <a:t>to a fixed, lower-dimensional latent space representation </a:t>
            </a:r>
            <a:r>
              <a:rPr lang="en-US" i="1" dirty="0"/>
              <a:t>z</a:t>
            </a:r>
            <a:r>
              <a:rPr lang="en-US" dirty="0"/>
              <a:t>. </a:t>
            </a:r>
          </a:p>
          <a:p>
            <a:r>
              <a:rPr lang="en-US" dirty="0"/>
              <a:t>This process is deterministic, meaning each input is encoded into a specific point in the latent space. </a:t>
            </a:r>
          </a:p>
          <a:p>
            <a:r>
              <a:rPr lang="en-US" dirty="0"/>
              <a:t>The decoder network then reconstructs the original data from this fixed latent representation, aiming to minimize the difference between the input and its reconstruction. </a:t>
            </a:r>
          </a:p>
          <a:p>
            <a:r>
              <a:rPr lang="en-US" dirty="0"/>
              <a:t>Traditional </a:t>
            </a:r>
            <a:r>
              <a:rPr lang="en-US" dirty="0" err="1"/>
              <a:t>autoencoders</a:t>
            </a:r>
            <a:r>
              <a:rPr lang="en-US" dirty="0"/>
              <a:t>' latent space is a compressed representation of the input data without any probabilistic modeling, which limits their ability to generate new, diverse data since they lack a mechanism to handle uncertainty.</a:t>
            </a:r>
          </a:p>
        </p:txBody>
      </p:sp>
      <p:pic>
        <p:nvPicPr>
          <p:cNvPr id="4098" name="Picture 2" descr="Autoencoder architecture"/>
          <p:cNvPicPr>
            <a:picLocks noChangeAspect="1" noChangeArrowheads="1"/>
          </p:cNvPicPr>
          <p:nvPr/>
        </p:nvPicPr>
        <p:blipFill>
          <a:blip r:embed="rId2" cstate="print"/>
          <a:srcRect/>
          <a:stretch>
            <a:fillRect/>
          </a:stretch>
        </p:blipFill>
        <p:spPr bwMode="auto">
          <a:xfrm>
            <a:off x="1142999" y="3733800"/>
            <a:ext cx="6052201" cy="2761317"/>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fr-FR" sz="2800" b="1" dirty="0" err="1">
                <a:solidFill>
                  <a:prstClr val="black"/>
                </a:solidFill>
              </a:rPr>
              <a:t>Variational</a:t>
            </a:r>
            <a:r>
              <a:rPr lang="fr-FR" sz="2800" b="1" dirty="0">
                <a:solidFill>
                  <a:prstClr val="black"/>
                </a:solidFill>
              </a:rPr>
              <a:t> </a:t>
            </a:r>
            <a:r>
              <a:rPr lang="fr-FR" sz="2800" b="1" dirty="0" err="1">
                <a:solidFill>
                  <a:prstClr val="black"/>
                </a:solidFill>
              </a:rPr>
              <a:t>Autoencoder</a:t>
            </a:r>
            <a:r>
              <a:rPr lang="fr-FR" sz="2800" b="1" dirty="0">
                <a:solidFill>
                  <a:prstClr val="black"/>
                </a:solidFill>
              </a:rPr>
              <a:t> vs </a:t>
            </a:r>
            <a:r>
              <a:rPr lang="fr-FR" sz="2800" b="1" dirty="0" err="1">
                <a:solidFill>
                  <a:prstClr val="black"/>
                </a:solidFill>
              </a:rPr>
              <a:t>Traditional</a:t>
            </a:r>
            <a:r>
              <a:rPr lang="fr-FR" sz="2800" b="1" dirty="0">
                <a:solidFill>
                  <a:prstClr val="black"/>
                </a:solidFill>
              </a:rPr>
              <a:t> </a:t>
            </a:r>
            <a:r>
              <a:rPr lang="fr-FR" sz="2800" b="1" dirty="0" err="1">
                <a:solidFill>
                  <a:prstClr val="black"/>
                </a:solidFill>
              </a:rPr>
              <a:t>Autoencoder</a:t>
            </a:r>
            <a:endParaRPr lang="en-US" dirty="0"/>
          </a:p>
        </p:txBody>
      </p:sp>
      <p:sp>
        <p:nvSpPr>
          <p:cNvPr id="3" name="Content Placeholder 2"/>
          <p:cNvSpPr>
            <a:spLocks noGrp="1"/>
          </p:cNvSpPr>
          <p:nvPr>
            <p:ph idx="1"/>
          </p:nvPr>
        </p:nvSpPr>
        <p:spPr>
          <a:xfrm>
            <a:off x="457200" y="838200"/>
            <a:ext cx="8229600" cy="5287963"/>
          </a:xfrm>
        </p:spPr>
        <p:txBody>
          <a:bodyPr>
            <a:normAutofit fontScale="92500" lnSpcReduction="20000"/>
          </a:bodyPr>
          <a:lstStyle/>
          <a:p>
            <a:pPr algn="just"/>
            <a:r>
              <a:rPr lang="en-US" dirty="0"/>
              <a:t>VAEs introduce a probabilistic element into the encoding process. Namely, the encoder in a VAE maps the input data to a probability distribution over the latent variables, typically modeled as a Gaussian distribution with mean </a:t>
            </a:r>
            <a:r>
              <a:rPr lang="en-US" i="1" dirty="0"/>
              <a:t>μ</a:t>
            </a:r>
            <a:r>
              <a:rPr lang="en-US" dirty="0"/>
              <a:t> and variance </a:t>
            </a:r>
            <a:r>
              <a:rPr lang="en-US" i="1" dirty="0"/>
              <a:t>σ</a:t>
            </a:r>
            <a:r>
              <a:rPr lang="en-US" i="1" baseline="30000" dirty="0"/>
              <a:t>2</a:t>
            </a:r>
            <a:r>
              <a:rPr lang="en-US" i="1" dirty="0"/>
              <a:t>.</a:t>
            </a:r>
            <a:endParaRPr lang="en-US" dirty="0"/>
          </a:p>
          <a:p>
            <a:pPr algn="just"/>
            <a:r>
              <a:rPr lang="en-US" dirty="0"/>
              <a:t>This approach encodes each input into a distribution rather than a single point, adding a layer of variability and uncertainty.</a:t>
            </a:r>
          </a:p>
          <a:p>
            <a:pPr algn="just"/>
            <a:r>
              <a:rPr lang="en-US" dirty="0"/>
              <a:t>Architectural differences are visually represented by the deterministic mapping in traditional </a:t>
            </a:r>
            <a:r>
              <a:rPr lang="en-US" dirty="0" err="1"/>
              <a:t>autoencoders</a:t>
            </a:r>
            <a:r>
              <a:rPr lang="en-US" dirty="0"/>
              <a:t> versus the probabilistic encoding and sampling in VAEs.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fr-FR" sz="2800" b="1" dirty="0" err="1">
                <a:solidFill>
                  <a:prstClr val="black"/>
                </a:solidFill>
              </a:rPr>
              <a:t>Variational</a:t>
            </a:r>
            <a:r>
              <a:rPr lang="fr-FR" sz="2800" b="1" dirty="0">
                <a:solidFill>
                  <a:prstClr val="black"/>
                </a:solidFill>
              </a:rPr>
              <a:t> </a:t>
            </a:r>
            <a:r>
              <a:rPr lang="fr-FR" sz="2800" b="1" dirty="0" err="1">
                <a:solidFill>
                  <a:prstClr val="black"/>
                </a:solidFill>
              </a:rPr>
              <a:t>Autoencoder</a:t>
            </a:r>
            <a:r>
              <a:rPr lang="fr-FR" sz="2800" b="1" dirty="0">
                <a:solidFill>
                  <a:prstClr val="black"/>
                </a:solidFill>
              </a:rPr>
              <a:t> vs </a:t>
            </a:r>
            <a:r>
              <a:rPr lang="fr-FR" sz="2800" b="1" dirty="0" err="1">
                <a:solidFill>
                  <a:prstClr val="black"/>
                </a:solidFill>
              </a:rPr>
              <a:t>Traditional</a:t>
            </a:r>
            <a:r>
              <a:rPr lang="fr-FR" sz="2800" b="1" dirty="0">
                <a:solidFill>
                  <a:prstClr val="black"/>
                </a:solidFill>
              </a:rPr>
              <a:t> </a:t>
            </a:r>
            <a:r>
              <a:rPr lang="fr-FR" sz="2800" b="1" dirty="0" err="1">
                <a:solidFill>
                  <a:prstClr val="black"/>
                </a:solidFill>
              </a:rPr>
              <a:t>Autoencoder</a:t>
            </a:r>
            <a:endParaRPr lang="en-US" dirty="0"/>
          </a:p>
        </p:txBody>
      </p:sp>
      <p:sp>
        <p:nvSpPr>
          <p:cNvPr id="3" name="Content Placeholder 2"/>
          <p:cNvSpPr>
            <a:spLocks noGrp="1"/>
          </p:cNvSpPr>
          <p:nvPr>
            <p:ph idx="1"/>
          </p:nvPr>
        </p:nvSpPr>
        <p:spPr>
          <a:xfrm>
            <a:off x="533400" y="4191000"/>
            <a:ext cx="8229600" cy="1828799"/>
          </a:xfrm>
        </p:spPr>
        <p:txBody>
          <a:bodyPr>
            <a:normAutofit fontScale="85000" lnSpcReduction="20000"/>
          </a:bodyPr>
          <a:lstStyle/>
          <a:p>
            <a:pPr algn="just"/>
            <a:r>
              <a:rPr lang="en-US" dirty="0"/>
              <a:t>However, the goal of a </a:t>
            </a:r>
            <a:r>
              <a:rPr lang="en-US" dirty="0" err="1"/>
              <a:t>variational</a:t>
            </a:r>
            <a:r>
              <a:rPr lang="en-US" dirty="0"/>
              <a:t> </a:t>
            </a:r>
            <a:r>
              <a:rPr lang="en-US" dirty="0" err="1"/>
              <a:t>autoencoder</a:t>
            </a:r>
            <a:r>
              <a:rPr lang="en-US" dirty="0"/>
              <a:t> is not to reconstruct the original input; it’s to generate </a:t>
            </a:r>
            <a:r>
              <a:rPr lang="en-US" i="1" dirty="0"/>
              <a:t>new</a:t>
            </a:r>
            <a:r>
              <a:rPr lang="en-US" dirty="0"/>
              <a:t> samples that </a:t>
            </a:r>
            <a:r>
              <a:rPr lang="en-US" i="1" dirty="0"/>
              <a:t>resemble</a:t>
            </a:r>
            <a:r>
              <a:rPr lang="en-US" dirty="0"/>
              <a:t> the original input. For that reason, an additional optimization term is needed, which is </a:t>
            </a:r>
            <a:r>
              <a:rPr lang="en-US" dirty="0" err="1"/>
              <a:t>Kullback-Leibler</a:t>
            </a:r>
            <a:r>
              <a:rPr lang="en-US" dirty="0"/>
              <a:t> divergence. </a:t>
            </a:r>
          </a:p>
        </p:txBody>
      </p:sp>
      <p:pic>
        <p:nvPicPr>
          <p:cNvPr id="20482" name="Picture 2" descr="Variational autoencoder architecture"/>
          <p:cNvPicPr>
            <a:picLocks noChangeAspect="1" noChangeArrowheads="1"/>
          </p:cNvPicPr>
          <p:nvPr/>
        </p:nvPicPr>
        <p:blipFill>
          <a:blip r:embed="rId2"/>
          <a:srcRect/>
          <a:stretch>
            <a:fillRect/>
          </a:stretch>
        </p:blipFill>
        <p:spPr bwMode="auto">
          <a:xfrm>
            <a:off x="1219200" y="762000"/>
            <a:ext cx="6251575" cy="3028178"/>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fr-FR" b="1" dirty="0" err="1">
                <a:solidFill>
                  <a:prstClr val="black"/>
                </a:solidFill>
              </a:rPr>
              <a:t>Variational</a:t>
            </a:r>
            <a:r>
              <a:rPr lang="fr-FR" b="1" dirty="0">
                <a:solidFill>
                  <a:prstClr val="black"/>
                </a:solidFill>
              </a:rPr>
              <a:t> </a:t>
            </a:r>
            <a:r>
              <a:rPr lang="fr-FR" b="1" dirty="0" err="1">
                <a:solidFill>
                  <a:prstClr val="black"/>
                </a:solidFill>
              </a:rPr>
              <a:t>Autoencoder</a:t>
            </a:r>
            <a:endParaRPr lang="en-US" dirty="0"/>
          </a:p>
        </p:txBody>
      </p:sp>
      <p:sp>
        <p:nvSpPr>
          <p:cNvPr id="3" name="Content Placeholder 2"/>
          <p:cNvSpPr>
            <a:spLocks noGrp="1"/>
          </p:cNvSpPr>
          <p:nvPr>
            <p:ph idx="1"/>
          </p:nvPr>
        </p:nvSpPr>
        <p:spPr>
          <a:xfrm>
            <a:off x="457200" y="1143000"/>
            <a:ext cx="8229600" cy="4983163"/>
          </a:xfrm>
        </p:spPr>
        <p:txBody>
          <a:bodyPr>
            <a:normAutofit lnSpcReduction="10000"/>
          </a:bodyPr>
          <a:lstStyle/>
          <a:p>
            <a:r>
              <a:rPr lang="en-US" dirty="0"/>
              <a:t>Here is how the process flow looks:</a:t>
            </a:r>
          </a:p>
          <a:p>
            <a:r>
              <a:rPr lang="en-US" dirty="0"/>
              <a:t>The input data </a:t>
            </a:r>
            <a:r>
              <a:rPr lang="en-US" i="1" dirty="0"/>
              <a:t>x</a:t>
            </a:r>
            <a:r>
              <a:rPr lang="en-US" dirty="0"/>
              <a:t> is fed into the encoder, which outputs the parameters of the latent space distribution </a:t>
            </a:r>
            <a:r>
              <a:rPr lang="en-US" i="1" dirty="0"/>
              <a:t>q(</a:t>
            </a:r>
            <a:r>
              <a:rPr lang="en-US" i="1" dirty="0" err="1"/>
              <a:t>z∣x</a:t>
            </a:r>
            <a:r>
              <a:rPr lang="en-US" i="1" dirty="0"/>
              <a:t>)</a:t>
            </a:r>
            <a:r>
              <a:rPr lang="en-US" dirty="0"/>
              <a:t> (mean </a:t>
            </a:r>
            <a:r>
              <a:rPr lang="en-US" i="1" dirty="0"/>
              <a:t>μ</a:t>
            </a:r>
            <a:r>
              <a:rPr lang="en-US" dirty="0"/>
              <a:t> and variance </a:t>
            </a:r>
            <a:r>
              <a:rPr lang="en-US" i="1" dirty="0"/>
              <a:t>σ</a:t>
            </a:r>
            <a:r>
              <a:rPr lang="en-US" i="1" baseline="30000" dirty="0"/>
              <a:t>2</a:t>
            </a:r>
            <a:r>
              <a:rPr lang="en-US" dirty="0"/>
              <a:t>).</a:t>
            </a:r>
          </a:p>
          <a:p>
            <a:r>
              <a:rPr lang="en-US" dirty="0"/>
              <a:t>Latent variables </a:t>
            </a:r>
            <a:r>
              <a:rPr lang="en-US" i="1" dirty="0"/>
              <a:t>z</a:t>
            </a:r>
            <a:r>
              <a:rPr lang="en-US" dirty="0"/>
              <a:t> are sampled from the distribution </a:t>
            </a:r>
            <a:r>
              <a:rPr lang="en-US" i="1" dirty="0"/>
              <a:t>q(</a:t>
            </a:r>
            <a:r>
              <a:rPr lang="en-US" i="1" dirty="0" err="1"/>
              <a:t>z∣x</a:t>
            </a:r>
            <a:r>
              <a:rPr lang="en-US" i="1" dirty="0"/>
              <a:t>)</a:t>
            </a:r>
            <a:r>
              <a:rPr lang="en-US" dirty="0"/>
              <a:t> using techniques like the </a:t>
            </a:r>
            <a:r>
              <a:rPr lang="en-US" dirty="0" err="1"/>
              <a:t>reparameterization</a:t>
            </a:r>
            <a:r>
              <a:rPr lang="en-US" dirty="0"/>
              <a:t> trick.</a:t>
            </a:r>
          </a:p>
          <a:p>
            <a:r>
              <a:rPr lang="en-US" dirty="0"/>
              <a:t>The sampled </a:t>
            </a:r>
            <a:r>
              <a:rPr lang="en-US" i="1" dirty="0"/>
              <a:t>z</a:t>
            </a:r>
            <a:r>
              <a:rPr lang="en-US" dirty="0"/>
              <a:t> is passed through the decoder to produce the reconstructed data </a:t>
            </a:r>
            <a:r>
              <a:rPr lang="en-US" i="1" dirty="0"/>
              <a:t>x̂</a:t>
            </a:r>
            <a:r>
              <a:rPr lang="en-US" dirty="0"/>
              <a:t>, which should be similar to the original input </a:t>
            </a:r>
            <a:r>
              <a:rPr lang="en-US" i="1" dirty="0"/>
              <a:t>x</a:t>
            </a:r>
            <a:r>
              <a:rPr lang="en-US" dirty="0"/>
              <a:t>.</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702</TotalTime>
  <Words>3597</Words>
  <Application>Microsoft Office PowerPoint</Application>
  <PresentationFormat>On-screen Show (4:3)</PresentationFormat>
  <Paragraphs>234</Paragraphs>
  <Slides>44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44</vt:i4>
      </vt:variant>
    </vt:vector>
  </HeadingPairs>
  <TitlesOfParts>
    <vt:vector size="47" baseType="lpstr">
      <vt:lpstr>Arial</vt:lpstr>
      <vt:lpstr>Calibri</vt:lpstr>
      <vt:lpstr>Office Theme</vt:lpstr>
      <vt:lpstr>Variational Autoencoder (VAE)</vt:lpstr>
      <vt:lpstr>Variational Autoencoder (VAE)</vt:lpstr>
      <vt:lpstr>Components of a VAE</vt:lpstr>
      <vt:lpstr>Components of a VAE</vt:lpstr>
      <vt:lpstr>Components of a VAE</vt:lpstr>
      <vt:lpstr>Variational Autoencoder vs Traditional Autoencoder</vt:lpstr>
      <vt:lpstr>Variational Autoencoder vs Traditional Autoencoder</vt:lpstr>
      <vt:lpstr>Variational Autoencoder vs Traditional Autoencoder</vt:lpstr>
      <vt:lpstr>Variational Autoencoder</vt:lpstr>
      <vt:lpstr>Variational Autoencoder</vt:lpstr>
      <vt:lpstr>VAE Loss Function</vt:lpstr>
      <vt:lpstr>Steps to Compute the Loss</vt:lpstr>
      <vt:lpstr>VAE Loss Function </vt:lpstr>
      <vt:lpstr>VAE Loss Function </vt:lpstr>
      <vt:lpstr>VAE Loss Function </vt:lpstr>
      <vt:lpstr>KL divergence</vt:lpstr>
      <vt:lpstr>KL divergence</vt:lpstr>
      <vt:lpstr>KL divergence</vt:lpstr>
      <vt:lpstr>KL divergence</vt:lpstr>
      <vt:lpstr>KL divergence</vt:lpstr>
      <vt:lpstr>KL divergence</vt:lpstr>
      <vt:lpstr>KL divergence</vt:lpstr>
      <vt:lpstr>VAE Loss Function </vt:lpstr>
      <vt:lpstr>Reparameterization Trick</vt:lpstr>
      <vt:lpstr>Reparameterization Trick</vt:lpstr>
      <vt:lpstr>Problem: Stochastic Latent Variables</vt:lpstr>
      <vt:lpstr>Problem: Stochastic Latent Variables</vt:lpstr>
      <vt:lpstr>Solution: The Reparameterization Trick</vt:lpstr>
      <vt:lpstr>Solution: The Reparameterization Trick</vt:lpstr>
      <vt:lpstr>Solution: The Reparameterization Trick</vt:lpstr>
      <vt:lpstr>Solution: The Reparameterization Trick</vt:lpstr>
      <vt:lpstr>Example with MNIST dataset</vt:lpstr>
      <vt:lpstr>Example with MNIST dataset</vt:lpstr>
      <vt:lpstr>Example with MNIST dataset</vt:lpstr>
      <vt:lpstr>Example with MNIST dataset</vt:lpstr>
      <vt:lpstr>Example with MNIST dataset</vt:lpstr>
      <vt:lpstr>Example with MNIST dataset</vt:lpstr>
      <vt:lpstr>Example with MNIST dataset</vt:lpstr>
      <vt:lpstr>Example with MNIST dataset</vt:lpstr>
      <vt:lpstr>Types of Variational Autoencoders</vt:lpstr>
      <vt:lpstr>CVAE</vt:lpstr>
      <vt:lpstr>CVAE</vt:lpstr>
      <vt:lpstr>Other variants of VAE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Variational Autoencoder (VAE)</dc:title>
  <dc:creator>hp</dc:creator>
  <cp:lastModifiedBy>Raksha Pahariya</cp:lastModifiedBy>
  <cp:revision>71</cp:revision>
  <dcterms:created xsi:type="dcterms:W3CDTF">2024-10-15T09:27:33Z</dcterms:created>
  <dcterms:modified xsi:type="dcterms:W3CDTF">2024-11-12T05:32:16Z</dcterms:modified>
</cp:coreProperties>
</file>