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301" r:id="rId3"/>
    <p:sldId id="256" r:id="rId4"/>
    <p:sldId id="299" r:id="rId5"/>
    <p:sldId id="302" r:id="rId6"/>
    <p:sldId id="303" r:id="rId7"/>
    <p:sldId id="304" r:id="rId8"/>
    <p:sldId id="305" r:id="rId9"/>
    <p:sldId id="320" r:id="rId10"/>
    <p:sldId id="321" r:id="rId11"/>
    <p:sldId id="323" r:id="rId12"/>
    <p:sldId id="306" r:id="rId13"/>
    <p:sldId id="307" r:id="rId14"/>
    <p:sldId id="309" r:id="rId15"/>
    <p:sldId id="308" r:id="rId16"/>
    <p:sldId id="310" r:id="rId17"/>
    <p:sldId id="311" r:id="rId18"/>
    <p:sldId id="312" r:id="rId19"/>
    <p:sldId id="313" r:id="rId20"/>
    <p:sldId id="318" r:id="rId21"/>
    <p:sldId id="343" r:id="rId22"/>
    <p:sldId id="344" r:id="rId23"/>
    <p:sldId id="284" r:id="rId24"/>
    <p:sldId id="314" r:id="rId25"/>
    <p:sldId id="283" r:id="rId26"/>
    <p:sldId id="279" r:id="rId27"/>
    <p:sldId id="286" r:id="rId28"/>
    <p:sldId id="345" r:id="rId29"/>
    <p:sldId id="324" r:id="rId30"/>
    <p:sldId id="260" r:id="rId31"/>
    <p:sldId id="325" r:id="rId32"/>
    <p:sldId id="288" r:id="rId33"/>
    <p:sldId id="326" r:id="rId34"/>
    <p:sldId id="327" r:id="rId35"/>
    <p:sldId id="328" r:id="rId36"/>
    <p:sldId id="290" r:id="rId37"/>
    <p:sldId id="329" r:id="rId38"/>
    <p:sldId id="330" r:id="rId39"/>
    <p:sldId id="331" r:id="rId40"/>
    <p:sldId id="332" r:id="rId41"/>
    <p:sldId id="337" r:id="rId42"/>
    <p:sldId id="338" r:id="rId43"/>
    <p:sldId id="339" r:id="rId44"/>
    <p:sldId id="340" r:id="rId45"/>
    <p:sldId id="341" r:id="rId46"/>
    <p:sldId id="342" r:id="rId47"/>
    <p:sldId id="291" r:id="rId48"/>
    <p:sldId id="292" r:id="rId49"/>
    <p:sldId id="293" r:id="rId50"/>
    <p:sldId id="294" r:id="rId51"/>
    <p:sldId id="295" r:id="rId52"/>
    <p:sldId id="296" r:id="rId53"/>
    <p:sldId id="297" r:id="rId54"/>
    <p:sldId id="298" r:id="rId55"/>
    <p:sldId id="346" r:id="rId56"/>
    <p:sldId id="347" r:id="rId57"/>
    <p:sldId id="348" r:id="rId58"/>
    <p:sldId id="349" r:id="rId59"/>
    <p:sldId id="350" r:id="rId60"/>
    <p:sldId id="351" r:id="rId61"/>
    <p:sldId id="352" r:id="rId62"/>
    <p:sldId id="353" r:id="rId63"/>
    <p:sldId id="354" r:id="rId64"/>
    <p:sldId id="355" r:id="rId65"/>
    <p:sldId id="356" r:id="rId66"/>
    <p:sldId id="357" r:id="rId67"/>
    <p:sldId id="358" r:id="rId68"/>
    <p:sldId id="359" r:id="rId69"/>
    <p:sldId id="360" r:id="rId70"/>
    <p:sldId id="361" r:id="rId71"/>
    <p:sldId id="362" r:id="rId72"/>
    <p:sldId id="28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AD1220-3231-4596-B05A-016C7C17DDA2}"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E8F58-17A6-4B41-9F2C-E162DB38E7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D1220-3231-4596-B05A-016C7C17DDA2}"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E8F58-17A6-4B41-9F2C-E162DB38E7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D1220-3231-4596-B05A-016C7C17DDA2}"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E8F58-17A6-4B41-9F2C-E162DB38E7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D1220-3231-4596-B05A-016C7C17DDA2}"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E8F58-17A6-4B41-9F2C-E162DB38E7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D1220-3231-4596-B05A-016C7C17DDA2}"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E8F58-17A6-4B41-9F2C-E162DB38E7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AD1220-3231-4596-B05A-016C7C17DDA2}"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E8F58-17A6-4B41-9F2C-E162DB38E7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AD1220-3231-4596-B05A-016C7C17DDA2}" type="datetimeFigureOut">
              <a:rPr lang="en-US" smtClean="0"/>
              <a:pPr/>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BE8F58-17A6-4B41-9F2C-E162DB38E7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AD1220-3231-4596-B05A-016C7C17DDA2}" type="datetimeFigureOut">
              <a:rPr lang="en-US" smtClean="0"/>
              <a:pPr/>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BE8F58-17A6-4B41-9F2C-E162DB38E7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D1220-3231-4596-B05A-016C7C17DDA2}"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BE8F58-17A6-4B41-9F2C-E162DB38E7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D1220-3231-4596-B05A-016C7C17DDA2}"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E8F58-17A6-4B41-9F2C-E162DB38E7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D1220-3231-4596-B05A-016C7C17DDA2}"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E8F58-17A6-4B41-9F2C-E162DB38E7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D1220-3231-4596-B05A-016C7C17DDA2}" type="datetimeFigureOut">
              <a:rPr lang="en-US" smtClean="0"/>
              <a:pPr/>
              <a:t>11/11/2024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E8F58-17A6-4B41-9F2C-E162DB38E7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Recurrent Neural Network(RNN)</a:t>
            </a:r>
            <a:endParaRPr lang="en-US" dirty="0"/>
          </a:p>
        </p:txBody>
      </p:sp>
      <p:sp>
        <p:nvSpPr>
          <p:cNvPr id="3" name="Content Placeholder 2"/>
          <p:cNvSpPr>
            <a:spLocks noGrp="1"/>
          </p:cNvSpPr>
          <p:nvPr>
            <p:ph idx="1"/>
          </p:nvPr>
        </p:nvSpPr>
        <p:spPr>
          <a:xfrm>
            <a:off x="457200" y="838200"/>
            <a:ext cx="8229600" cy="5867400"/>
          </a:xfrm>
        </p:spPr>
        <p:txBody>
          <a:bodyPr>
            <a:noAutofit/>
          </a:bodyPr>
          <a:lstStyle/>
          <a:p>
            <a:r>
              <a:rPr lang="en-US" sz="2400" dirty="0" smtClean="0"/>
              <a:t>Recurrent Neural Networks (RNNs) were introduced to address the limitations of traditional neural networks, such as Feed Forward Neural Networks (FNNs), when it comes to processing sequential data. </a:t>
            </a:r>
          </a:p>
          <a:p>
            <a:r>
              <a:rPr lang="en-US" sz="2400" dirty="0" smtClean="0"/>
              <a:t>FNN takes inputs and process each input independently through a number of hidden layers without considering the order and context of other inputs. </a:t>
            </a:r>
          </a:p>
          <a:p>
            <a:r>
              <a:rPr lang="en-US" sz="2400" dirty="0" smtClean="0"/>
              <a:t>Due to which it is unable to handle sequential data effectively and capture the dependencies between inputs. </a:t>
            </a:r>
          </a:p>
          <a:p>
            <a:r>
              <a:rPr lang="en-US" sz="2400" dirty="0" smtClean="0"/>
              <a:t>As a result, FNNs are not well-suited for sequential processing tasks such as, language modeling, machine translation, speech recognition, time series analysis, and many other applications that requires sequential processing. </a:t>
            </a:r>
          </a:p>
          <a:p>
            <a:r>
              <a:rPr lang="en-US" sz="2400" dirty="0" smtClean="0"/>
              <a:t>To address the limitations posed by traditional neural networks, RNN comes into the picture.</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81000"/>
            <a:ext cx="4038600" cy="5745163"/>
          </a:xfrm>
        </p:spPr>
        <p:txBody>
          <a:bodyPr/>
          <a:lstStyle/>
          <a:p>
            <a:pPr fontAlgn="base"/>
            <a:r>
              <a:rPr lang="en-US" b="1" dirty="0"/>
              <a:t>One to One </a:t>
            </a:r>
          </a:p>
          <a:p>
            <a:pPr fontAlgn="base"/>
            <a:r>
              <a:rPr lang="en-US" sz="2400" dirty="0"/>
              <a:t>This type of RNN behaves the same as any simple Neural network it is also known as Vanilla Neural Network. In this Neural network, there is only one input and one output. </a:t>
            </a:r>
          </a:p>
          <a:p>
            <a:endParaRPr lang="en-US" dirty="0"/>
          </a:p>
        </p:txBody>
      </p:sp>
      <p:sp>
        <p:nvSpPr>
          <p:cNvPr id="6" name="Content Placeholder 5"/>
          <p:cNvSpPr>
            <a:spLocks noGrp="1"/>
          </p:cNvSpPr>
          <p:nvPr>
            <p:ph sz="half" idx="2"/>
          </p:nvPr>
        </p:nvSpPr>
        <p:spPr>
          <a:xfrm>
            <a:off x="4648200" y="457200"/>
            <a:ext cx="4038600" cy="5668963"/>
          </a:xfrm>
        </p:spPr>
        <p:txBody>
          <a:bodyPr/>
          <a:lstStyle/>
          <a:p>
            <a:pPr fontAlgn="base"/>
            <a:r>
              <a:rPr lang="en-US" b="1" dirty="0" smtClean="0"/>
              <a:t>One To Many </a:t>
            </a:r>
          </a:p>
          <a:p>
            <a:pPr fontAlgn="base"/>
            <a:r>
              <a:rPr lang="en-US" sz="2400" dirty="0" smtClean="0"/>
              <a:t>In this type of RNN, there is one input and many outputs associated with it. One of the most used examples of this network is Image captioning where given an image we predict a sentence having Multiple words. </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1371600" y="3810000"/>
            <a:ext cx="1419225" cy="2162175"/>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6096000" y="4038600"/>
            <a:ext cx="2200275" cy="22669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600" b="1" dirty="0" smtClean="0"/>
              <a:t>Many to One	                    Many to Many</a:t>
            </a:r>
            <a:r>
              <a:rPr lang="en-US" b="1" dirty="0" smtClean="0"/>
              <a:t> </a:t>
            </a:r>
            <a:endParaRPr lang="en-US" dirty="0"/>
          </a:p>
        </p:txBody>
      </p:sp>
      <p:sp>
        <p:nvSpPr>
          <p:cNvPr id="3" name="Content Placeholder 2"/>
          <p:cNvSpPr>
            <a:spLocks noGrp="1"/>
          </p:cNvSpPr>
          <p:nvPr>
            <p:ph sz="half" idx="1"/>
          </p:nvPr>
        </p:nvSpPr>
        <p:spPr>
          <a:xfrm>
            <a:off x="304800" y="838201"/>
            <a:ext cx="4038600" cy="3276600"/>
          </a:xfrm>
        </p:spPr>
        <p:txBody>
          <a:bodyPr>
            <a:normAutofit fontScale="92500"/>
          </a:bodyPr>
          <a:lstStyle/>
          <a:p>
            <a:pPr fontAlgn="base"/>
            <a:r>
              <a:rPr lang="en-US" sz="2000" dirty="0" smtClean="0"/>
              <a:t>In </a:t>
            </a:r>
            <a:r>
              <a:rPr lang="en-US" sz="2000" dirty="0"/>
              <a:t>this type of network, Many inputs are fed to the network at several states of the network generating only one output. This type of network is used in the problems like sentimental analysis. Where we give multiple words as input and predict only the sentiment of the sentence as output. </a:t>
            </a:r>
          </a:p>
          <a:p>
            <a:endParaRPr lang="en-US" dirty="0"/>
          </a:p>
        </p:txBody>
      </p:sp>
      <p:sp>
        <p:nvSpPr>
          <p:cNvPr id="5" name="Content Placeholder 4"/>
          <p:cNvSpPr>
            <a:spLocks noGrp="1"/>
          </p:cNvSpPr>
          <p:nvPr>
            <p:ph sz="half" idx="2"/>
          </p:nvPr>
        </p:nvSpPr>
        <p:spPr>
          <a:xfrm>
            <a:off x="4648200" y="762001"/>
            <a:ext cx="4038600" cy="3276599"/>
          </a:xfrm>
        </p:spPr>
        <p:txBody>
          <a:bodyPr>
            <a:normAutofit fontScale="92500"/>
          </a:bodyPr>
          <a:lstStyle/>
          <a:p>
            <a:r>
              <a:rPr lang="en-US" sz="2200" dirty="0" smtClean="0"/>
              <a:t>In this type of neural network, there are multiple inputs and multiple outputs corresponding to a problem. One Example of this Problem will be language translation. In language translation, we provide multiple words from one language as input and predict multiple words from the second language as output.</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1524000" y="3657600"/>
            <a:ext cx="2514600" cy="274320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5410200" y="3962400"/>
            <a:ext cx="2667000" cy="2362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b="1" dirty="0" err="1" smtClean="0"/>
              <a:t>Backpropagation</a:t>
            </a:r>
            <a:r>
              <a:rPr lang="en-US" sz="3600" b="1" dirty="0" smtClean="0"/>
              <a:t> Through Time (BPTT)</a:t>
            </a:r>
            <a:endParaRPr lang="en-US" sz="3600"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err="1" smtClean="0"/>
              <a:t>Backpropagation</a:t>
            </a:r>
            <a:r>
              <a:rPr lang="en-US" dirty="0" smtClean="0"/>
              <a:t> involves adjusting the model’s parameters (weights and biases) based on the error between predicted output and the actual target value. </a:t>
            </a:r>
          </a:p>
          <a:p>
            <a:r>
              <a:rPr lang="en-US" dirty="0" smtClean="0"/>
              <a:t>The goal of </a:t>
            </a:r>
            <a:r>
              <a:rPr lang="en-US" dirty="0" err="1" smtClean="0"/>
              <a:t>backpropagation</a:t>
            </a:r>
            <a:r>
              <a:rPr lang="en-US" dirty="0" smtClean="0"/>
              <a:t> is to improve the model’s performance by minimize the loss function. </a:t>
            </a:r>
          </a:p>
          <a:p>
            <a:r>
              <a:rPr lang="en-US" dirty="0" err="1" smtClean="0"/>
              <a:t>Backpropagation</a:t>
            </a:r>
            <a:r>
              <a:rPr lang="en-US" dirty="0" smtClean="0"/>
              <a:t> Through Time is a special variant of </a:t>
            </a:r>
            <a:r>
              <a:rPr lang="en-US" dirty="0" err="1" smtClean="0"/>
              <a:t>backpropagation</a:t>
            </a:r>
            <a:r>
              <a:rPr lang="en-US" dirty="0" smtClean="0"/>
              <a:t> used to train RNNs, where the error is propagated backward through time until the initial time step t=1.</a:t>
            </a:r>
          </a:p>
          <a:p>
            <a:r>
              <a:rPr lang="en-US" dirty="0" err="1" smtClean="0"/>
              <a:t>Backpropagation</a:t>
            </a:r>
            <a:r>
              <a:rPr lang="en-US" dirty="0" smtClean="0"/>
              <a:t> involves two key steps: forward pass and backward pass.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b="1" dirty="0" err="1" smtClean="0">
                <a:solidFill>
                  <a:prstClr val="black"/>
                </a:solidFill>
              </a:rPr>
              <a:t>Backpropagation</a:t>
            </a:r>
            <a:r>
              <a:rPr lang="en-US" sz="3600" b="1" dirty="0" smtClean="0">
                <a:solidFill>
                  <a:prstClr val="black"/>
                </a:solidFill>
              </a:rPr>
              <a:t> Through Time (BPTT)</a:t>
            </a:r>
            <a:endParaRPr lang="en-US" dirty="0"/>
          </a:p>
        </p:txBody>
      </p:sp>
      <p:sp>
        <p:nvSpPr>
          <p:cNvPr id="3" name="Content Placeholder 2"/>
          <p:cNvSpPr>
            <a:spLocks noGrp="1"/>
          </p:cNvSpPr>
          <p:nvPr>
            <p:ph idx="1"/>
          </p:nvPr>
        </p:nvSpPr>
        <p:spPr>
          <a:xfrm>
            <a:off x="457200" y="914400"/>
            <a:ext cx="8229600" cy="5211763"/>
          </a:xfrm>
        </p:spPr>
        <p:txBody>
          <a:bodyPr>
            <a:normAutofit fontScale="92500"/>
          </a:bodyPr>
          <a:lstStyle/>
          <a:p>
            <a:pPr marL="514350" indent="-514350">
              <a:buAutoNum type="arabicPeriod"/>
            </a:pPr>
            <a:r>
              <a:rPr lang="en-US" b="1" dirty="0" smtClean="0"/>
              <a:t>Forward Pass</a:t>
            </a:r>
            <a:r>
              <a:rPr lang="en-US" dirty="0" smtClean="0"/>
              <a:t>: </a:t>
            </a:r>
          </a:p>
          <a:p>
            <a:pPr marL="514350" indent="-514350"/>
            <a:r>
              <a:rPr lang="en-US" dirty="0" smtClean="0"/>
              <a:t>During forward pass, the RNN processes the input sequence through time, from t=1 to t=n, where n is the length of input sequence. </a:t>
            </a:r>
          </a:p>
          <a:p>
            <a:pPr marL="514350" indent="-514350"/>
            <a:r>
              <a:rPr lang="en-US" dirty="0" smtClean="0"/>
              <a:t>In each forward propagation, the following calculation takes place</a:t>
            </a:r>
          </a:p>
          <a:p>
            <a:pPr>
              <a:buNone/>
            </a:pPr>
            <a:r>
              <a:rPr lang="en-US" dirty="0" smtClean="0"/>
              <a:t>		aₜ = U * Xₜ + W* aₜ₋₁ + b</a:t>
            </a:r>
            <a:br>
              <a:rPr lang="en-US" dirty="0" smtClean="0"/>
            </a:br>
            <a:r>
              <a:rPr lang="en-US" dirty="0" smtClean="0"/>
              <a:t>	aₜ = </a:t>
            </a:r>
            <a:r>
              <a:rPr lang="el-GR" dirty="0" smtClean="0"/>
              <a:t>σ</a:t>
            </a:r>
            <a:r>
              <a:rPr lang="en-US" dirty="0" smtClean="0"/>
              <a:t>(aₜ)  [Generally, </a:t>
            </a:r>
            <a:r>
              <a:rPr lang="en-US" dirty="0" err="1" smtClean="0"/>
              <a:t>tanh</a:t>
            </a:r>
            <a:r>
              <a:rPr lang="en-US" dirty="0" smtClean="0"/>
              <a:t>() function is used] </a:t>
            </a:r>
            <a:br>
              <a:rPr lang="en-US" dirty="0" smtClean="0"/>
            </a:br>
            <a:r>
              <a:rPr lang="en-US" dirty="0" smtClean="0"/>
              <a:t>	ŷₜ = </a:t>
            </a:r>
            <a:r>
              <a:rPr lang="en-US" dirty="0" err="1" smtClean="0"/>
              <a:t>softmax</a:t>
            </a:r>
            <a:r>
              <a:rPr lang="en-US" dirty="0" smtClean="0"/>
              <a:t>(V * aₜ + c)</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err="1" smtClean="0">
                <a:solidFill>
                  <a:prstClr val="black"/>
                </a:solidFill>
              </a:rPr>
              <a:t>Backpropagation</a:t>
            </a:r>
            <a:r>
              <a:rPr lang="en-US" sz="3600" b="1" dirty="0" smtClean="0">
                <a:solidFill>
                  <a:prstClr val="black"/>
                </a:solidFill>
              </a:rPr>
              <a:t> Through Time (BPTT)</a:t>
            </a:r>
            <a:endParaRPr lang="en-US" dirty="0"/>
          </a:p>
        </p:txBody>
      </p:sp>
      <p:sp>
        <p:nvSpPr>
          <p:cNvPr id="3" name="Content Placeholder 2"/>
          <p:cNvSpPr>
            <a:spLocks noGrp="1"/>
          </p:cNvSpPr>
          <p:nvPr>
            <p:ph idx="1"/>
          </p:nvPr>
        </p:nvSpPr>
        <p:spPr>
          <a:xfrm>
            <a:off x="457200" y="1066801"/>
            <a:ext cx="8229600" cy="3733799"/>
          </a:xfrm>
        </p:spPr>
        <p:txBody>
          <a:bodyPr>
            <a:normAutofit/>
          </a:bodyPr>
          <a:lstStyle/>
          <a:p>
            <a:r>
              <a:rPr lang="en-US" sz="2800" dirty="0" smtClean="0"/>
              <a:t>After processing the entire sequence, RNN generates a sequence of predicted outputs,   </a:t>
            </a:r>
            <a:r>
              <a:rPr lang="en-US" sz="2800" i="1" dirty="0" smtClean="0"/>
              <a:t> ŷ =[ŷ₁, ŷ₂, …, ŷₜ]</a:t>
            </a:r>
            <a:r>
              <a:rPr lang="en-US" sz="2800" dirty="0" smtClean="0"/>
              <a:t>. </a:t>
            </a:r>
          </a:p>
          <a:p>
            <a:r>
              <a:rPr lang="en-US" sz="2800" dirty="0" smtClean="0"/>
              <a:t>The relationship between the lengths of the input sequence n and the output sequence t depends on the specific architecture and purpose of the RNN. </a:t>
            </a:r>
          </a:p>
          <a:p>
            <a:r>
              <a:rPr lang="en-US" sz="2800" dirty="0" smtClean="0"/>
              <a:t>Loss is then computed by comparing predicted output ŷ at each time step with actual target output y.  Loss function given by,</a:t>
            </a:r>
          </a:p>
          <a:p>
            <a:endParaRPr lang="en-US" dirty="0" smtClean="0"/>
          </a:p>
          <a:p>
            <a:endParaRPr lang="en-US" dirty="0" smtClean="0"/>
          </a:p>
        </p:txBody>
      </p:sp>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5" name="Rectangle 3"/>
          <p:cNvSpPr>
            <a:spLocks noChangeArrowheads="1"/>
          </p:cNvSpPr>
          <p:nvPr/>
        </p:nvSpPr>
        <p:spPr bwMode="auto">
          <a:xfrm>
            <a:off x="0" y="1054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14400" y="4994874"/>
            <a:ext cx="7239000" cy="108700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b="1" dirty="0" err="1" smtClean="0">
                <a:solidFill>
                  <a:prstClr val="black"/>
                </a:solidFill>
              </a:rPr>
              <a:t>Backpropagation</a:t>
            </a:r>
            <a:r>
              <a:rPr lang="en-US" sz="3600" b="1" dirty="0" smtClean="0">
                <a:solidFill>
                  <a:prstClr val="black"/>
                </a:solidFill>
              </a:rPr>
              <a:t> Through Time (BPTT)</a:t>
            </a:r>
            <a:endParaRPr lang="en-US" dirty="0"/>
          </a:p>
        </p:txBody>
      </p:sp>
      <p:sp>
        <p:nvSpPr>
          <p:cNvPr id="3" name="Content Placeholder 2"/>
          <p:cNvSpPr>
            <a:spLocks noGrp="1"/>
          </p:cNvSpPr>
          <p:nvPr>
            <p:ph idx="1"/>
          </p:nvPr>
        </p:nvSpPr>
        <p:spPr>
          <a:xfrm>
            <a:off x="457200" y="838201"/>
            <a:ext cx="8229600" cy="2438399"/>
          </a:xfrm>
        </p:spPr>
        <p:txBody>
          <a:bodyPr>
            <a:normAutofit/>
          </a:bodyPr>
          <a:lstStyle/>
          <a:p>
            <a:pPr>
              <a:buNone/>
            </a:pPr>
            <a:r>
              <a:rPr lang="en-IN" sz="2000" dirty="0" smtClean="0"/>
              <a:t>2. </a:t>
            </a:r>
            <a:r>
              <a:rPr lang="en-US" sz="2000" b="1" dirty="0" smtClean="0"/>
              <a:t>Backward Pass:</a:t>
            </a:r>
            <a:r>
              <a:rPr lang="en-US" sz="2000" dirty="0" smtClean="0"/>
              <a:t> The backward pass in BPTT involves computing the gradients of the loss function with respect to the network’s parameters (U, W, V and biases) over each time step.</a:t>
            </a:r>
          </a:p>
          <a:p>
            <a:r>
              <a:rPr lang="en-US" sz="2000" dirty="0" smtClean="0"/>
              <a:t>Let’s explore the concept of </a:t>
            </a:r>
            <a:r>
              <a:rPr lang="en-US" sz="2000" dirty="0" err="1" smtClean="0"/>
              <a:t>backpropagation</a:t>
            </a:r>
            <a:r>
              <a:rPr lang="en-US" sz="2000" dirty="0" smtClean="0"/>
              <a:t> through time by computing the gradients of loss at time step t=4. </a:t>
            </a:r>
          </a:p>
          <a:p>
            <a:r>
              <a:rPr lang="en-US" sz="2000" dirty="0" smtClean="0"/>
              <a:t>The figure below also serves as an illustration of </a:t>
            </a:r>
            <a:r>
              <a:rPr lang="en-US" sz="2000" dirty="0" err="1" smtClean="0"/>
              <a:t>backpropagation</a:t>
            </a:r>
            <a:r>
              <a:rPr lang="en-US" sz="2000" dirty="0" smtClean="0"/>
              <a:t> for time step 4.</a:t>
            </a:r>
          </a:p>
          <a:p>
            <a:pPr>
              <a:buNone/>
            </a:pPr>
            <a:endParaRPr lang="en-US" dirty="0"/>
          </a:p>
        </p:txBody>
      </p:sp>
      <p:pic>
        <p:nvPicPr>
          <p:cNvPr id="4097" name="Picture 1"/>
          <p:cNvPicPr>
            <a:picLocks noChangeAspect="1" noChangeArrowheads="1"/>
          </p:cNvPicPr>
          <p:nvPr/>
        </p:nvPicPr>
        <p:blipFill>
          <a:blip r:embed="rId2"/>
          <a:srcRect/>
          <a:stretch>
            <a:fillRect/>
          </a:stretch>
        </p:blipFill>
        <p:spPr bwMode="auto">
          <a:xfrm>
            <a:off x="838200" y="3192698"/>
            <a:ext cx="7467600" cy="33509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600" b="1" dirty="0" err="1" smtClean="0">
                <a:solidFill>
                  <a:prstClr val="black"/>
                </a:solidFill>
              </a:rPr>
              <a:t>Backpropagation</a:t>
            </a:r>
            <a:r>
              <a:rPr lang="en-US" sz="3600" b="1" dirty="0" smtClean="0">
                <a:solidFill>
                  <a:prstClr val="black"/>
                </a:solidFill>
              </a:rPr>
              <a:t> Through Time (BPTT)</a:t>
            </a:r>
            <a:endParaRPr lang="en-US" dirty="0"/>
          </a:p>
        </p:txBody>
      </p:sp>
      <p:sp>
        <p:nvSpPr>
          <p:cNvPr id="3" name="Content Placeholder 2"/>
          <p:cNvSpPr>
            <a:spLocks noGrp="1"/>
          </p:cNvSpPr>
          <p:nvPr>
            <p:ph idx="1"/>
          </p:nvPr>
        </p:nvSpPr>
        <p:spPr>
          <a:xfrm>
            <a:off x="457200" y="914401"/>
            <a:ext cx="8229600" cy="2286000"/>
          </a:xfrm>
        </p:spPr>
        <p:txBody>
          <a:bodyPr/>
          <a:lstStyle/>
          <a:p>
            <a:r>
              <a:rPr lang="en-US" b="1" dirty="0" smtClean="0"/>
              <a:t>Derivative of loss L </a:t>
            </a:r>
            <a:r>
              <a:rPr lang="en-US" b="1" dirty="0" err="1" smtClean="0"/>
              <a:t>w.r.t</a:t>
            </a:r>
            <a:r>
              <a:rPr lang="en-US" b="1" dirty="0" smtClean="0"/>
              <a:t> V</a:t>
            </a:r>
            <a:endParaRPr lang="en-US" dirty="0" smtClean="0"/>
          </a:p>
          <a:p>
            <a:r>
              <a:rPr lang="en-US" dirty="0" smtClean="0"/>
              <a:t>Loss L is a function of predicted value ŷ, so using the chain rule ∂L/∂V can be written as,</a:t>
            </a:r>
          </a:p>
          <a:p>
            <a:r>
              <a:rPr lang="en-US" dirty="0" smtClean="0"/>
              <a:t>∂L/∂V = (∂L/∂ŷ) * (∂ŷ/∂V)</a:t>
            </a:r>
          </a:p>
          <a:p>
            <a:endParaRPr lang="en-US" dirty="0"/>
          </a:p>
        </p:txBody>
      </p:sp>
      <p:pic>
        <p:nvPicPr>
          <p:cNvPr id="4" name="Picture 1"/>
          <p:cNvPicPr>
            <a:picLocks noChangeAspect="1" noChangeArrowheads="1"/>
          </p:cNvPicPr>
          <p:nvPr/>
        </p:nvPicPr>
        <p:blipFill>
          <a:blip r:embed="rId2"/>
          <a:srcRect/>
          <a:stretch>
            <a:fillRect/>
          </a:stretch>
        </p:blipFill>
        <p:spPr bwMode="auto">
          <a:xfrm>
            <a:off x="838200" y="3192698"/>
            <a:ext cx="7467600" cy="33509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Derivative of loss L </a:t>
            </a:r>
            <a:r>
              <a:rPr lang="en-US" b="1" dirty="0" err="1" smtClean="0"/>
              <a:t>w.r.t</a:t>
            </a:r>
            <a:r>
              <a:rPr lang="en-US" b="1" dirty="0" smtClean="0"/>
              <a:t> W</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2400" dirty="0" smtClean="0"/>
              <a:t>Applying the chain rule of derivatives ∂L/∂W can be written as follows: </a:t>
            </a:r>
          </a:p>
          <a:p>
            <a:pPr>
              <a:buNone/>
            </a:pPr>
            <a:r>
              <a:rPr lang="en-US" sz="2400" dirty="0" smtClean="0"/>
              <a:t>   (</a:t>
            </a:r>
            <a:r>
              <a:rPr lang="en-US" sz="2400" dirty="0" err="1" smtClean="0"/>
              <a:t>i</a:t>
            </a:r>
            <a:r>
              <a:rPr lang="en-US" sz="2400" dirty="0" smtClean="0"/>
              <a:t>) The loss at the 4th time step is dependent upon ŷ due to the fact that the loss is calculated as a function of ŷ, which is in turn dependent on the current time step’s hidden state a₄, a₄ is influenced by both W and a₃, and again a₃ is connected to both a₂ and W, and a₂ depends on a₁ and also on W.</a:t>
            </a:r>
          </a:p>
          <a:p>
            <a:endParaRPr lang="en-US" dirty="0"/>
          </a:p>
        </p:txBody>
      </p:sp>
      <p:pic>
        <p:nvPicPr>
          <p:cNvPr id="4" name="Picture 1"/>
          <p:cNvPicPr>
            <a:picLocks noChangeAspect="1" noChangeArrowheads="1"/>
          </p:cNvPicPr>
          <p:nvPr/>
        </p:nvPicPr>
        <p:blipFill>
          <a:blip r:embed="rId2"/>
          <a:srcRect/>
          <a:stretch>
            <a:fillRect/>
          </a:stretch>
        </p:blipFill>
        <p:spPr bwMode="auto">
          <a:xfrm>
            <a:off x="1828800" y="3549134"/>
            <a:ext cx="6858000" cy="307742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t>Derivative of loss L </a:t>
            </a:r>
            <a:r>
              <a:rPr lang="en-US" sz="3200" b="1" dirty="0" err="1" smtClean="0"/>
              <a:t>w.r.t</a:t>
            </a:r>
            <a:r>
              <a:rPr lang="en-US" sz="3200" b="1" dirty="0" smtClean="0"/>
              <a:t> W</a:t>
            </a:r>
            <a:endParaRPr lang="en-US" dirty="0"/>
          </a:p>
        </p:txBody>
      </p:sp>
      <p:sp>
        <p:nvSpPr>
          <p:cNvPr id="3" name="Content Placeholder 2"/>
          <p:cNvSpPr>
            <a:spLocks noGrp="1"/>
          </p:cNvSpPr>
          <p:nvPr>
            <p:ph idx="1"/>
          </p:nvPr>
        </p:nvSpPr>
        <p:spPr>
          <a:xfrm>
            <a:off x="457200" y="914400"/>
            <a:ext cx="8229600" cy="2514600"/>
          </a:xfrm>
        </p:spPr>
        <p:txBody>
          <a:bodyPr>
            <a:normAutofit lnSpcReduction="10000"/>
          </a:bodyPr>
          <a:lstStyle/>
          <a:p>
            <a:r>
              <a:rPr lang="cy-GB" dirty="0" smtClean="0"/>
              <a:t>∂L₄/∂W = (∂L₄/∂ŷ₄ * ∂ŷ₄/∂a₄ * ∂a₄/∂W) + (∂L₄/∂ŷ₄ * ∂ŷ₄/∂a₄ *∂a₄/∂a₃*∂a₃/∂W) + (∂L₄/∂ŷ₄ * ∂ŷ₄/∂a₄ *∂a₄/∂a₃*∂a₃/∂a₂*∂a₂/∂W) + (∂L₄/∂ŷ₄ * ∂ŷ₄/∂a₄ *∂a₄/∂a₃* ∂a₃/∂a₂*∂a₂/∂a₁*∂a₁/∂W)</a:t>
            </a:r>
            <a:endParaRPr lang="en-US" dirty="0"/>
          </a:p>
        </p:txBody>
      </p:sp>
      <p:pic>
        <p:nvPicPr>
          <p:cNvPr id="4" name="Picture 1"/>
          <p:cNvPicPr>
            <a:picLocks noChangeAspect="1" noChangeArrowheads="1"/>
          </p:cNvPicPr>
          <p:nvPr/>
        </p:nvPicPr>
        <p:blipFill>
          <a:blip r:embed="rId2"/>
          <a:srcRect/>
          <a:stretch>
            <a:fillRect/>
          </a:stretch>
        </p:blipFill>
        <p:spPr bwMode="auto">
          <a:xfrm>
            <a:off x="685800" y="3124200"/>
            <a:ext cx="8046674" cy="361082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sz="3200" b="1" dirty="0" smtClean="0"/>
              <a:t>Derivative of loss L </a:t>
            </a:r>
            <a:r>
              <a:rPr lang="en-US" sz="3200" b="1" dirty="0" err="1" smtClean="0"/>
              <a:t>w.r.t</a:t>
            </a:r>
            <a:r>
              <a:rPr lang="en-US" sz="3200" b="1" dirty="0" smtClean="0"/>
              <a:t> U</a:t>
            </a:r>
            <a:endParaRPr lang="en-US" dirty="0"/>
          </a:p>
        </p:txBody>
      </p:sp>
      <p:sp>
        <p:nvSpPr>
          <p:cNvPr id="3" name="Content Placeholder 2"/>
          <p:cNvSpPr>
            <a:spLocks noGrp="1"/>
          </p:cNvSpPr>
          <p:nvPr>
            <p:ph idx="1"/>
          </p:nvPr>
        </p:nvSpPr>
        <p:spPr>
          <a:xfrm>
            <a:off x="457200" y="609600"/>
            <a:ext cx="8229600" cy="3429001"/>
          </a:xfrm>
        </p:spPr>
        <p:txBody>
          <a:bodyPr/>
          <a:lstStyle/>
          <a:p>
            <a:r>
              <a:rPr lang="cy-GB" dirty="0" smtClean="0"/>
              <a:t>Similarly, ∂L/∂U can be written as,</a:t>
            </a:r>
          </a:p>
          <a:p>
            <a:r>
              <a:rPr lang="cy-GB" dirty="0" smtClean="0"/>
              <a:t>∂L₄/∂U = (∂L₄/∂ŷ₄ * ∂ŷ₄/∂a₄ * ∂a₄/∂U) + (∂L₄/∂ŷ₄ * ∂ŷ₄/∂a₄ *∂a₄/∂a₃*∂a₃/∂U) + (∂L₄/∂ŷ₄ * ∂ŷ₄/∂a₄ *∂a₄/∂a₃*∂a₃/∂a₂*∂a₂/∂U) + (∂L₄/∂ŷ₄ * ∂ŷ₄/∂a₄ *∂a₄/∂a₃*∂a₃/∂a₂*∂a₂/∂a₁*∂a₁/∂U)</a:t>
            </a:r>
          </a:p>
        </p:txBody>
      </p:sp>
      <p:pic>
        <p:nvPicPr>
          <p:cNvPr id="4" name="Picture 1"/>
          <p:cNvPicPr>
            <a:picLocks noChangeAspect="1" noChangeArrowheads="1"/>
          </p:cNvPicPr>
          <p:nvPr/>
        </p:nvPicPr>
        <p:blipFill>
          <a:blip r:embed="rId2"/>
          <a:srcRect/>
          <a:stretch>
            <a:fillRect/>
          </a:stretch>
        </p:blipFill>
        <p:spPr bwMode="auto">
          <a:xfrm>
            <a:off x="1143000" y="3810000"/>
            <a:ext cx="6294074" cy="282437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Recurrent Neural Network(RNN)</a:t>
            </a:r>
            <a:endParaRPr lang="en-US" dirty="0"/>
          </a:p>
        </p:txBody>
      </p:sp>
      <p:sp>
        <p:nvSpPr>
          <p:cNvPr id="3" name="Content Placeholder 2"/>
          <p:cNvSpPr>
            <a:spLocks noGrp="1"/>
          </p:cNvSpPr>
          <p:nvPr>
            <p:ph idx="1"/>
          </p:nvPr>
        </p:nvSpPr>
        <p:spPr>
          <a:xfrm>
            <a:off x="457200" y="1295400"/>
            <a:ext cx="8229600" cy="5135563"/>
          </a:xfrm>
        </p:spPr>
        <p:txBody>
          <a:bodyPr>
            <a:normAutofit fontScale="92500" lnSpcReduction="20000"/>
          </a:bodyPr>
          <a:lstStyle/>
          <a:p>
            <a:r>
              <a:rPr lang="en-US" dirty="0" smtClean="0"/>
              <a:t>RNN overcome these limitations by introducing a recurrent connection that allow information to flow from one time-step to the next. </a:t>
            </a:r>
          </a:p>
          <a:p>
            <a:r>
              <a:rPr lang="en-US" dirty="0" smtClean="0"/>
              <a:t>This recurrent connection enables RNNs to maintain </a:t>
            </a:r>
            <a:r>
              <a:rPr lang="en-US" dirty="0" smtClean="0">
                <a:solidFill>
                  <a:srgbClr val="FF0000"/>
                </a:solidFill>
              </a:rPr>
              <a:t>internal memory</a:t>
            </a:r>
            <a:r>
              <a:rPr lang="en-US" dirty="0" smtClean="0"/>
              <a:t>, where the output of each step is fed back as an input to the next step.</a:t>
            </a:r>
          </a:p>
          <a:p>
            <a:r>
              <a:rPr lang="en-US" dirty="0" smtClean="0"/>
              <a:t>This allows the network to capture the information from previous steps and utilize it in the current step, enabling model to learn temporal dependencies and handle input of variable length.</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sz="3200" b="1" dirty="0" smtClean="0"/>
              <a:t>Derivative of loss L </a:t>
            </a:r>
            <a:r>
              <a:rPr lang="en-US" sz="3200" b="1" dirty="0" err="1" smtClean="0"/>
              <a:t>w.r.t</a:t>
            </a:r>
            <a:r>
              <a:rPr lang="en-US" sz="3200" b="1" dirty="0" smtClean="0"/>
              <a:t> U</a:t>
            </a: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smtClean="0"/>
              <a:t>Where, </a:t>
            </a:r>
          </a:p>
          <a:p>
            <a:pPr>
              <a:buNone/>
            </a:pPr>
            <a:r>
              <a:rPr lang="en-US" dirty="0" smtClean="0"/>
              <a:t>     and aₜ = U * Xₜ + W* aₜ₋₁ + b</a:t>
            </a:r>
            <a:br>
              <a:rPr lang="en-US" dirty="0" smtClean="0"/>
            </a:br>
            <a:r>
              <a:rPr lang="en-US" dirty="0" smtClean="0"/>
              <a:t>	   aₜ = </a:t>
            </a:r>
            <a:r>
              <a:rPr lang="el-GR" dirty="0" smtClean="0"/>
              <a:t>σ</a:t>
            </a:r>
            <a:r>
              <a:rPr lang="en-US" dirty="0" smtClean="0"/>
              <a:t>(aₜ) and  ŷₜ = </a:t>
            </a:r>
            <a:r>
              <a:rPr lang="en-US" dirty="0" err="1" smtClean="0"/>
              <a:t>softmax</a:t>
            </a:r>
            <a:r>
              <a:rPr lang="en-US" dirty="0" smtClean="0"/>
              <a:t>(V * aₜ + c)</a:t>
            </a:r>
          </a:p>
          <a:p>
            <a:endParaRPr lang="cy-GB" dirty="0" smtClean="0"/>
          </a:p>
          <a:p>
            <a:r>
              <a:rPr lang="cy-GB" dirty="0" smtClean="0"/>
              <a:t>Here we’re summing up the gradients of loss across all time steps which represents the key difference between BPTT and regular backpropagation approach.</a:t>
            </a:r>
          </a:p>
          <a:p>
            <a:endParaRPr lang="cy-GB" dirty="0" smtClean="0"/>
          </a:p>
        </p:txBody>
      </p:sp>
      <p:pic>
        <p:nvPicPr>
          <p:cNvPr id="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0" y="685800"/>
            <a:ext cx="5181600" cy="77806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Training through RNN</a:t>
            </a: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fontAlgn="base"/>
            <a:r>
              <a:rPr lang="en-US" dirty="0" smtClean="0"/>
              <a:t>A </a:t>
            </a:r>
            <a:r>
              <a:rPr lang="en-US" dirty="0"/>
              <a:t>single-time step of the input is provided to the network.</a:t>
            </a:r>
          </a:p>
          <a:p>
            <a:pPr fontAlgn="base"/>
            <a:r>
              <a:rPr lang="en-US" dirty="0"/>
              <a:t>Then calculate its current state using a set of current input and the previous state.</a:t>
            </a:r>
          </a:p>
          <a:p>
            <a:pPr fontAlgn="base"/>
            <a:r>
              <a:rPr lang="en-US" dirty="0"/>
              <a:t>The current h</a:t>
            </a:r>
            <a:r>
              <a:rPr lang="en-US" baseline="-25000" dirty="0"/>
              <a:t>t</a:t>
            </a:r>
            <a:r>
              <a:rPr lang="en-US" dirty="0"/>
              <a:t> becomes h</a:t>
            </a:r>
            <a:r>
              <a:rPr lang="en-US" baseline="-25000" dirty="0"/>
              <a:t>t-1</a:t>
            </a:r>
            <a:r>
              <a:rPr lang="en-US" dirty="0"/>
              <a:t> for the next time step.</a:t>
            </a:r>
          </a:p>
          <a:p>
            <a:pPr fontAlgn="base"/>
            <a:r>
              <a:rPr lang="en-US" dirty="0"/>
              <a:t>One can go as many time steps according to the problem and join the information from all the previous states.</a:t>
            </a:r>
          </a:p>
          <a:p>
            <a:pPr fontAlgn="base"/>
            <a:r>
              <a:rPr lang="en-US" dirty="0"/>
              <a:t>Once all the time steps are completed the final current state is used to calculate the output.</a:t>
            </a:r>
          </a:p>
          <a:p>
            <a:pPr fontAlgn="base"/>
            <a:r>
              <a:rPr lang="en-US" dirty="0"/>
              <a:t>The output is then compared to the actual output </a:t>
            </a:r>
            <a:r>
              <a:rPr lang="en-US" dirty="0" err="1"/>
              <a:t>i.e</a:t>
            </a:r>
            <a:r>
              <a:rPr lang="en-US" dirty="0"/>
              <a:t> the target output and the error is generated.</a:t>
            </a:r>
          </a:p>
          <a:p>
            <a:pPr fontAlgn="base"/>
            <a:r>
              <a:rPr lang="en-US" dirty="0"/>
              <a:t>The error is then back-propagated to the network to update the weights and hence the network (RNN) is trained using </a:t>
            </a:r>
            <a:r>
              <a:rPr lang="en-US" dirty="0" err="1"/>
              <a:t>Backpropagation</a:t>
            </a:r>
            <a:r>
              <a:rPr lang="en-US" dirty="0"/>
              <a:t> through time.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 between RNN and Simple Neural Network </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838200" y="1549519"/>
            <a:ext cx="7177087" cy="454648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Applications of RNNs</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algn="just"/>
            <a:r>
              <a:rPr lang="en-US" b="1" dirty="0" smtClean="0"/>
              <a:t>Natural Language Processing</a:t>
            </a:r>
            <a:r>
              <a:rPr lang="en-US" dirty="0" smtClean="0"/>
              <a:t>: RNNs are widely used for language modeling, text generation, machine translation, and sentiment analysis.</a:t>
            </a:r>
          </a:p>
          <a:p>
            <a:pPr algn="just"/>
            <a:r>
              <a:rPr lang="en-US" b="1" dirty="0" smtClean="0"/>
              <a:t>Speech Recognition</a:t>
            </a:r>
            <a:r>
              <a:rPr lang="en-US" dirty="0" smtClean="0"/>
              <a:t>: They can model the temporal aspects of speech data, making them effective for transcribing spoken language.</a:t>
            </a:r>
          </a:p>
          <a:p>
            <a:pPr algn="just"/>
            <a:r>
              <a:rPr lang="en-US" b="1" dirty="0" smtClean="0"/>
              <a:t>Time Series Prediction</a:t>
            </a:r>
            <a:r>
              <a:rPr lang="en-US" dirty="0" smtClean="0"/>
              <a:t>: RNNs can analyze and predict future values in time-dependent datasets, such as stock prices or weather forecasting.</a:t>
            </a:r>
          </a:p>
          <a:p>
            <a:pPr algn="just"/>
            <a:r>
              <a:rPr lang="en-US" b="1" dirty="0" smtClean="0"/>
              <a:t>Music Generation</a:t>
            </a:r>
            <a:r>
              <a:rPr lang="en-US" dirty="0" smtClean="0"/>
              <a:t>: RNNs can be trained to compose music by learning from sequences of musical notes.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Limitations of RNN</a:t>
            </a: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algn="just"/>
            <a:r>
              <a:rPr lang="en-US" dirty="0" smtClean="0"/>
              <a:t>During </a:t>
            </a:r>
            <a:r>
              <a:rPr lang="en-US" dirty="0" err="1" smtClean="0"/>
              <a:t>backpropagation</a:t>
            </a:r>
            <a:r>
              <a:rPr lang="en-US" dirty="0" smtClean="0"/>
              <a:t>, gradients can become too small, leading to the vanishing gradient problem, or too large, resulting in the exploding gradient problem as they propagate backward through time. </a:t>
            </a:r>
          </a:p>
          <a:p>
            <a:pPr algn="just"/>
            <a:r>
              <a:rPr lang="en-US" dirty="0" smtClean="0"/>
              <a:t>In the case of vanishing gradients, the issue is that the gradient may become too small where the network struggles to capture long-term dependencies effectively.  It can still converge during training but it may take a very long time. </a:t>
            </a:r>
          </a:p>
          <a:p>
            <a:pPr algn="just"/>
            <a:r>
              <a:rPr lang="en-US" dirty="0" smtClean="0"/>
              <a:t>In contrast, in exploding gradient problem, large gradient can lead to numerical instability during training, causing the model to deviate from the optimal solution and making it difficult for the network to converge to global minima.</a:t>
            </a:r>
          </a:p>
          <a:p>
            <a:pPr algn="just"/>
            <a:r>
              <a:rPr lang="en-US" dirty="0" smtClean="0"/>
              <a:t>To address these problems, variations of RNN like Long-short term memory (LSTM) and Gated Recurrent Unit (GRU) networks have been introduced.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Variants of RNNs</a:t>
            </a:r>
            <a:endParaRPr lang="en-US"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pPr algn="just"/>
            <a:r>
              <a:rPr lang="en-US" b="1" dirty="0" smtClean="0"/>
              <a:t>Long Short-Term Memory (LSTM)</a:t>
            </a:r>
            <a:r>
              <a:rPr lang="en-US" dirty="0" smtClean="0"/>
              <a:t>: LSTMs are a specialized type of RNN designed to combat the vanishing gradient problem, which often hampers the training of standard RNNs. LSTMs introduce mechanisms called gates (input, forget, and output gates) that regulate the flow of information, allowing LSTMs to learn longer dependencies.</a:t>
            </a:r>
          </a:p>
          <a:p>
            <a:pPr algn="just"/>
            <a:r>
              <a:rPr lang="en-US" b="1" dirty="0" smtClean="0"/>
              <a:t>Gated Recurrent Unit (GRU)</a:t>
            </a:r>
            <a:r>
              <a:rPr lang="en-US" dirty="0" smtClean="0"/>
              <a:t>: GRUs are a simpler alternative to LSTMs, combining the input and forget gates into a single update gate. They perform similarly to LSTMs but with fewer parameters, making them computationally more efficient.</a:t>
            </a:r>
          </a:p>
          <a:p>
            <a:pPr algn="just"/>
            <a:r>
              <a:rPr lang="en-US" b="1" dirty="0" smtClean="0"/>
              <a:t>Bidirectional RNNs</a:t>
            </a:r>
            <a:r>
              <a:rPr lang="en-US" dirty="0" smtClean="0"/>
              <a:t>: These networks process the input sequence in both forward and backward directions, allowing the model to capture information from both past and future contexts. This can enhance performance on tasks like text classification and sequence labeling.</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87362"/>
          </a:xfrm>
        </p:spPr>
        <p:txBody>
          <a:bodyPr>
            <a:normAutofit fontScale="90000"/>
          </a:bodyPr>
          <a:lstStyle/>
          <a:p>
            <a:r>
              <a:rPr lang="en-US" sz="3200" dirty="0" smtClean="0"/>
              <a:t>Long Short-Term Memory (LSTM) Networks</a:t>
            </a:r>
            <a:endParaRPr lang="en-US" sz="3200" dirty="0"/>
          </a:p>
        </p:txBody>
      </p:sp>
      <p:sp>
        <p:nvSpPr>
          <p:cNvPr id="5" name="Content Placeholder 4"/>
          <p:cNvSpPr>
            <a:spLocks noGrp="1"/>
          </p:cNvSpPr>
          <p:nvPr>
            <p:ph idx="1"/>
          </p:nvPr>
        </p:nvSpPr>
        <p:spPr>
          <a:xfrm>
            <a:off x="457200" y="1066800"/>
            <a:ext cx="8229600" cy="5059363"/>
          </a:xfrm>
        </p:spPr>
        <p:txBody>
          <a:bodyPr>
            <a:normAutofit/>
          </a:bodyPr>
          <a:lstStyle/>
          <a:p>
            <a:pPr algn="just"/>
            <a:r>
              <a:rPr lang="en-US" dirty="0" smtClean="0"/>
              <a:t>LSTMs are a specialized type of Recurrent Neural Network (RNN) designed to address the vanishing gradient problem.</a:t>
            </a:r>
          </a:p>
          <a:p>
            <a:pPr algn="just"/>
            <a:r>
              <a:rPr lang="en-US" dirty="0" smtClean="0"/>
              <a:t>It is enabled to learn long-range dependencies in sequential data. </a:t>
            </a:r>
          </a:p>
          <a:p>
            <a:pPr algn="just"/>
            <a:r>
              <a:rPr lang="en-US" dirty="0" smtClean="0"/>
              <a:t>They achieve this through a unique architecture that includes memory cells and gating mechanisms.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Key Components of LSTM</a:t>
            </a:r>
            <a:endParaRPr lang="en-US" dirty="0"/>
          </a:p>
        </p:txBody>
      </p:sp>
      <p:sp>
        <p:nvSpPr>
          <p:cNvPr id="3" name="Content Placeholder 2"/>
          <p:cNvSpPr>
            <a:spLocks noGrp="1"/>
          </p:cNvSpPr>
          <p:nvPr>
            <p:ph idx="1"/>
          </p:nvPr>
        </p:nvSpPr>
        <p:spPr>
          <a:xfrm>
            <a:off x="457200" y="1066800"/>
            <a:ext cx="8229600" cy="5410200"/>
          </a:xfrm>
        </p:spPr>
        <p:txBody>
          <a:bodyPr>
            <a:normAutofit fontScale="85000" lnSpcReduction="10000"/>
          </a:bodyPr>
          <a:lstStyle/>
          <a:p>
            <a:pPr marL="571500" indent="-571500" algn="just"/>
            <a:r>
              <a:rPr lang="en-US" dirty="0" smtClean="0"/>
              <a:t>An LSTM cell contains several components that interact in a structured way to retain relevant information over long sequences, while discarding unnecessary information.</a:t>
            </a:r>
            <a:endParaRPr lang="en-US" b="1" dirty="0" smtClean="0"/>
          </a:p>
          <a:p>
            <a:pPr marL="571500" indent="-571500">
              <a:buAutoNum type="romanLcParenBoth"/>
            </a:pPr>
            <a:r>
              <a:rPr lang="en-US" b="1" dirty="0" smtClean="0"/>
              <a:t>Cell State</a:t>
            </a:r>
            <a:r>
              <a:rPr lang="en-US" dirty="0" smtClean="0"/>
              <a:t>: </a:t>
            </a:r>
          </a:p>
          <a:p>
            <a:pPr marL="571500" indent="-571500" algn="just"/>
            <a:r>
              <a:rPr lang="en-US" dirty="0" smtClean="0"/>
              <a:t>The core idea of LSTM is the </a:t>
            </a:r>
            <a:r>
              <a:rPr lang="en-US" i="1" dirty="0" smtClean="0"/>
              <a:t>cell state</a:t>
            </a:r>
            <a:r>
              <a:rPr lang="en-US" dirty="0" smtClean="0"/>
              <a:t>, which acts as a conveyor belt running through the entire sequence, enabling the memory to persist over time. </a:t>
            </a:r>
          </a:p>
          <a:p>
            <a:pPr marL="571500" indent="-571500" algn="just"/>
            <a:r>
              <a:rPr lang="en-US" dirty="0" smtClean="0"/>
              <a:t>It can be thought of as the long-term memory of the network, carrying information across many time steps.</a:t>
            </a:r>
          </a:p>
          <a:p>
            <a:pPr marL="571500" indent="-571500" algn="just"/>
            <a:r>
              <a:rPr lang="en-US" dirty="0" smtClean="0"/>
              <a:t>The cell state is modified in a controlled manner by the various gates.</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Key Components of LSTM</a:t>
            </a:r>
            <a:endParaRPr lang="en-US" dirty="0"/>
          </a:p>
        </p:txBody>
      </p:sp>
      <p:sp>
        <p:nvSpPr>
          <p:cNvPr id="3" name="Content Placeholder 2"/>
          <p:cNvSpPr>
            <a:spLocks noGrp="1"/>
          </p:cNvSpPr>
          <p:nvPr>
            <p:ph idx="1"/>
          </p:nvPr>
        </p:nvSpPr>
        <p:spPr>
          <a:xfrm>
            <a:off x="457200" y="1066800"/>
            <a:ext cx="8229600" cy="5410200"/>
          </a:xfrm>
        </p:spPr>
        <p:txBody>
          <a:bodyPr>
            <a:normAutofit/>
          </a:bodyPr>
          <a:lstStyle/>
          <a:p>
            <a:pPr marL="571500" indent="-571500">
              <a:buAutoNum type="romanLcParenBoth" startAt="2"/>
            </a:pPr>
            <a:r>
              <a:rPr lang="en-US" b="1" dirty="0" smtClean="0"/>
              <a:t>Gates</a:t>
            </a:r>
            <a:r>
              <a:rPr lang="en-US" dirty="0" smtClean="0"/>
              <a:t>: </a:t>
            </a:r>
          </a:p>
          <a:p>
            <a:pPr marL="571500" indent="-571500"/>
            <a:r>
              <a:rPr lang="en-US" dirty="0" smtClean="0"/>
              <a:t>LSTMs use three types of gates to control the flow of information:</a:t>
            </a:r>
          </a:p>
          <a:p>
            <a:pPr lvl="1"/>
            <a:r>
              <a:rPr lang="en-US" b="1" dirty="0" smtClean="0"/>
              <a:t>Forget Gate</a:t>
            </a:r>
            <a:r>
              <a:rPr lang="en-US" dirty="0" smtClean="0"/>
              <a:t>: The forget gate determines which information from the previous cell state should be discarded. </a:t>
            </a:r>
          </a:p>
          <a:p>
            <a:pPr lvl="1"/>
            <a:r>
              <a:rPr lang="en-US" b="1" dirty="0" smtClean="0"/>
              <a:t>Input Gate</a:t>
            </a:r>
            <a:r>
              <a:rPr lang="en-US" dirty="0" smtClean="0"/>
              <a:t>: Determines what new information should be added to the cell state.</a:t>
            </a:r>
          </a:p>
          <a:p>
            <a:pPr lvl="1"/>
            <a:r>
              <a:rPr lang="en-US" b="1" dirty="0" smtClean="0"/>
              <a:t>Output Gate</a:t>
            </a:r>
            <a:r>
              <a:rPr lang="en-US" dirty="0" smtClean="0"/>
              <a:t>: Decides what part of the cell state should be output to the next layer.</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Components of LSTM</a:t>
            </a:r>
            <a:endParaRPr lang="en-US" dirty="0"/>
          </a:p>
        </p:txBody>
      </p:sp>
      <p:sp>
        <p:nvSpPr>
          <p:cNvPr id="3" name="Content Placeholder 2"/>
          <p:cNvSpPr>
            <a:spLocks noGrp="1"/>
          </p:cNvSpPr>
          <p:nvPr>
            <p:ph idx="1"/>
          </p:nvPr>
        </p:nvSpPr>
        <p:spPr/>
        <p:txBody>
          <a:bodyPr/>
          <a:lstStyle/>
          <a:p>
            <a:pPr marL="342900" lvl="1" indent="-342900">
              <a:buNone/>
            </a:pPr>
            <a:r>
              <a:rPr lang="en-US" b="1" dirty="0" smtClean="0"/>
              <a:t>1. Forget Gate</a:t>
            </a:r>
            <a:r>
              <a:rPr lang="en-US" dirty="0" smtClean="0"/>
              <a:t>:</a:t>
            </a:r>
          </a:p>
          <a:p>
            <a:r>
              <a:rPr lang="en-US" dirty="0" smtClean="0"/>
              <a:t>The forget gate determines which information from the previous cell state should be discarded. </a:t>
            </a:r>
          </a:p>
          <a:p>
            <a:r>
              <a:rPr lang="en-US" dirty="0" smtClean="0"/>
              <a:t>It takes the previous hidden state (h</a:t>
            </a:r>
            <a:r>
              <a:rPr lang="en-US" baseline="-25000" dirty="0" smtClean="0"/>
              <a:t>t−1</a:t>
            </a:r>
            <a:r>
              <a:rPr lang="en-US" dirty="0" smtClean="0"/>
              <a:t>) and the input at the current time step (</a:t>
            </a:r>
            <a:r>
              <a:rPr lang="en-US" dirty="0" err="1" smtClean="0"/>
              <a:t>x</a:t>
            </a:r>
            <a:r>
              <a:rPr lang="en-US" baseline="-25000" dirty="0" err="1" smtClean="0"/>
              <a:t>t</a:t>
            </a:r>
            <a:r>
              <a:rPr lang="en-US" dirty="0" smtClean="0"/>
              <a:t>​) as inputs and passes them through a sigmoid activation function.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411162"/>
          </a:xfrm>
        </p:spPr>
        <p:txBody>
          <a:bodyPr>
            <a:noAutofit/>
          </a:bodyPr>
          <a:lstStyle/>
          <a:p>
            <a:r>
              <a:rPr lang="en-US" sz="3200" dirty="0" smtClean="0"/>
              <a:t>Recurrent Neural Network(RNN)</a:t>
            </a:r>
            <a:endParaRPr lang="en-US" sz="3200" dirty="0"/>
          </a:p>
        </p:txBody>
      </p:sp>
      <p:pic>
        <p:nvPicPr>
          <p:cNvPr id="6" name="Picture 2"/>
          <p:cNvPicPr>
            <a:picLocks noChangeAspect="1" noChangeArrowheads="1"/>
          </p:cNvPicPr>
          <p:nvPr/>
        </p:nvPicPr>
        <p:blipFill>
          <a:blip r:embed="rId2"/>
          <a:srcRect/>
          <a:stretch>
            <a:fillRect/>
          </a:stretch>
        </p:blipFill>
        <p:spPr bwMode="auto">
          <a:xfrm>
            <a:off x="685800" y="685800"/>
            <a:ext cx="8001000" cy="268605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5181600" y="3657600"/>
            <a:ext cx="2971800" cy="2667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600200" y="3505200"/>
            <a:ext cx="32004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dirty="0" smtClean="0"/>
              <a:t>LSTM Cell Operations</a:t>
            </a:r>
            <a:endParaRPr lang="en-US" sz="3200" dirty="0"/>
          </a:p>
        </p:txBody>
      </p:sp>
      <p:pic>
        <p:nvPicPr>
          <p:cNvPr id="1027" name="Picture 3"/>
          <p:cNvPicPr>
            <a:picLocks noChangeAspect="1" noChangeArrowheads="1"/>
          </p:cNvPicPr>
          <p:nvPr/>
        </p:nvPicPr>
        <p:blipFill>
          <a:blip r:embed="rId2"/>
          <a:srcRect/>
          <a:stretch>
            <a:fillRect/>
          </a:stretch>
        </p:blipFill>
        <p:spPr bwMode="auto">
          <a:xfrm>
            <a:off x="914400" y="3505200"/>
            <a:ext cx="7620000" cy="30543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81000" y="838201"/>
            <a:ext cx="8077200" cy="1219200"/>
          </a:xfrm>
          <a:prstGeom prst="rect">
            <a:avLst/>
          </a:prstGeom>
          <a:noFill/>
          <a:ln w="9525">
            <a:noFill/>
            <a:miter lim="800000"/>
            <a:headEnd/>
            <a:tailEnd/>
          </a:ln>
          <a:effectLst/>
        </p:spPr>
      </p:pic>
      <p:sp>
        <p:nvSpPr>
          <p:cNvPr id="9" name="Rectangle 8"/>
          <p:cNvSpPr/>
          <p:nvPr/>
        </p:nvSpPr>
        <p:spPr>
          <a:xfrm>
            <a:off x="914400" y="2057400"/>
            <a:ext cx="7391400" cy="830997"/>
          </a:xfrm>
          <a:prstGeom prst="rect">
            <a:avLst/>
          </a:prstGeom>
        </p:spPr>
        <p:txBody>
          <a:bodyPr wrap="square">
            <a:spAutoFit/>
          </a:bodyPr>
          <a:lstStyle/>
          <a:p>
            <a:pPr>
              <a:buFont typeface="Arial" pitchFamily="34" charset="0"/>
              <a:buChar char="•"/>
            </a:pPr>
            <a:r>
              <a:rPr lang="en-US" sz="2400" dirty="0" smtClean="0"/>
              <a:t>  Output: A vector of values between 0 and 1 that determine what information to forget from the cell state.</a:t>
            </a:r>
            <a:endParaRPr lang="en-US" sz="2400" dirty="0"/>
          </a:p>
        </p:txBody>
      </p:sp>
      <p:sp>
        <p:nvSpPr>
          <p:cNvPr id="6" name="Rectangle 5"/>
          <p:cNvSpPr/>
          <p:nvPr/>
        </p:nvSpPr>
        <p:spPr>
          <a:xfrm>
            <a:off x="914400" y="2895600"/>
            <a:ext cx="7543800" cy="646331"/>
          </a:xfrm>
          <a:prstGeom prst="rect">
            <a:avLst/>
          </a:prstGeom>
        </p:spPr>
        <p:txBody>
          <a:bodyPr wrap="square">
            <a:spAutoFit/>
          </a:bodyPr>
          <a:lstStyle/>
          <a:p>
            <a:pPr>
              <a:buFont typeface="Arial" pitchFamily="34" charset="0"/>
              <a:buChar char="•"/>
            </a:pPr>
            <a:r>
              <a:rPr lang="en-US" dirty="0" smtClean="0"/>
              <a:t> The output value 0 means "completely forget" and 1 means "completely retain."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LSTM Cell Operations</a:t>
            </a:r>
            <a:endParaRPr lang="en-US" dirty="0"/>
          </a:p>
        </p:txBody>
      </p:sp>
      <p:sp>
        <p:nvSpPr>
          <p:cNvPr id="3" name="Content Placeholder 2"/>
          <p:cNvSpPr>
            <a:spLocks noGrp="1"/>
          </p:cNvSpPr>
          <p:nvPr>
            <p:ph idx="1"/>
          </p:nvPr>
        </p:nvSpPr>
        <p:spPr>
          <a:xfrm>
            <a:off x="457200" y="990600"/>
            <a:ext cx="8229600" cy="5135563"/>
          </a:xfrm>
        </p:spPr>
        <p:txBody>
          <a:bodyPr/>
          <a:lstStyle/>
          <a:p>
            <a:pPr>
              <a:buNone/>
            </a:pPr>
            <a:r>
              <a:rPr lang="en-IN" dirty="0" smtClean="0"/>
              <a:t>2. Input Gate (i</a:t>
            </a:r>
            <a:r>
              <a:rPr lang="en-IN" baseline="-25000" dirty="0" smtClean="0"/>
              <a:t>t</a:t>
            </a:r>
            <a:r>
              <a:rPr lang="en-IN" dirty="0" smtClean="0"/>
              <a:t>): </a:t>
            </a:r>
          </a:p>
          <a:p>
            <a:r>
              <a:rPr lang="en-US" dirty="0" smtClean="0"/>
              <a:t>The input gate controls how much of the new information from the current input and hidden state should be added to the cell state. </a:t>
            </a:r>
          </a:p>
          <a:p>
            <a:r>
              <a:rPr lang="en-US" dirty="0" smtClean="0"/>
              <a:t>Like the forget gate, it uses a sigmoid function to output a value between 0 and 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762000" y="3124200"/>
            <a:ext cx="7620000" cy="3054350"/>
          </a:xfrm>
          <a:prstGeom prst="rect">
            <a:avLst/>
          </a:prstGeom>
          <a:noFill/>
          <a:ln w="9525">
            <a:noFill/>
            <a:miter lim="800000"/>
            <a:headEnd/>
            <a:tailEnd/>
          </a:ln>
          <a:effectLst/>
        </p:spPr>
      </p:pic>
      <p:pic>
        <p:nvPicPr>
          <p:cNvPr id="31746" name="Picture 2"/>
          <p:cNvPicPr>
            <a:picLocks noChangeAspect="1" noChangeArrowheads="1"/>
          </p:cNvPicPr>
          <p:nvPr/>
        </p:nvPicPr>
        <p:blipFill>
          <a:blip r:embed="rId3"/>
          <a:srcRect/>
          <a:stretch>
            <a:fillRect/>
          </a:stretch>
        </p:blipFill>
        <p:spPr bwMode="auto">
          <a:xfrm>
            <a:off x="457200" y="457200"/>
            <a:ext cx="7537450" cy="1689100"/>
          </a:xfrm>
          <a:prstGeom prst="rect">
            <a:avLst/>
          </a:prstGeom>
          <a:noFill/>
          <a:ln w="9525">
            <a:noFill/>
            <a:miter lim="800000"/>
            <a:headEnd/>
            <a:tailEnd/>
          </a:ln>
          <a:effectLst/>
        </p:spPr>
      </p:pic>
      <p:sp>
        <p:nvSpPr>
          <p:cNvPr id="7" name="Rectangle 6"/>
          <p:cNvSpPr/>
          <p:nvPr/>
        </p:nvSpPr>
        <p:spPr>
          <a:xfrm>
            <a:off x="533400" y="2362200"/>
            <a:ext cx="7772400" cy="707886"/>
          </a:xfrm>
          <a:prstGeom prst="rect">
            <a:avLst/>
          </a:prstGeom>
        </p:spPr>
        <p:txBody>
          <a:bodyPr wrap="square">
            <a:spAutoFit/>
          </a:bodyPr>
          <a:lstStyle/>
          <a:p>
            <a:pPr>
              <a:buFont typeface="Arial" pitchFamily="34" charset="0"/>
              <a:buChar char="•"/>
            </a:pPr>
            <a:r>
              <a:rPr lang="en-US" dirty="0" smtClean="0"/>
              <a:t>  </a:t>
            </a:r>
            <a:r>
              <a:rPr lang="en-US" sz="2000" dirty="0" smtClean="0"/>
              <a:t>Output: The input gate determines which values to update in the cell state</a:t>
            </a: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LSTM Cell Operations</a:t>
            </a:r>
            <a:endParaRPr lang="en-US" dirty="0"/>
          </a:p>
        </p:txBody>
      </p:sp>
      <p:sp>
        <p:nvSpPr>
          <p:cNvPr id="3" name="Content Placeholder 2"/>
          <p:cNvSpPr>
            <a:spLocks noGrp="1"/>
          </p:cNvSpPr>
          <p:nvPr>
            <p:ph idx="1"/>
          </p:nvPr>
        </p:nvSpPr>
        <p:spPr>
          <a:xfrm>
            <a:off x="381000" y="914400"/>
            <a:ext cx="8229600" cy="5562600"/>
          </a:xfrm>
        </p:spPr>
        <p:txBody>
          <a:bodyPr/>
          <a:lstStyle/>
          <a:p>
            <a:pPr>
              <a:buNone/>
            </a:pPr>
            <a:r>
              <a:rPr lang="en-IN" dirty="0" smtClean="0"/>
              <a:t>3. </a:t>
            </a:r>
          </a:p>
          <a:p>
            <a:r>
              <a:rPr lang="en-US" dirty="0" smtClean="0"/>
              <a:t>A </a:t>
            </a:r>
            <a:r>
              <a:rPr lang="en-US" dirty="0" err="1" smtClean="0"/>
              <a:t>tanh</a:t>
            </a:r>
            <a:r>
              <a:rPr lang="en-US" dirty="0" smtClean="0"/>
              <a:t> layer is used to create a new candidate cell state, which contains potential new information that could be added to the cell state. </a:t>
            </a:r>
          </a:p>
          <a:p>
            <a:r>
              <a:rPr lang="en-US" dirty="0" smtClean="0"/>
              <a:t>This is generated using the current input and the previous hidden state.</a:t>
            </a:r>
            <a:r>
              <a:rPr lang="en-IN" dirty="0" smtClean="0"/>
              <a:t>  The formula is:</a:t>
            </a:r>
            <a:endParaRPr lang="en-US" dirty="0"/>
          </a:p>
        </p:txBody>
      </p:sp>
      <p:pic>
        <p:nvPicPr>
          <p:cNvPr id="72708" name="Picture 4"/>
          <p:cNvPicPr>
            <a:picLocks noChangeAspect="1" noChangeArrowheads="1"/>
          </p:cNvPicPr>
          <p:nvPr/>
        </p:nvPicPr>
        <p:blipFill>
          <a:blip r:embed="rId2"/>
          <a:srcRect/>
          <a:stretch>
            <a:fillRect/>
          </a:stretch>
        </p:blipFill>
        <p:spPr bwMode="auto">
          <a:xfrm>
            <a:off x="914400" y="914400"/>
            <a:ext cx="3076575" cy="514350"/>
          </a:xfrm>
          <a:prstGeom prst="rect">
            <a:avLst/>
          </a:prstGeom>
          <a:noFill/>
          <a:ln w="9525">
            <a:noFill/>
            <a:miter lim="800000"/>
            <a:headEnd/>
            <a:tailEnd/>
          </a:ln>
          <a:effectLst/>
        </p:spPr>
      </p:pic>
      <p:pic>
        <p:nvPicPr>
          <p:cNvPr id="72709" name="Picture 5"/>
          <p:cNvPicPr>
            <a:picLocks noChangeAspect="1" noChangeArrowheads="1"/>
          </p:cNvPicPr>
          <p:nvPr/>
        </p:nvPicPr>
        <p:blipFill>
          <a:blip r:embed="rId3"/>
          <a:srcRect/>
          <a:stretch>
            <a:fillRect/>
          </a:stretch>
        </p:blipFill>
        <p:spPr bwMode="auto">
          <a:xfrm>
            <a:off x="1066800" y="4800600"/>
            <a:ext cx="4229100" cy="5715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LSTM Cell Operations</a:t>
            </a:r>
            <a:endParaRPr lang="en-US" dirty="0"/>
          </a:p>
        </p:txBody>
      </p:sp>
      <p:sp>
        <p:nvSpPr>
          <p:cNvPr id="3" name="Content Placeholder 2"/>
          <p:cNvSpPr>
            <a:spLocks noGrp="1"/>
          </p:cNvSpPr>
          <p:nvPr>
            <p:ph idx="1"/>
          </p:nvPr>
        </p:nvSpPr>
        <p:spPr>
          <a:xfrm>
            <a:off x="457200" y="762000"/>
            <a:ext cx="8229600" cy="3352801"/>
          </a:xfrm>
        </p:spPr>
        <p:txBody>
          <a:bodyPr>
            <a:normAutofit fontScale="92500" lnSpcReduction="20000"/>
          </a:bodyPr>
          <a:lstStyle/>
          <a:p>
            <a:pPr>
              <a:buNone/>
            </a:pPr>
            <a:r>
              <a:rPr lang="en-IN" dirty="0" smtClean="0"/>
              <a:t>4. </a:t>
            </a:r>
            <a:r>
              <a:rPr lang="en-US" b="1" dirty="0" smtClean="0"/>
              <a:t>Updating the Cell State (C</a:t>
            </a:r>
            <a:r>
              <a:rPr lang="en-US" b="1" baseline="-25000" dirty="0" smtClean="0"/>
              <a:t>t</a:t>
            </a:r>
            <a:r>
              <a:rPr lang="en-US" b="1" dirty="0" smtClean="0"/>
              <a:t>​)</a:t>
            </a:r>
            <a:r>
              <a:rPr lang="en-US" dirty="0" smtClean="0"/>
              <a:t>:</a:t>
            </a:r>
          </a:p>
          <a:p>
            <a:pPr algn="just"/>
            <a:r>
              <a:rPr lang="en-US" dirty="0" smtClean="0"/>
              <a:t>The new cell state is updated by combining the forget gate's decision and the input gate's decision. </a:t>
            </a:r>
          </a:p>
          <a:p>
            <a:pPr algn="just"/>
            <a:r>
              <a:rPr lang="en-US" dirty="0" smtClean="0"/>
              <a:t>The forget gate decides what to remove from the previous cell state, and the input gate decides what new information to add.</a:t>
            </a:r>
          </a:p>
          <a:p>
            <a:r>
              <a:rPr lang="en-IN" dirty="0" smtClean="0"/>
              <a:t>The formula is: </a:t>
            </a:r>
            <a:endParaRPr lang="en-US" dirty="0" smtClean="0"/>
          </a:p>
          <a:p>
            <a:pPr>
              <a:buNone/>
            </a:pPr>
            <a:endParaRPr lang="en-US" dirty="0"/>
          </a:p>
        </p:txBody>
      </p:sp>
      <p:pic>
        <p:nvPicPr>
          <p:cNvPr id="73730" name="Picture 2"/>
          <p:cNvPicPr>
            <a:picLocks noChangeAspect="1" noChangeArrowheads="1"/>
          </p:cNvPicPr>
          <p:nvPr/>
        </p:nvPicPr>
        <p:blipFill>
          <a:blip r:embed="rId2"/>
          <a:srcRect/>
          <a:stretch>
            <a:fillRect/>
          </a:stretch>
        </p:blipFill>
        <p:spPr bwMode="auto">
          <a:xfrm>
            <a:off x="3200400" y="3505200"/>
            <a:ext cx="3343275" cy="60960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990600" y="4114800"/>
            <a:ext cx="6083326" cy="2438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LSTM Cell Operations</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buNone/>
            </a:pPr>
            <a:r>
              <a:rPr lang="en-IN" dirty="0" smtClean="0"/>
              <a:t>5. Output Gate(</a:t>
            </a:r>
            <a:r>
              <a:rPr lang="en-IN" dirty="0" err="1" smtClean="0"/>
              <a:t>O</a:t>
            </a:r>
            <a:r>
              <a:rPr lang="en-IN" baseline="-25000" dirty="0" err="1" smtClean="0"/>
              <a:t>t</a:t>
            </a:r>
            <a:r>
              <a:rPr lang="en-IN" dirty="0" smtClean="0"/>
              <a:t>):</a:t>
            </a:r>
          </a:p>
          <a:p>
            <a:r>
              <a:rPr lang="en-US" dirty="0" smtClean="0"/>
              <a:t>The output gate decides what the next hidden state (h</a:t>
            </a:r>
            <a:r>
              <a:rPr lang="en-US" baseline="-25000" dirty="0" smtClean="0"/>
              <a:t>t</a:t>
            </a:r>
            <a:r>
              <a:rPr lang="en-US" dirty="0" smtClean="0"/>
              <a:t>​) should be. </a:t>
            </a:r>
          </a:p>
          <a:p>
            <a:r>
              <a:rPr lang="en-US" dirty="0" smtClean="0">
                <a:solidFill>
                  <a:srgbClr val="FF0000"/>
                </a:solidFill>
              </a:rPr>
              <a:t>This hidden state is used for predictions and also passed to the next time step. </a:t>
            </a:r>
          </a:p>
          <a:p>
            <a:r>
              <a:rPr lang="en-US" dirty="0" smtClean="0"/>
              <a:t>The output gate first passes the previous hidden state and the current input through a sigmoid activation to determine which parts of the cell state should be output to the next time step.</a:t>
            </a:r>
          </a:p>
          <a:p>
            <a:r>
              <a:rPr lang="en-US" dirty="0" smtClean="0"/>
              <a:t>Then, the updated cell state is passed through a </a:t>
            </a:r>
            <a:r>
              <a:rPr lang="en-US" dirty="0" err="1" smtClean="0"/>
              <a:t>tanh</a:t>
            </a:r>
            <a:r>
              <a:rPr lang="en-US" dirty="0" smtClean="0"/>
              <a:t> function to squash the values between -1 and 1, and the result is multiplied element-wise by the output gate's decision.</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685800" y="3352800"/>
            <a:ext cx="7620000" cy="3054350"/>
          </a:xfrm>
          <a:prstGeom prst="rect">
            <a:avLst/>
          </a:prstGeom>
          <a:noFill/>
          <a:ln w="9525">
            <a:noFill/>
            <a:miter lim="800000"/>
            <a:headEnd/>
            <a:tailEnd/>
          </a:ln>
          <a:effectLst/>
        </p:spPr>
      </p:pic>
      <p:sp>
        <p:nvSpPr>
          <p:cNvPr id="6" name="Rectangle 5"/>
          <p:cNvSpPr/>
          <p:nvPr/>
        </p:nvSpPr>
        <p:spPr>
          <a:xfrm>
            <a:off x="838200" y="2438400"/>
            <a:ext cx="7086600" cy="830997"/>
          </a:xfrm>
          <a:prstGeom prst="rect">
            <a:avLst/>
          </a:prstGeom>
        </p:spPr>
        <p:txBody>
          <a:bodyPr wrap="square">
            <a:spAutoFit/>
          </a:bodyPr>
          <a:lstStyle/>
          <a:p>
            <a:pPr>
              <a:buFont typeface="Arial" pitchFamily="34" charset="0"/>
              <a:buChar char="•"/>
            </a:pPr>
            <a:r>
              <a:rPr lang="en-US" sz="2400" dirty="0" smtClean="0"/>
              <a:t>  This output will be passed to the next LSTM cell and to the next layer of the network.</a:t>
            </a:r>
            <a:endParaRPr lang="en-US" sz="2400" dirty="0"/>
          </a:p>
        </p:txBody>
      </p:sp>
      <p:pic>
        <p:nvPicPr>
          <p:cNvPr id="29697" name="Picture 1"/>
          <p:cNvPicPr>
            <a:picLocks noChangeAspect="1" noChangeArrowheads="1"/>
          </p:cNvPicPr>
          <p:nvPr/>
        </p:nvPicPr>
        <p:blipFill>
          <a:blip r:embed="rId3"/>
          <a:srcRect/>
          <a:stretch>
            <a:fillRect/>
          </a:stretch>
        </p:blipFill>
        <p:spPr bwMode="auto">
          <a:xfrm>
            <a:off x="609600" y="381000"/>
            <a:ext cx="7448550" cy="21336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LSTM Working Mechanism:</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dirty="0" smtClean="0"/>
              <a:t>At each time step t:</a:t>
            </a:r>
          </a:p>
          <a:p>
            <a:r>
              <a:rPr lang="en-US" b="1" dirty="0" smtClean="0"/>
              <a:t>Forget gate</a:t>
            </a:r>
            <a:r>
              <a:rPr lang="en-US" dirty="0" smtClean="0"/>
              <a:t> controls what proportion of the previous cell state C</a:t>
            </a:r>
            <a:r>
              <a:rPr lang="en-US" baseline="-25000" dirty="0" smtClean="0"/>
              <a:t>t−1</a:t>
            </a:r>
            <a:r>
              <a:rPr lang="en-US" dirty="0" smtClean="0"/>
              <a:t>​ should be "forgotten."</a:t>
            </a:r>
          </a:p>
          <a:p>
            <a:r>
              <a:rPr lang="en-US" b="1" dirty="0" smtClean="0"/>
              <a:t>Input gate</a:t>
            </a:r>
            <a:r>
              <a:rPr lang="en-US" dirty="0" smtClean="0"/>
              <a:t> decides how much of the current input (combined with the previous hidden state) should update the current cell state.</a:t>
            </a:r>
          </a:p>
          <a:p>
            <a:r>
              <a:rPr lang="en-US" b="1" dirty="0" smtClean="0"/>
              <a:t>Cell state</a:t>
            </a:r>
            <a:r>
              <a:rPr lang="en-US" dirty="0" smtClean="0"/>
              <a:t> is updated based on the decisions of the forget and input gates.</a:t>
            </a:r>
          </a:p>
          <a:p>
            <a:r>
              <a:rPr lang="en-US" b="1" dirty="0" smtClean="0"/>
              <a:t>Output gate</a:t>
            </a:r>
            <a:r>
              <a:rPr lang="en-US" dirty="0" smtClean="0"/>
              <a:t> controls the flow of information from the updated cell state to the hidden state h</a:t>
            </a:r>
            <a:r>
              <a:rPr lang="en-US" baseline="-25000" dirty="0" smtClean="0"/>
              <a:t>t</a:t>
            </a:r>
            <a:r>
              <a:rPr lang="en-US" dirty="0" smtClean="0"/>
              <a:t>​, which is passed to the next time step and possibly used as output.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LSTM</a:t>
            </a:r>
            <a:endParaRPr lang="en-US" dirty="0"/>
          </a:p>
        </p:txBody>
      </p:sp>
      <p:sp>
        <p:nvSpPr>
          <p:cNvPr id="3" name="Content Placeholder 2"/>
          <p:cNvSpPr>
            <a:spLocks noGrp="1"/>
          </p:cNvSpPr>
          <p:nvPr>
            <p:ph idx="1"/>
          </p:nvPr>
        </p:nvSpPr>
        <p:spPr>
          <a:xfrm>
            <a:off x="457200" y="990600"/>
            <a:ext cx="8229600" cy="5486400"/>
          </a:xfrm>
        </p:spPr>
        <p:txBody>
          <a:bodyPr>
            <a:normAutofit fontScale="70000" lnSpcReduction="20000"/>
          </a:bodyPr>
          <a:lstStyle/>
          <a:p>
            <a:r>
              <a:rPr lang="en-US" sz="3400" b="1" dirty="0" smtClean="0"/>
              <a:t>Key Advantages of LSTM:</a:t>
            </a:r>
          </a:p>
          <a:p>
            <a:pPr>
              <a:buNone/>
            </a:pPr>
            <a:r>
              <a:rPr lang="en-US" sz="3400" b="1" dirty="0" smtClean="0"/>
              <a:t>1. Long-Term Dependency Handling</a:t>
            </a:r>
            <a:r>
              <a:rPr lang="en-US" sz="3400" dirty="0" smtClean="0"/>
              <a:t>: LSTMs are designed to maintain information over longer time periods without losing it due to vanishing gradients, unlike standard RNNs.</a:t>
            </a:r>
          </a:p>
          <a:p>
            <a:pPr>
              <a:buNone/>
            </a:pPr>
            <a:r>
              <a:rPr lang="en-US" sz="3400" b="1" dirty="0" smtClean="0"/>
              <a:t>2. Selective Memory</a:t>
            </a:r>
            <a:r>
              <a:rPr lang="en-US" sz="3400" dirty="0" smtClean="0"/>
              <a:t>: The gating mechanisms allow the network to decide what to remember and what to forget, which makes it suitable for tasks involving sequential data with long-term dependencies (e.g., time series prediction, language modeling, machine translation).</a:t>
            </a:r>
          </a:p>
          <a:p>
            <a:r>
              <a:rPr lang="en-US" sz="3400" b="1" dirty="0" smtClean="0"/>
              <a:t>LSTM Variants:</a:t>
            </a:r>
          </a:p>
          <a:p>
            <a:pPr>
              <a:buNone/>
            </a:pPr>
            <a:r>
              <a:rPr lang="en-US" sz="3400" b="1" dirty="0" smtClean="0"/>
              <a:t>1. Bidirectional LSTM (</a:t>
            </a:r>
            <a:r>
              <a:rPr lang="en-US" sz="3400" b="1" dirty="0" err="1" smtClean="0"/>
              <a:t>BiLSTM</a:t>
            </a:r>
            <a:r>
              <a:rPr lang="en-US" sz="3400" b="1" dirty="0" smtClean="0"/>
              <a:t>)</a:t>
            </a:r>
            <a:r>
              <a:rPr lang="en-US" sz="3400" dirty="0" smtClean="0"/>
              <a:t>: Combines two LSTMs, one processing the input sequence forward and another processing it backward. This provides a more comprehensive understanding of context.</a:t>
            </a:r>
          </a:p>
          <a:p>
            <a:pPr>
              <a:buNone/>
            </a:pPr>
            <a:r>
              <a:rPr lang="en-US" sz="3400" b="1" dirty="0" smtClean="0"/>
              <a:t>2. Stacked LSTM</a:t>
            </a:r>
            <a:r>
              <a:rPr lang="en-US" sz="3400" dirty="0" smtClean="0"/>
              <a:t>: Involves multiple LSTM layers stacked on top of each other, allowing for a more complex and hierarchical feature extraction process.</a:t>
            </a:r>
          </a:p>
          <a:p>
            <a:pPr>
              <a:buNone/>
            </a:pPr>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Input gate Vs Candidate cell state</a:t>
            </a:r>
            <a:endParaRPr lang="en-US" sz="3200" dirty="0"/>
          </a:p>
        </p:txBody>
      </p:sp>
      <p:sp>
        <p:nvSpPr>
          <p:cNvPr id="3" name="Content Placeholder 2"/>
          <p:cNvSpPr>
            <a:spLocks noGrp="1"/>
          </p:cNvSpPr>
          <p:nvPr>
            <p:ph idx="1"/>
          </p:nvPr>
        </p:nvSpPr>
        <p:spPr>
          <a:xfrm>
            <a:off x="457200" y="990600"/>
            <a:ext cx="8229600" cy="5410200"/>
          </a:xfrm>
        </p:spPr>
        <p:txBody>
          <a:bodyPr>
            <a:normAutofit fontScale="70000" lnSpcReduction="20000"/>
          </a:bodyPr>
          <a:lstStyle/>
          <a:p>
            <a:r>
              <a:rPr lang="en-US" dirty="0" smtClean="0"/>
              <a:t>The </a:t>
            </a:r>
            <a:r>
              <a:rPr lang="en-US" b="1" dirty="0" smtClean="0"/>
              <a:t>input gate</a:t>
            </a:r>
            <a:r>
              <a:rPr lang="en-US" dirty="0" smtClean="0"/>
              <a:t> and the </a:t>
            </a:r>
            <a:r>
              <a:rPr lang="en-US" b="1" dirty="0" smtClean="0"/>
              <a:t>candidate cell state</a:t>
            </a:r>
            <a:r>
              <a:rPr lang="en-US" dirty="0" smtClean="0"/>
              <a:t> are two distinct components of an LSTM cell, and they serve different roles in managing the flow of information:</a:t>
            </a:r>
          </a:p>
          <a:p>
            <a:pPr>
              <a:buNone/>
            </a:pPr>
            <a:r>
              <a:rPr lang="en-US" b="1" dirty="0" smtClean="0"/>
              <a:t>1. Input Gate (i</a:t>
            </a:r>
            <a:r>
              <a:rPr lang="en-US" b="1" baseline="-25000" dirty="0" smtClean="0"/>
              <a:t>t</a:t>
            </a:r>
            <a:r>
              <a:rPr lang="en-US" b="1" dirty="0" smtClean="0"/>
              <a:t>​):</a:t>
            </a:r>
          </a:p>
          <a:p>
            <a:r>
              <a:rPr lang="en-US" b="1" dirty="0" smtClean="0"/>
              <a:t>Purpose</a:t>
            </a:r>
            <a:r>
              <a:rPr lang="en-US" dirty="0" smtClean="0"/>
              <a:t>: The input gate controls how much of the new information (i.e., the candidate cell state) should be added to the cell state. It acts as a filter to decide what proportion of the candidate information will influence the memory.</a:t>
            </a:r>
          </a:p>
          <a:p>
            <a:r>
              <a:rPr lang="en-US" b="1" dirty="0" smtClean="0"/>
              <a:t>Operation</a:t>
            </a:r>
            <a:r>
              <a:rPr lang="en-US" dirty="0" smtClean="0"/>
              <a:t>: It takes the current input </a:t>
            </a:r>
            <a:r>
              <a:rPr lang="en-US" dirty="0" err="1" smtClean="0"/>
              <a:t>x</a:t>
            </a:r>
            <a:r>
              <a:rPr lang="en-US" baseline="-25000" dirty="0" err="1" smtClean="0"/>
              <a:t>t</a:t>
            </a:r>
            <a:r>
              <a:rPr lang="en-US" dirty="0" smtClean="0"/>
              <a:t>​ and the previous hidden state h</a:t>
            </a:r>
            <a:r>
              <a:rPr lang="en-US" baseline="-25000" dirty="0" smtClean="0"/>
              <a:t>t−1</a:t>
            </a:r>
            <a:r>
              <a:rPr lang="en-US" dirty="0" smtClean="0"/>
              <a:t>​, processes them through a </a:t>
            </a:r>
            <a:r>
              <a:rPr lang="en-US" b="1" dirty="0" smtClean="0"/>
              <a:t>sigmoid function</a:t>
            </a:r>
            <a:r>
              <a:rPr lang="en-US" dirty="0" smtClean="0"/>
              <a:t>, and produces an output between 0 and 1. This output is a gate or mask that regulates the flow of information into the cell state.</a:t>
            </a:r>
          </a:p>
          <a:p>
            <a:r>
              <a:rPr lang="en-US" dirty="0" smtClean="0"/>
              <a:t>Formula:</a:t>
            </a:r>
          </a:p>
          <a:p>
            <a:endParaRPr lang="en-US" dirty="0" smtClean="0"/>
          </a:p>
          <a:p>
            <a:r>
              <a:rPr lang="en-US" dirty="0" smtClean="0"/>
              <a:t>Where σ is the sigmoid activation function, which outputs values between 0 and 1. A value close to 0 means little or no new information is allowed, while a value close to 1 means new information is allowed in fully.</a:t>
            </a:r>
          </a:p>
          <a:p>
            <a:endParaRPr lang="en-US" dirty="0"/>
          </a:p>
        </p:txBody>
      </p:sp>
      <p:pic>
        <p:nvPicPr>
          <p:cNvPr id="74754" name="Picture 2"/>
          <p:cNvPicPr>
            <a:picLocks noChangeAspect="1" noChangeArrowheads="1"/>
          </p:cNvPicPr>
          <p:nvPr/>
        </p:nvPicPr>
        <p:blipFill>
          <a:blip r:embed="rId2"/>
          <a:srcRect/>
          <a:stretch>
            <a:fillRect/>
          </a:stretch>
        </p:blipFill>
        <p:spPr bwMode="auto">
          <a:xfrm>
            <a:off x="2133600" y="4572000"/>
            <a:ext cx="3590925" cy="533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Architecture Of RNN</a:t>
            </a:r>
            <a:endParaRPr lang="en-US" dirty="0"/>
          </a:p>
        </p:txBody>
      </p:sp>
      <p:sp>
        <p:nvSpPr>
          <p:cNvPr id="3" name="Content Placeholder 2"/>
          <p:cNvSpPr>
            <a:spLocks noGrp="1"/>
          </p:cNvSpPr>
          <p:nvPr>
            <p:ph idx="1"/>
          </p:nvPr>
        </p:nvSpPr>
        <p:spPr>
          <a:xfrm>
            <a:off x="457200" y="914400"/>
            <a:ext cx="8229600" cy="2362200"/>
          </a:xfrm>
        </p:spPr>
        <p:txBody>
          <a:bodyPr>
            <a:normAutofit fontScale="92500" lnSpcReduction="10000"/>
          </a:bodyPr>
          <a:lstStyle/>
          <a:p>
            <a:r>
              <a:rPr lang="en-US" sz="2400" dirty="0" smtClean="0"/>
              <a:t>The RNN takes an input vector </a:t>
            </a:r>
            <a:r>
              <a:rPr lang="en-US" sz="2400" b="1" dirty="0" smtClean="0"/>
              <a:t>X</a:t>
            </a:r>
            <a:r>
              <a:rPr lang="en-US" sz="2400" dirty="0" smtClean="0"/>
              <a:t> and the network generates an output vector </a:t>
            </a:r>
            <a:r>
              <a:rPr lang="en-US" sz="2400" b="1" dirty="0" smtClean="0"/>
              <a:t>y</a:t>
            </a:r>
            <a:r>
              <a:rPr lang="en-US" sz="2400" dirty="0" smtClean="0"/>
              <a:t> by scanning the data sequentially from left to right, with each time step updating the hidden state and producing an output.</a:t>
            </a:r>
            <a:r>
              <a:rPr lang="en-US" sz="2400" b="1" dirty="0" smtClean="0"/>
              <a:t> </a:t>
            </a:r>
          </a:p>
          <a:p>
            <a:r>
              <a:rPr lang="en-US" sz="2400" dirty="0" smtClean="0"/>
              <a:t>It shares the same parameters across all time steps. This means that, the same set of parameters, represented by U, V, W is used consistently throughout the network. </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1066800" y="3657600"/>
            <a:ext cx="7153275" cy="2638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Input gate Vs Candidate cell state</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buNone/>
            </a:pPr>
            <a:endParaRPr lang="en-US" b="1" dirty="0" smtClean="0"/>
          </a:p>
          <a:p>
            <a:r>
              <a:rPr lang="en-US" b="1" dirty="0" smtClean="0"/>
              <a:t>Purpose</a:t>
            </a:r>
            <a:r>
              <a:rPr lang="en-US" dirty="0" smtClean="0"/>
              <a:t>: The candidate cell state represents potential new information that could be added to the cell state. It is a processed version of the current input and previous hidden state, designed to offer new content for updating the cell memory.</a:t>
            </a:r>
          </a:p>
          <a:p>
            <a:r>
              <a:rPr lang="en-US" b="1" dirty="0" smtClean="0"/>
              <a:t>Operation</a:t>
            </a:r>
            <a:r>
              <a:rPr lang="en-US" dirty="0" smtClean="0"/>
              <a:t>: It is computed by applying a </a:t>
            </a:r>
            <a:r>
              <a:rPr lang="en-US" b="1" dirty="0" err="1" smtClean="0"/>
              <a:t>tanh</a:t>
            </a:r>
            <a:r>
              <a:rPr lang="en-US" b="1" dirty="0" smtClean="0"/>
              <a:t> activation</a:t>
            </a:r>
            <a:r>
              <a:rPr lang="en-US" dirty="0" smtClean="0"/>
              <a:t> function to a weighted combination of the current input </a:t>
            </a:r>
            <a:r>
              <a:rPr lang="en-US" dirty="0" err="1" smtClean="0"/>
              <a:t>x</a:t>
            </a:r>
            <a:r>
              <a:rPr lang="en-US" baseline="-25000" dirty="0" err="1" smtClean="0"/>
              <a:t>t</a:t>
            </a:r>
            <a:r>
              <a:rPr lang="en-US" dirty="0" smtClean="0"/>
              <a:t>​ and the previous hidden state h</a:t>
            </a:r>
            <a:r>
              <a:rPr lang="en-US" baseline="-25000" dirty="0" smtClean="0"/>
              <a:t>t−1</a:t>
            </a:r>
            <a:r>
              <a:rPr lang="en-US" dirty="0" smtClean="0"/>
              <a:t>​. The </a:t>
            </a:r>
            <a:r>
              <a:rPr lang="en-US" dirty="0" err="1" smtClean="0"/>
              <a:t>tanh</a:t>
            </a:r>
            <a:r>
              <a:rPr lang="en-US" dirty="0" smtClean="0"/>
              <a:t> activation squashes the values between -1 and 1, generating the candidate information that might be useful to update the cell state.</a:t>
            </a:r>
          </a:p>
          <a:p>
            <a:r>
              <a:rPr lang="en-US" dirty="0" smtClean="0"/>
              <a:t>Formula:</a:t>
            </a:r>
          </a:p>
          <a:p>
            <a:endParaRPr lang="en-US" dirty="0"/>
          </a:p>
        </p:txBody>
      </p:sp>
      <p:pic>
        <p:nvPicPr>
          <p:cNvPr id="75778" name="Picture 2"/>
          <p:cNvPicPr>
            <a:picLocks noChangeAspect="1" noChangeArrowheads="1"/>
          </p:cNvPicPr>
          <p:nvPr/>
        </p:nvPicPr>
        <p:blipFill>
          <a:blip r:embed="rId2"/>
          <a:srcRect/>
          <a:stretch>
            <a:fillRect/>
          </a:stretch>
        </p:blipFill>
        <p:spPr bwMode="auto">
          <a:xfrm>
            <a:off x="381000" y="762000"/>
            <a:ext cx="4276725" cy="619125"/>
          </a:xfrm>
          <a:prstGeom prst="rect">
            <a:avLst/>
          </a:prstGeom>
          <a:noFill/>
          <a:ln w="9525">
            <a:noFill/>
            <a:miter lim="800000"/>
            <a:headEnd/>
            <a:tailEnd/>
          </a:ln>
          <a:effectLst/>
        </p:spPr>
      </p:pic>
      <p:pic>
        <p:nvPicPr>
          <p:cNvPr id="75779" name="Picture 3"/>
          <p:cNvPicPr>
            <a:picLocks noChangeAspect="1" noChangeArrowheads="1"/>
          </p:cNvPicPr>
          <p:nvPr/>
        </p:nvPicPr>
        <p:blipFill>
          <a:blip r:embed="rId3"/>
          <a:srcRect/>
          <a:stretch>
            <a:fillRect/>
          </a:stretch>
        </p:blipFill>
        <p:spPr bwMode="auto">
          <a:xfrm>
            <a:off x="2209800" y="5562600"/>
            <a:ext cx="4257675" cy="63817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Different Purpose</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b="1" dirty="0" smtClean="0"/>
              <a:t>Input Gate (i</a:t>
            </a:r>
            <a:r>
              <a:rPr lang="en-US" b="1" baseline="-25000" dirty="0" smtClean="0"/>
              <a:t>t</a:t>
            </a:r>
            <a:r>
              <a:rPr lang="en-US" b="1" dirty="0" smtClean="0"/>
              <a:t>​)</a:t>
            </a:r>
            <a:r>
              <a:rPr lang="en-US" dirty="0" smtClean="0"/>
              <a:t>:</a:t>
            </a:r>
          </a:p>
          <a:p>
            <a:r>
              <a:rPr lang="en-US" dirty="0" smtClean="0"/>
              <a:t>The input gate is a </a:t>
            </a:r>
            <a:r>
              <a:rPr lang="en-US" b="1" dirty="0" smtClean="0"/>
              <a:t>control mechanism</a:t>
            </a:r>
            <a:r>
              <a:rPr lang="en-US" dirty="0" smtClean="0"/>
              <a:t>. It does not directly generate new information. </a:t>
            </a:r>
          </a:p>
          <a:p>
            <a:r>
              <a:rPr lang="en-US" dirty="0" smtClean="0"/>
              <a:t>Instead, it </a:t>
            </a:r>
            <a:r>
              <a:rPr lang="en-US" b="1" dirty="0" smtClean="0"/>
              <a:t>decides</a:t>
            </a:r>
            <a:r>
              <a:rPr lang="en-US" dirty="0" smtClean="0"/>
              <a:t> how much of the new information (generated by the candidate cell state) should influence the cell state. It acts like a filter or gate.</a:t>
            </a:r>
          </a:p>
          <a:p>
            <a:r>
              <a:rPr lang="en-US" dirty="0" smtClean="0"/>
              <a:t>It outputs values between 0 and 1 (via a sigmoid activation) to control the flow of the candidate cell state.</a:t>
            </a:r>
          </a:p>
          <a:p>
            <a:r>
              <a:rPr lang="en-US" dirty="0" smtClean="0"/>
              <a:t>Think of it as a </a:t>
            </a:r>
            <a:r>
              <a:rPr lang="en-US" b="1" dirty="0" smtClean="0"/>
              <a:t>gate that controls the flow of information</a:t>
            </a:r>
            <a:r>
              <a:rPr lang="en-US" dirty="0" smtClean="0"/>
              <a:t>: it’s there to allow or restrict how much new information should be considered important enough to update the memory.</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Different Purpose</a:t>
            </a:r>
            <a:endParaRPr lang="en-US" dirty="0"/>
          </a:p>
        </p:txBody>
      </p:sp>
      <p:sp>
        <p:nvSpPr>
          <p:cNvPr id="3" name="Content Placeholder 2"/>
          <p:cNvSpPr>
            <a:spLocks noGrp="1"/>
          </p:cNvSpPr>
          <p:nvPr>
            <p:ph idx="1"/>
          </p:nvPr>
        </p:nvSpPr>
        <p:spPr/>
        <p:txBody>
          <a:bodyPr>
            <a:normAutofit fontScale="85000" lnSpcReduction="20000"/>
          </a:bodyPr>
          <a:lstStyle/>
          <a:p>
            <a:endParaRPr lang="en-IN" dirty="0" smtClean="0"/>
          </a:p>
          <a:p>
            <a:r>
              <a:rPr lang="en-US" dirty="0" smtClean="0"/>
              <a:t>The candidate cell state is the actual </a:t>
            </a:r>
            <a:r>
              <a:rPr lang="en-US" b="1" dirty="0" smtClean="0"/>
              <a:t>new information</a:t>
            </a:r>
            <a:r>
              <a:rPr lang="en-US" dirty="0" smtClean="0"/>
              <a:t> that could potentially update the cell’s memory. It’s not controlling anything—it is </a:t>
            </a:r>
            <a:r>
              <a:rPr lang="en-US" b="1" dirty="0" smtClean="0"/>
              <a:t>proposing new content</a:t>
            </a:r>
            <a:r>
              <a:rPr lang="en-US" dirty="0" smtClean="0"/>
              <a:t> to be added to the memory.</a:t>
            </a:r>
          </a:p>
          <a:p>
            <a:r>
              <a:rPr lang="en-US" dirty="0" smtClean="0"/>
              <a:t>The candidate cell state represents a set of new values, generated through a </a:t>
            </a:r>
            <a:r>
              <a:rPr lang="en-US" dirty="0" err="1" smtClean="0"/>
              <a:t>tanh</a:t>
            </a:r>
            <a:r>
              <a:rPr lang="en-US" dirty="0" smtClean="0"/>
              <a:t> function, which compresses the potential values to lie between -1 and 1.</a:t>
            </a:r>
          </a:p>
          <a:p>
            <a:r>
              <a:rPr lang="en-US" dirty="0" smtClean="0"/>
              <a:t>Think of it as the </a:t>
            </a:r>
            <a:r>
              <a:rPr lang="en-US" b="1" dirty="0" smtClean="0"/>
              <a:t>potential memory update</a:t>
            </a:r>
            <a:r>
              <a:rPr lang="en-US" dirty="0" smtClean="0"/>
              <a:t>: it is suggesting new content that could modify the cell’s memory, but it won’t have an effect unless the input gate allows it.</a:t>
            </a:r>
          </a:p>
          <a:p>
            <a:endParaRPr lang="en-US" dirty="0"/>
          </a:p>
        </p:txBody>
      </p:sp>
      <p:pic>
        <p:nvPicPr>
          <p:cNvPr id="77826" name="Picture 2"/>
          <p:cNvPicPr>
            <a:picLocks noChangeAspect="1" noChangeArrowheads="1"/>
          </p:cNvPicPr>
          <p:nvPr/>
        </p:nvPicPr>
        <p:blipFill>
          <a:blip r:embed="rId2"/>
          <a:srcRect/>
          <a:stretch>
            <a:fillRect/>
          </a:stretch>
        </p:blipFill>
        <p:spPr bwMode="auto">
          <a:xfrm>
            <a:off x="457200" y="1447800"/>
            <a:ext cx="3038475" cy="51435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Different Activation Functions</a:t>
            </a:r>
            <a:r>
              <a:rPr lang="en-US" dirty="0" smtClean="0"/>
              <a:t>:</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b="1" dirty="0" smtClean="0"/>
              <a:t>Input Gate (i</a:t>
            </a:r>
            <a:r>
              <a:rPr lang="en-US" b="1" baseline="-25000" dirty="0" smtClean="0"/>
              <a:t>t</a:t>
            </a:r>
            <a:r>
              <a:rPr lang="en-US" b="1" dirty="0" smtClean="0"/>
              <a:t>​)</a:t>
            </a:r>
            <a:r>
              <a:rPr lang="en-US" dirty="0" smtClean="0"/>
              <a:t>:</a:t>
            </a:r>
          </a:p>
          <a:p>
            <a:r>
              <a:rPr lang="en-US" dirty="0" smtClean="0"/>
              <a:t>The input gate uses a </a:t>
            </a:r>
            <a:r>
              <a:rPr lang="en-US" b="1" dirty="0" smtClean="0"/>
              <a:t>sigmoid activation function</a:t>
            </a:r>
            <a:r>
              <a:rPr lang="en-US" dirty="0" smtClean="0"/>
              <a:t> (σ). The sigmoid function squashes the output between 0 and 1. This is important because the gate is designed to control how much of the new information should pass through.</a:t>
            </a:r>
          </a:p>
          <a:p>
            <a:r>
              <a:rPr lang="en-US" dirty="0" smtClean="0"/>
              <a:t>The </a:t>
            </a:r>
            <a:r>
              <a:rPr lang="en-US" dirty="0" err="1" smtClean="0"/>
              <a:t>sigmoid’s</a:t>
            </a:r>
            <a:r>
              <a:rPr lang="en-US" dirty="0" smtClean="0"/>
              <a:t> output close to 0 means </a:t>
            </a:r>
            <a:r>
              <a:rPr lang="en-US" b="1" dirty="0" smtClean="0"/>
              <a:t>"don’t add this new information"</a:t>
            </a:r>
            <a:r>
              <a:rPr lang="en-US" dirty="0" smtClean="0"/>
              <a:t>, while an output close to 1 means </a:t>
            </a:r>
            <a:r>
              <a:rPr lang="en-US" b="1" dirty="0" smtClean="0"/>
              <a:t>"let this new information fully through."</a:t>
            </a:r>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Different Activation Functions</a:t>
            </a:r>
            <a:r>
              <a:rPr lang="en-US" dirty="0" smtClean="0"/>
              <a:t>:</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endParaRPr lang="en-US" dirty="0" smtClean="0"/>
          </a:p>
          <a:p>
            <a:r>
              <a:rPr lang="en-US" dirty="0" smtClean="0"/>
              <a:t>The candidate cell state uses a </a:t>
            </a:r>
            <a:r>
              <a:rPr lang="en-US" b="1" dirty="0" err="1" smtClean="0"/>
              <a:t>tanh</a:t>
            </a:r>
            <a:r>
              <a:rPr lang="en-US" b="1" dirty="0" smtClean="0"/>
              <a:t> activation function</a:t>
            </a:r>
            <a:r>
              <a:rPr lang="en-US" dirty="0" smtClean="0"/>
              <a:t>. </a:t>
            </a:r>
            <a:r>
              <a:rPr lang="en-US" dirty="0" err="1" smtClean="0"/>
              <a:t>Tanh</a:t>
            </a:r>
            <a:r>
              <a:rPr lang="en-US" dirty="0" smtClean="0"/>
              <a:t> produces values between -1 and 1, which represents the </a:t>
            </a:r>
            <a:r>
              <a:rPr lang="en-US" b="1" dirty="0" smtClean="0"/>
              <a:t>actual new content</a:t>
            </a:r>
            <a:r>
              <a:rPr lang="en-US" dirty="0" smtClean="0"/>
              <a:t> that could potentially update the memory.</a:t>
            </a:r>
          </a:p>
          <a:p>
            <a:r>
              <a:rPr lang="en-US" dirty="0" err="1" smtClean="0"/>
              <a:t>Tanh</a:t>
            </a:r>
            <a:r>
              <a:rPr lang="en-US" dirty="0" smtClean="0"/>
              <a:t> compresses the candidate information into a smaller range but allows negative, neutral, and positive values to represent different kinds of updates to the memory.</a:t>
            </a:r>
          </a:p>
          <a:p>
            <a:endParaRPr lang="en-US" dirty="0"/>
          </a:p>
        </p:txBody>
      </p:sp>
      <p:pic>
        <p:nvPicPr>
          <p:cNvPr id="4" name="Picture 2"/>
          <p:cNvPicPr>
            <a:picLocks noChangeAspect="1" noChangeArrowheads="1"/>
          </p:cNvPicPr>
          <p:nvPr/>
        </p:nvPicPr>
        <p:blipFill>
          <a:blip r:embed="rId2"/>
          <a:srcRect/>
          <a:stretch>
            <a:fillRect/>
          </a:stretch>
        </p:blipFill>
        <p:spPr bwMode="auto">
          <a:xfrm>
            <a:off x="457200" y="914400"/>
            <a:ext cx="3038475" cy="51435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How They Work Together:</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800" dirty="0" smtClean="0"/>
              <a:t>The </a:t>
            </a:r>
            <a:r>
              <a:rPr lang="en-US" sz="2800" b="1" dirty="0" smtClean="0"/>
              <a:t>candidate cell state</a:t>
            </a:r>
            <a:r>
              <a:rPr lang="en-US" sz="2800" dirty="0" smtClean="0"/>
              <a:t> generates the actual </a:t>
            </a:r>
            <a:r>
              <a:rPr lang="en-US" sz="2800" b="1" dirty="0" smtClean="0"/>
              <a:t>new information</a:t>
            </a:r>
            <a:r>
              <a:rPr lang="en-US" sz="2800" dirty="0" smtClean="0"/>
              <a:t> that could be added to the memory (the values between -1 and 1).</a:t>
            </a:r>
          </a:p>
          <a:p>
            <a:r>
              <a:rPr lang="en-US" sz="2800" dirty="0" smtClean="0"/>
              <a:t>The </a:t>
            </a:r>
            <a:r>
              <a:rPr lang="en-US" sz="2800" b="1" dirty="0" smtClean="0"/>
              <a:t>input gate</a:t>
            </a:r>
            <a:r>
              <a:rPr lang="en-US" sz="2800" dirty="0" smtClean="0"/>
              <a:t> then uses its output (values between 0 and 1) to </a:t>
            </a:r>
            <a:r>
              <a:rPr lang="en-US" sz="2800" b="1" dirty="0" smtClean="0"/>
              <a:t>decide how much of this candidate information will actually be added</a:t>
            </a:r>
            <a:r>
              <a:rPr lang="en-US" sz="2800" dirty="0" smtClean="0"/>
              <a:t> to the current memory (cell state).</a:t>
            </a:r>
          </a:p>
          <a:p>
            <a:r>
              <a:rPr lang="en-US" sz="2800" dirty="0" smtClean="0"/>
              <a:t>Together, they interact like this:</a:t>
            </a:r>
          </a:p>
          <a:p>
            <a:endParaRPr lang="en-US" dirty="0"/>
          </a:p>
        </p:txBody>
      </p:sp>
      <p:pic>
        <p:nvPicPr>
          <p:cNvPr id="78850" name="Picture 2"/>
          <p:cNvPicPr>
            <a:picLocks noChangeAspect="1" noChangeArrowheads="1"/>
          </p:cNvPicPr>
          <p:nvPr/>
        </p:nvPicPr>
        <p:blipFill>
          <a:blip r:embed="rId2"/>
          <a:srcRect/>
          <a:stretch>
            <a:fillRect/>
          </a:stretch>
        </p:blipFill>
        <p:spPr bwMode="auto">
          <a:xfrm>
            <a:off x="533400" y="4648200"/>
            <a:ext cx="8077200" cy="16002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They Work Together:</a:t>
            </a:r>
            <a:endParaRPr lang="en-US" dirty="0"/>
          </a:p>
        </p:txBody>
      </p:sp>
      <p:sp>
        <p:nvSpPr>
          <p:cNvPr id="3" name="Content Placeholder 2"/>
          <p:cNvSpPr>
            <a:spLocks noGrp="1"/>
          </p:cNvSpPr>
          <p:nvPr>
            <p:ph idx="1"/>
          </p:nvPr>
        </p:nvSpPr>
        <p:spPr/>
        <p:txBody>
          <a:bodyPr/>
          <a:lstStyle/>
          <a:p>
            <a:r>
              <a:rPr lang="en-US" dirty="0" smtClean="0"/>
              <a:t>Think of the candidate cell state as </a:t>
            </a:r>
            <a:r>
              <a:rPr lang="en-US" b="1" dirty="0" smtClean="0"/>
              <a:t>raw data</a:t>
            </a:r>
            <a:r>
              <a:rPr lang="en-US" dirty="0" smtClean="0"/>
              <a:t> (like a list of new facts or observations), and the input gate as the </a:t>
            </a:r>
            <a:r>
              <a:rPr lang="en-US" b="1" dirty="0" smtClean="0"/>
              <a:t>editor</a:t>
            </a:r>
            <a:r>
              <a:rPr lang="en-US" dirty="0" smtClean="0"/>
              <a:t> deciding how much of that data is relevant or useful enough to be stored. The editor might allow some of the new information in fully, some of it partially, and might discard other parts entirely.</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Autofit/>
          </a:bodyPr>
          <a:lstStyle/>
          <a:p>
            <a:r>
              <a:rPr lang="en-US" sz="2800" b="1" dirty="0" smtClean="0"/>
              <a:t>Example: Text Generation</a:t>
            </a:r>
            <a:endParaRPr lang="en-US" sz="2800" dirty="0"/>
          </a:p>
        </p:txBody>
      </p:sp>
      <p:sp>
        <p:nvSpPr>
          <p:cNvPr id="3" name="Content Placeholder 2"/>
          <p:cNvSpPr>
            <a:spLocks noGrp="1"/>
          </p:cNvSpPr>
          <p:nvPr>
            <p:ph idx="1"/>
          </p:nvPr>
        </p:nvSpPr>
        <p:spPr>
          <a:xfrm>
            <a:off x="228600" y="914400"/>
            <a:ext cx="8610600" cy="5410200"/>
          </a:xfrm>
        </p:spPr>
        <p:txBody>
          <a:bodyPr>
            <a:noAutofit/>
          </a:bodyPr>
          <a:lstStyle/>
          <a:p>
            <a:r>
              <a:rPr lang="en-US" sz="2200" dirty="0" smtClean="0"/>
              <a:t>Let we want to train an LSTM to generate text based on a training dataset of sentences.</a:t>
            </a:r>
          </a:p>
          <a:p>
            <a:r>
              <a:rPr lang="en-US" sz="2200" b="1" dirty="0" smtClean="0"/>
              <a:t>Data Preparation</a:t>
            </a:r>
            <a:r>
              <a:rPr lang="en-US" sz="2200" dirty="0" smtClean="0"/>
              <a:t>: We would prepare the text by tokenizing it into sequences of words, transforming it into numerical representations (e.g., word embeddings).</a:t>
            </a:r>
          </a:p>
          <a:p>
            <a:r>
              <a:rPr lang="en-US" sz="2200" b="1" dirty="0" smtClean="0"/>
              <a:t>Training</a:t>
            </a:r>
            <a:r>
              <a:rPr lang="en-US" sz="2200" dirty="0" smtClean="0"/>
              <a:t>:</a:t>
            </a:r>
          </a:p>
          <a:p>
            <a:pPr lvl="1"/>
            <a:r>
              <a:rPr lang="en-US" sz="2200" dirty="0" smtClean="0"/>
              <a:t>We feed these sequences into the LSTM one time step at a time.</a:t>
            </a:r>
          </a:p>
          <a:p>
            <a:pPr lvl="1"/>
            <a:r>
              <a:rPr lang="en-US" sz="2200" dirty="0" smtClean="0"/>
              <a:t>The LSTM learns to predict the next word in the sequence based on previous words, utilizing its cell state and gating mechanisms to remember relevant context.</a:t>
            </a:r>
          </a:p>
          <a:p>
            <a:r>
              <a:rPr lang="en-US" sz="2200" b="1" dirty="0" smtClean="0"/>
              <a:t>Text Generation</a:t>
            </a:r>
            <a:r>
              <a:rPr lang="en-US" sz="2200" dirty="0" smtClean="0"/>
              <a:t>:</a:t>
            </a:r>
          </a:p>
          <a:p>
            <a:pPr lvl="1"/>
            <a:r>
              <a:rPr lang="en-US" sz="2200" dirty="0" smtClean="0"/>
              <a:t>After training, we can initialize the LSTM with a seed word and generate text by iteratively predicting the next word and feeding it back into the model until we reach the desired length.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Prediction of next word </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Suppose, we want to predict the next word of the sequence of words: “The color of an apple is”. </a:t>
            </a:r>
          </a:p>
          <a:p>
            <a:r>
              <a:rPr lang="en-US" dirty="0" smtClean="0"/>
              <a:t>we need to understand how the LSTM processes sequential data and maintains context through its memory.</a:t>
            </a:r>
          </a:p>
          <a:p>
            <a:r>
              <a:rPr lang="en-US" dirty="0" smtClean="0"/>
              <a:t>Step-by-Step LSTM Process is as follows: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1. Input Representation</a:t>
            </a:r>
            <a:endParaRPr lang="en-US" dirty="0"/>
          </a:p>
        </p:txBody>
      </p:sp>
      <p:pic>
        <p:nvPicPr>
          <p:cNvPr id="5122" name="Picture 2"/>
          <p:cNvPicPr>
            <a:picLocks noChangeAspect="1" noChangeArrowheads="1"/>
          </p:cNvPicPr>
          <p:nvPr/>
        </p:nvPicPr>
        <p:blipFill>
          <a:blip r:embed="rId2"/>
          <a:srcRect/>
          <a:stretch>
            <a:fillRect/>
          </a:stretch>
        </p:blipFill>
        <p:spPr bwMode="auto">
          <a:xfrm>
            <a:off x="152400" y="990600"/>
            <a:ext cx="8686800" cy="5105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Architecture Of RNN</a:t>
            </a:r>
            <a:endParaRPr lang="en-US" dirty="0"/>
          </a:p>
        </p:txBody>
      </p:sp>
      <p:sp>
        <p:nvSpPr>
          <p:cNvPr id="3" name="Content Placeholder 2"/>
          <p:cNvSpPr>
            <a:spLocks noGrp="1"/>
          </p:cNvSpPr>
          <p:nvPr>
            <p:ph idx="1"/>
          </p:nvPr>
        </p:nvSpPr>
        <p:spPr>
          <a:xfrm>
            <a:off x="457200" y="914400"/>
            <a:ext cx="8229600" cy="3276600"/>
          </a:xfrm>
        </p:spPr>
        <p:txBody>
          <a:bodyPr>
            <a:normAutofit fontScale="77500" lnSpcReduction="20000"/>
          </a:bodyPr>
          <a:lstStyle/>
          <a:p>
            <a:pPr algn="just"/>
            <a:r>
              <a:rPr lang="en-US" dirty="0" smtClean="0"/>
              <a:t>U represents the weight parameter governing the connection from input layer </a:t>
            </a:r>
            <a:r>
              <a:rPr lang="en-US" b="1" dirty="0" smtClean="0"/>
              <a:t>X</a:t>
            </a:r>
            <a:r>
              <a:rPr lang="en-US" dirty="0" smtClean="0"/>
              <a:t> to the hidden layer </a:t>
            </a:r>
            <a:r>
              <a:rPr lang="en-US" b="1" dirty="0" smtClean="0"/>
              <a:t>h</a:t>
            </a:r>
            <a:r>
              <a:rPr lang="en-US" dirty="0" smtClean="0"/>
              <a:t> </a:t>
            </a:r>
          </a:p>
          <a:p>
            <a:pPr algn="just"/>
            <a:r>
              <a:rPr lang="en-US" dirty="0" smtClean="0"/>
              <a:t>W represents the weight associated with the connection between hidden layers, and </a:t>
            </a:r>
          </a:p>
          <a:p>
            <a:pPr algn="just"/>
            <a:r>
              <a:rPr lang="en-US" dirty="0" smtClean="0"/>
              <a:t>V for the connection from hidden layer </a:t>
            </a:r>
            <a:r>
              <a:rPr lang="en-US" b="1" dirty="0" smtClean="0"/>
              <a:t>h</a:t>
            </a:r>
            <a:r>
              <a:rPr lang="en-US" dirty="0" smtClean="0"/>
              <a:t> to output layer </a:t>
            </a:r>
            <a:r>
              <a:rPr lang="en-US" b="1" dirty="0" smtClean="0"/>
              <a:t>y</a:t>
            </a:r>
            <a:r>
              <a:rPr lang="en-US" dirty="0" smtClean="0"/>
              <a:t>. </a:t>
            </a:r>
          </a:p>
          <a:p>
            <a:pPr algn="just"/>
            <a:r>
              <a:rPr lang="en-US" dirty="0" smtClean="0"/>
              <a:t>This sharing of parameters allows the RNN to effectively capture temporal dependencies and process sequential data more efficiently by retaining the information from previous input in its current hidden state.</a:t>
            </a:r>
            <a:endParaRPr lang="en-US" dirty="0"/>
          </a:p>
        </p:txBody>
      </p:sp>
      <p:pic>
        <p:nvPicPr>
          <p:cNvPr id="4" name="Picture 2"/>
          <p:cNvPicPr>
            <a:picLocks noChangeAspect="1" noChangeArrowheads="1"/>
          </p:cNvPicPr>
          <p:nvPr/>
        </p:nvPicPr>
        <p:blipFill>
          <a:blip r:embed="rId2"/>
          <a:srcRect/>
          <a:stretch>
            <a:fillRect/>
          </a:stretch>
        </p:blipFill>
        <p:spPr bwMode="auto">
          <a:xfrm>
            <a:off x="1295400" y="4038600"/>
            <a:ext cx="6238875" cy="2301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2. </a:t>
            </a:r>
            <a:r>
              <a:rPr lang="en-US" b="1" dirty="0" smtClean="0"/>
              <a:t>Feeding the Input into the LSTM</a:t>
            </a:r>
            <a:r>
              <a:rPr lang="en-US" dirty="0" smtClean="0"/>
              <a:t>:</a:t>
            </a:r>
            <a:endParaRPr lang="en-US" dirty="0"/>
          </a:p>
        </p:txBody>
      </p:sp>
      <p:pic>
        <p:nvPicPr>
          <p:cNvPr id="6146" name="Picture 2"/>
          <p:cNvPicPr>
            <a:picLocks noChangeAspect="1" noChangeArrowheads="1"/>
          </p:cNvPicPr>
          <p:nvPr/>
        </p:nvPicPr>
        <p:blipFill>
          <a:blip r:embed="rId2"/>
          <a:srcRect/>
          <a:stretch>
            <a:fillRect/>
          </a:stretch>
        </p:blipFill>
        <p:spPr bwMode="auto">
          <a:xfrm>
            <a:off x="685800" y="1524000"/>
            <a:ext cx="7391400" cy="2286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3. </a:t>
            </a:r>
            <a:r>
              <a:rPr lang="en-US" b="1" dirty="0" smtClean="0"/>
              <a:t>Processing Each Word</a:t>
            </a:r>
            <a:r>
              <a:rPr lang="en-US" dirty="0" smtClean="0"/>
              <a:t>:</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sz="2400" dirty="0" smtClean="0"/>
              <a:t>For each word, the LSTM performs the following calculations:</a:t>
            </a:r>
          </a:p>
          <a:p>
            <a:r>
              <a:rPr lang="en-US" sz="2400" b="1" dirty="0" smtClean="0"/>
              <a:t>Forget Gate</a:t>
            </a:r>
            <a:r>
              <a:rPr lang="en-US" sz="2400" dirty="0" smtClean="0"/>
              <a:t>: </a:t>
            </a:r>
            <a:endParaRPr lang="en-IN" sz="2400" dirty="0" smtClean="0"/>
          </a:p>
          <a:p>
            <a:endParaRPr lang="en-IN" sz="2400" dirty="0" smtClean="0"/>
          </a:p>
          <a:p>
            <a:r>
              <a:rPr lang="en-IN" sz="2400" b="1" dirty="0" smtClean="0"/>
              <a:t>Input Gate: </a:t>
            </a:r>
          </a:p>
          <a:p>
            <a:endParaRPr lang="en-IN" sz="2400" b="1" dirty="0" smtClean="0"/>
          </a:p>
          <a:p>
            <a:endParaRPr lang="en-IN" sz="2400" b="1" dirty="0" smtClean="0"/>
          </a:p>
          <a:p>
            <a:r>
              <a:rPr lang="en-US" sz="2400" b="1" dirty="0" smtClean="0"/>
              <a:t>Cell State Update</a:t>
            </a:r>
            <a:r>
              <a:rPr lang="en-US" sz="2400" dirty="0" smtClean="0"/>
              <a:t>:</a:t>
            </a:r>
          </a:p>
          <a:p>
            <a:endParaRPr lang="en-IN" sz="2400" b="1" dirty="0" smtClean="0"/>
          </a:p>
          <a:p>
            <a:r>
              <a:rPr lang="en-IN" sz="2400" b="1" dirty="0" smtClean="0"/>
              <a:t>Output Gate: </a:t>
            </a:r>
            <a:endParaRPr lang="en-US" sz="2400" b="1" dirty="0"/>
          </a:p>
        </p:txBody>
      </p:sp>
      <p:pic>
        <p:nvPicPr>
          <p:cNvPr id="7171" name="Picture 3"/>
          <p:cNvPicPr>
            <a:picLocks noChangeAspect="1" noChangeArrowheads="1"/>
          </p:cNvPicPr>
          <p:nvPr/>
        </p:nvPicPr>
        <p:blipFill>
          <a:blip r:embed="rId2"/>
          <a:srcRect/>
          <a:stretch>
            <a:fillRect/>
          </a:stretch>
        </p:blipFill>
        <p:spPr bwMode="auto">
          <a:xfrm>
            <a:off x="2514600" y="1447800"/>
            <a:ext cx="3381375" cy="532982"/>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2438400" y="2057400"/>
            <a:ext cx="4438650" cy="1266825"/>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a:stretch>
            <a:fillRect/>
          </a:stretch>
        </p:blipFill>
        <p:spPr bwMode="auto">
          <a:xfrm>
            <a:off x="3276600" y="3581400"/>
            <a:ext cx="3276600" cy="552450"/>
          </a:xfrm>
          <a:prstGeom prst="rect">
            <a:avLst/>
          </a:prstGeom>
          <a:noFill/>
          <a:ln w="9525">
            <a:noFill/>
            <a:miter lim="800000"/>
            <a:headEnd/>
            <a:tailEnd/>
          </a:ln>
          <a:effectLst/>
        </p:spPr>
      </p:pic>
      <p:pic>
        <p:nvPicPr>
          <p:cNvPr id="7174" name="Picture 6"/>
          <p:cNvPicPr>
            <a:picLocks noChangeAspect="1" noChangeArrowheads="1"/>
          </p:cNvPicPr>
          <p:nvPr/>
        </p:nvPicPr>
        <p:blipFill>
          <a:blip r:embed="rId5"/>
          <a:srcRect/>
          <a:stretch>
            <a:fillRect/>
          </a:stretch>
        </p:blipFill>
        <p:spPr bwMode="auto">
          <a:xfrm>
            <a:off x="2743200" y="4267200"/>
            <a:ext cx="3676650" cy="11620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4. </a:t>
            </a:r>
            <a:r>
              <a:rPr lang="en-US" b="1" dirty="0" smtClean="0"/>
              <a:t>Sequential Updates</a:t>
            </a:r>
            <a:r>
              <a:rPr lang="en-US" dirty="0" smtClean="0"/>
              <a:t>:</a:t>
            </a:r>
            <a:endParaRPr lang="en-US" dirty="0"/>
          </a:p>
        </p:txBody>
      </p:sp>
      <p:pic>
        <p:nvPicPr>
          <p:cNvPr id="8194" name="Picture 2"/>
          <p:cNvPicPr>
            <a:picLocks noChangeAspect="1" noChangeArrowheads="1"/>
          </p:cNvPicPr>
          <p:nvPr/>
        </p:nvPicPr>
        <p:blipFill>
          <a:blip r:embed="rId2"/>
          <a:srcRect/>
          <a:stretch>
            <a:fillRect/>
          </a:stretch>
        </p:blipFill>
        <p:spPr bwMode="auto">
          <a:xfrm>
            <a:off x="533400" y="914400"/>
            <a:ext cx="7757696" cy="49530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Making the Prediction</a:t>
            </a:r>
            <a:endParaRPr lang="en-US" dirty="0"/>
          </a:p>
        </p:txBody>
      </p:sp>
      <p:pic>
        <p:nvPicPr>
          <p:cNvPr id="9218" name="Picture 2"/>
          <p:cNvPicPr>
            <a:picLocks noChangeAspect="1" noChangeArrowheads="1"/>
          </p:cNvPicPr>
          <p:nvPr/>
        </p:nvPicPr>
        <p:blipFill>
          <a:blip r:embed="rId2"/>
          <a:srcRect/>
          <a:stretch>
            <a:fillRect/>
          </a:stretch>
        </p:blipFill>
        <p:spPr bwMode="auto">
          <a:xfrm>
            <a:off x="609600" y="1219200"/>
            <a:ext cx="8303011" cy="38100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6. </a:t>
            </a:r>
            <a:r>
              <a:rPr lang="en-US" b="1" dirty="0" smtClean="0"/>
              <a:t>Output Interpretation</a:t>
            </a:r>
            <a:r>
              <a:rPr lang="en-US" dirty="0" smtClean="0"/>
              <a:t>:</a:t>
            </a:r>
            <a:endParaRPr lang="en-US" dirty="0"/>
          </a:p>
        </p:txBody>
      </p:sp>
      <p:sp>
        <p:nvSpPr>
          <p:cNvPr id="3" name="Content Placeholder 2"/>
          <p:cNvSpPr>
            <a:spLocks noGrp="1"/>
          </p:cNvSpPr>
          <p:nvPr>
            <p:ph idx="1"/>
          </p:nvPr>
        </p:nvSpPr>
        <p:spPr/>
        <p:txBody>
          <a:bodyPr/>
          <a:lstStyle/>
          <a:p>
            <a:r>
              <a:rPr lang="en-US" dirty="0" smtClean="0"/>
              <a:t>The output of the </a:t>
            </a:r>
            <a:r>
              <a:rPr lang="en-US" dirty="0" err="1" smtClean="0"/>
              <a:t>softmax</a:t>
            </a:r>
            <a:r>
              <a:rPr lang="en-US" dirty="0" smtClean="0"/>
              <a:t> layer gives probabilities for each word in the vocabulary, including "red." </a:t>
            </a:r>
          </a:p>
          <a:p>
            <a:r>
              <a:rPr lang="en-US" dirty="0" smtClean="0"/>
              <a:t>The word with the highest probability is selected as the predicted next word.</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IN" sz="2800" b="1" dirty="0" err="1" smtClean="0">
                <a:solidFill>
                  <a:srgbClr val="FF0000"/>
                </a:solidFill>
              </a:rPr>
              <a:t>Backpropagation</a:t>
            </a:r>
            <a:r>
              <a:rPr lang="en-IN" sz="2800" b="1" dirty="0" smtClean="0">
                <a:solidFill>
                  <a:srgbClr val="FF0000"/>
                </a:solidFill>
              </a:rPr>
              <a:t> Learning</a:t>
            </a:r>
            <a:endParaRPr lang="en-US" sz="2800" b="1" dirty="0">
              <a:solidFill>
                <a:srgbClr val="FF0000"/>
              </a:solidFill>
            </a:endParaRPr>
          </a:p>
        </p:txBody>
      </p:sp>
      <p:sp>
        <p:nvSpPr>
          <p:cNvPr id="3" name="Content Placeholder 2"/>
          <p:cNvSpPr>
            <a:spLocks noGrp="1"/>
          </p:cNvSpPr>
          <p:nvPr>
            <p:ph idx="1"/>
          </p:nvPr>
        </p:nvSpPr>
        <p:spPr>
          <a:xfrm>
            <a:off x="457200" y="762000"/>
            <a:ext cx="8229600" cy="5364163"/>
          </a:xfrm>
        </p:spPr>
        <p:txBody>
          <a:bodyPr>
            <a:normAutofit fontScale="92500" lnSpcReduction="20000"/>
          </a:bodyPr>
          <a:lstStyle/>
          <a:p>
            <a:r>
              <a:rPr lang="en-US" sz="2400" dirty="0" smtClean="0"/>
              <a:t>In LSTM (Long Short-Term Memory) networks, </a:t>
            </a:r>
            <a:r>
              <a:rPr lang="en-US" sz="2400" dirty="0" err="1" smtClean="0"/>
              <a:t>backpropagation</a:t>
            </a:r>
            <a:r>
              <a:rPr lang="en-US" sz="2400" dirty="0" smtClean="0"/>
              <a:t> learning works similarly to standard neural networks, but with some additional mechanisms to handle the sequential data and the vanishing/exploding gradient problem. Steps of learning are:</a:t>
            </a:r>
          </a:p>
          <a:p>
            <a:pPr>
              <a:buNone/>
            </a:pPr>
            <a:r>
              <a:rPr lang="en-US" sz="2400" b="1" dirty="0" smtClean="0"/>
              <a:t>1. Forward Pass</a:t>
            </a:r>
          </a:p>
          <a:p>
            <a:r>
              <a:rPr lang="en-US" sz="2400" dirty="0" smtClean="0"/>
              <a:t>In the forward pass, the LSTM processes input data through its gates and hidden states. It uses the following components:</a:t>
            </a:r>
          </a:p>
          <a:p>
            <a:pPr>
              <a:buNone/>
            </a:pPr>
            <a:r>
              <a:rPr lang="en-US" sz="2400" b="1" dirty="0" smtClean="0"/>
              <a:t>(</a:t>
            </a:r>
            <a:r>
              <a:rPr lang="en-US" sz="2400" b="1" dirty="0" err="1" smtClean="0"/>
              <a:t>i</a:t>
            </a:r>
            <a:r>
              <a:rPr lang="en-US" sz="2400" b="1" dirty="0" smtClean="0"/>
              <a:t>) Forget Gate</a:t>
            </a:r>
            <a:r>
              <a:rPr lang="en-US" sz="2400" dirty="0" smtClean="0"/>
              <a:t>: Decides what information to discard from the cell state.</a:t>
            </a:r>
          </a:p>
          <a:p>
            <a:pPr>
              <a:buNone/>
            </a:pPr>
            <a:r>
              <a:rPr lang="en-US" sz="2400" b="1" dirty="0" smtClean="0"/>
              <a:t>(ii) Input Gate</a:t>
            </a:r>
            <a:r>
              <a:rPr lang="en-US" sz="2400" dirty="0" smtClean="0"/>
              <a:t>: Determines which new information to store in the cell state.</a:t>
            </a:r>
          </a:p>
          <a:p>
            <a:pPr>
              <a:buNone/>
            </a:pPr>
            <a:r>
              <a:rPr lang="en-US" sz="2400" b="1" dirty="0" smtClean="0"/>
              <a:t>(iii) Output Gate</a:t>
            </a:r>
            <a:r>
              <a:rPr lang="en-US" sz="2400" dirty="0" smtClean="0"/>
              <a:t>: Decides what information from the cell state will be output.</a:t>
            </a:r>
          </a:p>
          <a:p>
            <a:pPr>
              <a:buNone/>
            </a:pPr>
            <a:r>
              <a:rPr lang="en-US" sz="2400" b="1" dirty="0" smtClean="0"/>
              <a:t>(iv) Cell State</a:t>
            </a:r>
            <a:r>
              <a:rPr lang="en-US" sz="2400" dirty="0" smtClean="0"/>
              <a:t>: This is the "memory" of the LSTM, which is updated at each time step.</a:t>
            </a:r>
          </a:p>
          <a:p>
            <a:r>
              <a:rPr lang="en-US" sz="2400" dirty="0" smtClean="0"/>
              <a:t>The hidden state h</a:t>
            </a:r>
            <a:r>
              <a:rPr lang="en-US" sz="2400" baseline="-25000" dirty="0" smtClean="0"/>
              <a:t>t</a:t>
            </a:r>
            <a:r>
              <a:rPr lang="en-US" sz="2400" dirty="0" smtClean="0"/>
              <a:t>​ at each time step and the cell state c</a:t>
            </a:r>
            <a:r>
              <a:rPr lang="en-US" sz="2400" baseline="-25000" dirty="0" smtClean="0"/>
              <a:t>t</a:t>
            </a:r>
            <a:r>
              <a:rPr lang="en-US" sz="2400" dirty="0" smtClean="0"/>
              <a:t>​ are passed to the next time step, along with the output.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b="1" dirty="0" err="1" smtClean="0">
                <a:solidFill>
                  <a:srgbClr val="FF0000"/>
                </a:solidFill>
              </a:rPr>
              <a:t>Backpropagation</a:t>
            </a:r>
            <a:r>
              <a:rPr lang="en-IN" b="1" dirty="0" smtClean="0">
                <a:solidFill>
                  <a:srgbClr val="FF0000"/>
                </a:solidFill>
              </a:rPr>
              <a:t> Learning</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buNone/>
            </a:pPr>
            <a:r>
              <a:rPr lang="en-US" b="1" dirty="0" smtClean="0"/>
              <a:t>2. Loss Calculation</a:t>
            </a:r>
          </a:p>
          <a:p>
            <a:r>
              <a:rPr lang="en-US" sz="2400" dirty="0" smtClean="0"/>
              <a:t>After the forward pass, the LSTM calculates the output at each time step, and the error (or loss) is computed. </a:t>
            </a:r>
          </a:p>
          <a:p>
            <a:r>
              <a:rPr lang="en-US" sz="2400" dirty="0" smtClean="0"/>
              <a:t>The loss typically depends on the task (e.g., Mean Squared Error for regression, or Cross-Entropy Loss for classification).</a:t>
            </a:r>
          </a:p>
          <a:p>
            <a:pPr>
              <a:buNone/>
            </a:pPr>
            <a:r>
              <a:rPr lang="en-US" b="1" dirty="0" smtClean="0"/>
              <a:t>3. </a:t>
            </a:r>
            <a:r>
              <a:rPr lang="en-US" b="1" dirty="0" err="1" smtClean="0"/>
              <a:t>Backpropagation</a:t>
            </a:r>
            <a:r>
              <a:rPr lang="en-US" b="1" dirty="0" smtClean="0"/>
              <a:t> Through Time (BPTT)</a:t>
            </a:r>
          </a:p>
          <a:p>
            <a:r>
              <a:rPr lang="en-US" dirty="0" smtClean="0"/>
              <a:t>In traditional neural networks, </a:t>
            </a:r>
            <a:r>
              <a:rPr lang="en-US" dirty="0" err="1" smtClean="0"/>
              <a:t>backpropagation</a:t>
            </a:r>
            <a:r>
              <a:rPr lang="en-US" dirty="0" smtClean="0"/>
              <a:t> calculates gradients of the loss with respect to weights by applying the chain rule of derivatives.</a:t>
            </a:r>
          </a:p>
          <a:p>
            <a:r>
              <a:rPr lang="en-US" dirty="0" smtClean="0"/>
              <a:t>In LSTM networks, this process is extended to "</a:t>
            </a:r>
            <a:r>
              <a:rPr lang="en-US" dirty="0" err="1" smtClean="0"/>
              <a:t>Backpropagation</a:t>
            </a:r>
            <a:r>
              <a:rPr lang="en-US" dirty="0" smtClean="0"/>
              <a:t> Through Time" (BPTT) because LSTMs deal with sequences of data (like RNN).</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BPTT</a:t>
            </a:r>
            <a:endParaRPr lang="en-US" dirty="0"/>
          </a:p>
        </p:txBody>
      </p:sp>
      <p:sp>
        <p:nvSpPr>
          <p:cNvPr id="3" name="Content Placeholder 2"/>
          <p:cNvSpPr>
            <a:spLocks noGrp="1"/>
          </p:cNvSpPr>
          <p:nvPr>
            <p:ph idx="1"/>
          </p:nvPr>
        </p:nvSpPr>
        <p:spPr>
          <a:xfrm>
            <a:off x="457200" y="838200"/>
            <a:ext cx="8229600" cy="5287963"/>
          </a:xfrm>
        </p:spPr>
        <p:txBody>
          <a:bodyPr/>
          <a:lstStyle/>
          <a:p>
            <a:r>
              <a:rPr lang="en-US" b="1" dirty="0" smtClean="0"/>
              <a:t>Gradients are computed for each time step</a:t>
            </a:r>
            <a:r>
              <a:rPr lang="en-US" dirty="0" smtClean="0"/>
              <a:t>, and the weights are updated by accumulating the gradients over all time steps in the sequence.</a:t>
            </a:r>
          </a:p>
          <a:p>
            <a:r>
              <a:rPr lang="en-US" b="1" dirty="0" smtClean="0"/>
              <a:t>Long-term dependencies</a:t>
            </a:r>
            <a:r>
              <a:rPr lang="en-US" dirty="0" smtClean="0"/>
              <a:t>: LSTMs use their gating mechanisms (like the forget gate) to retain important information and forget irrelevant details, allowing them to capture long-term dependencies in the data.</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Gradient Flow and the Vanishing Gradient Problem</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LSTMs help combat the vanishing gradient problem</a:t>
            </a:r>
            <a:r>
              <a:rPr lang="en-US" dirty="0" smtClean="0"/>
              <a:t> (which can cause traditional RNNs to forget long-term dependencies) by using a memory cell that can store information over long time intervals.</a:t>
            </a:r>
          </a:p>
          <a:p>
            <a:r>
              <a:rPr lang="en-US" dirty="0" smtClean="0"/>
              <a:t>During </a:t>
            </a:r>
            <a:r>
              <a:rPr lang="en-US" dirty="0" err="1" smtClean="0"/>
              <a:t>backpropagation</a:t>
            </a:r>
            <a:r>
              <a:rPr lang="en-US" dirty="0" smtClean="0"/>
              <a:t>, gradients are passed back through the network, including the cell state. </a:t>
            </a:r>
          </a:p>
          <a:p>
            <a:r>
              <a:rPr lang="en-US" dirty="0" smtClean="0"/>
              <a:t>The gates in the LSTM ensure that gradients are propagated in a way that mitigates the vanishing gradient problem by controlling the flow of information and gradients.</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5. Weight Updates</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Once the gradients are calculated via BPTT, the model's weights are updated using an optimization algorithm like Stochastic Gradient Descent (SGD) or Adam. </a:t>
            </a:r>
          </a:p>
          <a:p>
            <a:r>
              <a:rPr lang="en-US" dirty="0" smtClean="0"/>
              <a:t>The goal is to minimize the loss function by adjusting the weights in a way that reduces the error.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Architecture Of RNN</a:t>
            </a:r>
            <a:endParaRPr lang="en-US" dirty="0"/>
          </a:p>
        </p:txBody>
      </p:sp>
      <p:sp>
        <p:nvSpPr>
          <p:cNvPr id="3" name="Content Placeholder 2"/>
          <p:cNvSpPr>
            <a:spLocks noGrp="1"/>
          </p:cNvSpPr>
          <p:nvPr>
            <p:ph idx="1"/>
          </p:nvPr>
        </p:nvSpPr>
        <p:spPr>
          <a:xfrm>
            <a:off x="457200" y="1066800"/>
            <a:ext cx="8229600" cy="5105400"/>
          </a:xfrm>
        </p:spPr>
        <p:txBody>
          <a:bodyPr>
            <a:normAutofit fontScale="70000" lnSpcReduction="20000"/>
          </a:bodyPr>
          <a:lstStyle/>
          <a:p>
            <a:r>
              <a:rPr lang="en-US" dirty="0" smtClean="0"/>
              <a:t>At each time step t, the hidden state aₜ is computed based on the current input xₜ , previous hidden state aₜ₋₁ and model parameters, θ.</a:t>
            </a:r>
          </a:p>
          <a:p>
            <a:pPr>
              <a:buNone/>
            </a:pPr>
            <a:r>
              <a:rPr lang="en-US" dirty="0" smtClean="0"/>
              <a:t>		         </a:t>
            </a:r>
            <a:r>
              <a:rPr lang="en-US" sz="4000" dirty="0" smtClean="0"/>
              <a:t>aₜ = f(aₜ₋₁, xₜ; θ) 			(1)</a:t>
            </a:r>
          </a:p>
          <a:p>
            <a:r>
              <a:rPr lang="en-US" dirty="0" smtClean="0"/>
              <a:t>It can also be written as,</a:t>
            </a:r>
          </a:p>
          <a:p>
            <a:pPr>
              <a:buNone/>
            </a:pPr>
            <a:r>
              <a:rPr lang="en-US" dirty="0" smtClean="0"/>
              <a:t>		         </a:t>
            </a:r>
            <a:r>
              <a:rPr lang="en-US" sz="4000" dirty="0" smtClean="0"/>
              <a:t>aₜ = f(U * Xₜ + W* aₜ₋₁ + b)		(2)</a:t>
            </a:r>
          </a:p>
          <a:p>
            <a:pPr>
              <a:buNone/>
            </a:pPr>
            <a:r>
              <a:rPr lang="en-US" dirty="0" smtClean="0"/>
              <a:t>where,</a:t>
            </a:r>
          </a:p>
          <a:p>
            <a:r>
              <a:rPr lang="en-US" dirty="0" smtClean="0"/>
              <a:t>aₜ represents the output generated from the hidden layer at time step t .</a:t>
            </a:r>
          </a:p>
          <a:p>
            <a:r>
              <a:rPr lang="en-US" dirty="0" smtClean="0"/>
              <a:t>xₜ is the input at time step t.</a:t>
            </a:r>
          </a:p>
          <a:p>
            <a:r>
              <a:rPr lang="en-US" dirty="0" smtClean="0"/>
              <a:t>θ represents a set of learnable parameters(weights and biases).</a:t>
            </a:r>
          </a:p>
          <a:p>
            <a:r>
              <a:rPr lang="en-US" dirty="0" smtClean="0"/>
              <a:t>U, V, and W ∈ θ</a:t>
            </a:r>
          </a:p>
          <a:p>
            <a:r>
              <a:rPr lang="en-US" dirty="0" smtClean="0"/>
              <a:t>b is the bias vector for the hidden layer; b ∈ θ</a:t>
            </a:r>
          </a:p>
          <a:p>
            <a:r>
              <a:rPr lang="en-US" dirty="0" smtClean="0"/>
              <a:t>f is the activation function.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of the </a:t>
            </a:r>
            <a:r>
              <a:rPr lang="en-US" b="1" dirty="0" err="1" smtClean="0"/>
              <a:t>Backpropagation</a:t>
            </a:r>
            <a:r>
              <a:rPr lang="en-US" b="1" dirty="0" smtClean="0"/>
              <a:t> Steps in LSTM</a:t>
            </a:r>
            <a:endParaRPr lang="en-US" dirty="0"/>
          </a:p>
        </p:txBody>
      </p:sp>
      <p:sp>
        <p:nvSpPr>
          <p:cNvPr id="3" name="Content Placeholder 2"/>
          <p:cNvSpPr>
            <a:spLocks noGrp="1"/>
          </p:cNvSpPr>
          <p:nvPr>
            <p:ph idx="1"/>
          </p:nvPr>
        </p:nvSpPr>
        <p:spPr/>
        <p:txBody>
          <a:bodyPr>
            <a:normAutofit/>
          </a:bodyPr>
          <a:lstStyle/>
          <a:p>
            <a:r>
              <a:rPr lang="en-US" dirty="0" smtClean="0"/>
              <a:t>Compute the forward pass, which involves the cell state and hidden state through the various gates.</a:t>
            </a:r>
          </a:p>
          <a:p>
            <a:r>
              <a:rPr lang="en-US" dirty="0" smtClean="0"/>
              <a:t>Calculate the loss after the forward pass.</a:t>
            </a:r>
          </a:p>
          <a:p>
            <a:r>
              <a:rPr lang="en-US" dirty="0" smtClean="0"/>
              <a:t>Use BPTT to propagate the error backward through time, calculating gradients at each step for each gate.</a:t>
            </a:r>
          </a:p>
          <a:p>
            <a:r>
              <a:rPr lang="en-US" dirty="0" smtClean="0"/>
              <a:t>Update the weights using the gradients.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Vanishing Gradient problem</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IN" sz="2400" dirty="0" smtClean="0"/>
              <a:t>L</a:t>
            </a:r>
            <a:r>
              <a:rPr lang="en-US" sz="2400" dirty="0" err="1" smtClean="0"/>
              <a:t>ong</a:t>
            </a:r>
            <a:r>
              <a:rPr lang="en-US" sz="2400" dirty="0" smtClean="0"/>
              <a:t> Short-Term Memory (LSTM) networks are a type of recurrent neural network (RNN) designed to address the vanishing gradient problem, a common issue in traditional RNNs when training long sequences. </a:t>
            </a:r>
          </a:p>
          <a:p>
            <a:r>
              <a:rPr lang="en-US" sz="2400" dirty="0" smtClean="0"/>
              <a:t>The vanishing gradient problem occurs because, during </a:t>
            </a:r>
            <a:r>
              <a:rPr lang="en-US" sz="2400" dirty="0" err="1" smtClean="0"/>
              <a:t>backpropagation</a:t>
            </a:r>
            <a:r>
              <a:rPr lang="en-US" sz="2400" dirty="0" smtClean="0"/>
              <a:t>, gradients diminish (or sometimes explode) as they are propagated back through the network layers over many time steps, </a:t>
            </a:r>
            <a:r>
              <a:rPr lang="en-US" sz="2400" dirty="0" smtClean="0">
                <a:solidFill>
                  <a:srgbClr val="FF0000"/>
                </a:solidFill>
              </a:rPr>
              <a:t>causing the network to "forget" early parts of sequences.</a:t>
            </a:r>
          </a:p>
          <a:p>
            <a:r>
              <a:rPr lang="en-US" sz="2400" dirty="0" smtClean="0"/>
              <a:t>LSTM networks tackle this problem with a unique architecture that includes </a:t>
            </a:r>
            <a:r>
              <a:rPr lang="en-US" sz="2400" b="1" dirty="0" smtClean="0"/>
              <a:t>gates and a cell state</a:t>
            </a:r>
            <a:r>
              <a:rPr lang="en-US" sz="2400" dirty="0" smtClean="0"/>
              <a:t>. </a:t>
            </a:r>
          </a:p>
          <a:p>
            <a:r>
              <a:rPr lang="en-US" sz="2400" dirty="0" smtClean="0"/>
              <a:t>These gates and cell state work together to address the vanishing gradient issue:</a:t>
            </a:r>
          </a:p>
          <a:p>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Vanishing Gradient problem</a:t>
            </a:r>
            <a:endParaRPr lang="en-US" dirty="0"/>
          </a:p>
        </p:txBody>
      </p:sp>
      <p:sp>
        <p:nvSpPr>
          <p:cNvPr id="3" name="Content Placeholder 2"/>
          <p:cNvSpPr>
            <a:spLocks noGrp="1"/>
          </p:cNvSpPr>
          <p:nvPr>
            <p:ph idx="1"/>
          </p:nvPr>
        </p:nvSpPr>
        <p:spPr>
          <a:xfrm>
            <a:off x="457200" y="914400"/>
            <a:ext cx="8229600" cy="5211763"/>
          </a:xfrm>
        </p:spPr>
        <p:txBody>
          <a:bodyPr/>
          <a:lstStyle/>
          <a:p>
            <a:pPr marL="514350" indent="-514350">
              <a:buAutoNum type="arabicPeriod"/>
            </a:pPr>
            <a:r>
              <a:rPr lang="en-US" b="1" dirty="0" smtClean="0"/>
              <a:t>Cell State:</a:t>
            </a:r>
            <a:r>
              <a:rPr lang="en-US" dirty="0" smtClean="0"/>
              <a:t> </a:t>
            </a:r>
          </a:p>
          <a:p>
            <a:pPr marL="514350" indent="-514350"/>
            <a:r>
              <a:rPr lang="en-US" dirty="0" smtClean="0"/>
              <a:t>LSTM introduces a cell state (or memory cell) that allows the network to carry information across many time steps without frequent updates, preserving important information. </a:t>
            </a:r>
          </a:p>
          <a:p>
            <a:pPr marL="514350" indent="-514350"/>
            <a:r>
              <a:rPr lang="en-US" dirty="0" smtClean="0"/>
              <a:t>The cell state is a sort of highway for gradients, which minimizes the diminishing effect because it can carry values over time steps relatively unchanged, helping maintain gradients.</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Vanishing Gradient problem</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buNone/>
            </a:pPr>
            <a:r>
              <a:rPr lang="en-US" b="1" dirty="0" smtClean="0"/>
              <a:t>2. Gates:</a:t>
            </a:r>
            <a:r>
              <a:rPr lang="en-US" dirty="0" smtClean="0"/>
              <a:t> LSTMs use three gates — input, forget, and output gates — to regulate information flow. These gates control what information to add, remove, or output at each time step, allowing the network to selectively retain or discard information based on its relevance.</a:t>
            </a:r>
          </a:p>
          <a:p>
            <a:r>
              <a:rPr lang="en-US" b="1" dirty="0" smtClean="0"/>
              <a:t>Forget Gate:</a:t>
            </a:r>
            <a:r>
              <a:rPr lang="en-US" dirty="0" smtClean="0"/>
              <a:t> Decides what part of the cell state should be kept or discarded, allowing the model to “forget” information that is no longer relevant.</a:t>
            </a:r>
          </a:p>
          <a:p>
            <a:r>
              <a:rPr lang="en-US" b="1" dirty="0" smtClean="0"/>
              <a:t>Input Gate:</a:t>
            </a:r>
            <a:r>
              <a:rPr lang="en-US" dirty="0" smtClean="0"/>
              <a:t> Controls how much of the new information should be added to the cell state, helping update it with relevant information without overwhelming it.</a:t>
            </a:r>
          </a:p>
          <a:p>
            <a:r>
              <a:rPr lang="en-US" b="1" dirty="0" smtClean="0"/>
              <a:t>Output Gate:</a:t>
            </a:r>
            <a:r>
              <a:rPr lang="en-US" dirty="0" smtClean="0"/>
              <a:t> Regulates what information from the cell state is used to produce the current output.</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Vanishing Gradient problem</a:t>
            </a:r>
            <a:endParaRPr lang="en-US" dirty="0"/>
          </a:p>
        </p:txBody>
      </p:sp>
      <p:sp>
        <p:nvSpPr>
          <p:cNvPr id="3" name="Content Placeholder 2"/>
          <p:cNvSpPr>
            <a:spLocks noGrp="1"/>
          </p:cNvSpPr>
          <p:nvPr>
            <p:ph idx="1"/>
          </p:nvPr>
        </p:nvSpPr>
        <p:spPr>
          <a:xfrm>
            <a:off x="457200" y="990601"/>
            <a:ext cx="8229600" cy="2819400"/>
          </a:xfrm>
        </p:spPr>
        <p:txBody>
          <a:bodyPr>
            <a:normAutofit/>
          </a:bodyPr>
          <a:lstStyle/>
          <a:p>
            <a:pPr>
              <a:buNone/>
            </a:pPr>
            <a:r>
              <a:rPr lang="en-US" sz="2400" b="1" dirty="0" smtClean="0"/>
              <a:t>3. Gradient Flow Through the Cell State:</a:t>
            </a:r>
            <a:r>
              <a:rPr lang="en-US" sz="2400" dirty="0" smtClean="0"/>
              <a:t> </a:t>
            </a:r>
          </a:p>
          <a:p>
            <a:r>
              <a:rPr lang="en-US" sz="2400" dirty="0" smtClean="0"/>
              <a:t>Unlike traditional RNNs, where the gradient directly flows through the hidden state, </a:t>
            </a:r>
            <a:r>
              <a:rPr lang="en-US" sz="2400" dirty="0" smtClean="0">
                <a:solidFill>
                  <a:srgbClr val="FF0000"/>
                </a:solidFill>
              </a:rPr>
              <a:t>LSTMs have a more stable pathway through the cell state</a:t>
            </a:r>
            <a:r>
              <a:rPr lang="en-US" sz="2400" dirty="0" smtClean="0"/>
              <a:t>. </a:t>
            </a:r>
          </a:p>
          <a:p>
            <a:r>
              <a:rPr lang="en-US" sz="2400" dirty="0" smtClean="0"/>
              <a:t>This setup helps gradients propagate back in time effectively, preserving information over longer sequences and reducing the risk of them vanishing.</a:t>
            </a:r>
            <a:endParaRPr lang="en-US" sz="2400" dirty="0"/>
          </a:p>
        </p:txBody>
      </p:sp>
      <p:pic>
        <p:nvPicPr>
          <p:cNvPr id="4" name="Picture 3"/>
          <p:cNvPicPr>
            <a:picLocks noChangeAspect="1" noChangeArrowheads="1"/>
          </p:cNvPicPr>
          <p:nvPr/>
        </p:nvPicPr>
        <p:blipFill>
          <a:blip r:embed="rId2"/>
          <a:srcRect/>
          <a:stretch>
            <a:fillRect/>
          </a:stretch>
        </p:blipFill>
        <p:spPr bwMode="auto">
          <a:xfrm>
            <a:off x="1143000" y="3733800"/>
            <a:ext cx="6248400" cy="2504567"/>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Vanishing Gradient problem</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By managing the flow of information with gates and maintaining a consistent gradient flow through the cell state, LSTMs effectively mitigate the vanishing gradient problem. </a:t>
            </a:r>
          </a:p>
          <a:p>
            <a:r>
              <a:rPr lang="en-US" dirty="0" smtClean="0"/>
              <a:t>This structure allows them to remember dependencies over longer time sequences than traditional RNNs, making them suitable for tasks where long-term context is essential, like language modeling and time-series analysis.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Vanishing Gradient problem</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400" dirty="0" smtClean="0"/>
              <a:t>LSTMs mitigate the vanishing gradient problem through a careful design of the </a:t>
            </a:r>
            <a:r>
              <a:rPr lang="en-US" sz="2400" b="1" dirty="0" smtClean="0"/>
              <a:t>cell state</a:t>
            </a:r>
            <a:r>
              <a:rPr lang="en-US" sz="2400" dirty="0" smtClean="0"/>
              <a:t> and </a:t>
            </a:r>
            <a:r>
              <a:rPr lang="en-US" sz="2400" b="1" dirty="0" smtClean="0"/>
              <a:t>gates</a:t>
            </a:r>
            <a:r>
              <a:rPr lang="en-US" sz="2400" dirty="0" smtClean="0"/>
              <a:t>, which regulate and stabilize the gradient flow even across many time steps. </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Here’s a deeper look at why the LSTM structure prevents the gradient from vanishing:</a:t>
            </a:r>
            <a:endParaRPr lang="en-US" sz="2400" dirty="0"/>
          </a:p>
        </p:txBody>
      </p:sp>
      <p:pic>
        <p:nvPicPr>
          <p:cNvPr id="4" name="Picture 3"/>
          <p:cNvPicPr>
            <a:picLocks noChangeAspect="1" noChangeArrowheads="1"/>
          </p:cNvPicPr>
          <p:nvPr/>
        </p:nvPicPr>
        <p:blipFill>
          <a:blip r:embed="rId2"/>
          <a:srcRect/>
          <a:stretch>
            <a:fillRect/>
          </a:stretch>
        </p:blipFill>
        <p:spPr bwMode="auto">
          <a:xfrm>
            <a:off x="533400" y="2057400"/>
            <a:ext cx="7620000" cy="305435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1. Cell State and Element-Wise Multiplication</a:t>
            </a:r>
            <a:endParaRPr lang="en-US" sz="3200" b="1"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t>In an LSTM, the cell state flows through time steps almost directly, with only a few controlled, element-wise operations (multiplication by the forget gate and addition from the input gate).</a:t>
            </a:r>
          </a:p>
          <a:p>
            <a:r>
              <a:rPr lang="en-US" dirty="0" smtClean="0"/>
              <a:t>This design means the cell state can carry values across time steps with minimal modification, maintaining its scale better than in traditional RNNs.</a:t>
            </a:r>
          </a:p>
          <a:p>
            <a:r>
              <a:rPr lang="en-US" dirty="0" smtClean="0">
                <a:solidFill>
                  <a:srgbClr val="FF0000"/>
                </a:solidFill>
              </a:rPr>
              <a:t>Because gradients are propagated along this cell state path, they are less likely to vanish over long sequences</a:t>
            </a:r>
            <a:r>
              <a:rPr lang="en-US" dirty="0" smtClean="0"/>
              <a:t>.</a:t>
            </a:r>
          </a:p>
          <a:p>
            <a:r>
              <a:rPr lang="en-US" dirty="0" smtClean="0"/>
              <a:t>The forget gate’s values are usually set close to 1 (at least for parts of the sequence that need retention), which means the cell state experiences minimal scaling, allowing gradients to stay within a stable range.</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2. Forget Gate and Self-Looping Structure</a:t>
            </a: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t>The forget gate (which multiplies its output with the cell state) is a crucial component. Since the forget gate’s output values are typically between 0 and 1, the model learns to retain only relevant information, reducing the risk of unnecessary multiplication that could shrink gradients.</a:t>
            </a:r>
          </a:p>
          <a:p>
            <a:r>
              <a:rPr lang="en-US" dirty="0" smtClean="0"/>
              <a:t>This self-looping structure is designed so that even after many time steps, the values in the cell state are preserved if the forget gate is close to 1, keeping gradients stable when they propagate back through time.</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3. Controlled Update Mechanism</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The LSTM cell state is updated in a controlled way through the input and forget gates, allowing it to accumulate gradients gradually instead of allowing abrupt changes.</a:t>
            </a:r>
          </a:p>
          <a:p>
            <a:r>
              <a:rPr lang="en-US" dirty="0" smtClean="0"/>
              <a:t>Because of this controlled flow, the gradients are less likely to either explode or vanish. For example, if the cell state is continuously updated with small, relevant amounts of information, it’s unlikely to diminish drastically, maintaining gradient strength across time steps.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Architecture Of RNN</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dirty="0" smtClean="0"/>
              <a:t>For a finite number of time steps T=4, we can repeat it T-1 times.</a:t>
            </a:r>
          </a:p>
          <a:p>
            <a:r>
              <a:rPr lang="en-US" dirty="0" smtClean="0"/>
              <a:t> When T = 4, a₄ = f(a₃, x₄; θ) by eq.(1).</a:t>
            </a:r>
          </a:p>
          <a:p>
            <a:r>
              <a:rPr lang="en-US" dirty="0" smtClean="0"/>
              <a:t>Eq.(2) can be expanded as,</a:t>
            </a:r>
          </a:p>
          <a:p>
            <a:r>
              <a:rPr lang="en-US" dirty="0" smtClean="0"/>
              <a:t>a₄ = f(U * X₄ + W* a₃ + b)</a:t>
            </a:r>
          </a:p>
          <a:p>
            <a:r>
              <a:rPr lang="en-US" dirty="0" smtClean="0"/>
              <a:t>a₃ = f(U * X₃ + W* a₂ + b)</a:t>
            </a:r>
          </a:p>
          <a:p>
            <a:r>
              <a:rPr lang="en-US" dirty="0" smtClean="0"/>
              <a:t>a₂ = f(U * X₂ + W* a₁ + b)</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4. Activation Functions in Gates</a:t>
            </a:r>
            <a:endParaRPr lang="en-US" dirty="0"/>
          </a:p>
        </p:txBody>
      </p:sp>
      <p:sp>
        <p:nvSpPr>
          <p:cNvPr id="3" name="Content Placeholder 2"/>
          <p:cNvSpPr>
            <a:spLocks noGrp="1"/>
          </p:cNvSpPr>
          <p:nvPr>
            <p:ph idx="1"/>
          </p:nvPr>
        </p:nvSpPr>
        <p:spPr>
          <a:xfrm>
            <a:off x="457200" y="1066800"/>
            <a:ext cx="8229600" cy="5059363"/>
          </a:xfrm>
        </p:spPr>
        <p:txBody>
          <a:bodyPr>
            <a:normAutofit fontScale="92500"/>
          </a:bodyPr>
          <a:lstStyle/>
          <a:p>
            <a:r>
              <a:rPr lang="en-US" dirty="0" smtClean="0"/>
              <a:t>LSTMs generally use sigmoid and </a:t>
            </a:r>
            <a:r>
              <a:rPr lang="en-US" dirty="0" err="1" smtClean="0"/>
              <a:t>tanh</a:t>
            </a:r>
            <a:r>
              <a:rPr lang="en-US" dirty="0" smtClean="0"/>
              <a:t> activation functions in gates. Sigmoid activation for gates limits values between 0 and 1, preventing extreme values that might otherwise contribute to exploding or vanishing gradients.</a:t>
            </a:r>
          </a:p>
          <a:p>
            <a:r>
              <a:rPr lang="en-US" dirty="0" smtClean="0"/>
              <a:t>The </a:t>
            </a:r>
            <a:r>
              <a:rPr lang="en-US" dirty="0" err="1" smtClean="0"/>
              <a:t>tanh</a:t>
            </a:r>
            <a:r>
              <a:rPr lang="en-US" dirty="0" smtClean="0"/>
              <a:t> activation, used for candidate cell state values, outputs values between -1 and 1, which further stabilizes the update flow into the cell state and reduces the effect of multiplying very small or large numbers over many time steps.</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Summary of Why Vanishing Doesn’t Happen</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b="1" dirty="0" smtClean="0"/>
              <a:t>Gradient Flow Path Stability</a:t>
            </a:r>
            <a:r>
              <a:rPr lang="en-US" dirty="0" smtClean="0"/>
              <a:t>: Since gradients flow through a relatively unmodified cell state, they avoid vanishing as they propagate.</a:t>
            </a:r>
          </a:p>
          <a:p>
            <a:r>
              <a:rPr lang="en-US" b="1" dirty="0" smtClean="0"/>
              <a:t>Controlled Element-Wise Updates</a:t>
            </a:r>
            <a:r>
              <a:rPr lang="en-US" dirty="0" smtClean="0"/>
              <a:t>: Gates control each update step, which reduces the chance of gradients shrinking (or exploding) across many time steps.</a:t>
            </a:r>
          </a:p>
          <a:p>
            <a:r>
              <a:rPr lang="en-US" b="1" dirty="0" smtClean="0"/>
              <a:t>Gate Values Near 1</a:t>
            </a:r>
            <a:r>
              <a:rPr lang="en-US" dirty="0" smtClean="0"/>
              <a:t>: The forget gate can be trained to be close to 1 for important information, minimizing multiplicative shrinking of the cell state.</a:t>
            </a:r>
          </a:p>
          <a:p>
            <a:r>
              <a:rPr lang="en-US" dirty="0" smtClean="0"/>
              <a:t>Together, these mechanisms allow LSTMs to </a:t>
            </a:r>
            <a:r>
              <a:rPr lang="en-US" b="1" dirty="0" smtClean="0"/>
              <a:t>maintain a more stable gradient flow across long sequences</a:t>
            </a:r>
            <a:r>
              <a:rPr lang="en-US" dirty="0" smtClean="0"/>
              <a:t>, which traditional RNNs struggle with due to their simpler, unrestricted architecture.</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Autofit/>
          </a:bodyPr>
          <a:lstStyle/>
          <a:p>
            <a:r>
              <a:rPr lang="en-IN" sz="8000" dirty="0" smtClean="0"/>
              <a:t>Thank You!</a:t>
            </a:r>
            <a:endParaRPr lang="en-US" sz="8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smtClean="0"/>
              <a:t>Architecture Of RNN </a:t>
            </a:r>
            <a:endParaRPr lang="en-US" dirty="0"/>
          </a:p>
        </p:txBody>
      </p:sp>
      <p:sp>
        <p:nvSpPr>
          <p:cNvPr id="3" name="Content Placeholder 2"/>
          <p:cNvSpPr>
            <a:spLocks noGrp="1"/>
          </p:cNvSpPr>
          <p:nvPr>
            <p:ph idx="1"/>
          </p:nvPr>
        </p:nvSpPr>
        <p:spPr>
          <a:xfrm>
            <a:off x="457200" y="838200"/>
            <a:ext cx="8229600" cy="3505200"/>
          </a:xfrm>
        </p:spPr>
        <p:txBody>
          <a:bodyPr>
            <a:normAutofit fontScale="77500" lnSpcReduction="20000"/>
          </a:bodyPr>
          <a:lstStyle/>
          <a:p>
            <a:r>
              <a:rPr lang="en-US" dirty="0" smtClean="0"/>
              <a:t>The output at each time step t, denoted as , ŷₜ  is computed based on the hidden state output aₜ using the following formula,</a:t>
            </a:r>
          </a:p>
          <a:p>
            <a:pPr>
              <a:buNone/>
            </a:pPr>
            <a:r>
              <a:rPr lang="en-US" dirty="0" smtClean="0"/>
              <a:t>			</a:t>
            </a:r>
            <a:r>
              <a:rPr lang="en-US" sz="3600" dirty="0" smtClean="0"/>
              <a:t>ŷₜ = f(aₜ; θ) 	</a:t>
            </a:r>
            <a:r>
              <a:rPr lang="en-US" dirty="0" smtClean="0"/>
              <a:t>			 (3)</a:t>
            </a:r>
          </a:p>
          <a:p>
            <a:r>
              <a:rPr lang="en-US" dirty="0" smtClean="0"/>
              <a:t>Eq.(3) can be written as,</a:t>
            </a:r>
          </a:p>
          <a:p>
            <a:pPr>
              <a:buNone/>
            </a:pPr>
            <a:r>
              <a:rPr lang="en-US" dirty="0" smtClean="0"/>
              <a:t>			</a:t>
            </a:r>
            <a:r>
              <a:rPr lang="en-US" sz="3600" dirty="0" smtClean="0"/>
              <a:t>ŷₜ = f(V * aₜ + c)			(4)</a:t>
            </a:r>
          </a:p>
          <a:p>
            <a:r>
              <a:rPr lang="en-US" dirty="0" smtClean="0"/>
              <a:t>when t=4, ŷ₄ = f(V * a₄ + c)</a:t>
            </a:r>
          </a:p>
          <a:p>
            <a:r>
              <a:rPr lang="en-US" dirty="0" smtClean="0"/>
              <a:t>where, ŷₜ is the output predicted at time step t.</a:t>
            </a:r>
          </a:p>
          <a:p>
            <a:r>
              <a:rPr lang="en-US" dirty="0" smtClean="0"/>
              <a:t>c is the bias vector for the output layer.</a:t>
            </a:r>
          </a:p>
          <a:p>
            <a:endParaRPr lang="en-US" dirty="0" smtClean="0"/>
          </a:p>
          <a:p>
            <a:endParaRPr lang="en-US" dirty="0"/>
          </a:p>
        </p:txBody>
      </p:sp>
      <p:pic>
        <p:nvPicPr>
          <p:cNvPr id="4" name="Picture 2"/>
          <p:cNvPicPr>
            <a:picLocks noChangeAspect="1" noChangeArrowheads="1"/>
          </p:cNvPicPr>
          <p:nvPr/>
        </p:nvPicPr>
        <p:blipFill>
          <a:blip r:embed="rId2"/>
          <a:srcRect/>
          <a:stretch>
            <a:fillRect/>
          </a:stretch>
        </p:blipFill>
        <p:spPr bwMode="auto">
          <a:xfrm>
            <a:off x="1600200" y="4648200"/>
            <a:ext cx="4943475" cy="18233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Variants of RNN Architectures</a:t>
            </a:r>
            <a:endParaRPr lang="en-US" dirty="0"/>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dirty="0" smtClean="0"/>
              <a:t>RNNs can be adapted into different architectures based on the nature of the input and output:</a:t>
            </a:r>
          </a:p>
          <a:p>
            <a:r>
              <a:rPr lang="en-US" b="1" dirty="0" smtClean="0"/>
              <a:t>One-to-One:</a:t>
            </a:r>
            <a:endParaRPr lang="en-US" dirty="0" smtClean="0"/>
          </a:p>
          <a:p>
            <a:pPr lvl="1"/>
            <a:r>
              <a:rPr lang="en-US" dirty="0" smtClean="0"/>
              <a:t>A simple </a:t>
            </a:r>
            <a:r>
              <a:rPr lang="en-US" dirty="0" err="1" smtClean="0"/>
              <a:t>feedforward</a:t>
            </a:r>
            <a:r>
              <a:rPr lang="en-US" dirty="0" smtClean="0"/>
              <a:t> network, not typically considered an RNN, but included for completeness.</a:t>
            </a:r>
          </a:p>
          <a:p>
            <a:pPr lvl="1"/>
            <a:r>
              <a:rPr lang="en-US" dirty="0" smtClean="0"/>
              <a:t>Example: Standard neural network for image classification.</a:t>
            </a:r>
          </a:p>
          <a:p>
            <a:r>
              <a:rPr lang="en-US" b="1" dirty="0" smtClean="0"/>
              <a:t>One-to-Many:</a:t>
            </a:r>
            <a:endParaRPr lang="en-US" dirty="0" smtClean="0"/>
          </a:p>
          <a:p>
            <a:pPr lvl="1"/>
            <a:r>
              <a:rPr lang="en-US" dirty="0" smtClean="0"/>
              <a:t>Used when a single input leads to a sequence of outputs.</a:t>
            </a:r>
          </a:p>
          <a:p>
            <a:pPr lvl="1"/>
            <a:r>
              <a:rPr lang="en-US" dirty="0" smtClean="0"/>
              <a:t>Example: Generating a sequence of text from a single image (image captioning).</a:t>
            </a:r>
          </a:p>
          <a:p>
            <a:r>
              <a:rPr lang="en-US" b="1" dirty="0" smtClean="0"/>
              <a:t>Many-to-One:</a:t>
            </a:r>
            <a:endParaRPr lang="en-US" dirty="0" smtClean="0"/>
          </a:p>
          <a:p>
            <a:pPr lvl="1"/>
            <a:r>
              <a:rPr lang="en-US" dirty="0" smtClean="0"/>
              <a:t>Used for tasks like sentiment analysis where the entire sequence leads to a single output (e.g., classification).</a:t>
            </a:r>
          </a:p>
          <a:p>
            <a:pPr lvl="1"/>
            <a:r>
              <a:rPr lang="en-US" dirty="0" smtClean="0"/>
              <a:t>Example: Predicting the sentiment of a sentence.</a:t>
            </a:r>
          </a:p>
          <a:p>
            <a:r>
              <a:rPr lang="en-US" b="1" dirty="0" smtClean="0"/>
              <a:t>Many-to-Many:</a:t>
            </a:r>
            <a:endParaRPr lang="en-US" dirty="0" smtClean="0"/>
          </a:p>
          <a:p>
            <a:pPr lvl="1"/>
            <a:r>
              <a:rPr lang="en-US" dirty="0" smtClean="0"/>
              <a:t>Used for tasks where each input in the sequence corresponds to an output (e.g., translation).</a:t>
            </a:r>
          </a:p>
          <a:p>
            <a:pPr lvl="1"/>
            <a:r>
              <a:rPr lang="en-US" dirty="0" smtClean="0"/>
              <a:t>Example: Machine translation from one language to another.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1762</TotalTime>
  <Words>5120</Words>
  <Application>Microsoft Office PowerPoint</Application>
  <PresentationFormat>On-screen Show (4:3)</PresentationFormat>
  <Paragraphs>331</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Recurrent Neural Network(RNN)</vt:lpstr>
      <vt:lpstr>Recurrent Neural Network(RNN)</vt:lpstr>
      <vt:lpstr>Recurrent Neural Network(RNN)</vt:lpstr>
      <vt:lpstr>Architecture Of RNN</vt:lpstr>
      <vt:lpstr>Architecture Of RNN</vt:lpstr>
      <vt:lpstr>Architecture Of RNN</vt:lpstr>
      <vt:lpstr>Architecture Of RNN</vt:lpstr>
      <vt:lpstr>Architecture Of RNN </vt:lpstr>
      <vt:lpstr>Variants of RNN Architectures</vt:lpstr>
      <vt:lpstr>Slide 10</vt:lpstr>
      <vt:lpstr>Many to One                     Many to Many </vt:lpstr>
      <vt:lpstr>Backpropagation Through Time (BPTT)</vt:lpstr>
      <vt:lpstr>Backpropagation Through Time (BPTT)</vt:lpstr>
      <vt:lpstr>Backpropagation Through Time (BPTT)</vt:lpstr>
      <vt:lpstr>Backpropagation Through Time (BPTT)</vt:lpstr>
      <vt:lpstr>Backpropagation Through Time (BPTT)</vt:lpstr>
      <vt:lpstr>Derivative of loss L w.r.t W</vt:lpstr>
      <vt:lpstr>Derivative of loss L w.r.t W</vt:lpstr>
      <vt:lpstr>Derivative of loss L w.r.t U</vt:lpstr>
      <vt:lpstr>Derivative of loss L w.r.t U</vt:lpstr>
      <vt:lpstr>Training through RNN</vt:lpstr>
      <vt:lpstr>Difference between RNN and Simple Neural Network </vt:lpstr>
      <vt:lpstr>Applications of RNNs</vt:lpstr>
      <vt:lpstr>Limitations of RNN</vt:lpstr>
      <vt:lpstr>Variants of RNNs</vt:lpstr>
      <vt:lpstr>Long Short-Term Memory (LSTM) Networks</vt:lpstr>
      <vt:lpstr>Key Components of LSTM</vt:lpstr>
      <vt:lpstr>Key Components of LSTM</vt:lpstr>
      <vt:lpstr>Key Components of LSTM</vt:lpstr>
      <vt:lpstr>LSTM Cell Operations</vt:lpstr>
      <vt:lpstr>LSTM Cell Operations</vt:lpstr>
      <vt:lpstr>Slide 32</vt:lpstr>
      <vt:lpstr>LSTM Cell Operations</vt:lpstr>
      <vt:lpstr>LSTM Cell Operations</vt:lpstr>
      <vt:lpstr>LSTM Cell Operations</vt:lpstr>
      <vt:lpstr>Slide 36</vt:lpstr>
      <vt:lpstr>LSTM Working Mechanism:</vt:lpstr>
      <vt:lpstr>LSTM</vt:lpstr>
      <vt:lpstr>Input gate Vs Candidate cell state</vt:lpstr>
      <vt:lpstr>Input gate Vs Candidate cell state</vt:lpstr>
      <vt:lpstr>Different Purpose</vt:lpstr>
      <vt:lpstr>Different Purpose</vt:lpstr>
      <vt:lpstr>Different Activation Functions:</vt:lpstr>
      <vt:lpstr>Different Activation Functions:</vt:lpstr>
      <vt:lpstr>How They Work Together:</vt:lpstr>
      <vt:lpstr>How They Work Together:</vt:lpstr>
      <vt:lpstr>Example: Text Generation</vt:lpstr>
      <vt:lpstr>Prediction of next word </vt:lpstr>
      <vt:lpstr>1. Input Representation</vt:lpstr>
      <vt:lpstr>2. Feeding the Input into the LSTM:</vt:lpstr>
      <vt:lpstr>3. Processing Each Word:</vt:lpstr>
      <vt:lpstr>4. Sequential Updates:</vt:lpstr>
      <vt:lpstr>Making the Prediction</vt:lpstr>
      <vt:lpstr>6. Output Interpretation:</vt:lpstr>
      <vt:lpstr>Backpropagation Learning</vt:lpstr>
      <vt:lpstr>Backpropagation Learning</vt:lpstr>
      <vt:lpstr>BPTT</vt:lpstr>
      <vt:lpstr>4. Gradient Flow and the Vanishing Gradient Problem</vt:lpstr>
      <vt:lpstr>5. Weight Updates</vt:lpstr>
      <vt:lpstr>Summary of the Backpropagation Steps in LSTM</vt:lpstr>
      <vt:lpstr>Vanishing Gradient problem</vt:lpstr>
      <vt:lpstr>Vanishing Gradient problem</vt:lpstr>
      <vt:lpstr>Vanishing Gradient problem</vt:lpstr>
      <vt:lpstr>Vanishing Gradient problem</vt:lpstr>
      <vt:lpstr>Vanishing Gradient problem</vt:lpstr>
      <vt:lpstr>Vanishing Gradient problem</vt:lpstr>
      <vt:lpstr>1. Cell State and Element-Wise Multiplication</vt:lpstr>
      <vt:lpstr>2. Forget Gate and Self-Looping Structure</vt:lpstr>
      <vt:lpstr>3. Controlled Update Mechanism</vt:lpstr>
      <vt:lpstr>4. Activation Functions in Gates</vt:lpstr>
      <vt:lpstr>Summary of Why Vanishing Doesn’t Happen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Network(RNN)</dc:title>
  <dc:creator>hp</dc:creator>
  <cp:lastModifiedBy>Asit Kumar Das</cp:lastModifiedBy>
  <cp:revision>104</cp:revision>
  <dcterms:created xsi:type="dcterms:W3CDTF">2024-09-02T10:50:33Z</dcterms:created>
  <dcterms:modified xsi:type="dcterms:W3CDTF">2024-11-11T04:18:25Z</dcterms:modified>
</cp:coreProperties>
</file>