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90" r:id="rId14"/>
    <p:sldId id="291" r:id="rId15"/>
    <p:sldId id="289" r:id="rId16"/>
    <p:sldId id="268" r:id="rId17"/>
    <p:sldId id="269" r:id="rId18"/>
    <p:sldId id="270" r:id="rId19"/>
    <p:sldId id="293" r:id="rId20"/>
    <p:sldId id="271" r:id="rId21"/>
    <p:sldId id="272" r:id="rId22"/>
    <p:sldId id="273" r:id="rId23"/>
    <p:sldId id="274" r:id="rId24"/>
    <p:sldId id="275" r:id="rId25"/>
    <p:sldId id="277" r:id="rId26"/>
    <p:sldId id="29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7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4C61-1FB4-49B2-9E36-916E31C380E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6A6B-26AE-47B2-B2A7-AF6F8E29D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8077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Multinomial Logistic Regression (</a:t>
            </a:r>
            <a:r>
              <a:rPr lang="en-US" sz="2800" dirty="0" err="1" smtClean="0"/>
              <a:t>Softmax</a:t>
            </a:r>
            <a:r>
              <a:rPr lang="en-US" sz="2800" dirty="0" smtClean="0"/>
              <a:t> Regression)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Multinomial Logistic Regression, also known as </a:t>
            </a:r>
            <a:r>
              <a:rPr lang="en-US" dirty="0" err="1" smtClean="0"/>
              <a:t>Softmax</a:t>
            </a:r>
            <a:r>
              <a:rPr lang="en-US" dirty="0" smtClean="0"/>
              <a:t> Regression, is a generalization of logistic regression that allows for the classification of more than two classes. </a:t>
            </a:r>
          </a:p>
          <a:p>
            <a:r>
              <a:rPr lang="en-US" dirty="0" smtClean="0"/>
              <a:t>While logistic regression is used for binary classification problems, </a:t>
            </a:r>
            <a:r>
              <a:rPr lang="en-US" dirty="0" err="1" smtClean="0"/>
              <a:t>Softmax</a:t>
            </a:r>
            <a:r>
              <a:rPr lang="en-US" dirty="0" smtClean="0"/>
              <a:t> Regression extends this concept to handle multiple classes, making it suitable for multi-class classification problems.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543800" cy="377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4864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Cross Entropy loss function is used.</a:t>
            </a:r>
          </a:p>
          <a:p>
            <a:r>
              <a:rPr lang="en-US" sz="2800" dirty="0" smtClean="0"/>
              <a:t>Information </a:t>
            </a:r>
            <a:r>
              <a:rPr lang="en-US" sz="2800" b="1" dirty="0" smtClean="0"/>
              <a:t>entropy</a:t>
            </a:r>
            <a:r>
              <a:rPr lang="en-US" sz="2800" dirty="0" smtClean="0"/>
              <a:t>, also known as Shannon entropy, calculates the degree of randomness or disorder within a system. </a:t>
            </a:r>
          </a:p>
          <a:p>
            <a:r>
              <a:rPr lang="en-US" sz="2800" dirty="0" smtClean="0"/>
              <a:t>In the context of information theory, the entropy of a random variable is the average uncertainty to the possible outcomes. </a:t>
            </a:r>
          </a:p>
          <a:p>
            <a:r>
              <a:rPr lang="en-IN" sz="2800" dirty="0" smtClean="0"/>
              <a:t>The entropy function is: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greater the value of entropy, H(x), the greater the uncertainty for the probability distribution, and the smaller the value, the less uncertainty.</a:t>
            </a:r>
            <a:endParaRPr lang="en-US" sz="2800" dirty="0"/>
          </a:p>
        </p:txBody>
      </p:sp>
      <p:pic>
        <p:nvPicPr>
          <p:cNvPr id="2050" name="Picture 2" descr="The Shannon entropy equ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733800"/>
            <a:ext cx="2895600" cy="1070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Cross-entropy, also known as logarithmic loss or log loss, is a popular loss function used in machine learning to measure the performance of a classification model.</a:t>
            </a:r>
          </a:p>
          <a:p>
            <a:r>
              <a:rPr lang="en-US" dirty="0" smtClean="0"/>
              <a:t>We can measure the error between two probability distributions using the cross-entropy loss function. </a:t>
            </a:r>
          </a:p>
          <a:p>
            <a:r>
              <a:rPr lang="en-US" dirty="0" smtClean="0"/>
              <a:t>For a multi-class classification task, cross-entropy is defined as follows:</a:t>
            </a:r>
          </a:p>
          <a:p>
            <a:endParaRPr lang="en-US" dirty="0" smtClean="0"/>
          </a:p>
          <a:p>
            <a:r>
              <a:rPr lang="en-US" dirty="0" smtClean="0"/>
              <a:t>In other words, to apply cross-entropy to a multi-class classification task, the loss for each class is calculated separately and then summed to determine the total loss.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529801"/>
            <a:ext cx="2343150" cy="104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Cross Entropy Loss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838200"/>
            <a:ext cx="7620000" cy="4307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 and Cross-entropy are commonly used together in a multi-class classification problem, where the goal is to identify which class an input belongs to.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Softmax</a:t>
            </a:r>
            <a:r>
              <a:rPr lang="en-US" sz="2400" dirty="0" smtClean="0"/>
              <a:t> function is used to transform the output of a model into a probability distribution over all the classes and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Cross-entropy is used as a loss function to measure how well the predicted probability distribution matches the actual class labels.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objective function is a combination of the cross-entropy loss and a regularization term to prevent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066800"/>
            <a:ext cx="7253288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16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7086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3000" y="54102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L1 regularization can lead to sparse solutions, effectively performing feature selection, while L2 regularization tends to shrink coefficients but keeps all features.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L1 regularization, coordinate descent is often used. This involves updating one parameter at a time while keeping others fixed, which can efficiently handle the </a:t>
            </a:r>
            <a:r>
              <a:rPr lang="en-US" dirty="0" err="1" smtClean="0"/>
              <a:t>sparsity</a:t>
            </a:r>
            <a:r>
              <a:rPr lang="en-US" dirty="0" smtClean="0"/>
              <a:t> introduced by L1 regularization.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0294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1"/>
            <a:ext cx="8229600" cy="350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and Demerits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753394"/>
            <a:ext cx="70389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Python Code</a:t>
            </a:r>
            <a:endParaRPr lang="en-US" sz="28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1" y="533402"/>
            <a:ext cx="4800600" cy="390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419600"/>
            <a:ext cx="4800600" cy="205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Explanation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953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ifferent solvers in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In logistic regression, the choice of solver is crucial because it affects the algorithm's convergence, speed, and accuracy. </a:t>
            </a:r>
          </a:p>
          <a:p>
            <a:r>
              <a:rPr lang="en-US" dirty="0" smtClean="0"/>
              <a:t>Solvers are optimization algorithms used to minimize the cost function and find the best-fitting model parameters. </a:t>
            </a:r>
          </a:p>
          <a:p>
            <a:r>
              <a:rPr lang="en-US" dirty="0" smtClean="0"/>
              <a:t>Different solvers may be better suited for specific types of data and regularization techniques.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Liblinear</a:t>
            </a:r>
            <a:r>
              <a:rPr lang="en-IN" dirty="0" smtClean="0"/>
              <a:t>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Liblinear</a:t>
            </a:r>
            <a:r>
              <a:rPr lang="en-US" dirty="0" smtClean="0"/>
              <a:t> solver is used in logistic regression to efficiently handle large-scale datasets and problems with high-dimensional features.</a:t>
            </a:r>
          </a:p>
          <a:p>
            <a:r>
              <a:rPr lang="en-US" dirty="0" err="1" smtClean="0"/>
              <a:t>Liblinear</a:t>
            </a:r>
            <a:r>
              <a:rPr lang="en-US" dirty="0" smtClean="0"/>
              <a:t> is optimized for sparse datasets. It efficiently handles large datasets where most of the feature values are zero.</a:t>
            </a:r>
          </a:p>
          <a:p>
            <a:r>
              <a:rPr lang="en-US" b="1" dirty="0" smtClean="0"/>
              <a:t>Parameter Tuning</a:t>
            </a:r>
            <a:r>
              <a:rPr lang="en-US" dirty="0" smtClean="0"/>
              <a:t>: The </a:t>
            </a:r>
            <a:r>
              <a:rPr lang="en-US" dirty="0" err="1" smtClean="0"/>
              <a:t>Liblinear</a:t>
            </a:r>
            <a:r>
              <a:rPr lang="en-US" dirty="0" smtClean="0"/>
              <a:t> library includes methods for tuning </a:t>
            </a:r>
            <a:r>
              <a:rPr lang="en-US" dirty="0" err="1" smtClean="0"/>
              <a:t>hyperparameters</a:t>
            </a:r>
            <a:r>
              <a:rPr lang="en-US" dirty="0" smtClean="0"/>
              <a:t>, such as the regularization parameter, to optimize model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Liblinear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391400" cy="302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400"/>
            <a:ext cx="7239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6172200"/>
            <a:ext cx="5105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2. </a:t>
            </a:r>
            <a:r>
              <a:rPr lang="en-US" sz="2400" b="1" dirty="0" smtClean="0"/>
              <a:t>LBFGS (Limited-memory </a:t>
            </a:r>
            <a:r>
              <a:rPr lang="en-US" sz="2400" b="1" dirty="0" err="1" smtClean="0"/>
              <a:t>Broyden</a:t>
            </a:r>
            <a:r>
              <a:rPr lang="en-US" sz="2400" b="1" dirty="0" smtClean="0"/>
              <a:t>-Fletcher-Goldfarb-</a:t>
            </a:r>
            <a:r>
              <a:rPr lang="en-US" sz="2400" b="1" dirty="0" err="1" smtClean="0"/>
              <a:t>Shanno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58110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248400"/>
            <a:ext cx="441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b="1" dirty="0" smtClean="0"/>
              <a:t>Newton-CG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153319"/>
            <a:ext cx="68008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019800"/>
            <a:ext cx="3781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086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b="1" dirty="0" smtClean="0"/>
              <a:t>SAG (Stochastic Average Gradient)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416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867400"/>
            <a:ext cx="3257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dirty="0" smtClean="0"/>
              <a:t>5. SAGA(</a:t>
            </a:r>
            <a:r>
              <a:rPr lang="en-US" sz="2800" b="1" dirty="0" smtClean="0"/>
              <a:t>Stochastic Average Gradient Augmented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8580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943600"/>
            <a:ext cx="3171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Solvers</a:t>
            </a:r>
            <a:endParaRPr lang="en-US" sz="32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2294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6896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Practical Tips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1247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Pythone</a:t>
            </a:r>
            <a:r>
              <a:rPr lang="en-IN" dirty="0" smtClean="0"/>
              <a:t> Code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1"/>
            <a:ext cx="5638800" cy="405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953001"/>
            <a:ext cx="5638800" cy="1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Logistic regression is a fundamental tool in machine learning for binary classification tasks. </a:t>
            </a:r>
          </a:p>
          <a:p>
            <a:r>
              <a:rPr lang="en-US" dirty="0" smtClean="0"/>
              <a:t>Its simplicity, interpretability, and effectiveness make it a popular choice for many applications. </a:t>
            </a:r>
          </a:p>
          <a:p>
            <a:r>
              <a:rPr lang="en-US" dirty="0" smtClean="0"/>
              <a:t>However, it's essential to understand its assumptions and limitations, especially when dealing with non-linear data or when more complex decision boundaries are needed.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Multinomial Logistic Regression (</a:t>
            </a:r>
            <a:r>
              <a:rPr lang="en-US" dirty="0" err="1" smtClean="0"/>
              <a:t>Softmax</a:t>
            </a:r>
            <a:r>
              <a:rPr lang="en-US" dirty="0" smtClean="0"/>
              <a:t> Regression) is a powerful tool for multi-class classification tasks. </a:t>
            </a:r>
          </a:p>
          <a:p>
            <a:r>
              <a:rPr lang="en-US" dirty="0" smtClean="0"/>
              <a:t>Its ability to handle multiple classes with a probabilistic approach makes it versatile for a wide range of applications. </a:t>
            </a:r>
          </a:p>
          <a:p>
            <a:r>
              <a:rPr lang="en-US" dirty="0" smtClean="0"/>
              <a:t>However, it is essential to consider its assumptions and limitations, especially regarding linearity and feature relationships.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Choosing the right solver for logistic regression is essential for achieving the best performance and efficiency. </a:t>
            </a:r>
          </a:p>
          <a:p>
            <a:r>
              <a:rPr lang="en-US" dirty="0" smtClean="0"/>
              <a:t>Consider the dataset size, type of regularization, and specific requirements when selecting a solver. </a:t>
            </a:r>
          </a:p>
          <a:p>
            <a:r>
              <a:rPr lang="en-US" dirty="0" smtClean="0"/>
              <a:t>By understanding the characteristics and use cases of each solver, we can make informed decisions to optimize our logistic regression models.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Regularization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115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Merits and Demerits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20000" cy="458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Logistic Regression : Python Code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14400"/>
            <a:ext cx="6172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15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682</Words>
  <Application>Microsoft Office PowerPoint</Application>
  <PresentationFormat>On-screen Show (4:3)</PresentationFormat>
  <Paragraphs>71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Logistic Regression</vt:lpstr>
      <vt:lpstr>Key Concepts</vt:lpstr>
      <vt:lpstr>Key Concepts</vt:lpstr>
      <vt:lpstr>Key Concepts</vt:lpstr>
      <vt:lpstr>Regularization</vt:lpstr>
      <vt:lpstr>Key Concepts</vt:lpstr>
      <vt:lpstr>Merits and Demerits</vt:lpstr>
      <vt:lpstr>Logistic Regression : Python Code</vt:lpstr>
      <vt:lpstr>Applications</vt:lpstr>
      <vt:lpstr>Multinomial Logistic Regression (Softmax Regression)</vt:lpstr>
      <vt:lpstr>Key Concepts</vt:lpstr>
      <vt:lpstr>Key Concepts</vt:lpstr>
      <vt:lpstr>Loss Function</vt:lpstr>
      <vt:lpstr>Cross-entropy</vt:lpstr>
      <vt:lpstr>Cross Entropy Loss</vt:lpstr>
      <vt:lpstr>Key Concepts</vt:lpstr>
      <vt:lpstr>Key Concepts</vt:lpstr>
      <vt:lpstr>Key Concepts</vt:lpstr>
      <vt:lpstr>Slide 19</vt:lpstr>
      <vt:lpstr>Key Concepts</vt:lpstr>
      <vt:lpstr>Applications</vt:lpstr>
      <vt:lpstr>Merits and Demerits</vt:lpstr>
      <vt:lpstr>Python Code</vt:lpstr>
      <vt:lpstr>Code Explanation</vt:lpstr>
      <vt:lpstr>Different solvers in logistic regression</vt:lpstr>
      <vt:lpstr>Liblinear Solver</vt:lpstr>
      <vt:lpstr>1. Liblinear</vt:lpstr>
      <vt:lpstr>2. LBFGS (Limited-memory Broyden-Fletcher-Goldfarb-Shanno)</vt:lpstr>
      <vt:lpstr>3. Newton-CG</vt:lpstr>
      <vt:lpstr>4. SAG (Stochastic Average Gradient)</vt:lpstr>
      <vt:lpstr>5. SAGA(Stochastic Average Gradient Augmented)</vt:lpstr>
      <vt:lpstr>Comparison of Solvers</vt:lpstr>
      <vt:lpstr>Practical Tips</vt:lpstr>
      <vt:lpstr>Pythone Code</vt:lpstr>
      <vt:lpstr>Conclusion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36</cp:revision>
  <dcterms:created xsi:type="dcterms:W3CDTF">2024-08-06T10:36:18Z</dcterms:created>
  <dcterms:modified xsi:type="dcterms:W3CDTF">2024-08-08T08:08:43Z</dcterms:modified>
</cp:coreProperties>
</file>