
<file path=[Content_Types].xml><?xml version="1.0" encoding="utf-8"?>
<Types xmlns="http://schemas.openxmlformats.org/package/2006/content-types">
  <Default ContentType="image/x-wmf" Extension="wmf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image/jpeg" Extension="jpeg"/>
  <Default ContentType="application/vnd.ms-excel" Extension="xls"/>
  <Default ContentType="application/vnd.openxmlformats-package.relationships+xml" Extension="rels"/>
  <Default ContentType="image/x-emf" Extension="emf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33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7315200" cy="96012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5" Type="http://schemas.openxmlformats.org/officeDocument/2006/relationships/image" Target="../media/image28.e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532496-DC63-48DF-AF1C-5F21B263E0B8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9A5C-CBDD-41F5-A5B3-B27F3B0BF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49CA9-6D3C-40B3-A5A2-7D92C76BDF2B}" type="slidenum">
              <a:rPr lang="en-US"/>
              <a:pPr/>
              <a:t>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52F87-4D2D-4046-BEAB-575E3B1EF1CB}" type="slidenum">
              <a:rPr lang="en-US"/>
              <a:pPr/>
              <a:t>33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613ED-30D1-4F7A-8D34-BDEB559F9166}" type="slidenum">
              <a:rPr lang="en-US"/>
              <a:pPr/>
              <a:t>34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BE9D-7C71-435A-86AB-DC031FCE887A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074EB-2BDD-4F89-B913-80CBA9227352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8CFCB-A105-45C7-964D-A42429E325DE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49CA9-6D3C-40B3-A5A2-7D92C76BDF2B}" type="slidenum">
              <a:rPr lang="en-US"/>
              <a:pPr/>
              <a:t>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06F73-798A-4084-91E1-CB5AF5B47CD3}" type="slidenum">
              <a:rPr lang="en-US"/>
              <a:pPr/>
              <a:t>6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D33E7C-4202-4A26-B7C4-2DE31E30D87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E74DA-F902-4260-80D8-FB45BB1DB08B}" type="slidenum">
              <a:rPr lang="en-US"/>
              <a:pPr/>
              <a:t>27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 : the expected information needed to classify a given sample</a:t>
            </a:r>
          </a:p>
          <a:p>
            <a:r>
              <a:rPr lang="en-US" smtClean="0"/>
              <a:t>E (entropy) : expected information based on the partitioning into subsets by A</a:t>
            </a:r>
          </a:p>
          <a:p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E74DA-F902-4260-80D8-FB45BB1DB08B}" type="slidenum">
              <a:rPr lang="en-US"/>
              <a:pPr/>
              <a:t>28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 : the expected information needed to classify a given sample</a:t>
            </a:r>
          </a:p>
          <a:p>
            <a:r>
              <a:rPr lang="en-US" smtClean="0"/>
              <a:t>E (entropy) : expected information based on the partitioning into subsets by A</a:t>
            </a:r>
          </a:p>
          <a:p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1B538-36AC-40EA-8A9C-1136C4B9AFCB}" type="slidenum">
              <a:rPr lang="en-US"/>
              <a:pPr/>
              <a:t>29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5F1A86-E169-4AC1-B010-8FBB0F10EF64}" type="slidenum">
              <a:rPr lang="en-US"/>
              <a:pPr/>
              <a:t>30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85AF2-89CD-4047-B89A-632FB0B082A8}" type="slidenum">
              <a:rPr lang="en-US"/>
              <a:pPr/>
              <a:t>31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7F48D-0AE6-4E48-9F98-0F65A01749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2E291-2DE2-41AB-89C6-59201C6AAB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7873-E921-4CB3-A884-C7453D44CE9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ooks.google.de/books/about/Mathematical_Foundations_of_Information.html?id=0uvKF-LT_tMC&amp;redir_esc=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4.xls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Microsoft_Office_Excel_97-2003_Worksheet3.xls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jpeg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quency_distribution" TargetMode="External"/><Relationship Id="rId2" Type="http://schemas.openxmlformats.org/officeDocument/2006/relationships/hyperlink" Target="https://en.wikipedia.org/wiki/Economic_inequ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com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jpeg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2.xls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40263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and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Shannon entropy</a:t>
            </a:r>
            <a:r>
              <a:rPr lang="en-US" dirty="0" smtClean="0"/>
              <a:t> formula for an event  </a:t>
            </a:r>
            <a:r>
              <a:rPr lang="en-US" i="1" dirty="0" smtClean="0"/>
              <a:t>X</a:t>
            </a:r>
            <a:r>
              <a:rPr lang="en-US" dirty="0" smtClean="0"/>
              <a:t> with </a:t>
            </a:r>
            <a:r>
              <a:rPr lang="en-US" i="1" dirty="0" smtClean="0"/>
              <a:t>n </a:t>
            </a:r>
            <a:r>
              <a:rPr lang="en-US" dirty="0" smtClean="0"/>
              <a:t>possible outcomes and probabilities 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i="1" dirty="0" smtClean="0"/>
              <a:t>, …,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For previous patients example,</a:t>
            </a:r>
          </a:p>
          <a:p>
            <a:pPr>
              <a:buNone/>
            </a:pPr>
            <a:r>
              <a:rPr lang="en-IN" dirty="0" smtClean="0"/>
              <a:t>    H(A)=-0.95log(0.95)-0.05log(0.05)=0.08</a:t>
            </a:r>
          </a:p>
          <a:p>
            <a:pPr>
              <a:buNone/>
            </a:pPr>
            <a:r>
              <a:rPr lang="en-IN" dirty="0" smtClean="0"/>
              <a:t>	H(B)= -0.7log(0.7)-0.3log(0.3)=0.27</a:t>
            </a:r>
          </a:p>
          <a:p>
            <a:pPr>
              <a:buNone/>
            </a:pPr>
            <a:r>
              <a:rPr lang="en-IN" dirty="0" smtClean="0"/>
              <a:t>	H(C)= -0.5log(0.5)-0.5log(0.5)=0.3 (maximum)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59778" name="Picture 2" descr="https://miro.medium.com/v2/resize:fit:1050/0*a50ZrZrpo_Ny7M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90800"/>
            <a:ext cx="5943600" cy="96193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and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Shannon entropy</a:t>
            </a:r>
            <a:r>
              <a:rPr lang="en-US" dirty="0" smtClean="0"/>
              <a:t> formula for an event  </a:t>
            </a:r>
            <a:r>
              <a:rPr lang="en-US" i="1" dirty="0" smtClean="0"/>
              <a:t>X</a:t>
            </a:r>
            <a:r>
              <a:rPr lang="en-US" dirty="0" smtClean="0"/>
              <a:t> with </a:t>
            </a:r>
            <a:r>
              <a:rPr lang="en-US" i="1" dirty="0" smtClean="0"/>
              <a:t>n </a:t>
            </a:r>
            <a:r>
              <a:rPr lang="en-US" dirty="0" smtClean="0"/>
              <a:t>possible outcomes and probabilities 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i="1" dirty="0" smtClean="0"/>
              <a:t>, …,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US" b="1" dirty="0" smtClean="0"/>
              <a:t>Basic properties of uncertainty:</a:t>
            </a:r>
          </a:p>
          <a:p>
            <a:pPr marL="514350" indent="-514350">
              <a:buNone/>
            </a:pPr>
            <a:r>
              <a:rPr lang="en-US" b="1" dirty="0" smtClean="0"/>
              <a:t>Prop. 1: Uniform distributions have maximum uncertainty</a:t>
            </a:r>
          </a:p>
          <a:p>
            <a:pPr marL="514350" indent="-514350">
              <a:buNone/>
            </a:pPr>
            <a:r>
              <a:rPr lang="en-IN" b="1" dirty="0" smtClean="0"/>
              <a:t>	</a:t>
            </a:r>
            <a:r>
              <a:rPr lang="en-US" dirty="0" smtClean="0"/>
              <a:t> If your goal is to minimize uncertainty, stay away from </a:t>
            </a:r>
            <a:r>
              <a:rPr lang="en-US" b="1" dirty="0" smtClean="0"/>
              <a:t>uniform probability distributions</a:t>
            </a:r>
            <a:r>
              <a:rPr lang="en-US" dirty="0" smtClean="0"/>
              <a:t>.</a:t>
            </a:r>
            <a:endParaRPr lang="en-I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59778" name="Picture 2" descr="https://miro.medium.com/v2/resize:fit:1050/0*a50ZrZrpo_Ny7M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90800"/>
            <a:ext cx="5943600" cy="96193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 -1 of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32004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 probability distribution is a function that assigns a probability to every possible outcome such that the probabilities add up to 1. </a:t>
            </a:r>
          </a:p>
          <a:p>
            <a:r>
              <a:rPr lang="en-US" sz="2400" dirty="0" smtClean="0"/>
              <a:t>A distribution is uniform when all of the outcomes have the same probability. </a:t>
            </a:r>
          </a:p>
          <a:p>
            <a:r>
              <a:rPr lang="en-US" sz="2400" dirty="0" smtClean="0"/>
              <a:t>For example, fair coins (50% heads, 50% tails) and fair dice (1/6 probability for each of the six faces) follow uniform distributions.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 descr="https://miro.medium.com/v2/resize:fit:960/1*sYmGmOiSB9XL-rPoqdbnR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962400"/>
            <a:ext cx="4251158" cy="2667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 -1 of uncertainty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562600"/>
          </a:xfrm>
        </p:spPr>
        <p:txBody>
          <a:bodyPr/>
          <a:lstStyle/>
          <a:p>
            <a:r>
              <a:rPr lang="en-US" sz="2400" dirty="0" smtClean="0"/>
              <a:t>A good measure of uncertainty achieves its highest values for uniform distributions.  </a:t>
            </a:r>
          </a:p>
          <a:p>
            <a:r>
              <a:rPr lang="en-US" sz="2400" dirty="0" smtClean="0"/>
              <a:t>Entropy satisfies the criterion. Given </a:t>
            </a:r>
            <a:r>
              <a:rPr lang="en-US" sz="2400" i="1" dirty="0" smtClean="0"/>
              <a:t>n </a:t>
            </a:r>
            <a:r>
              <a:rPr lang="en-US" sz="2400" dirty="0" smtClean="0"/>
              <a:t>possible outcomes, maximum entropy is maximized by </a:t>
            </a:r>
            <a:r>
              <a:rPr lang="en-US" sz="2400" dirty="0" err="1" smtClean="0"/>
              <a:t>equiprobable</a:t>
            </a:r>
            <a:r>
              <a:rPr lang="en-US" sz="2400" dirty="0" smtClean="0"/>
              <a:t> outcomes:</a:t>
            </a:r>
          </a:p>
          <a:p>
            <a:endParaRPr lang="en-US" sz="2400" dirty="0" smtClean="0"/>
          </a:p>
          <a:p>
            <a:r>
              <a:rPr lang="en-US" sz="2400" dirty="0" smtClean="0"/>
              <a:t>Here is the plot of the Entropy function as applied to Bernoulli trials (events with two possible outcomes and probabilities </a:t>
            </a:r>
            <a:r>
              <a:rPr lang="en-US" sz="2400" i="1" dirty="0" smtClean="0"/>
              <a:t>p</a:t>
            </a:r>
            <a:r>
              <a:rPr lang="en-US" sz="2400" dirty="0" smtClean="0"/>
              <a:t> and </a:t>
            </a:r>
            <a:r>
              <a:rPr lang="en-US" sz="2400" i="1" dirty="0" smtClean="0"/>
              <a:t>1-p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In the case of Bernoulli trials, </a:t>
            </a:r>
          </a:p>
          <a:p>
            <a:pPr>
              <a:buNone/>
            </a:pPr>
            <a:r>
              <a:rPr lang="en-US" sz="2400" dirty="0" smtClean="0"/>
              <a:t>     entropy reaches its </a:t>
            </a:r>
          </a:p>
          <a:p>
            <a:pPr>
              <a:buNone/>
            </a:pPr>
            <a:r>
              <a:rPr lang="en-US" sz="2400" dirty="0" smtClean="0"/>
              <a:t>     maximum value for p=0.5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61828" name="Picture 4" descr="https://miro.medium.com/v2/resize:fit:632/0*bEhsYxBf_CP4qTI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743200"/>
            <a:ext cx="2333625" cy="637452"/>
          </a:xfrm>
          <a:prstGeom prst="rect">
            <a:avLst/>
          </a:prstGeom>
          <a:noFill/>
        </p:spPr>
      </p:pic>
      <p:pic>
        <p:nvPicPr>
          <p:cNvPr id="461830" name="Picture 6" descr="https://miro.medium.com/v2/resize:fit:450/0*8JwLMUrBgGWM7rW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886200"/>
            <a:ext cx="3048000" cy="2590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 -2 of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562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Prop-2: Uncertainty is additive for independent events</a:t>
            </a:r>
          </a:p>
          <a:p>
            <a:r>
              <a:rPr lang="en-US" sz="2400" dirty="0" smtClean="0"/>
              <a:t>Let </a:t>
            </a:r>
            <a:r>
              <a:rPr lang="en-US" sz="2400" i="1" dirty="0" smtClean="0"/>
              <a:t>A</a:t>
            </a:r>
            <a:r>
              <a:rPr lang="en-US" sz="2400" dirty="0" smtClean="0"/>
              <a:t> and </a:t>
            </a:r>
            <a:r>
              <a:rPr lang="en-US" sz="2400" i="1" dirty="0" smtClean="0"/>
              <a:t>B</a:t>
            </a:r>
            <a:r>
              <a:rPr lang="en-US" sz="2400" dirty="0" smtClean="0"/>
              <a:t> be independent events. In other words, knowing the outcome of event </a:t>
            </a:r>
            <a:r>
              <a:rPr lang="en-US" sz="2400" i="1" dirty="0" smtClean="0"/>
              <a:t>A</a:t>
            </a:r>
            <a:r>
              <a:rPr lang="en-US" sz="2400" dirty="0" smtClean="0"/>
              <a:t> does not tell us anything about the outcome of event 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uncertainty associated with both events should be the sum of the individual uncertainties:</a:t>
            </a:r>
          </a:p>
          <a:p>
            <a:endParaRPr lang="en-IN" sz="2400" dirty="0" smtClean="0"/>
          </a:p>
          <a:p>
            <a:r>
              <a:rPr lang="en-US" sz="2400" dirty="0" smtClean="0"/>
              <a:t>Let’s use the example of flipping two coins to make this more concrete. We can either flip both coins simultaneously or first flip one coin and then flip the other one. </a:t>
            </a:r>
          </a:p>
          <a:p>
            <a:r>
              <a:rPr lang="en-US" sz="2400" dirty="0" smtClean="0"/>
              <a:t>In other words, we can either report the outcome of the two coin flips at once or separately. The uncertainty is the same in either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63874" name="Picture 2" descr="https://miro.medium.com/v2/resize:fit:939/0*9VDWro34ADgoajy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962400"/>
            <a:ext cx="3581400" cy="32038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 -2 of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2514600"/>
          </a:xfrm>
        </p:spPr>
        <p:txBody>
          <a:bodyPr/>
          <a:lstStyle/>
          <a:p>
            <a:r>
              <a:rPr lang="en-US" sz="2400" dirty="0" smtClean="0"/>
              <a:t>Ex: Let the first coin lands heads (</a:t>
            </a:r>
            <a:r>
              <a:rPr lang="en-US" sz="2400" i="1" dirty="0" smtClean="0"/>
              <a:t>H</a:t>
            </a:r>
            <a:r>
              <a:rPr lang="en-US" sz="2400" dirty="0" smtClean="0"/>
              <a:t>) up with an 80% probability and tails (</a:t>
            </a:r>
            <a:r>
              <a:rPr lang="en-US" sz="2400" i="1" dirty="0" smtClean="0"/>
              <a:t>T</a:t>
            </a:r>
            <a:r>
              <a:rPr lang="en-US" sz="2400" dirty="0" smtClean="0"/>
              <a:t>) up with a probability of 20%. </a:t>
            </a:r>
          </a:p>
          <a:p>
            <a:r>
              <a:rPr lang="en-US" sz="2400" dirty="0" smtClean="0"/>
              <a:t>The probabilities for the other coin are 60% and 40%.</a:t>
            </a:r>
          </a:p>
          <a:p>
            <a:r>
              <a:rPr lang="en-US" sz="2400" dirty="0" smtClean="0"/>
              <a:t>If we flip both coins simultaneously, there are four possible outcomes: </a:t>
            </a:r>
            <a:r>
              <a:rPr lang="en-US" sz="2400" i="1" dirty="0" smtClean="0"/>
              <a:t>HH</a:t>
            </a:r>
            <a:r>
              <a:rPr lang="en-US" sz="2400" dirty="0" smtClean="0"/>
              <a:t>, </a:t>
            </a:r>
            <a:r>
              <a:rPr lang="en-US" sz="2400" i="1" dirty="0" smtClean="0"/>
              <a:t>HT</a:t>
            </a:r>
            <a:r>
              <a:rPr lang="en-US" sz="2400" dirty="0" smtClean="0"/>
              <a:t>, </a:t>
            </a:r>
            <a:r>
              <a:rPr lang="en-US" sz="2400" i="1" dirty="0" smtClean="0"/>
              <a:t>TH</a:t>
            </a:r>
            <a:r>
              <a:rPr lang="en-US" sz="2400" dirty="0" smtClean="0"/>
              <a:t> and </a:t>
            </a:r>
            <a:r>
              <a:rPr lang="en-US" sz="2400" i="1" dirty="0" smtClean="0"/>
              <a:t>TT</a:t>
            </a:r>
            <a:r>
              <a:rPr lang="en-US" sz="2400" dirty="0" smtClean="0"/>
              <a:t>. The corresponding probabilities are given by </a:t>
            </a:r>
            <a:r>
              <a:rPr lang="en-US" sz="2400" i="1" dirty="0" smtClean="0"/>
              <a:t>[ 0.48, 0.32, 0.12, 0.08 ]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64898" name="Picture 2" descr="https://miro.medium.com/v2/resize:fit:960/1*5bfcQeKVRypkSt3YBU-BH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581400"/>
            <a:ext cx="3886200" cy="29146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0" y="40386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joint entropy (green) for the two independent events is equal to the sum of the individual events (red and blue).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 -2 of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Plugging the numbers into the entropy formula, we see that:  Just as promised,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65922" name="Picture 2" descr="https://miro.medium.com/v2/resize:fit:1050/0*1zlK66Cwi8T2q82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00400"/>
            <a:ext cx="6496049" cy="685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 -3 of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2819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Prop-3: Adding an outcome with zero probability has no effect</a:t>
            </a:r>
          </a:p>
          <a:p>
            <a:r>
              <a:rPr lang="en-US" sz="2400" dirty="0" smtClean="0"/>
              <a:t>Suppose (a) you win whenever outcome #1 occurs and (b) you can choose between two probability distributions, </a:t>
            </a:r>
            <a:r>
              <a:rPr lang="en-US" sz="2400" i="1" dirty="0" smtClean="0"/>
              <a:t>A</a:t>
            </a:r>
            <a:r>
              <a:rPr lang="en-US" sz="2400" dirty="0" smtClean="0"/>
              <a:t> and </a:t>
            </a:r>
            <a:r>
              <a:rPr lang="en-US" sz="2400" i="1" dirty="0" smtClean="0"/>
              <a:t>B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Distribution </a:t>
            </a:r>
            <a:r>
              <a:rPr lang="en-US" sz="2400" i="1" dirty="0" smtClean="0"/>
              <a:t>A</a:t>
            </a:r>
            <a:r>
              <a:rPr lang="en-US" sz="2400" dirty="0" smtClean="0"/>
              <a:t> has two outcomes: say, 80% and 20%. Distribution </a:t>
            </a:r>
            <a:r>
              <a:rPr lang="en-US" sz="2400" i="1" dirty="0" smtClean="0"/>
              <a:t>B</a:t>
            </a:r>
            <a:r>
              <a:rPr lang="en-US" sz="2400" dirty="0" smtClean="0"/>
              <a:t> has three outcomes with probabilities 80%, 20% and 0%.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46114" name="Picture 2" descr="https://miro.medium.com/v2/resize:fit:960/1*zCwXVLPDEybOYKZ4YDVnU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657600"/>
            <a:ext cx="4953000" cy="3048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 -3 of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the options </a:t>
            </a:r>
            <a:r>
              <a:rPr lang="en-US" i="1" dirty="0" smtClean="0"/>
              <a:t>A</a:t>
            </a:r>
            <a:r>
              <a:rPr lang="en-US" dirty="0" smtClean="0"/>
              <a:t> and </a:t>
            </a:r>
            <a:r>
              <a:rPr lang="en-US" i="1" dirty="0" smtClean="0"/>
              <a:t>B</a:t>
            </a:r>
            <a:r>
              <a:rPr lang="en-US" dirty="0" smtClean="0"/>
              <a:t>, which one would you choose? 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The inclusion of the third outcome neither increases nor decreases the uncertainty associated with the game. </a:t>
            </a:r>
            <a:r>
              <a:rPr lang="en-US" i="1" dirty="0" smtClean="0"/>
              <a:t>A</a:t>
            </a:r>
            <a:r>
              <a:rPr lang="en-US" dirty="0" smtClean="0"/>
              <a:t> or </a:t>
            </a:r>
            <a:r>
              <a:rPr lang="en-US" i="1" dirty="0" smtClean="0"/>
              <a:t>B</a:t>
            </a:r>
            <a:r>
              <a:rPr lang="en-US" dirty="0" smtClean="0"/>
              <a:t>, who cares. It doesn’t matter.</a:t>
            </a:r>
          </a:p>
          <a:p>
            <a:r>
              <a:rPr lang="en-US" dirty="0" smtClean="0"/>
              <a:t>The entropy formula agrees with this assessment:</a:t>
            </a:r>
          </a:p>
          <a:p>
            <a:endParaRPr lang="en-US" dirty="0" smtClean="0"/>
          </a:p>
          <a:p>
            <a:r>
              <a:rPr lang="en-US" dirty="0" smtClean="0"/>
              <a:t>In words, adding an outcome with zero probability has no effect on the measurement of uncertainty.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68994" name="Picture 2" descr="https://miro.medium.com/v2/resize:fit:1050/0*SVvx3qTzKCBrAvf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419600"/>
            <a:ext cx="5848350" cy="45613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 -4 of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Prop-4: The measure of uncertainty is continuous in all its arguments</a:t>
            </a:r>
          </a:p>
          <a:p>
            <a:r>
              <a:rPr lang="en-US" sz="2400" dirty="0" smtClean="0"/>
              <a:t>The last of the basic properties is continuity.</a:t>
            </a:r>
          </a:p>
          <a:p>
            <a:r>
              <a:rPr lang="en-US" sz="2400" dirty="0" smtClean="0"/>
              <a:t>Famously, the intuitive explanation of a continuous function is that arbitrarily small changes in the output (uncertainty, in our case) should be achievable through sufficiently small changes in the input (probabilities).</a:t>
            </a:r>
          </a:p>
          <a:p>
            <a:r>
              <a:rPr lang="en-US" sz="2400" dirty="0" smtClean="0"/>
              <a:t>Logarithm functions are continuous at every point for which they are defined. So are sums and products of a finite number of functions that are continuous on a subset. </a:t>
            </a:r>
          </a:p>
          <a:p>
            <a:r>
              <a:rPr lang="en-US" sz="2400" dirty="0" smtClean="0"/>
              <a:t>It follows that the entropy function is continuous in its probability arguments.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principle, there are </a:t>
            </a:r>
            <a:r>
              <a:rPr lang="en-US" sz="2400" dirty="0" smtClean="0">
                <a:solidFill>
                  <a:srgbClr val="FF0000"/>
                </a:solidFill>
              </a:rPr>
              <a:t>exponentially many decision trees </a:t>
            </a:r>
            <a:r>
              <a:rPr lang="en-US" sz="2400" dirty="0" smtClean="0"/>
              <a:t>that can be constructed from a given set of attributes.</a:t>
            </a:r>
          </a:p>
          <a:p>
            <a:r>
              <a:rPr lang="en-US" sz="2400" dirty="0" smtClean="0"/>
              <a:t>Finding the optimal tree (in terms of performance) is computationally </a:t>
            </a:r>
            <a:r>
              <a:rPr lang="en-US" sz="2400" dirty="0" smtClean="0">
                <a:solidFill>
                  <a:srgbClr val="FF0000"/>
                </a:solidFill>
              </a:rPr>
              <a:t>infeasible </a:t>
            </a:r>
            <a:r>
              <a:rPr lang="en-US" sz="2400" dirty="0" smtClean="0"/>
              <a:t>because of the exponential size of the search space. </a:t>
            </a:r>
          </a:p>
          <a:p>
            <a:r>
              <a:rPr lang="en-US" sz="2400" dirty="0" smtClean="0"/>
              <a:t>Efficient algorithms have been developed to induce a reasonably  </a:t>
            </a:r>
            <a:r>
              <a:rPr lang="en-US" sz="2400" dirty="0" smtClean="0">
                <a:solidFill>
                  <a:srgbClr val="FF0000"/>
                </a:solidFill>
              </a:rPr>
              <a:t>accurate</a:t>
            </a:r>
            <a:r>
              <a:rPr lang="en-US" sz="2400" dirty="0" smtClean="0"/>
              <a:t> although </a:t>
            </a:r>
            <a:r>
              <a:rPr lang="en-US" sz="2400" dirty="0" smtClean="0">
                <a:solidFill>
                  <a:srgbClr val="FF0000"/>
                </a:solidFill>
              </a:rPr>
              <a:t>suboptimal </a:t>
            </a:r>
            <a:r>
              <a:rPr lang="en-US" sz="2400" dirty="0" smtClean="0"/>
              <a:t>decision tree in a reasonable amount of time.</a:t>
            </a:r>
          </a:p>
          <a:p>
            <a:r>
              <a:rPr lang="en-US" sz="2400" dirty="0" smtClean="0"/>
              <a:t> These algorithms usually employ a </a:t>
            </a:r>
            <a:r>
              <a:rPr lang="en-US" sz="2400" dirty="0" smtClean="0">
                <a:solidFill>
                  <a:srgbClr val="FF0000"/>
                </a:solidFill>
              </a:rPr>
              <a:t>greedy strategy </a:t>
            </a:r>
            <a:r>
              <a:rPr lang="en-US" sz="2400" dirty="0" smtClean="0"/>
              <a:t>that grows a decision tree by making a series of locally optimum decision about which attribute  to use for partitioning the data. </a:t>
            </a:r>
          </a:p>
          <a:p>
            <a:r>
              <a:rPr lang="en-US" sz="2400" dirty="0" smtClean="0"/>
              <a:t>One such algorithm is Hunt’s algorithm, which is the basis of many decision tree induction algorithms, including ID3, C4.5, and CART.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The Uniqueness Theorem: </a:t>
            </a:r>
            <a:r>
              <a:rPr lang="en-US" sz="2400" u="sng" dirty="0" err="1" smtClean="0">
                <a:hlinkClick r:id="rId2"/>
              </a:rPr>
              <a:t>Khinchin</a:t>
            </a:r>
            <a:r>
              <a:rPr lang="en-US" sz="2400" u="sng" dirty="0" smtClean="0">
                <a:hlinkClick r:id="rId2"/>
              </a:rPr>
              <a:t> (1957)</a:t>
            </a:r>
            <a:r>
              <a:rPr lang="en-US" sz="2400" dirty="0" smtClean="0"/>
              <a:t> showed that the only family of functions satisfying the four basic properties described above is of the following form: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where λ is a positive constant. </a:t>
            </a:r>
            <a:r>
              <a:rPr lang="en-US" sz="2400" dirty="0" err="1" smtClean="0"/>
              <a:t>Khinchin</a:t>
            </a:r>
            <a:r>
              <a:rPr lang="en-US" sz="2400" dirty="0" smtClean="0"/>
              <a:t> referred to this as the </a:t>
            </a:r>
            <a:r>
              <a:rPr lang="en-US" sz="2400" b="1" dirty="0" smtClean="0"/>
              <a:t>Uniqueness Theorem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Setting λ = 1 and using the binary logarithm gives us the Shannon entropy.</a:t>
            </a:r>
          </a:p>
          <a:p>
            <a:r>
              <a:rPr lang="en-US" sz="2400" dirty="0" smtClean="0"/>
              <a:t>To reiterate, entropy is used because it has desirable properties and is the natural choice among the family functions that satisfy all items on the basic properties.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70018" name="Picture 2" descr="https://miro.medium.com/v2/resize:fit:1050/0*7WTvAHK5AFKX-Gn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819400"/>
            <a:ext cx="3695700" cy="75412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Other properties of Entropy: </a:t>
            </a:r>
          </a:p>
          <a:p>
            <a:r>
              <a:rPr lang="en-US" sz="2400" dirty="0" smtClean="0"/>
              <a:t>Entropy has many other properties used in </a:t>
            </a:r>
            <a:r>
              <a:rPr lang="en-US" sz="2400" dirty="0" err="1" smtClean="0"/>
              <a:t>Khinchin’s</a:t>
            </a:r>
            <a:r>
              <a:rPr lang="en-US" sz="2400" dirty="0" smtClean="0"/>
              <a:t> Uniqueness Theorem. Some of them:</a:t>
            </a:r>
          </a:p>
          <a:p>
            <a:pPr>
              <a:buNone/>
            </a:pPr>
            <a:r>
              <a:rPr lang="en-US" sz="2400" b="1" dirty="0" smtClean="0"/>
              <a:t>Prop-5: Uniform distributions with more outcomes have more uncertainty</a:t>
            </a:r>
          </a:p>
          <a:p>
            <a:r>
              <a:rPr lang="en-US" sz="2400" dirty="0" smtClean="0"/>
              <a:t>Suppose you have the choice between a fair coin and a fair die: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73090" name="Picture 2" descr="https://miro.medium.com/v2/resize:fit:960/1*sYmGmOiSB9XL-rPoqdbnR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191000"/>
            <a:ext cx="3251200" cy="2438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4648200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Fair coin or fair die ? </a:t>
            </a:r>
          </a:p>
          <a:p>
            <a:r>
              <a:rPr lang="en-US" sz="2000" dirty="0" smtClean="0"/>
              <a:t>Let, A for coin and B for die.</a:t>
            </a:r>
          </a:p>
          <a:p>
            <a:r>
              <a:rPr lang="en-US" sz="2000" dirty="0" smtClean="0"/>
              <a:t>H(A)=- 0.5ln(0.5) - 0.5ln(0.5) = 0.69</a:t>
            </a:r>
          </a:p>
          <a:p>
            <a:r>
              <a:rPr lang="en-US" sz="2000" dirty="0" smtClean="0"/>
              <a:t>H(B)=[-(1/6)</a:t>
            </a:r>
            <a:r>
              <a:rPr lang="en-US" sz="2000" dirty="0" err="1" smtClean="0"/>
              <a:t>ln</a:t>
            </a:r>
            <a:r>
              <a:rPr lang="en-US" sz="2000" dirty="0" smtClean="0"/>
              <a:t>(1/6)] x 6=1.8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And let’s say you win if the coin lands heads up or the die lands on face 1.</a:t>
            </a:r>
          </a:p>
          <a:p>
            <a:r>
              <a:rPr lang="en-US" sz="2400" dirty="0" smtClean="0"/>
              <a:t>Which of the two options would you choose? </a:t>
            </a:r>
          </a:p>
          <a:p>
            <a:pPr>
              <a:buNone/>
            </a:pPr>
            <a:r>
              <a:rPr lang="en-US" sz="2400" i="1" dirty="0" smtClean="0"/>
              <a:t>	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) </a:t>
            </a:r>
            <a:r>
              <a:rPr lang="en-US" sz="2400" dirty="0" smtClean="0"/>
              <a:t>if you are a profit </a:t>
            </a:r>
            <a:r>
              <a:rPr lang="en-US" sz="2400" dirty="0" err="1" smtClean="0"/>
              <a:t>maximizer</a:t>
            </a:r>
            <a:r>
              <a:rPr lang="en-US" sz="2400" dirty="0" smtClean="0"/>
              <a:t> and </a:t>
            </a:r>
          </a:p>
          <a:p>
            <a:pPr>
              <a:buNone/>
            </a:pPr>
            <a:r>
              <a:rPr lang="en-US" sz="2400" i="1" dirty="0" smtClean="0"/>
              <a:t>	(ii) </a:t>
            </a:r>
            <a:r>
              <a:rPr lang="en-US" sz="2400" dirty="0" smtClean="0"/>
              <a:t>if you prefer with more variety and uncertainty.</a:t>
            </a:r>
          </a:p>
          <a:p>
            <a:r>
              <a:rPr lang="en-US" sz="2400" dirty="0" smtClean="0"/>
              <a:t>As the number of </a:t>
            </a:r>
            <a:r>
              <a:rPr lang="en-US" sz="2400" dirty="0" err="1" smtClean="0"/>
              <a:t>equiprobable</a:t>
            </a:r>
            <a:r>
              <a:rPr lang="en-US" sz="2400" dirty="0" smtClean="0"/>
              <a:t> outcomes increases, so should our measure of uncertainty.</a:t>
            </a:r>
          </a:p>
          <a:p>
            <a:r>
              <a:rPr lang="en-US" sz="2400" dirty="0" smtClean="0"/>
              <a:t>And this is exactly what Entropy does: H(1/6, 1/6, 1/6, 1/6, 1/6, 1/6) &gt; H(0.5, 0.5).</a:t>
            </a:r>
          </a:p>
          <a:p>
            <a:r>
              <a:rPr lang="en-US" sz="2400" dirty="0" smtClean="0"/>
              <a:t>And, in general, if we let </a:t>
            </a:r>
            <a:r>
              <a:rPr lang="en-US" sz="2400" i="1" dirty="0" smtClean="0"/>
              <a:t>L(k)</a:t>
            </a:r>
            <a:r>
              <a:rPr lang="en-US" sz="2400" dirty="0" smtClean="0"/>
              <a:t> be the entropy of a uniform distribution with </a:t>
            </a:r>
            <a:r>
              <a:rPr lang="en-US" sz="2400" i="1" dirty="0" smtClean="0"/>
              <a:t>k</a:t>
            </a:r>
            <a:r>
              <a:rPr lang="en-US" sz="2400" dirty="0" smtClean="0"/>
              <a:t> possible outcomes, </a:t>
            </a:r>
          </a:p>
          <a:p>
            <a:pPr>
              <a:buNone/>
            </a:pPr>
            <a:r>
              <a:rPr lang="en-US" dirty="0" smtClean="0"/>
              <a:t>                                    for </a:t>
            </a:r>
            <a:r>
              <a:rPr lang="en-US" i="1" dirty="0" smtClean="0"/>
              <a:t>m</a:t>
            </a:r>
            <a:r>
              <a:rPr lang="en-US" dirty="0" smtClean="0"/>
              <a:t>&gt; </a:t>
            </a:r>
            <a:r>
              <a:rPr lang="en-US" i="1" dirty="0" smtClean="0"/>
              <a:t>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72066" name="Picture 2" descr="https://miro.medium.com/v2/resize:fit:465/0*vUT1_dOFGNMms4f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486400"/>
            <a:ext cx="2114550" cy="38198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486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Prop-6: Events have non-negative uncertainty</a:t>
            </a:r>
          </a:p>
          <a:p>
            <a:r>
              <a:rPr lang="en-US" sz="2400" dirty="0" smtClean="0"/>
              <a:t>Do you know what negative uncertainty is? Neither do I.</a:t>
            </a:r>
          </a:p>
          <a:p>
            <a:r>
              <a:rPr lang="en-US" sz="2400" dirty="0" smtClean="0"/>
              <a:t>A user-friendly measure of uncertainty should always return a non-negative quantity, no matter what the input is.</a:t>
            </a:r>
          </a:p>
          <a:p>
            <a:r>
              <a:rPr lang="en-US" sz="2400" dirty="0" smtClean="0"/>
              <a:t>This is yet another criterion that is satisfied by entropy. Let’s take another look at the formula:</a:t>
            </a:r>
          </a:p>
          <a:p>
            <a:r>
              <a:rPr lang="en-US" sz="2400" dirty="0" smtClean="0"/>
              <a:t>Probabilities are, by definition, </a:t>
            </a:r>
          </a:p>
          <a:p>
            <a:pPr>
              <a:buNone/>
            </a:pPr>
            <a:r>
              <a:rPr lang="en-US" sz="2400" dirty="0" smtClean="0"/>
              <a:t>	in the range between 0 and 1 and, therefore, non-negative. </a:t>
            </a:r>
          </a:p>
          <a:p>
            <a:r>
              <a:rPr lang="en-US" sz="2400" dirty="0" smtClean="0"/>
              <a:t>The logarithm of a probability is non-positive. Multiplying the logarithm of a probability with a probability doesn’t change the sign. The sum of non-positive products is non-positive. And finally, the negative of a non-positive value is non-negative.</a:t>
            </a:r>
          </a:p>
          <a:p>
            <a:r>
              <a:rPr lang="en-US" sz="2400" dirty="0" smtClean="0"/>
              <a:t>Entropy is, thus, non-negative for every possible input.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74114" name="Picture 2" descr="https://miro.medium.com/v2/resize:fit:842/0*DkWdyGidNSfdT1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276600"/>
            <a:ext cx="3070709" cy="82651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Prop-7: Events with a certain outcome have zero uncertainty</a:t>
            </a:r>
          </a:p>
          <a:p>
            <a:r>
              <a:rPr lang="en-US" dirty="0" smtClean="0"/>
              <a:t>Suppose you are in possession of a magical coin. No matter how you flip the coin, it always lands head up.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75138" name="Picture 2" descr="https://miro.medium.com/v2/resize:fit:960/1*81paMOCPyN8D7nfNbGv52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124200"/>
            <a:ext cx="2844800" cy="2133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41910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US" sz="2400" dirty="0" smtClean="0"/>
              <a:t>Suppose that outcome </a:t>
            </a:r>
            <a:r>
              <a:rPr lang="en-US" sz="2400" i="1" dirty="0" err="1" smtClean="0"/>
              <a:t>i</a:t>
            </a:r>
            <a:r>
              <a:rPr lang="en-US" sz="2400" dirty="0" smtClean="0"/>
              <a:t> certain to occur. It follows that </a:t>
            </a:r>
            <a:r>
              <a:rPr lang="en-US" sz="2400" i="1" dirty="0" smtClean="0"/>
              <a:t>pi</a:t>
            </a:r>
            <a:r>
              <a:rPr lang="en-US" sz="2400" dirty="0" smtClean="0"/>
              <a:t>, the probability of outcome 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is equal to 1. </a:t>
            </a:r>
            <a:r>
              <a:rPr lang="en-US" sz="2400" i="1" dirty="0" smtClean="0"/>
              <a:t>H(X),</a:t>
            </a:r>
            <a:r>
              <a:rPr lang="en-US" sz="2400" dirty="0" smtClean="0"/>
              <a:t> thus, simplifies to:</a:t>
            </a:r>
          </a:p>
        </p:txBody>
      </p:sp>
      <p:pic>
        <p:nvPicPr>
          <p:cNvPr id="7" name="Picture 2" descr="https://miro.medium.com/v2/resize:fit:1050/0*yHq88Rtv1qPyd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685493"/>
            <a:ext cx="7086600" cy="56290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Prop-8: Flipping the arguments has no effect</a:t>
            </a:r>
          </a:p>
          <a:p>
            <a:r>
              <a:rPr lang="en-US" dirty="0" smtClean="0"/>
              <a:t>This is another obviously desirable property. Consider two cases. In the first case, the probability of heads and tails are 80% and 20%. In the second case, the probabilities are reversed: heads 20%, tails 80%.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77186" name="Picture 2" descr="https://miro.medium.com/v2/resize:fit:960/1*Ec5q_ZzsbtCpUOxVmbfR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648200"/>
            <a:ext cx="2641600" cy="1981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Both coin flips are equally uncertain and have the same entropy: </a:t>
            </a:r>
            <a:r>
              <a:rPr lang="en-US" i="1" dirty="0" smtClean="0"/>
              <a:t>H(0.8, 0.2) = H(0.2, 0.8)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more general terms, for the case of two outcomes, we have: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fact applies to any number of outcomes. We can position the arguments (i.e., the probabilities of a distribution) in any order we like. </a:t>
            </a:r>
            <a:r>
              <a:rPr lang="en-US" smtClean="0"/>
              <a:t>The result of the entropy function is always the same.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78210" name="Picture 2" descr="https://miro.medium.com/v2/resize:fit:771/0*XoMOqQNmHioYSvM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429000"/>
            <a:ext cx="4895850" cy="533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7B826A-8197-41D1-AF51-B13B5FC81D4E}" type="slidenum">
              <a:rPr lang="en-US"/>
              <a:pPr/>
              <a:t>27</a:t>
            </a:fld>
            <a:endParaRPr lang="en-US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erlin Sans FB Demi" pitchFamily="34" charset="0"/>
              </a:rPr>
              <a:t>Attribute Selection Measure: Information Gain (ID3/C4.5)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04800" y="9906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Calibri" pitchFamily="34" charset="0"/>
              </a:rPr>
              <a:t>Select the attribute with the highest information gain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Calibri" pitchFamily="34" charset="0"/>
              </a:rPr>
              <a:t>Let </a:t>
            </a:r>
            <a:r>
              <a:rPr lang="en-US" sz="2400" i="1" dirty="0">
                <a:latin typeface="Calibri" pitchFamily="34" charset="0"/>
              </a:rPr>
              <a:t>p</a:t>
            </a:r>
            <a:r>
              <a:rPr lang="en-US" sz="2400" i="1" baseline="-25000" dirty="0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 be the probability that an arbitrary </a:t>
            </a:r>
            <a:r>
              <a:rPr lang="en-US" sz="2400" dirty="0" err="1">
                <a:latin typeface="Calibri" pitchFamily="34" charset="0"/>
              </a:rPr>
              <a:t>tuple</a:t>
            </a:r>
            <a:r>
              <a:rPr lang="en-US" sz="2400" dirty="0">
                <a:latin typeface="Calibri" pitchFamily="34" charset="0"/>
              </a:rPr>
              <a:t> in D belongs to class </a:t>
            </a:r>
            <a:r>
              <a:rPr lang="en-US" sz="2400" dirty="0" err="1" smtClean="0">
                <a:latin typeface="Calibri" pitchFamily="34" charset="0"/>
              </a:rPr>
              <a:t>C</a:t>
            </a:r>
            <a:r>
              <a:rPr lang="en-US" sz="2400" baseline="-25000" dirty="0" err="1" smtClean="0">
                <a:latin typeface="Calibri" pitchFamily="34" charset="0"/>
              </a:rPr>
              <a:t>i</a:t>
            </a:r>
            <a:r>
              <a:rPr lang="en-US" sz="2400" baseline="-250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</a:rPr>
              <a:t>estimated by |</a:t>
            </a:r>
            <a:r>
              <a:rPr lang="en-US" sz="2400" dirty="0" err="1">
                <a:latin typeface="Calibri" pitchFamily="34" charset="0"/>
              </a:rPr>
              <a:t>C</a:t>
            </a:r>
            <a:r>
              <a:rPr lang="en-US" sz="2400" i="1" baseline="-25000" dirty="0" err="1">
                <a:latin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</a:rPr>
              <a:t>, D</a:t>
            </a:r>
            <a:r>
              <a:rPr lang="en-US" sz="2400" dirty="0">
                <a:latin typeface="Calibri" pitchFamily="34" charset="0"/>
              </a:rPr>
              <a:t>|/|D|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/>
              <a:t>Entropy </a:t>
            </a:r>
            <a:r>
              <a:rPr lang="en-US" sz="2400" dirty="0" smtClean="0"/>
              <a:t>(a measure of unpredictability or impurity) of the </a:t>
            </a:r>
            <a:r>
              <a:rPr lang="en-US" sz="2400" dirty="0" smtClean="0"/>
              <a:t>class or target </a:t>
            </a:r>
            <a:r>
              <a:rPr lang="en-US" sz="2400" dirty="0" smtClean="0"/>
              <a:t>variable in the </a:t>
            </a:r>
            <a:r>
              <a:rPr lang="en-US" sz="2400" dirty="0" smtClean="0"/>
              <a:t>dataset = </a:t>
            </a:r>
            <a:r>
              <a:rPr lang="en-US" sz="2400" dirty="0" smtClean="0">
                <a:solidFill>
                  <a:schemeClr val="hlink"/>
                </a:solidFill>
                <a:latin typeface="Calibri" pitchFamily="34" charset="0"/>
              </a:rPr>
              <a:t>Expected 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information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needed </a:t>
            </a:r>
            <a:r>
              <a:rPr lang="en-US" sz="2400" dirty="0">
                <a:latin typeface="Calibri" pitchFamily="34" charset="0"/>
              </a:rPr>
              <a:t>to classify a </a:t>
            </a:r>
            <a:r>
              <a:rPr lang="en-US" sz="2400" dirty="0" err="1">
                <a:latin typeface="Calibri" pitchFamily="34" charset="0"/>
              </a:rPr>
              <a:t>tuple</a:t>
            </a:r>
            <a:r>
              <a:rPr lang="en-US" sz="2400" dirty="0">
                <a:latin typeface="Calibri" pitchFamily="34" charset="0"/>
              </a:rPr>
              <a:t> in D</a:t>
            </a:r>
            <a:r>
              <a:rPr lang="en-US" sz="2400" dirty="0" smtClean="0">
                <a:latin typeface="Calibri" pitchFamily="34" charset="0"/>
              </a:rPr>
              <a:t>:</a:t>
            </a: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/>
              <a:t>Entropy of the target variable after split the dataset D based on a feature A = Weighted </a:t>
            </a:r>
            <a:r>
              <a:rPr lang="en-US" sz="2400" dirty="0" smtClean="0"/>
              <a:t>average of the entropies of the subsets formed by the split of D using A = </a:t>
            </a:r>
            <a:r>
              <a:rPr lang="en-US" sz="2400" dirty="0" smtClean="0">
                <a:solidFill>
                  <a:schemeClr val="hlink"/>
                </a:solidFill>
                <a:latin typeface="Calibri" pitchFamily="34" charset="0"/>
              </a:rPr>
              <a:t>Information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needed (after using A to split D into v partitions) to classify </a:t>
            </a:r>
            <a:r>
              <a:rPr lang="en-US" sz="2400" dirty="0" smtClean="0">
                <a:latin typeface="Calibri" pitchFamily="34" charset="0"/>
              </a:rPr>
              <a:t>a </a:t>
            </a:r>
            <a:r>
              <a:rPr lang="en-US" sz="2400" dirty="0" err="1" smtClean="0">
                <a:latin typeface="Calibri" pitchFamily="34" charset="0"/>
              </a:rPr>
              <a:t>tuple</a:t>
            </a:r>
            <a:r>
              <a:rPr lang="en-US" sz="2400" dirty="0" smtClean="0">
                <a:latin typeface="Calibri" pitchFamily="34" charset="0"/>
              </a:rPr>
              <a:t> in D</a:t>
            </a:r>
            <a:r>
              <a:rPr lang="en-US" sz="2400" dirty="0">
                <a:latin typeface="Calibri" pitchFamily="34" charset="0"/>
              </a:rPr>
              <a:t>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886200" y="3352800"/>
          <a:ext cx="3317875" cy="609600"/>
        </p:xfrm>
        <a:graphic>
          <a:graphicData uri="http://schemas.openxmlformats.org/presentationml/2006/ole">
            <p:oleObj spid="_x0000_s3074" name="Equation" r:id="rId4" imgW="1612900" imgH="431800" progId="Equation.3">
              <p:embed/>
            </p:oleObj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590800" y="5791200"/>
          <a:ext cx="3733800" cy="685800"/>
        </p:xfrm>
        <a:graphic>
          <a:graphicData uri="http://schemas.openxmlformats.org/presentationml/2006/ole">
            <p:oleObj spid="_x0000_s3075" name="Equation" r:id="rId5" imgW="189230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7B826A-8197-41D1-AF51-B13B5FC81D4E}" type="slidenum">
              <a:rPr lang="en-US"/>
              <a:pPr/>
              <a:t>28</a:t>
            </a:fld>
            <a:endParaRPr lang="en-US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erlin Sans FB Demi" pitchFamily="34" charset="0"/>
              </a:rPr>
              <a:t>Attribute Selection Measure: Information Gain (ID3/C4.5)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04800" y="16002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en-US" sz="2400" dirty="0" smtClean="0"/>
              <a:t>The information gain is the difference between the entropy before the split and the entropy after the </a:t>
            </a:r>
            <a:r>
              <a:rPr lang="en-US" sz="2400" dirty="0" smtClean="0"/>
              <a:t>split.</a:t>
            </a: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en-US" sz="2400" dirty="0" smtClean="0"/>
              <a:t>Information </a:t>
            </a:r>
            <a:r>
              <a:rPr lang="en-US" sz="2400" dirty="0" smtClean="0"/>
              <a:t>gain is the reduction in entropy after a dataset is split on a feature. </a:t>
            </a:r>
            <a:endParaRPr lang="en-IN" sz="2400" dirty="0" smtClean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en-US" sz="2400" dirty="0" smtClean="0"/>
              <a:t>A higher information gain indicates that the feature provides a better separation of the target variable, making it a preferred choice for splitting the dataset in decision tree algorithms.</a:t>
            </a: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752600" y="2667000"/>
          <a:ext cx="4589462" cy="536575"/>
        </p:xfrm>
        <a:graphic>
          <a:graphicData uri="http://schemas.openxmlformats.org/presentationml/2006/ole">
            <p:oleObj spid="_x0000_s59396" name="Equation" r:id="rId4" imgW="1790700" imgH="2159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3EF2F5-D484-465D-A05A-DE20A538356A}" type="slidenum">
              <a:rPr lang="en-US"/>
              <a:pPr/>
              <a:t>29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Attribute Selection: Information Gain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P: buys_computer = </a:t>
            </a:r>
            <a:r>
              <a:rPr lang="ja-JP" altLang="en-US" sz="2000" smtClean="0">
                <a:solidFill>
                  <a:srgbClr val="121328"/>
                </a:solidFill>
              </a:rPr>
              <a:t>“</a:t>
            </a:r>
            <a:r>
              <a:rPr lang="en-US" altLang="ja-JP" sz="2000" smtClean="0">
                <a:solidFill>
                  <a:srgbClr val="121328"/>
                </a:solidFill>
              </a:rPr>
              <a:t>yes</a:t>
            </a:r>
            <a:r>
              <a:rPr lang="ja-JP" altLang="en-US" sz="2000" smtClean="0">
                <a:solidFill>
                  <a:srgbClr val="121328"/>
                </a:solidFill>
              </a:rPr>
              <a:t>”</a:t>
            </a:r>
            <a:endParaRPr lang="en-US" altLang="ja-JP" sz="200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N: buys_computer = </a:t>
            </a:r>
            <a:r>
              <a:rPr lang="ja-JP" altLang="en-US" sz="2000" smtClean="0">
                <a:solidFill>
                  <a:srgbClr val="121328"/>
                </a:solidFill>
              </a:rPr>
              <a:t>“</a:t>
            </a:r>
            <a:r>
              <a:rPr lang="en-US" altLang="ja-JP" sz="2000" smtClean="0">
                <a:solidFill>
                  <a:srgbClr val="121328"/>
                </a:solidFill>
              </a:rPr>
              <a:t>no</a:t>
            </a:r>
            <a:r>
              <a:rPr lang="ja-JP" altLang="en-US" sz="2000" smtClean="0">
                <a:solidFill>
                  <a:srgbClr val="121328"/>
                </a:solidFill>
              </a:rPr>
              <a:t>”</a:t>
            </a:r>
            <a:endParaRPr lang="en-US" sz="2000" smtClean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121328"/>
                </a:solidFill>
              </a:rPr>
              <a:t>            means </a:t>
            </a:r>
            <a:r>
              <a:rPr lang="ja-JP" altLang="en-US" sz="2000" smtClean="0">
                <a:solidFill>
                  <a:srgbClr val="121328"/>
                </a:solidFill>
              </a:rPr>
              <a:t>“</a:t>
            </a:r>
            <a:r>
              <a:rPr lang="en-US" altLang="ja-JP" sz="2000" dirty="0" smtClean="0">
                <a:solidFill>
                  <a:srgbClr val="121328"/>
                </a:solidFill>
              </a:rPr>
              <a:t>age &lt;=30</a:t>
            </a:r>
            <a:r>
              <a:rPr lang="ja-JP" altLang="en-US" sz="2000" smtClean="0">
                <a:solidFill>
                  <a:srgbClr val="121328"/>
                </a:solidFill>
              </a:rPr>
              <a:t>”</a:t>
            </a:r>
            <a:r>
              <a:rPr lang="en-US" altLang="ja-JP" sz="2000" dirty="0" smtClean="0">
                <a:solidFill>
                  <a:srgbClr val="121328"/>
                </a:solidFill>
              </a:rPr>
              <a:t> has 5 out of 14 samples, with 2 yes</a:t>
            </a:r>
            <a:r>
              <a:rPr lang="ja-JP" altLang="en-US" sz="2000" smtClean="0">
                <a:solidFill>
                  <a:srgbClr val="121328"/>
                </a:solidFill>
              </a:rPr>
              <a:t>’</a:t>
            </a:r>
            <a:r>
              <a:rPr lang="en-US" altLang="ja-JP" sz="2000" dirty="0" err="1" smtClean="0">
                <a:solidFill>
                  <a:srgbClr val="121328"/>
                </a:solidFill>
              </a:rPr>
              <a:t>es</a:t>
            </a:r>
            <a:r>
              <a:rPr lang="en-US" altLang="ja-JP" sz="2000" dirty="0" smtClean="0">
                <a:solidFill>
                  <a:srgbClr val="121328"/>
                </a:solidFill>
              </a:rPr>
              <a:t>  and 3 no</a:t>
            </a:r>
            <a:r>
              <a:rPr lang="ja-JP" altLang="en-US" sz="2000" smtClean="0">
                <a:solidFill>
                  <a:srgbClr val="121328"/>
                </a:solidFill>
              </a:rPr>
              <a:t>’</a:t>
            </a:r>
            <a:r>
              <a:rPr lang="en-US" altLang="ja-JP" sz="2000" dirty="0" smtClean="0">
                <a:solidFill>
                  <a:srgbClr val="121328"/>
                </a:solidFill>
              </a:rPr>
              <a:t>s.   Hence</a:t>
            </a:r>
            <a:endParaRPr lang="en-US" altLang="ja-JP" sz="2000" dirty="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dirty="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sz="2000" dirty="0" smtClean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762000" y="2590800"/>
          <a:ext cx="3276600" cy="1406473"/>
        </p:xfrm>
        <a:graphic>
          <a:graphicData uri="http://schemas.openxmlformats.org/presentationml/2006/ole">
            <p:oleObj spid="_x0000_s4098" name="Worksheet" r:id="rId4" imgW="3352800" imgH="1438250" progId="Excel.Sheet.8">
              <p:embed/>
            </p:oleObj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p:oleObj spid="_x0000_s4099" name="Equation" r:id="rId5" imgW="2044700" imgH="812800" progId="Equation.3">
              <p:embed/>
            </p:oleObj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p:oleObj spid="_x0000_s4100" name="Equation" r:id="rId6" imgW="3594100" imgH="1193800" progId="Equation.3">
              <p:embed/>
            </p:oleObj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p:oleObj spid="_x0000_s4101" name="Equation" r:id="rId7" imgW="2552700" imgH="241300" progId="Equation.3">
              <p:embed/>
            </p:oleObj>
          </a:graphicData>
        </a:graphic>
      </p:graphicFrame>
      <p:graphicFrame>
        <p:nvGraphicFramePr>
          <p:cNvPr id="67593" name="Object 9"/>
          <p:cNvGraphicFramePr>
            <a:graphicFrameLocks/>
          </p:cNvGraphicFramePr>
          <p:nvPr/>
        </p:nvGraphicFramePr>
        <p:xfrm>
          <a:off x="381000" y="4038600"/>
          <a:ext cx="4114800" cy="2362200"/>
        </p:xfrm>
        <a:graphic>
          <a:graphicData uri="http://schemas.openxmlformats.org/presentationml/2006/ole">
            <p:oleObj spid="_x0000_s4102" name="Worksheet" r:id="rId8" imgW="5778000" imgH="3948840" progId="Excel.Sheet.8">
              <p:embed/>
            </p:oleObj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4419600" y="2667000"/>
          <a:ext cx="1073150" cy="665163"/>
        </p:xfrm>
        <a:graphic>
          <a:graphicData uri="http://schemas.openxmlformats.org/presentationml/2006/ole">
            <p:oleObj spid="_x0000_s4103" name="Equation" r:id="rId9" imgW="583947" imgH="393529" progId="Equation.3">
              <p:embed/>
            </p:oleObj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p:oleObj spid="_x0000_s4104" name="Equation" r:id="rId10" imgW="3314700" imgH="393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Hunt’s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In this algorithm, a decision tree is grown in a recursive fashion by partitioning the training records into successively purer subsets.</a:t>
            </a:r>
          </a:p>
          <a:p>
            <a:r>
              <a:rPr lang="en-IN" sz="2400" dirty="0" smtClean="0"/>
              <a:t>Let </a:t>
            </a:r>
            <a:r>
              <a:rPr lang="en-IN" sz="2400" dirty="0" err="1" smtClean="0"/>
              <a:t>D</a:t>
            </a:r>
            <a:r>
              <a:rPr lang="en-IN" sz="2400" baseline="-25000" dirty="0" err="1" smtClean="0"/>
              <a:t>t</a:t>
            </a:r>
            <a:r>
              <a:rPr lang="en-IN" sz="2400" dirty="0" smtClean="0"/>
              <a:t> be the set of training records that are associated with node t and y={y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, y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, …, </a:t>
            </a:r>
            <a:r>
              <a:rPr lang="en-IN" sz="2400" dirty="0" err="1" smtClean="0"/>
              <a:t>y</a:t>
            </a:r>
            <a:r>
              <a:rPr lang="en-IN" sz="2400" baseline="-25000" dirty="0" err="1" smtClean="0"/>
              <a:t>c</a:t>
            </a:r>
            <a:r>
              <a:rPr lang="en-IN" sz="2400" dirty="0" smtClean="0"/>
              <a:t>} be the class labels. The following is a recursive definition of Hunt’s algorithm:</a:t>
            </a:r>
          </a:p>
          <a:p>
            <a:pPr lvl="1"/>
            <a:r>
              <a:rPr lang="en-IN" sz="2400" dirty="0" smtClean="0"/>
              <a:t>Step 1: If all the records in </a:t>
            </a:r>
            <a:r>
              <a:rPr lang="en-IN" sz="2400" dirty="0" err="1" smtClean="0"/>
              <a:t>D</a:t>
            </a:r>
            <a:r>
              <a:rPr lang="en-IN" sz="2400" baseline="-25000" dirty="0" err="1" smtClean="0"/>
              <a:t>t</a:t>
            </a:r>
            <a:r>
              <a:rPr lang="en-IN" sz="2400" dirty="0" smtClean="0"/>
              <a:t> belong to the same class </a:t>
            </a:r>
            <a:r>
              <a:rPr lang="en-IN" sz="2400" dirty="0" err="1" smtClean="0"/>
              <a:t>y</a:t>
            </a:r>
            <a:r>
              <a:rPr lang="en-IN" sz="2400" baseline="-25000" dirty="0" err="1" smtClean="0"/>
              <a:t>t</a:t>
            </a:r>
            <a:r>
              <a:rPr lang="en-IN" sz="2400" dirty="0" smtClean="0"/>
              <a:t>, then t is a leaf node labelled as </a:t>
            </a:r>
            <a:r>
              <a:rPr lang="en-IN" sz="2400" dirty="0" err="1" smtClean="0"/>
              <a:t>y</a:t>
            </a:r>
            <a:r>
              <a:rPr lang="en-IN" sz="2400" baseline="-25000" dirty="0" err="1" smtClean="0"/>
              <a:t>t</a:t>
            </a:r>
            <a:r>
              <a:rPr lang="en-IN" sz="2400" dirty="0" smtClean="0"/>
              <a:t>. </a:t>
            </a:r>
          </a:p>
          <a:p>
            <a:pPr lvl="1"/>
            <a:r>
              <a:rPr lang="en-IN" sz="2400" dirty="0" smtClean="0"/>
              <a:t>Step 2: If </a:t>
            </a:r>
            <a:r>
              <a:rPr lang="en-IN" sz="2400" dirty="0" err="1" smtClean="0"/>
              <a:t>D</a:t>
            </a:r>
            <a:r>
              <a:rPr lang="en-IN" sz="2400" baseline="-25000" dirty="0" err="1" smtClean="0"/>
              <a:t>t</a:t>
            </a:r>
            <a:r>
              <a:rPr lang="en-IN" sz="2400" dirty="0" smtClean="0"/>
              <a:t> contains records that belong to more than one class, an </a:t>
            </a:r>
            <a:r>
              <a:rPr lang="en-IN" sz="2400" b="1" dirty="0" smtClean="0"/>
              <a:t>attribute test condition </a:t>
            </a:r>
            <a:r>
              <a:rPr lang="en-IN" sz="2400" dirty="0" smtClean="0"/>
              <a:t>is selected to partition the records into smaller subsets. A child node is created for each outcome of the test condition and the records in </a:t>
            </a:r>
            <a:r>
              <a:rPr lang="en-IN" sz="2400" dirty="0" err="1" smtClean="0"/>
              <a:t>D</a:t>
            </a:r>
            <a:r>
              <a:rPr lang="en-IN" sz="2400" baseline="-25000" dirty="0" err="1" smtClean="0"/>
              <a:t>t</a:t>
            </a:r>
            <a:r>
              <a:rPr lang="en-IN" sz="2400" dirty="0" smtClean="0"/>
              <a:t> are distributed to the children based on the outcomes. </a:t>
            </a:r>
          </a:p>
          <a:p>
            <a:pPr lvl="1"/>
            <a:r>
              <a:rPr lang="en-IN" sz="2400" dirty="0" smtClean="0"/>
              <a:t>The algorithm is then recursively applied to each child node.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D85FE6-F73C-4D1E-B97A-ACDE881D49A4}" type="slidenum">
              <a:rPr lang="en-US"/>
              <a:pPr/>
              <a:t>30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Computing Information-Gain for Continuous-Valued Attributes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Must determine the </a:t>
            </a:r>
            <a:r>
              <a:rPr lang="en-US" sz="2400" i="1" dirty="0" smtClean="0">
                <a:solidFill>
                  <a:schemeClr val="hlink"/>
                </a:solidFill>
              </a:rPr>
              <a:t>best split point</a:t>
            </a:r>
            <a:r>
              <a:rPr lang="en-US" sz="2400" dirty="0" smtClean="0"/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Typically, the midpoint between each pair of adjacent values is considered as a possible </a:t>
            </a:r>
            <a:r>
              <a:rPr lang="en-US" sz="2400" i="1" dirty="0" smtClean="0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000" dirty="0" smtClean="0"/>
              <a:t>(a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+a</a:t>
            </a:r>
            <a:r>
              <a:rPr lang="en-US" sz="2000" baseline="-25000" dirty="0" smtClean="0"/>
              <a:t>i+1</a:t>
            </a:r>
            <a:r>
              <a:rPr lang="en-US" sz="2000" dirty="0" smtClean="0"/>
              <a:t>)/2 is the midpoint between the values of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and a</a:t>
            </a:r>
            <a:r>
              <a:rPr lang="en-US" sz="2000" baseline="-25000" dirty="0" smtClean="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The point with the </a:t>
            </a:r>
            <a:r>
              <a:rPr lang="en-US" sz="2400" i="1" dirty="0" smtClean="0"/>
              <a:t>minimum expected information requirement</a:t>
            </a:r>
            <a:r>
              <a:rPr lang="en-US" sz="2400" dirty="0" smtClean="0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dirty="0" smtClean="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400" dirty="0" smtClean="0"/>
              <a:t>D1 is the set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D satisfying A ≤ split-point, and D2 is the set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D satisfying A &gt; split-point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D7F1E7-BB7B-4A91-8E92-140AF4D7F9E4}" type="slidenum">
              <a:rPr lang="en-US"/>
              <a:pPr/>
              <a:t>31</a:t>
            </a:fld>
            <a:endParaRPr lang="en-US"/>
          </a:p>
        </p:txBody>
      </p:sp>
      <p:sp>
        <p:nvSpPr>
          <p:cNvPr id="716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Gain Ratio for Attribute Selection (C4.5)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71683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/>
              <a:t>Information gain measure is biased towards attributes with a large number of values</a:t>
            </a:r>
          </a:p>
          <a:p>
            <a:pPr eaLnBrk="1" hangingPunct="1"/>
            <a:r>
              <a:rPr lang="en-US" sz="2400" dirty="0" smtClean="0"/>
              <a:t>C4.5 (a successor of ID3) uses gain ratio to overcome the problem (normalization to information gain)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GainRatio</a:t>
            </a:r>
            <a:r>
              <a:rPr lang="en-US" sz="2400" dirty="0" smtClean="0"/>
              <a:t>(A) = Gain(A)/</a:t>
            </a:r>
            <a:r>
              <a:rPr lang="en-US" sz="2400" dirty="0" err="1" smtClean="0"/>
              <a:t>SplitInfo</a:t>
            </a:r>
            <a:r>
              <a:rPr lang="en-US" sz="2400" dirty="0" smtClean="0"/>
              <a:t>(A)</a:t>
            </a:r>
          </a:p>
          <a:p>
            <a:pPr eaLnBrk="1" hangingPunct="1"/>
            <a:r>
              <a:rPr lang="en-US" sz="2400" dirty="0" smtClean="0"/>
              <a:t>Ex.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gain_ratio</a:t>
            </a:r>
            <a:r>
              <a:rPr lang="en-US" sz="2400" dirty="0" smtClean="0"/>
              <a:t>(income) = 0.029/1.557 = 0.019</a:t>
            </a:r>
          </a:p>
          <a:p>
            <a:pPr lvl="1" eaLnBrk="1" hangingPunct="1">
              <a:buNone/>
            </a:pPr>
            <a:endParaRPr lang="en-US" sz="2400" dirty="0" smtClean="0"/>
          </a:p>
          <a:p>
            <a:pPr lvl="1" eaLnBrk="1" hangingPunct="1">
              <a:buNone/>
            </a:pPr>
            <a:r>
              <a:rPr lang="en-US" sz="2400" dirty="0" smtClean="0"/>
              <a:t>Similarly, </a:t>
            </a:r>
            <a:r>
              <a:rPr lang="en-US" sz="2400" dirty="0" err="1" smtClean="0"/>
              <a:t>Gain_ratio</a:t>
            </a:r>
            <a:r>
              <a:rPr lang="en-US" sz="2400" dirty="0" smtClean="0"/>
              <a:t>(student) = 0.151/0.69=0.22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attribute with the maximum gain ratio is selected as the splitting attribute</a:t>
            </a:r>
          </a:p>
        </p:txBody>
      </p:sp>
      <p:graphicFrame>
        <p:nvGraphicFramePr>
          <p:cNvPr id="71684" name="Object 2048"/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2368550"/>
          <a:ext cx="4343400" cy="831850"/>
        </p:xfrm>
        <a:graphic>
          <a:graphicData uri="http://schemas.openxmlformats.org/presentationml/2006/ole">
            <p:oleObj spid="_x0000_s5122" name="Equation" r:id="rId4" imgW="2387600" imgH="457200" progId="Equation.3">
              <p:embed/>
            </p:oleObj>
          </a:graphicData>
        </a:graphic>
      </p:graphicFrame>
      <p:pic>
        <p:nvPicPr>
          <p:cNvPr id="71685" name="Picture 10" descr="8splitinf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429000"/>
            <a:ext cx="7010400" cy="50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4102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Gini</a:t>
            </a:r>
            <a:r>
              <a:rPr lang="en-US" sz="2400" dirty="0" smtClean="0"/>
              <a:t> coefficient measures the </a:t>
            </a:r>
            <a:r>
              <a:rPr lang="en-US" sz="2400" dirty="0" smtClean="0">
                <a:hlinkClick r:id="rId2" tooltip="Economic inequality"/>
              </a:rPr>
              <a:t>inequality</a:t>
            </a:r>
            <a:r>
              <a:rPr lang="en-US" sz="2400" dirty="0" smtClean="0"/>
              <a:t> among the values of a </a:t>
            </a:r>
            <a:r>
              <a:rPr lang="en-US" sz="2400" dirty="0" smtClean="0">
                <a:hlinkClick r:id="rId3" tooltip="Frequency distribution"/>
              </a:rPr>
              <a:t>frequency distribution</a:t>
            </a:r>
            <a:r>
              <a:rPr lang="en-US" sz="2400" dirty="0" smtClean="0"/>
              <a:t>, such as levels of </a:t>
            </a:r>
            <a:r>
              <a:rPr lang="en-US" sz="2400" dirty="0" smtClean="0">
                <a:hlinkClick r:id="rId4" tooltip="Income"/>
              </a:rPr>
              <a:t>income</a:t>
            </a:r>
            <a:r>
              <a:rPr lang="en-US" sz="2400" dirty="0" smtClean="0"/>
              <a:t>. In machine learning, it is utilized as an impurity measure in decision tree algorithms for classification tasks.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 is the most commonly used measure of inequality. It was developed by Italian statistician </a:t>
            </a:r>
            <a:r>
              <a:rPr lang="en-US" sz="2400" dirty="0" err="1" smtClean="0"/>
              <a:t>Corrado</a:t>
            </a:r>
            <a:r>
              <a:rPr lang="en-US" sz="2400" dirty="0" smtClean="0"/>
              <a:t> </a:t>
            </a:r>
            <a:r>
              <a:rPr lang="en-US" sz="2400" dirty="0" err="1" smtClean="0"/>
              <a:t>Gini</a:t>
            </a:r>
            <a:r>
              <a:rPr lang="en-US" sz="2400" dirty="0" smtClean="0"/>
              <a:t> and is named after him.</a:t>
            </a:r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Gini</a:t>
            </a:r>
            <a:r>
              <a:rPr lang="en-US" sz="2400" dirty="0" smtClean="0"/>
              <a:t> coefficient of 0 reflects perfect equality, where all income or wealth values are the same, while a </a:t>
            </a:r>
            <a:r>
              <a:rPr lang="en-US" sz="2400" dirty="0" err="1" smtClean="0"/>
              <a:t>Gini</a:t>
            </a:r>
            <a:r>
              <a:rPr lang="en-US" sz="2400" dirty="0" smtClean="0"/>
              <a:t> coefficient of 1 (or 100%) reflects maximal inequality among values, a situation where a single individual has all the income while all others have none.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7F48D-0AE6-4E48-9F98-0F65A017492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DBFDCC-F150-4664-8B03-D8AE3F50877C}" type="slidenum">
              <a:rPr lang="en-US"/>
              <a:pPr/>
              <a:t>33</a:t>
            </a:fld>
            <a:endParaRPr lang="en-US"/>
          </a:p>
        </p:txBody>
      </p:sp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err="1" smtClean="0"/>
              <a:t>Gini</a:t>
            </a:r>
            <a:r>
              <a:rPr lang="en-US" dirty="0" smtClean="0"/>
              <a:t> Index (CART, IBM </a:t>
            </a:r>
            <a:r>
              <a:rPr lang="en-US" dirty="0" err="1" smtClean="0"/>
              <a:t>IntelligentMiner</a:t>
            </a:r>
            <a:r>
              <a:rPr lang="en-US" dirty="0" smtClean="0"/>
              <a:t>)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 smtClean="0"/>
              <a:t>If a data set </a:t>
            </a:r>
            <a:r>
              <a:rPr lang="en-US" sz="2400" i="1" dirty="0" smtClean="0"/>
              <a:t>D </a:t>
            </a:r>
            <a:r>
              <a:rPr lang="en-US" sz="2400" dirty="0" smtClean="0"/>
              <a:t>contains examples from </a:t>
            </a:r>
            <a:r>
              <a:rPr lang="en-US" sz="2400" i="1" dirty="0" smtClean="0"/>
              <a:t>n</a:t>
            </a:r>
            <a:r>
              <a:rPr lang="en-US" sz="2400" dirty="0" smtClean="0"/>
              <a:t> classes,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index, </a:t>
            </a:r>
            <a:r>
              <a:rPr lang="en-US" sz="2400" i="1" dirty="0" err="1" smtClean="0"/>
              <a:t>gini</a:t>
            </a:r>
            <a:r>
              <a:rPr lang="en-US" sz="2400" dirty="0" smtClean="0"/>
              <a:t>(</a:t>
            </a:r>
            <a:r>
              <a:rPr lang="en-US" sz="2400" i="1" dirty="0" smtClean="0"/>
              <a:t>D</a:t>
            </a:r>
            <a:r>
              <a:rPr lang="en-US" sz="2400" dirty="0" smtClean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dirty="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 smtClean="0"/>
              <a:t>    		where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is the relative frequency of class </a:t>
            </a:r>
            <a:r>
              <a:rPr lang="en-US" sz="2400" i="1" dirty="0" smtClean="0"/>
              <a:t>j</a:t>
            </a:r>
            <a:r>
              <a:rPr lang="en-US" sz="2400" dirty="0" smtClean="0"/>
              <a:t> in </a:t>
            </a:r>
            <a:r>
              <a:rPr lang="en-US" sz="2400" i="1" dirty="0" smtClean="0"/>
              <a:t>D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 smtClean="0"/>
              <a:t>If a data set </a:t>
            </a:r>
            <a:r>
              <a:rPr lang="en-US" sz="2400" i="1" dirty="0" smtClean="0"/>
              <a:t>D</a:t>
            </a:r>
            <a:r>
              <a:rPr lang="en-US" sz="2400" dirty="0" smtClean="0"/>
              <a:t>  is split on A into two subsets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, the </a:t>
            </a:r>
            <a:r>
              <a:rPr lang="en-US" sz="2400" i="1" dirty="0" err="1" smtClean="0"/>
              <a:t>gini</a:t>
            </a:r>
            <a:r>
              <a:rPr lang="en-US" sz="2400" dirty="0" smtClean="0"/>
              <a:t> index </a:t>
            </a:r>
            <a:r>
              <a:rPr lang="en-US" sz="2400" i="1" dirty="0" err="1" smtClean="0"/>
              <a:t>gini</a:t>
            </a:r>
            <a:r>
              <a:rPr lang="en-US" sz="2400" dirty="0" smtClean="0"/>
              <a:t>(</a:t>
            </a:r>
            <a:r>
              <a:rPr lang="en-US" sz="2400" i="1" dirty="0" smtClean="0"/>
              <a:t>D</a:t>
            </a:r>
            <a:r>
              <a:rPr lang="en-US" sz="2400" dirty="0" smtClean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dirty="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 smtClean="0"/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dirty="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 smtClean="0"/>
              <a:t>The attribute provides the largest reduction in impurity is chosen to split the node.</a:t>
            </a:r>
          </a:p>
        </p:txBody>
      </p:sp>
      <p:graphicFrame>
        <p:nvGraphicFramePr>
          <p:cNvPr id="73732" name="Object 1024"/>
          <p:cNvGraphicFramePr>
            <a:graphicFrameLocks/>
          </p:cNvGraphicFramePr>
          <p:nvPr/>
        </p:nvGraphicFramePr>
        <p:xfrm>
          <a:off x="3886200" y="1828800"/>
          <a:ext cx="2895600" cy="838200"/>
        </p:xfrm>
        <a:graphic>
          <a:graphicData uri="http://schemas.openxmlformats.org/presentationml/2006/ole">
            <p:oleObj spid="_x0000_s6146" name="Equation" r:id="rId4" imgW="1777229" imgH="761669" progId="Equation.3">
              <p:embed/>
            </p:oleObj>
          </a:graphicData>
        </a:graphic>
      </p:graphicFrame>
      <p:graphicFrame>
        <p:nvGraphicFramePr>
          <p:cNvPr id="73733" name="Object 1025"/>
          <p:cNvGraphicFramePr>
            <a:graphicFrameLocks noChangeAspect="1"/>
          </p:cNvGraphicFramePr>
          <p:nvPr/>
        </p:nvGraphicFramePr>
        <p:xfrm>
          <a:off x="3124200" y="3717925"/>
          <a:ext cx="5703888" cy="854075"/>
        </p:xfrm>
        <a:graphic>
          <a:graphicData uri="http://schemas.openxmlformats.org/presentationml/2006/ole">
            <p:oleObj spid="_x0000_s6147" name="Equation" r:id="rId5" imgW="3441700" imgH="596900" progId="Equation.3">
              <p:embed/>
            </p:oleObj>
          </a:graphicData>
        </a:graphic>
      </p:graphicFrame>
      <p:graphicFrame>
        <p:nvGraphicFramePr>
          <p:cNvPr id="73734" name="Object 1026"/>
          <p:cNvGraphicFramePr>
            <a:graphicFrameLocks noChangeAspect="1"/>
          </p:cNvGraphicFramePr>
          <p:nvPr>
            <p:ph sz="half" idx="2"/>
          </p:nvPr>
        </p:nvGraphicFramePr>
        <p:xfrm>
          <a:off x="3657600" y="4811713"/>
          <a:ext cx="4618038" cy="522287"/>
        </p:xfrm>
        <a:graphic>
          <a:graphicData uri="http://schemas.openxmlformats.org/presentationml/2006/ole">
            <p:oleObj spid="_x0000_s6148" name="Equation" r:id="rId6" imgW="2692400" imgH="3048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A6367B-2919-451D-952D-0AB614DBA7A8}" type="slidenum">
              <a:rPr lang="en-US"/>
              <a:pPr/>
              <a:t>34</a:t>
            </a:fld>
            <a:endParaRPr lang="en-US"/>
          </a:p>
        </p:txBody>
      </p:sp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Computation of Gini Index 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86800" cy="548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Ex.  D has 9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</a:t>
            </a:r>
            <a:r>
              <a:rPr lang="en-US" sz="2400" dirty="0" err="1" smtClean="0"/>
              <a:t>buys_computer</a:t>
            </a:r>
            <a:r>
              <a:rPr lang="en-US" sz="2400" dirty="0" smtClean="0"/>
              <a:t> = 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yes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 and 5 in 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no</a:t>
            </a:r>
            <a:r>
              <a:rPr lang="ja-JP" altLang="en-US" sz="2400" smtClean="0"/>
              <a:t>”</a:t>
            </a:r>
            <a:endParaRPr lang="en-US" altLang="ja-JP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Suppose the attribute income partitions D into 10 in 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{low, medium} and 4 in D</a:t>
            </a:r>
            <a:r>
              <a:rPr lang="en-US" sz="2400" baseline="-25000" dirty="0" smtClean="0"/>
              <a:t>2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Gini</a:t>
            </a:r>
            <a:r>
              <a:rPr lang="en-US" sz="2400" baseline="-25000" dirty="0" smtClean="0"/>
              <a:t>{</a:t>
            </a:r>
            <a:r>
              <a:rPr lang="en-US" sz="2400" baseline="-25000" dirty="0" err="1" smtClean="0"/>
              <a:t>low,high</a:t>
            </a:r>
            <a:r>
              <a:rPr lang="en-US" sz="2400" baseline="-25000" dirty="0" smtClean="0"/>
              <a:t>}</a:t>
            </a:r>
            <a:r>
              <a:rPr lang="en-US" sz="2400" dirty="0" smtClean="0"/>
              <a:t> is 0.458; </a:t>
            </a:r>
            <a:r>
              <a:rPr lang="en-US" sz="2400" dirty="0" err="1" smtClean="0"/>
              <a:t>Gini</a:t>
            </a:r>
            <a:r>
              <a:rPr lang="en-US" sz="2400" baseline="-25000" dirty="0" smtClean="0"/>
              <a:t>{</a:t>
            </a:r>
            <a:r>
              <a:rPr lang="en-US" sz="2400" baseline="-25000" dirty="0" err="1" smtClean="0"/>
              <a:t>medium,high</a:t>
            </a:r>
            <a:r>
              <a:rPr lang="en-US" sz="2400" baseline="-25000" dirty="0" smtClean="0"/>
              <a:t>}</a:t>
            </a:r>
            <a:r>
              <a:rPr lang="en-US" sz="2400" dirty="0" smtClean="0"/>
              <a:t> is 0.450.  Thus, split on the {</a:t>
            </a:r>
            <a:r>
              <a:rPr lang="en-US" sz="2400" dirty="0" err="1" smtClean="0"/>
              <a:t>low,medium</a:t>
            </a:r>
            <a:r>
              <a:rPr lang="en-US" sz="2400" dirty="0" smtClean="0"/>
              <a:t>} (and {high}) since it has the lowest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graphicFrame>
        <p:nvGraphicFramePr>
          <p:cNvPr id="7578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3810000" y="1600200"/>
          <a:ext cx="3581400" cy="787400"/>
        </p:xfrm>
        <a:graphic>
          <a:graphicData uri="http://schemas.openxmlformats.org/presentationml/2006/ole">
            <p:oleObj spid="_x0000_s7170" name="Equation" r:id="rId4" imgW="2222500" imgH="469900" progId="Equation.3">
              <p:embed/>
            </p:oleObj>
          </a:graphicData>
        </a:graphic>
      </p:graphicFrame>
      <p:graphicFrame>
        <p:nvGraphicFramePr>
          <p:cNvPr id="75781" name="Object 3"/>
          <p:cNvGraphicFramePr>
            <a:graphicFrameLocks noChangeAspect="1"/>
          </p:cNvGraphicFramePr>
          <p:nvPr/>
        </p:nvGraphicFramePr>
        <p:xfrm>
          <a:off x="3562350" y="2514600"/>
          <a:ext cx="5040313" cy="652463"/>
        </p:xfrm>
        <a:graphic>
          <a:graphicData uri="http://schemas.openxmlformats.org/presentationml/2006/ole">
            <p:oleObj spid="_x0000_s7171" name="Equation" r:id="rId5" imgW="3340100" imgH="431800" progId="Equation.3">
              <p:embed/>
            </p:oleObj>
          </a:graphicData>
        </a:graphic>
      </p:graphicFrame>
      <p:pic>
        <p:nvPicPr>
          <p:cNvPr id="75782" name="Picture 14" descr="8gin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3124200"/>
            <a:ext cx="441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9"/>
          <p:cNvGraphicFramePr>
            <a:graphicFrameLocks/>
          </p:cNvGraphicFramePr>
          <p:nvPr/>
        </p:nvGraphicFramePr>
        <p:xfrm>
          <a:off x="4724400" y="5105400"/>
          <a:ext cx="3810000" cy="1524000"/>
        </p:xfrm>
        <a:graphic>
          <a:graphicData uri="http://schemas.openxmlformats.org/presentationml/2006/ole">
            <p:oleObj spid="_x0000_s7172" name="Worksheet" r:id="rId7" imgW="5778000" imgH="3948840" progId="Excel.Sheet.8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E6716D-3D9F-42D3-BF4B-D5329331E63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Comparing Attribute Selection Measures</a:t>
            </a:r>
            <a:endParaRPr lang="en-US" sz="280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b="1" dirty="0">
                <a:latin typeface="Calibri" charset="0"/>
                <a:ea typeface="ＭＳ Ｐゴシック" charset="0"/>
              </a:rPr>
              <a:t>Information gain</a:t>
            </a:r>
            <a:r>
              <a:rPr lang="en-US" sz="2400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b="1" dirty="0">
                <a:latin typeface="Calibri" charset="0"/>
                <a:ea typeface="ＭＳ Ｐゴシック" charset="0"/>
              </a:rPr>
              <a:t>Gain ratio</a:t>
            </a:r>
            <a:r>
              <a:rPr lang="en-US" sz="2400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b="1" dirty="0" err="1">
                <a:latin typeface="Calibri" charset="0"/>
                <a:ea typeface="ＭＳ Ｐゴシック" charset="0"/>
              </a:rPr>
              <a:t>Gini</a:t>
            </a:r>
            <a:r>
              <a:rPr lang="en-US" sz="2400" b="1" dirty="0">
                <a:latin typeface="Calibri" charset="0"/>
                <a:ea typeface="ＭＳ Ｐゴシック" charset="0"/>
              </a:rPr>
              <a:t> index</a:t>
            </a:r>
            <a:r>
              <a:rPr lang="en-US" sz="2400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has difficulty when # of classes is large</a:t>
            </a:r>
          </a:p>
          <a:p>
            <a:pPr marL="914400" lvl="2" indent="0" eaLnBrk="1" hangingPunct="1">
              <a:lnSpc>
                <a:spcPct val="110000"/>
              </a:lnSpc>
              <a:buFont typeface="Wingdings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974DDB-A3F5-4179-A368-B8FCA5767B7D}" type="slidenum">
              <a:rPr lang="en-US"/>
              <a:pPr/>
              <a:t>36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mtClean="0"/>
              <a:t>Other Attribute Selection Measures</a:t>
            </a:r>
            <a:endParaRPr lang="en-US" sz="320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257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 u="sng" smtClean="0"/>
              <a:t>CHAID</a:t>
            </a:r>
            <a:r>
              <a:rPr lang="en-US" sz="2000" smtClean="0"/>
              <a:t>: a popular decision tree algorithm, measure based on </a:t>
            </a:r>
            <a:r>
              <a:rPr lang="el-GR" sz="2000" smtClean="0"/>
              <a:t>χ</a:t>
            </a:r>
            <a:r>
              <a:rPr lang="en-US" sz="2000" baseline="30000" smtClean="0"/>
              <a:t>2</a:t>
            </a:r>
            <a:r>
              <a:rPr lang="en-US" sz="2000" smtClean="0"/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smtClean="0"/>
              <a:t>C-SEP</a:t>
            </a:r>
            <a:r>
              <a:rPr lang="en-US" sz="2000" smtClean="0"/>
              <a:t>: performs better than info. gain and gini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smtClean="0"/>
              <a:t>G-statistic</a:t>
            </a:r>
            <a:r>
              <a:rPr lang="en-US" sz="2000" smtClean="0"/>
              <a:t>: has a close approximation to </a:t>
            </a:r>
            <a:r>
              <a:rPr lang="el-GR" sz="2000" smtClean="0"/>
              <a:t>χ</a:t>
            </a:r>
            <a:r>
              <a:rPr lang="en-US" sz="2000" baseline="30000" smtClean="0"/>
              <a:t>2</a:t>
            </a:r>
            <a:r>
              <a:rPr lang="en-US" sz="2000" smtClean="0"/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smtClean="0"/>
              <a:t>MDL (Minimal Description Length) principle</a:t>
            </a:r>
            <a:r>
              <a:rPr lang="en-US" sz="2000" smtClean="0"/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smtClean="0"/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u="sng" smtClean="0"/>
              <a:t>CART</a:t>
            </a:r>
            <a:r>
              <a:rPr lang="en-US" sz="2000" smtClean="0"/>
              <a:t>: finds multivariate splits based on a linear comb. of attrs.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smtClean="0"/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 Most give good results, none is significantly superior than others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AC81D5-60AF-447E-A857-C5EE0E5539D6}" type="slidenum">
              <a:rPr lang="en-US"/>
              <a:pPr/>
              <a:t>37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mtClean="0"/>
              <a:t>Overfitting and Tree Pruning</a:t>
            </a:r>
            <a:endParaRPr lang="en-US" sz="320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sz="2400" u="sng" dirty="0" err="1" smtClean="0"/>
              <a:t>Overfitting</a:t>
            </a:r>
            <a:r>
              <a:rPr lang="en-US" sz="2400" dirty="0" smtClean="0"/>
              <a:t>:  An induced tree may </a:t>
            </a:r>
            <a:r>
              <a:rPr lang="en-US" sz="2400" dirty="0" err="1" smtClean="0"/>
              <a:t>overfit</a:t>
            </a:r>
            <a:r>
              <a:rPr lang="en-US" sz="2400" dirty="0" smtClean="0"/>
              <a:t> the training data </a:t>
            </a:r>
          </a:p>
          <a:p>
            <a:pPr lvl="1" eaLnBrk="1" hangingPunct="1"/>
            <a:r>
              <a:rPr lang="en-US" sz="2400" dirty="0" smtClean="0"/>
              <a:t>Too many branches, some may reflect anomalies due to noise or outliers</a:t>
            </a:r>
          </a:p>
          <a:p>
            <a:pPr lvl="1" eaLnBrk="1" hangingPunct="1"/>
            <a:r>
              <a:rPr lang="en-US" sz="2400" dirty="0" smtClean="0"/>
              <a:t>Poor accuracy for unseen samples</a:t>
            </a:r>
          </a:p>
          <a:p>
            <a:pPr eaLnBrk="1" hangingPunct="1"/>
            <a:r>
              <a:rPr lang="en-US" sz="2400" dirty="0" smtClean="0"/>
              <a:t>Two approaches to avoid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u="sng" dirty="0" err="1" smtClean="0"/>
              <a:t>Prepruning</a:t>
            </a:r>
            <a:r>
              <a:rPr lang="en-US" sz="2400" dirty="0" smtClean="0"/>
              <a:t>: </a:t>
            </a:r>
            <a:r>
              <a:rPr lang="en-US" sz="2400" i="1" dirty="0" smtClean="0"/>
              <a:t>Halt tree construction early</a:t>
            </a:r>
            <a:r>
              <a:rPr lang="en-US" sz="2400" dirty="0" smtClean="0"/>
              <a:t> </a:t>
            </a:r>
            <a:r>
              <a:rPr lang="en-US" sz="2400" dirty="0" smtClean="0">
                <a:cs typeface="Tahoma" pitchFamily="34" charset="0"/>
              </a:rPr>
              <a:t>̵</a:t>
            </a:r>
            <a:r>
              <a:rPr lang="en-US" sz="2400" dirty="0" smtClean="0"/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 dirty="0" smtClean="0"/>
              <a:t>Difficult to choose an appropriate threshold</a:t>
            </a:r>
          </a:p>
          <a:p>
            <a:pPr lvl="1" eaLnBrk="1" hangingPunct="1"/>
            <a:r>
              <a:rPr lang="en-US" sz="2400" u="sng" dirty="0" err="1" smtClean="0"/>
              <a:t>Postpruning</a:t>
            </a:r>
            <a:r>
              <a:rPr lang="en-US" sz="2400" dirty="0" smtClean="0"/>
              <a:t>: </a:t>
            </a:r>
            <a:r>
              <a:rPr lang="en-US" sz="2400" i="1" dirty="0" smtClean="0"/>
              <a:t>Remove branches</a:t>
            </a:r>
            <a:r>
              <a:rPr lang="en-US" sz="2400" dirty="0" smtClean="0"/>
              <a:t> from a 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fully grown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 tree—get a sequence of progressively pruned trees</a:t>
            </a:r>
          </a:p>
          <a:p>
            <a:pPr lvl="2" eaLnBrk="1" hangingPunct="1"/>
            <a:r>
              <a:rPr lang="en-US" dirty="0" smtClean="0"/>
              <a:t>Use a set of data different from the training data to decide which is the </a:t>
            </a:r>
            <a:r>
              <a:rPr lang="ja-JP" altLang="en-US" smtClean="0"/>
              <a:t>“</a:t>
            </a:r>
            <a:r>
              <a:rPr lang="en-US" altLang="ja-JP" dirty="0" smtClean="0"/>
              <a:t>best pruned tree</a:t>
            </a:r>
            <a:r>
              <a:rPr lang="ja-JP" altLang="en-US" smtClean="0"/>
              <a:t>”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</p:spPr>
        <p:txBody>
          <a:bodyPr/>
          <a:lstStyle/>
          <a:p>
            <a:fld id="{0C191E1C-607D-4A01-9601-1A11A20668C7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>
                <a:solidFill>
                  <a:srgbClr val="170981"/>
                </a:solidFill>
              </a:rPr>
              <a:t>Decision Tree Induction: ID3</a:t>
            </a:r>
            <a:endParaRPr lang="en-US" i="1" dirty="0" smtClean="0">
              <a:solidFill>
                <a:srgbClr val="170981"/>
              </a:solidFill>
            </a:endParaRPr>
          </a:p>
        </p:txBody>
      </p:sp>
      <p:graphicFrame>
        <p:nvGraphicFramePr>
          <p:cNvPr id="59396" name="Object 1024"/>
          <p:cNvGraphicFramePr>
            <a:graphicFrameLocks/>
          </p:cNvGraphicFramePr>
          <p:nvPr/>
        </p:nvGraphicFramePr>
        <p:xfrm>
          <a:off x="5029200" y="1600200"/>
          <a:ext cx="3798887" cy="3429000"/>
        </p:xfrm>
        <a:graphic>
          <a:graphicData uri="http://schemas.openxmlformats.org/presentationml/2006/ole">
            <p:oleObj spid="_x0000_s1026" name="Worksheet" r:id="rId4" imgW="5772150" imgH="4457700" progId="Excel.Sheet.8">
              <p:embed/>
            </p:oleObj>
          </a:graphicData>
        </a:graphic>
      </p:graphicFrame>
      <p:sp>
        <p:nvSpPr>
          <p:cNvPr id="59397" name="Rectangle 1"/>
          <p:cNvSpPr>
            <a:spLocks noChangeArrowheads="1"/>
          </p:cNvSpPr>
          <p:nvPr/>
        </p:nvSpPr>
        <p:spPr bwMode="auto">
          <a:xfrm>
            <a:off x="152401" y="1371600"/>
            <a:ext cx="472439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Training data set: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Buys_computer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Decision tree model is constructed using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Quinlan ID3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ID3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refers to Iterative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Dichotomizer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3, and is developed by Ross Quinlan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iteratively dichotomizes (divides) the data using a top down greedy approach.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algorithm optimizes locally at each iteration.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</p:spPr>
        <p:txBody>
          <a:bodyPr/>
          <a:lstStyle/>
          <a:p>
            <a:fld id="{0C191E1C-607D-4A01-9601-1A11A20668C7}" type="slidenum">
              <a:rPr lang="en-US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>
                <a:solidFill>
                  <a:srgbClr val="170981"/>
                </a:solidFill>
              </a:rPr>
              <a:t>Decision Tree Induction: ID3</a:t>
            </a:r>
            <a:endParaRPr lang="en-US" i="1" dirty="0" smtClean="0">
              <a:solidFill>
                <a:srgbClr val="170981"/>
              </a:solidFill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685800" y="3200400"/>
            <a:ext cx="4419600" cy="2895600"/>
            <a:chOff x="768" y="1152"/>
            <a:chExt cx="3972" cy="2400"/>
          </a:xfrm>
        </p:grpSpPr>
        <p:sp>
          <p:nvSpPr>
            <p:cNvPr id="59398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59400" name="Rectangle 5"/>
            <p:cNvSpPr>
              <a:spLocks noChangeArrowheads="1"/>
            </p:cNvSpPr>
            <p:nvPr/>
          </p:nvSpPr>
          <p:spPr bwMode="auto">
            <a:xfrm>
              <a:off x="1110" y="2352"/>
              <a:ext cx="1096" cy="383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59401" name="Rectangle 6"/>
            <p:cNvSpPr>
              <a:spLocks noChangeArrowheads="1"/>
            </p:cNvSpPr>
            <p:nvPr/>
          </p:nvSpPr>
          <p:spPr bwMode="auto">
            <a:xfrm>
              <a:off x="3096" y="2289"/>
              <a:ext cx="1644" cy="38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59402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4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406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407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1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59413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9414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9415" name="Rectangle 29"/>
            <p:cNvSpPr>
              <a:spLocks noChangeArrowheads="1"/>
            </p:cNvSpPr>
            <p:nvPr/>
          </p:nvSpPr>
          <p:spPr bwMode="auto">
            <a:xfrm>
              <a:off x="2343" y="2344"/>
              <a:ext cx="616" cy="38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9416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9417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59418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59419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59420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9421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698" cy="38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no</a:t>
              </a:r>
            </a:p>
          </p:txBody>
        </p:sp>
      </p:grpSp>
      <p:graphicFrame>
        <p:nvGraphicFramePr>
          <p:cNvPr id="59396" name="Object 1024"/>
          <p:cNvGraphicFramePr>
            <a:graphicFrameLocks/>
          </p:cNvGraphicFramePr>
          <p:nvPr/>
        </p:nvGraphicFramePr>
        <p:xfrm>
          <a:off x="5192713" y="1143000"/>
          <a:ext cx="3722687" cy="3429000"/>
        </p:xfrm>
        <a:graphic>
          <a:graphicData uri="http://schemas.openxmlformats.org/presentationml/2006/ole">
            <p:oleObj spid="_x0000_s2050" name="Worksheet" r:id="rId4" imgW="5772150" imgH="4457700" progId="Excel.Sheet.8">
              <p:embed/>
            </p:oleObj>
          </a:graphicData>
        </a:graphic>
      </p:graphicFrame>
      <p:sp>
        <p:nvSpPr>
          <p:cNvPr id="59397" name="Rectangle 1"/>
          <p:cNvSpPr>
            <a:spLocks noChangeArrowheads="1"/>
          </p:cNvSpPr>
          <p:nvPr/>
        </p:nvSpPr>
        <p:spPr bwMode="auto">
          <a:xfrm>
            <a:off x="152400" y="1066800"/>
            <a:ext cx="4953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Root is identified first, then the parents of next label, and so on of the decision tree are identified using entropy theory based  optimization function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tree: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4F33DE-E51B-4F61-8B80-D58B77F713B7}" type="slidenum">
              <a:rPr lang="en-US"/>
              <a:pPr/>
              <a:t>6</a:t>
            </a:fld>
            <a:endParaRPr lang="en-US"/>
          </a:p>
        </p:txBody>
      </p:sp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Algorithm of ID3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smtClean="0"/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Tree is constructed in a </a:t>
            </a:r>
            <a:r>
              <a:rPr lang="en-US" sz="2400" smtClean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Test attributes are selected on the basis of a heuristic or statistical measure (e.g., </a:t>
            </a:r>
            <a:r>
              <a:rPr lang="en-US" sz="2400" smtClean="0">
                <a:solidFill>
                  <a:schemeClr val="hlink"/>
                </a:solidFill>
              </a:rPr>
              <a:t>information gain</a:t>
            </a:r>
            <a:r>
              <a:rPr lang="en-US" sz="240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400" smtClean="0"/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There are no remaining attributes for further partitioning – </a:t>
            </a:r>
            <a:r>
              <a:rPr lang="en-US" sz="2400" smtClean="0">
                <a:solidFill>
                  <a:schemeClr val="hlink"/>
                </a:solidFill>
              </a:rPr>
              <a:t>majority voting</a:t>
            </a:r>
            <a:r>
              <a:rPr lang="en-US" sz="2400" smtClean="0"/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There are no samples left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02638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Brief Review of Entropy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0206C6-101A-4C43-B46A-B9A4426D02B1}" type="slidenum">
              <a:rPr lang="en-US"/>
              <a:pPr/>
              <a:t>7</a:t>
            </a:fld>
            <a:endParaRPr lang="en-US"/>
          </a:p>
        </p:txBody>
      </p:sp>
      <p:pic>
        <p:nvPicPr>
          <p:cNvPr id="63492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962400"/>
            <a:ext cx="1905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7162800" y="6096000"/>
            <a:ext cx="801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m = 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6019800"/>
            <a:ext cx="2914650" cy="717550"/>
            <a:chOff x="1960" y="12410"/>
            <a:chExt cx="4590" cy="113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1960" y="12430"/>
              <a:ext cx="4590" cy="111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Y/(X=x1)   Y/(X=x2)   ……….    Y/(X=x)    Y/( X=x</a:t>
              </a:r>
              <a:r>
                <a:rPr kumimoji="0" lang="en-US" sz="11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AutoShape 5"/>
            <p:cNvCxnSpPr>
              <a:cxnSpLocks noChangeShapeType="1"/>
            </p:cNvCxnSpPr>
            <p:nvPr/>
          </p:nvCxnSpPr>
          <p:spPr bwMode="auto">
            <a:xfrm flipH="1">
              <a:off x="2930" y="12430"/>
              <a:ext cx="20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" name="AutoShape 6"/>
            <p:cNvCxnSpPr>
              <a:cxnSpLocks noChangeShapeType="1"/>
            </p:cNvCxnSpPr>
            <p:nvPr/>
          </p:nvCxnSpPr>
          <p:spPr bwMode="auto">
            <a:xfrm flipH="1">
              <a:off x="3870" y="12430"/>
              <a:ext cx="20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AutoShape 7"/>
            <p:cNvCxnSpPr>
              <a:cxnSpLocks noChangeShapeType="1"/>
            </p:cNvCxnSpPr>
            <p:nvPr/>
          </p:nvCxnSpPr>
          <p:spPr bwMode="auto">
            <a:xfrm flipH="1">
              <a:off x="4520" y="12410"/>
              <a:ext cx="10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" name="AutoShape 8"/>
            <p:cNvCxnSpPr>
              <a:cxnSpLocks noChangeShapeType="1"/>
            </p:cNvCxnSpPr>
            <p:nvPr/>
          </p:nvCxnSpPr>
          <p:spPr bwMode="auto">
            <a:xfrm>
              <a:off x="5360" y="12450"/>
              <a:ext cx="20" cy="1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and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2819400"/>
          </a:xfrm>
        </p:spPr>
        <p:txBody>
          <a:bodyPr/>
          <a:lstStyle/>
          <a:p>
            <a:r>
              <a:rPr lang="en-US" sz="2400" dirty="0" smtClean="0"/>
              <a:t>Suppose three patients have completed a medical test which, yields one of two possible results: the disease is either present or absent. </a:t>
            </a:r>
          </a:p>
          <a:p>
            <a:r>
              <a:rPr lang="en-US" sz="2400" dirty="0" smtClean="0"/>
              <a:t>Let Patient A has 95% chance that he has the disease. For Patient B and C it is 30% and 50%, respectively. </a:t>
            </a:r>
          </a:p>
          <a:p>
            <a:r>
              <a:rPr lang="en-US" sz="2400" dirty="0" smtClean="0"/>
              <a:t>So, if A, B, and C are in waiting room of a doctor’s office, then the uncertainty of the waiting room is: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52610" name="Picture 2" descr="https://miro.medium.com/v2/resize:fit:960/1*dmTs2OeXV05RU-9c3Dlj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962400"/>
            <a:ext cx="4267200" cy="2743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and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56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All other things being equal, which of the three patients is confronted with the greatest degree of uncertainty?</a:t>
            </a:r>
          </a:p>
          <a:p>
            <a:r>
              <a:rPr lang="en-US" sz="2400" dirty="0" smtClean="0"/>
              <a:t>I think the answer is clear: patient C. </a:t>
            </a:r>
          </a:p>
          <a:p>
            <a:r>
              <a:rPr lang="en-US" sz="2400" dirty="0" smtClean="0"/>
              <a:t>Compare this with patient A. Patient A is experiencing little uncertainty with regard to his medical prospects.</a:t>
            </a:r>
          </a:p>
          <a:p>
            <a:r>
              <a:rPr lang="en-US" sz="2400" dirty="0" smtClean="0"/>
              <a:t>Intuitively speaking, uncertainty of patient B falls in between that of A and C.</a:t>
            </a:r>
          </a:p>
          <a:p>
            <a:r>
              <a:rPr lang="en-US" sz="2400" b="1" dirty="0" smtClean="0"/>
              <a:t>Measuring uncertainty: </a:t>
            </a:r>
            <a:r>
              <a:rPr lang="en-US" sz="2400" dirty="0" smtClean="0">
                <a:solidFill>
                  <a:srgbClr val="FF0000"/>
                </a:solidFill>
              </a:rPr>
              <a:t>Entropy</a:t>
            </a:r>
            <a:r>
              <a:rPr lang="en-US" sz="2400" dirty="0" smtClean="0"/>
              <a:t> is a measure of uncertainty.</a:t>
            </a:r>
          </a:p>
          <a:p>
            <a:r>
              <a:rPr lang="en-US" sz="2400" dirty="0" smtClean="0"/>
              <a:t>Entropy allows us to make precise statements and perform computations with regard to one of life’s most pressing issues: not knowing how things will turn out.</a:t>
            </a:r>
          </a:p>
          <a:p>
            <a:r>
              <a:rPr lang="en-US" sz="2400" dirty="0" smtClean="0"/>
              <a:t>By the term entropy, I will refer to </a:t>
            </a:r>
            <a:r>
              <a:rPr lang="en-US" sz="2400" b="1" dirty="0" smtClean="0"/>
              <a:t>Shannon entropy, </a:t>
            </a:r>
            <a:r>
              <a:rPr lang="en-US" sz="2400" dirty="0" smtClean="0"/>
              <a:t>which is used most frequently in natural language processing and machine learning.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