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41"/>
  </p:notesMasterIdLst>
  <p:sldIdLst>
    <p:sldId id="308" r:id="rId3"/>
    <p:sldId id="310" r:id="rId4"/>
    <p:sldId id="295" r:id="rId5"/>
    <p:sldId id="292" r:id="rId6"/>
    <p:sldId id="328" r:id="rId7"/>
    <p:sldId id="329" r:id="rId8"/>
    <p:sldId id="330" r:id="rId9"/>
    <p:sldId id="333" r:id="rId10"/>
    <p:sldId id="331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61" r:id="rId19"/>
    <p:sldId id="341" r:id="rId20"/>
    <p:sldId id="342" r:id="rId21"/>
    <p:sldId id="343" r:id="rId22"/>
    <p:sldId id="344" r:id="rId23"/>
    <p:sldId id="345" r:id="rId24"/>
    <p:sldId id="346" r:id="rId25"/>
    <p:sldId id="348" r:id="rId26"/>
    <p:sldId id="347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60" r:id="rId36"/>
    <p:sldId id="357" r:id="rId37"/>
    <p:sldId id="358" r:id="rId38"/>
    <p:sldId id="362" r:id="rId39"/>
    <p:sldId id="363" r:id="rId40"/>
  </p:sldIdLst>
  <p:sldSz cx="9906000" cy="6858000" type="A4"/>
  <p:notesSz cx="6858000" cy="9144000"/>
  <p:defaultTextStyle>
    <a:defPPr>
      <a:defRPr lang="ko-KR"/>
    </a:defPPr>
    <a:lvl1pPr marL="0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1pPr>
    <a:lvl2pPr marL="536435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2pPr>
    <a:lvl3pPr marL="1072870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3pPr>
    <a:lvl4pPr marL="1609304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4pPr>
    <a:lvl5pPr marL="2145738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5pPr>
    <a:lvl6pPr marL="2682173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6pPr>
    <a:lvl7pPr marL="3218608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7pPr>
    <a:lvl8pPr marL="3755042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8pPr>
    <a:lvl9pPr marL="4291477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PA" initials="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6600CC"/>
    <a:srgbClr val="9966FF"/>
    <a:srgbClr val="6600FF"/>
    <a:srgbClr val="99FF33"/>
    <a:srgbClr val="2E3F4F"/>
    <a:srgbClr val="00677F"/>
    <a:srgbClr val="F9CB39"/>
    <a:srgbClr val="CA9B06"/>
    <a:srgbClr val="A9A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5202" autoAdjust="0"/>
  </p:normalViewPr>
  <p:slideViewPr>
    <p:cSldViewPr>
      <p:cViewPr varScale="1">
        <p:scale>
          <a:sx n="81" d="100"/>
          <a:sy n="81" d="100"/>
        </p:scale>
        <p:origin x="1382" y="6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5F392-E1E9-4918-9DAB-F4D6DE84B008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F60A3-843B-464B-8989-B0A5E70AF0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35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70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304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38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73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608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42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77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F60A3-843B-464B-8989-B0A5E70AF03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273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F60A3-843B-464B-8989-B0A5E70AF03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662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F60A3-843B-464B-8989-B0A5E70AF03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59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F60A3-843B-464B-8989-B0A5E70AF03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59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F60A3-843B-464B-8989-B0A5E70AF03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336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F60A3-843B-464B-8989-B0A5E70AF03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262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451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9" y="1825628"/>
            <a:ext cx="8543926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97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43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748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6" y="2130427"/>
            <a:ext cx="8420100" cy="147002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6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3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701E823C-98FC-4B84-8D81-AA6C04D31677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4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4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B7EC4A60-56E2-495C-88E4-5ED5CBD8C6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377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2555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919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0CC73-C3C4-40ED-8BEA-3AD7F870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81" y="1709741"/>
            <a:ext cx="8543926" cy="2852737"/>
          </a:xfrm>
          <a:prstGeom prst="rect">
            <a:avLst/>
          </a:prstGeom>
        </p:spPr>
        <p:txBody>
          <a:bodyPr anchor="b"/>
          <a:lstStyle>
            <a:lvl1pPr>
              <a:defRPr sz="6002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798641-FEE2-4295-A9E6-A996DE71A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81" y="4589463"/>
            <a:ext cx="8543926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0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2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5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7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0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66CBE-75CB-4425-A2BA-9AE04036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4E8EB-32B6-41FD-8B03-4EA5A012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BCC887-1A54-4D0D-98DC-EAEB88B8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42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7D5E1-A55D-4B72-864A-1F33F13F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9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2A90BE-6AF2-4192-B94E-88B8A165B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42" y="1825628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E15461-D56E-4FE8-9B67-F18B26D41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5" y="1825628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F885F-CD86-4EB8-85CE-22D70A623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F9A2A-A9F0-4BCF-833E-3F365A54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66C8B1-98E0-4DAF-9297-49984DF1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743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8FB73-3310-441B-8337-C48D81306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32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5EE055-3B5D-48F7-AACB-54E0544BE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7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52" indent="0">
              <a:buNone/>
              <a:defRPr sz="2000" b="1"/>
            </a:lvl2pPr>
            <a:lvl3pPr marL="914505" indent="0">
              <a:buNone/>
              <a:defRPr sz="1800" b="1"/>
            </a:lvl3pPr>
            <a:lvl4pPr marL="1371757" indent="0">
              <a:buNone/>
              <a:defRPr sz="1600" b="1"/>
            </a:lvl4pPr>
            <a:lvl5pPr marL="1829009" indent="0">
              <a:buNone/>
              <a:defRPr sz="1600" b="1"/>
            </a:lvl5pPr>
            <a:lvl6pPr marL="2286263" indent="0">
              <a:buNone/>
              <a:defRPr sz="1600" b="1"/>
            </a:lvl6pPr>
            <a:lvl7pPr marL="2743516" indent="0">
              <a:buNone/>
              <a:defRPr sz="1600" b="1"/>
            </a:lvl7pPr>
            <a:lvl8pPr marL="3200768" indent="0">
              <a:buNone/>
              <a:defRPr sz="1600" b="1"/>
            </a:lvl8pPr>
            <a:lvl9pPr marL="365802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02BF23-1A12-49C3-B496-BAE47FEDF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9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27AF05-CBB1-49D2-A526-9FE90627E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8" y="1681167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52" indent="0">
              <a:buNone/>
              <a:defRPr sz="2000" b="1"/>
            </a:lvl2pPr>
            <a:lvl3pPr marL="914505" indent="0">
              <a:buNone/>
              <a:defRPr sz="1800" b="1"/>
            </a:lvl3pPr>
            <a:lvl4pPr marL="1371757" indent="0">
              <a:buNone/>
              <a:defRPr sz="1600" b="1"/>
            </a:lvl4pPr>
            <a:lvl5pPr marL="1829009" indent="0">
              <a:buNone/>
              <a:defRPr sz="1600" b="1"/>
            </a:lvl5pPr>
            <a:lvl6pPr marL="2286263" indent="0">
              <a:buNone/>
              <a:defRPr sz="1600" b="1"/>
            </a:lvl6pPr>
            <a:lvl7pPr marL="2743516" indent="0">
              <a:buNone/>
              <a:defRPr sz="1600" b="1"/>
            </a:lvl7pPr>
            <a:lvl8pPr marL="3200768" indent="0">
              <a:buNone/>
              <a:defRPr sz="1600" b="1"/>
            </a:lvl8pPr>
            <a:lvl9pPr marL="365802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FB7386-13B2-4CC7-8D32-CEC4AD56B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8" y="2505079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4E05CF-61A5-4695-A201-8433A89CAA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918623-8BF8-4949-952A-6BD70770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32C0E2-4201-4B1D-B62A-5FC231B8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551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EBC97-4652-4110-A7BC-09562E887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9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AE9B78-D3D7-46B6-A2C8-E2357314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EC3B9B-EAC3-4E3A-9E62-4904AC44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B89913-7D98-47A6-A7C8-1628FA68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13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C2BB20-D607-439A-BA16-B334AEF8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06F9F0-36F3-45CC-ACC6-624D3721C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EB8565-3319-4C4F-B081-9901F2B0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11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9322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347C8-C161-422E-82E1-1BACD43E6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6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C685F5-3916-4F5B-8921-C11199A55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4" y="987426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41F441-6861-482B-AC02-5B981F8AA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3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52" indent="0">
              <a:buNone/>
              <a:defRPr sz="1400"/>
            </a:lvl2pPr>
            <a:lvl3pPr marL="914505" indent="0">
              <a:buNone/>
              <a:defRPr sz="1201"/>
            </a:lvl3pPr>
            <a:lvl4pPr marL="1371757" indent="0">
              <a:buNone/>
              <a:defRPr sz="1000"/>
            </a:lvl4pPr>
            <a:lvl5pPr marL="1829009" indent="0">
              <a:buNone/>
              <a:defRPr sz="1000"/>
            </a:lvl5pPr>
            <a:lvl6pPr marL="2286263" indent="0">
              <a:buNone/>
              <a:defRPr sz="1000"/>
            </a:lvl6pPr>
            <a:lvl7pPr marL="2743516" indent="0">
              <a:buNone/>
              <a:defRPr sz="1000"/>
            </a:lvl7pPr>
            <a:lvl8pPr marL="3200768" indent="0">
              <a:buNone/>
              <a:defRPr sz="1000"/>
            </a:lvl8pPr>
            <a:lvl9pPr marL="365802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A6C2EC-B164-4767-B245-5E67AAFE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AD04B6-63E1-41B0-8E59-EA430347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5A7013-45FC-4B42-855F-8DE73A14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989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7526D-6566-410D-BF83-D1B56F3C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6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1B3BA1-0723-4F81-A3CB-0842D38F2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4" y="987426"/>
            <a:ext cx="501491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1"/>
            </a:lvl1pPr>
            <a:lvl2pPr marL="457252" indent="0">
              <a:buNone/>
              <a:defRPr sz="2800"/>
            </a:lvl2pPr>
            <a:lvl3pPr marL="914505" indent="0">
              <a:buNone/>
              <a:defRPr sz="2400"/>
            </a:lvl3pPr>
            <a:lvl4pPr marL="1371757" indent="0">
              <a:buNone/>
              <a:defRPr sz="2000"/>
            </a:lvl4pPr>
            <a:lvl5pPr marL="1829009" indent="0">
              <a:buNone/>
              <a:defRPr sz="2000"/>
            </a:lvl5pPr>
            <a:lvl6pPr marL="2286263" indent="0">
              <a:buNone/>
              <a:defRPr sz="2000"/>
            </a:lvl6pPr>
            <a:lvl7pPr marL="2743516" indent="0">
              <a:buNone/>
              <a:defRPr sz="2000"/>
            </a:lvl7pPr>
            <a:lvl8pPr marL="3200768" indent="0">
              <a:buNone/>
              <a:defRPr sz="2000"/>
            </a:lvl8pPr>
            <a:lvl9pPr marL="3658021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C12B47-B2A2-4641-BB6B-2965753D8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3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52" indent="0">
              <a:buNone/>
              <a:defRPr sz="1400"/>
            </a:lvl2pPr>
            <a:lvl3pPr marL="914505" indent="0">
              <a:buNone/>
              <a:defRPr sz="1201"/>
            </a:lvl3pPr>
            <a:lvl4pPr marL="1371757" indent="0">
              <a:buNone/>
              <a:defRPr sz="1000"/>
            </a:lvl4pPr>
            <a:lvl5pPr marL="1829009" indent="0">
              <a:buNone/>
              <a:defRPr sz="1000"/>
            </a:lvl5pPr>
            <a:lvl6pPr marL="2286263" indent="0">
              <a:buNone/>
              <a:defRPr sz="1000"/>
            </a:lvl6pPr>
            <a:lvl7pPr marL="2743516" indent="0">
              <a:buNone/>
              <a:defRPr sz="1000"/>
            </a:lvl7pPr>
            <a:lvl8pPr marL="3200768" indent="0">
              <a:buNone/>
              <a:defRPr sz="1000"/>
            </a:lvl8pPr>
            <a:lvl9pPr marL="365802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782F22-6F67-4382-AB4D-61A24AD723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900E89-0D5C-4636-92D1-D10C14B1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F82721-42C4-4FFC-973F-387AACBF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149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5E887-13C3-459F-BF28-C6552D759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9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08364A-B2F0-43DA-89BB-A47378735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9" y="1825628"/>
            <a:ext cx="8543926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9E1C6-85E2-4FEA-9E58-5504DC5501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C5AA67-E617-42CC-8EE0-4BEEFF868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03CB0-94B1-40F2-8CF0-09C1B9B6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3078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D5D142-1EBE-4587-8EB4-F8EC5B345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1E3B0-370A-4D5C-A55D-C56BA8E41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43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7D26A3-EA52-487C-9FB3-881B44BC25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8E59A0-FC58-4673-84F6-E12E2A11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4E57A8-5265-4CC8-8E16-B5A4B470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2690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6" y="2130427"/>
            <a:ext cx="8420100" cy="147002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6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3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701E823C-98FC-4B84-8D81-AA6C04D31677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4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4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B7EC4A60-56E2-495C-88E4-5ED5CBD8C6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81" y="1709741"/>
            <a:ext cx="8543926" cy="2852737"/>
          </a:xfrm>
          <a:prstGeom prst="rect">
            <a:avLst/>
          </a:prstGeom>
        </p:spPr>
        <p:txBody>
          <a:bodyPr anchor="b"/>
          <a:lstStyle>
            <a:lvl1pPr>
              <a:defRPr sz="6002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81" y="4589463"/>
            <a:ext cx="8543926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0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2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5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7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0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27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42" y="1825628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5" y="1825628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19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32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8" y="1681167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52" indent="0">
              <a:buNone/>
              <a:defRPr sz="2000" b="1"/>
            </a:lvl2pPr>
            <a:lvl3pPr marL="914505" indent="0">
              <a:buNone/>
              <a:defRPr sz="1800" b="1"/>
            </a:lvl3pPr>
            <a:lvl4pPr marL="1371757" indent="0">
              <a:buNone/>
              <a:defRPr sz="1600" b="1"/>
            </a:lvl4pPr>
            <a:lvl5pPr marL="1829009" indent="0">
              <a:buNone/>
              <a:defRPr sz="1600" b="1"/>
            </a:lvl5pPr>
            <a:lvl6pPr marL="2286263" indent="0">
              <a:buNone/>
              <a:defRPr sz="1600" b="1"/>
            </a:lvl6pPr>
            <a:lvl7pPr marL="2743516" indent="0">
              <a:buNone/>
              <a:defRPr sz="1600" b="1"/>
            </a:lvl7pPr>
            <a:lvl8pPr marL="3200768" indent="0">
              <a:buNone/>
              <a:defRPr sz="1600" b="1"/>
            </a:lvl8pPr>
            <a:lvl9pPr marL="365802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8" y="2505079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8" y="1681167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52" indent="0">
              <a:buNone/>
              <a:defRPr sz="2000" b="1"/>
            </a:lvl2pPr>
            <a:lvl3pPr marL="914505" indent="0">
              <a:buNone/>
              <a:defRPr sz="1800" b="1"/>
            </a:lvl3pPr>
            <a:lvl4pPr marL="1371757" indent="0">
              <a:buNone/>
              <a:defRPr sz="1600" b="1"/>
            </a:lvl4pPr>
            <a:lvl5pPr marL="1829009" indent="0">
              <a:buNone/>
              <a:defRPr sz="1600" b="1"/>
            </a:lvl5pPr>
            <a:lvl6pPr marL="2286263" indent="0">
              <a:buNone/>
              <a:defRPr sz="1600" b="1"/>
            </a:lvl6pPr>
            <a:lvl7pPr marL="2743516" indent="0">
              <a:buNone/>
              <a:defRPr sz="1600" b="1"/>
            </a:lvl7pPr>
            <a:lvl8pPr marL="3200768" indent="0">
              <a:buNone/>
              <a:defRPr sz="1600" b="1"/>
            </a:lvl8pPr>
            <a:lvl9pPr marL="365802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8" y="2505079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69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9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53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6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4" y="987426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3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52" indent="0">
              <a:buNone/>
              <a:defRPr sz="1400"/>
            </a:lvl2pPr>
            <a:lvl3pPr marL="914505" indent="0">
              <a:buNone/>
              <a:defRPr sz="1201"/>
            </a:lvl3pPr>
            <a:lvl4pPr marL="1371757" indent="0">
              <a:buNone/>
              <a:defRPr sz="1000"/>
            </a:lvl4pPr>
            <a:lvl5pPr marL="1829009" indent="0">
              <a:buNone/>
              <a:defRPr sz="1000"/>
            </a:lvl5pPr>
            <a:lvl6pPr marL="2286263" indent="0">
              <a:buNone/>
              <a:defRPr sz="1000"/>
            </a:lvl6pPr>
            <a:lvl7pPr marL="2743516" indent="0">
              <a:buNone/>
              <a:defRPr sz="1000"/>
            </a:lvl7pPr>
            <a:lvl8pPr marL="3200768" indent="0">
              <a:buNone/>
              <a:defRPr sz="1000"/>
            </a:lvl8pPr>
            <a:lvl9pPr marL="365802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58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6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4" y="987426"/>
            <a:ext cx="501491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1"/>
            </a:lvl1pPr>
            <a:lvl2pPr marL="457252" indent="0">
              <a:buNone/>
              <a:defRPr sz="2800"/>
            </a:lvl2pPr>
            <a:lvl3pPr marL="914505" indent="0">
              <a:buNone/>
              <a:defRPr sz="2400"/>
            </a:lvl3pPr>
            <a:lvl4pPr marL="1371757" indent="0">
              <a:buNone/>
              <a:defRPr sz="2000"/>
            </a:lvl4pPr>
            <a:lvl5pPr marL="1829009" indent="0">
              <a:buNone/>
              <a:defRPr sz="2000"/>
            </a:lvl5pPr>
            <a:lvl6pPr marL="2286263" indent="0">
              <a:buNone/>
              <a:defRPr sz="2000"/>
            </a:lvl6pPr>
            <a:lvl7pPr marL="2743516" indent="0">
              <a:buNone/>
              <a:defRPr sz="2000"/>
            </a:lvl7pPr>
            <a:lvl8pPr marL="3200768" indent="0">
              <a:buNone/>
              <a:defRPr sz="2000"/>
            </a:lvl8pPr>
            <a:lvl9pPr marL="3658021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3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52" indent="0">
              <a:buNone/>
              <a:defRPr sz="1400"/>
            </a:lvl2pPr>
            <a:lvl3pPr marL="914505" indent="0">
              <a:buNone/>
              <a:defRPr sz="1201"/>
            </a:lvl3pPr>
            <a:lvl4pPr marL="1371757" indent="0">
              <a:buNone/>
              <a:defRPr sz="1000"/>
            </a:lvl4pPr>
            <a:lvl5pPr marL="1829009" indent="0">
              <a:buNone/>
              <a:defRPr sz="1000"/>
            </a:lvl5pPr>
            <a:lvl6pPr marL="2286263" indent="0">
              <a:buNone/>
              <a:defRPr sz="1000"/>
            </a:lvl6pPr>
            <a:lvl7pPr marL="2743516" indent="0">
              <a:buNone/>
              <a:defRPr sz="1000"/>
            </a:lvl7pPr>
            <a:lvl8pPr marL="3200768" indent="0">
              <a:buNone/>
              <a:defRPr sz="1000"/>
            </a:lvl8pPr>
            <a:lvl9pPr marL="365802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29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59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98" r:id="rId12"/>
  </p:sldLayoutIdLst>
  <p:txStyles>
    <p:titleStyle>
      <a:lvl1pPr algn="l" defTabSz="914505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7" indent="-228627" algn="l" defTabSz="914505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78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31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84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637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90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142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94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647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52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05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57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09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63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16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68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21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44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505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7" indent="-228627" algn="l" defTabSz="914505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78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31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84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637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90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142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94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647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52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05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57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09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63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16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68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21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g"/><Relationship Id="rId5" Type="http://schemas.openxmlformats.org/officeDocument/2006/relationships/image" Target="../media/image9.jpeg"/><Relationship Id="rId10" Type="http://schemas.openxmlformats.org/officeDocument/2006/relationships/image" Target="../media/image14.jfif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5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60513" y="2772217"/>
            <a:ext cx="4442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en-US" altLang="ko-KR" sz="3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RPA </a:t>
            </a:r>
            <a:r>
              <a:rPr lang="ko-KR" altLang="en-US" sz="3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디지털 학습자료</a:t>
            </a:r>
            <a:r>
              <a:rPr lang="en-US" altLang="ko-KR" sz="3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endParaRPr lang="ko-KR" altLang="en-US" sz="3200" b="1" kern="0" dirty="0">
              <a:solidFill>
                <a:srgbClr val="5D5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2083" y="3479399"/>
            <a:ext cx="1693925" cy="417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ko-KR" altLang="en-US" kern="0" spc="-151" dirty="0" err="1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수업보충자료</a:t>
            </a:r>
            <a:endParaRPr lang="ko-KR" altLang="en-US" kern="0" spc="-151" dirty="0">
              <a:solidFill>
                <a:srgbClr val="5D5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60512" y="3391694"/>
            <a:ext cx="6974704" cy="0"/>
          </a:xfrm>
          <a:prstGeom prst="line">
            <a:avLst/>
          </a:prstGeom>
          <a:noFill/>
          <a:ln w="6350" cap="flat" cmpd="sng" algn="ctr">
            <a:solidFill>
              <a:srgbClr val="898F8D"/>
            </a:solidFill>
            <a:prstDash val="solid"/>
            <a:miter lim="800000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53D96F-7460-492B-891A-AF80CCB3D284}"/>
              </a:ext>
            </a:extLst>
          </p:cNvPr>
          <p:cNvSpPr txBox="1"/>
          <p:nvPr/>
        </p:nvSpPr>
        <p:spPr>
          <a:xfrm>
            <a:off x="6100939" y="3103647"/>
            <a:ext cx="14221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505" latinLnBrk="0">
              <a:defRPr/>
            </a:pPr>
            <a:r>
              <a:rPr lang="en-US" altLang="ko-KR" sz="1050" kern="0" dirty="0">
                <a:latin typeface="맑은 고딕" pitchFamily="50" charset="-127"/>
                <a:ea typeface="맑은 고딕" pitchFamily="50" charset="-127"/>
              </a:rPr>
              <a:t>RPA </a:t>
            </a:r>
            <a:r>
              <a:rPr lang="ko-KR" altLang="en-US" sz="1050" kern="0" dirty="0">
                <a:latin typeface="맑은 고딕" pitchFamily="50" charset="-127"/>
                <a:ea typeface="맑은 고딕" pitchFamily="50" charset="-127"/>
              </a:rPr>
              <a:t>기초개발자과정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0C5AC1-D991-4B34-B26F-4AAA24743EFF}"/>
              </a:ext>
            </a:extLst>
          </p:cNvPr>
          <p:cNvSpPr txBox="1"/>
          <p:nvPr/>
        </p:nvSpPr>
        <p:spPr>
          <a:xfrm>
            <a:off x="7897076" y="5723964"/>
            <a:ext cx="1304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ko-KR" altLang="en-US" sz="1800" kern="0" spc="-151" dirty="0" err="1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김대경</a:t>
            </a:r>
            <a:r>
              <a:rPr lang="ko-KR" altLang="en-US" sz="1800" kern="0" spc="-151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 선임</a:t>
            </a:r>
          </a:p>
        </p:txBody>
      </p:sp>
    </p:spTree>
    <p:extLst>
      <p:ext uri="{BB962C8B-B14F-4D97-AF65-F5344CB8AC3E}">
        <p14:creationId xmlns:p14="http://schemas.microsoft.com/office/powerpoint/2010/main" val="3366598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88506" y="2285095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en-US" altLang="ko-KR" sz="7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  <a:endParaRPr lang="ko-KR" altLang="en-US" sz="7200" b="1" kern="0" dirty="0">
              <a:solidFill>
                <a:srgbClr val="5D5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2587" y="3548610"/>
            <a:ext cx="1558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ko-KR" altLang="en-US" sz="2000" kern="0" spc="-151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변수</a:t>
            </a:r>
            <a:r>
              <a:rPr lang="en-US" altLang="ko-KR" sz="2000" kern="0" spc="-151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(Variable)</a:t>
            </a:r>
            <a:endParaRPr lang="ko-KR" altLang="en-US" sz="2000" kern="0" spc="-151" dirty="0">
              <a:solidFill>
                <a:srgbClr val="5D5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88504" y="3391694"/>
            <a:ext cx="6974704" cy="0"/>
          </a:xfrm>
          <a:prstGeom prst="line">
            <a:avLst/>
          </a:prstGeom>
          <a:noFill/>
          <a:ln w="6350" cap="flat" cmpd="sng" algn="ctr">
            <a:solidFill>
              <a:srgbClr val="898F8D"/>
            </a:solidFill>
            <a:prstDash val="solid"/>
            <a:miter lim="800000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100940" y="3103647"/>
            <a:ext cx="1422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505" latinLnBrk="0">
              <a:defRPr/>
            </a:pPr>
            <a:r>
              <a:rPr lang="en-US" altLang="ko-KR" sz="1050" kern="0" dirty="0">
                <a:latin typeface="맑은 고딕" pitchFamily="50" charset="-127"/>
              </a:rPr>
              <a:t>RPA </a:t>
            </a:r>
            <a:r>
              <a:rPr lang="ko-KR" altLang="en-US" sz="1050" kern="0" dirty="0">
                <a:latin typeface="맑은 고딕" pitchFamily="50" charset="-127"/>
              </a:rPr>
              <a:t>기초개발자과정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273892" cy="688126"/>
            <a:chOff x="1188881" y="351819"/>
            <a:chExt cx="1893362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893362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변수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(Variable)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698CB7AA-4CF3-432D-839A-7DF0D255BD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29" b="21804"/>
          <a:stretch/>
        </p:blipFill>
        <p:spPr>
          <a:xfrm>
            <a:off x="1149607" y="1638158"/>
            <a:ext cx="2435242" cy="16571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9BCDA4-E51A-42BC-91FE-DD8AEE82F678}"/>
              </a:ext>
            </a:extLst>
          </p:cNvPr>
          <p:cNvSpPr txBox="1"/>
          <p:nvPr/>
        </p:nvSpPr>
        <p:spPr>
          <a:xfrm>
            <a:off x="1064568" y="1209337"/>
            <a:ext cx="2610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보글보글 라면 끓이기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6576" y="3356992"/>
            <a:ext cx="2448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★라면 조리법 순서도★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b="1" dirty="0">
                <a:solidFill>
                  <a:srgbClr val="222222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물</a:t>
            </a:r>
            <a:r>
              <a:rPr lang="en-US" altLang="ko-KR" sz="1200" b="1" dirty="0">
                <a:solidFill>
                  <a:srgbClr val="222222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rgbClr val="222222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면</a:t>
            </a:r>
            <a:r>
              <a:rPr lang="en-US" altLang="ko-KR" sz="1200" b="1" dirty="0">
                <a:solidFill>
                  <a:srgbClr val="222222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err="1">
                <a:solidFill>
                  <a:srgbClr val="222222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스프를</a:t>
            </a:r>
            <a:r>
              <a:rPr lang="ko-KR" altLang="en-US" sz="1200" b="1" dirty="0">
                <a:solidFill>
                  <a:srgbClr val="222222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준비한다</a:t>
            </a:r>
            <a:r>
              <a:rPr lang="en-US" altLang="ko-KR" sz="1200" b="1" dirty="0">
                <a:solidFill>
                  <a:srgbClr val="222222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물을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만약 물이 끓으면 면과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스프를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넣는다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그렇지 않으면 물을 계속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만약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분이 지나면 불을 끈다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그렇지 않으면 계속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3" name="그림 12" descr="web-20180207125344916025.png"/>
          <p:cNvPicPr>
            <a:picLocks noChangeAspect="1"/>
          </p:cNvPicPr>
          <p:nvPr/>
        </p:nvPicPr>
        <p:blipFill>
          <a:blip r:embed="rId3" cstate="print"/>
          <a:srcRect l="30793" t="9677" r="28150" b="19355"/>
          <a:stretch>
            <a:fillRect/>
          </a:stretch>
        </p:blipFill>
        <p:spPr>
          <a:xfrm>
            <a:off x="4592960" y="1268760"/>
            <a:ext cx="864096" cy="1584176"/>
          </a:xfrm>
          <a:prstGeom prst="rect">
            <a:avLst/>
          </a:prstGeom>
        </p:spPr>
      </p:pic>
      <p:pic>
        <p:nvPicPr>
          <p:cNvPr id="14" name="그림 13" descr="depositphotos_111613592-stock-illustration-instant-noodle-with-lettering.jpg"/>
          <p:cNvPicPr>
            <a:picLocks noChangeAspect="1"/>
          </p:cNvPicPr>
          <p:nvPr/>
        </p:nvPicPr>
        <p:blipFill>
          <a:blip r:embed="rId4" cstate="print"/>
          <a:srcRect l="4325" t="10813" r="518" b="15656"/>
          <a:stretch>
            <a:fillRect/>
          </a:stretch>
        </p:blipFill>
        <p:spPr>
          <a:xfrm>
            <a:off x="5910283" y="1484784"/>
            <a:ext cx="1490989" cy="1152128"/>
          </a:xfrm>
          <a:prstGeom prst="rect">
            <a:avLst/>
          </a:prstGeom>
        </p:spPr>
      </p:pic>
      <p:pic>
        <p:nvPicPr>
          <p:cNvPr id="15" name="그림 14" descr="266A75485827A44B2C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89304" y="1484784"/>
            <a:ext cx="1901952" cy="106854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36976" y="285293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65168" y="285293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면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65368" y="285293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스프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왼쪽 화살표 18"/>
          <p:cNvSpPr/>
          <p:nvPr/>
        </p:nvSpPr>
        <p:spPr>
          <a:xfrm rot="16200000">
            <a:off x="4664984" y="3417951"/>
            <a:ext cx="720000" cy="432000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화살표 19"/>
          <p:cNvSpPr/>
          <p:nvPr/>
        </p:nvSpPr>
        <p:spPr>
          <a:xfrm rot="16200000">
            <a:off x="6393176" y="3417951"/>
            <a:ext cx="720000" cy="432000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 화살표 20"/>
          <p:cNvSpPr/>
          <p:nvPr/>
        </p:nvSpPr>
        <p:spPr>
          <a:xfrm rot="16200000">
            <a:off x="8265384" y="3404303"/>
            <a:ext cx="720000" cy="432000"/>
          </a:xfrm>
          <a:prstGeom prst="lef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335397" y="341796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용기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69224" y="341796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용기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841432" y="341796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용기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9337B4-48B2-483C-AEB1-06A2E53DA1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7" r="29035"/>
          <a:stretch/>
        </p:blipFill>
        <p:spPr>
          <a:xfrm>
            <a:off x="4713463" y="3994031"/>
            <a:ext cx="596658" cy="14230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3CA05B-7B2B-4DB0-8D71-D5C5D1D04EF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4" t="22014" r="15183" b="19690"/>
          <a:stretch/>
        </p:blipFill>
        <p:spPr>
          <a:xfrm>
            <a:off x="6069100" y="4129018"/>
            <a:ext cx="1368152" cy="11521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5DA913-2775-4DC6-8738-6FAC555834B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182" y="4339065"/>
            <a:ext cx="1094404" cy="8298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09E2120-05DF-48C0-B59A-89174B401C28}"/>
              </a:ext>
            </a:extLst>
          </p:cNvPr>
          <p:cNvSpPr txBox="1"/>
          <p:nvPr/>
        </p:nvSpPr>
        <p:spPr>
          <a:xfrm>
            <a:off x="4736976" y="538514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생수병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04BE94-4092-45BA-A7FC-10D298C676B5}"/>
              </a:ext>
            </a:extLst>
          </p:cNvPr>
          <p:cNvSpPr txBox="1"/>
          <p:nvPr/>
        </p:nvSpPr>
        <p:spPr>
          <a:xfrm>
            <a:off x="6415613" y="538514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라면봉지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CF9CF7-D6B2-415E-8D0D-317D917E3A75}"/>
              </a:ext>
            </a:extLst>
          </p:cNvPr>
          <p:cNvSpPr txBox="1"/>
          <p:nvPr/>
        </p:nvSpPr>
        <p:spPr>
          <a:xfrm>
            <a:off x="8347475" y="538514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스프봉지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34112A00-A2B0-4737-8A26-8A7846A94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627229"/>
              </p:ext>
            </p:extLst>
          </p:nvPr>
        </p:nvGraphicFramePr>
        <p:xfrm>
          <a:off x="4713463" y="5843742"/>
          <a:ext cx="5192537" cy="690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※ 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결론 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재료들은 절대 단독으로 움직일 수 없다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            항상 </a:t>
                      </a:r>
                      <a:r>
                        <a:rPr lang="ko-KR" altLang="en-US" sz="1400" b="1" dirty="0"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</a:rPr>
                        <a:t>특정 용기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에 담아서 가지고 다니다가 활용한다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273892" cy="688126"/>
            <a:chOff x="1188881" y="351819"/>
            <a:chExt cx="1893362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893362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변수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(Variable)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E9337B4-48B2-483C-AEB1-06A2E53DA1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7" r="29035"/>
          <a:stretch/>
        </p:blipFill>
        <p:spPr>
          <a:xfrm>
            <a:off x="1187990" y="1661889"/>
            <a:ext cx="596658" cy="14230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3CA05B-7B2B-4DB0-8D71-D5C5D1D04E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4" t="22014" r="15183" b="19690"/>
          <a:stretch/>
        </p:blipFill>
        <p:spPr>
          <a:xfrm>
            <a:off x="848463" y="3466883"/>
            <a:ext cx="1368152" cy="11521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5DA913-2775-4DC6-8738-6FAC555834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88" y="5305048"/>
            <a:ext cx="1094404" cy="8298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09E2120-05DF-48C0-B59A-89174B401C28}"/>
              </a:ext>
            </a:extLst>
          </p:cNvPr>
          <p:cNvSpPr txBox="1"/>
          <p:nvPr/>
        </p:nvSpPr>
        <p:spPr>
          <a:xfrm>
            <a:off x="1211503" y="305300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생수병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04BE94-4092-45BA-A7FC-10D298C676B5}"/>
              </a:ext>
            </a:extLst>
          </p:cNvPr>
          <p:cNvSpPr txBox="1"/>
          <p:nvPr/>
        </p:nvSpPr>
        <p:spPr>
          <a:xfrm>
            <a:off x="1194976" y="472301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라면봉지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CF9CF7-D6B2-415E-8D0D-317D917E3A75}"/>
              </a:ext>
            </a:extLst>
          </p:cNvPr>
          <p:cNvSpPr txBox="1"/>
          <p:nvPr/>
        </p:nvSpPr>
        <p:spPr>
          <a:xfrm>
            <a:off x="1302981" y="635113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스프봉지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96889C3-758B-458D-BCD8-B683BC763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375334"/>
              </p:ext>
            </p:extLst>
          </p:nvPr>
        </p:nvGraphicFramePr>
        <p:xfrm>
          <a:off x="1211503" y="1196752"/>
          <a:ext cx="8440366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0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변수의 특징 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값을 자유자재로 바꿀 수 있다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F0E7045F-31DF-4D53-8A76-5D2F3FDCEAFB}"/>
              </a:ext>
            </a:extLst>
          </p:cNvPr>
          <p:cNvSpPr/>
          <p:nvPr/>
        </p:nvSpPr>
        <p:spPr>
          <a:xfrm>
            <a:off x="2504728" y="2283433"/>
            <a:ext cx="1296144" cy="432048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내용물 변환</a:t>
            </a:r>
          </a:p>
        </p:txBody>
      </p:sp>
      <p:sp>
        <p:nvSpPr>
          <p:cNvPr id="43" name="화살표: 오각형 42">
            <a:extLst>
              <a:ext uri="{FF2B5EF4-FFF2-40B4-BE49-F238E27FC236}">
                <a16:creationId xmlns:a16="http://schemas.microsoft.com/office/drawing/2014/main" id="{D3FAD2BA-1876-421A-AC20-94B3ACA9728C}"/>
              </a:ext>
            </a:extLst>
          </p:cNvPr>
          <p:cNvSpPr/>
          <p:nvPr/>
        </p:nvSpPr>
        <p:spPr>
          <a:xfrm>
            <a:off x="2504728" y="3826920"/>
            <a:ext cx="1296144" cy="432048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내용물 변환</a:t>
            </a:r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1F6BAE18-2877-4CE6-BDE9-2317596533DC}"/>
              </a:ext>
            </a:extLst>
          </p:cNvPr>
          <p:cNvSpPr/>
          <p:nvPr/>
        </p:nvSpPr>
        <p:spPr>
          <a:xfrm>
            <a:off x="2504728" y="5503924"/>
            <a:ext cx="1296144" cy="432048"/>
          </a:xfrm>
          <a:prstGeom prst="homePlat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내용물 변환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2ED294EE-26EB-402D-A73F-330C98D1B3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0" y="1721256"/>
            <a:ext cx="1386500" cy="1386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B4B27C97-6588-481D-A5BD-63D3BE071CD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52" y="1645966"/>
            <a:ext cx="1454860" cy="145486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EFF43D51-CB7C-4AF1-8D45-3449F4DF2C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368" y="1682459"/>
            <a:ext cx="1386501" cy="1386501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F7FAE885-87CC-43ED-83EF-0F0F14D3189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825" y="3660808"/>
            <a:ext cx="1730655" cy="1152122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447BEE85-5D32-402B-9D12-F32C137C5E2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579" y="3662362"/>
            <a:ext cx="1557741" cy="1168306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0DFFB83B-6DE9-44C4-A4AE-38BED19FEAE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746" y="3660807"/>
            <a:ext cx="1455255" cy="1168303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AF6AAB4E-CE0E-44B2-99BA-FFEE06B3B30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0" t="24001" r="31713" b="24533"/>
          <a:stretch/>
        </p:blipFill>
        <p:spPr>
          <a:xfrm>
            <a:off x="4448944" y="5080332"/>
            <a:ext cx="1042486" cy="1365672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84262A27-9049-41F7-9BD2-911C8F16D02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192" y="5231157"/>
            <a:ext cx="882251" cy="109953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F090CB7-FD30-4FBA-A4B3-1693D3669B3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603" y="5231156"/>
            <a:ext cx="1099539" cy="109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4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273892" cy="688126"/>
            <a:chOff x="1188881" y="351819"/>
            <a:chExt cx="1893362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893362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변수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(Variable)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E9337B4-48B2-483C-AEB1-06A2E53DA1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7" r="29035"/>
          <a:stretch/>
        </p:blipFill>
        <p:spPr>
          <a:xfrm>
            <a:off x="1187990" y="1661889"/>
            <a:ext cx="596658" cy="14230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3CA05B-7B2B-4DB0-8D71-D5C5D1D04E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4" t="22014" r="15183" b="19690"/>
          <a:stretch/>
        </p:blipFill>
        <p:spPr>
          <a:xfrm>
            <a:off x="848463" y="3466883"/>
            <a:ext cx="1368152" cy="11521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5DA913-2775-4DC6-8738-6FAC555834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88" y="5305048"/>
            <a:ext cx="1094404" cy="8298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09E2120-05DF-48C0-B59A-89174B401C28}"/>
              </a:ext>
            </a:extLst>
          </p:cNvPr>
          <p:cNvSpPr txBox="1"/>
          <p:nvPr/>
        </p:nvSpPr>
        <p:spPr>
          <a:xfrm>
            <a:off x="1211503" y="305300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생수병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04BE94-4092-45BA-A7FC-10D298C676B5}"/>
              </a:ext>
            </a:extLst>
          </p:cNvPr>
          <p:cNvSpPr txBox="1"/>
          <p:nvPr/>
        </p:nvSpPr>
        <p:spPr>
          <a:xfrm>
            <a:off x="1194976" y="472301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라면봉지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CF9CF7-D6B2-415E-8D0D-317D917E3A75}"/>
              </a:ext>
            </a:extLst>
          </p:cNvPr>
          <p:cNvSpPr txBox="1"/>
          <p:nvPr/>
        </p:nvSpPr>
        <p:spPr>
          <a:xfrm>
            <a:off x="1302981" y="635113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스프봉지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96889C3-758B-458D-BCD8-B683BC763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9156"/>
              </p:ext>
            </p:extLst>
          </p:nvPr>
        </p:nvGraphicFramePr>
        <p:xfrm>
          <a:off x="1211502" y="1196752"/>
          <a:ext cx="8278001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8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변수의 특징 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한 용기에 같은 종류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의 내용물만 담을 수 있다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.(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합치는 것도 가능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F0E7045F-31DF-4D53-8A76-5D2F3FDCEAFB}"/>
              </a:ext>
            </a:extLst>
          </p:cNvPr>
          <p:cNvSpPr/>
          <p:nvPr/>
        </p:nvSpPr>
        <p:spPr>
          <a:xfrm>
            <a:off x="2504728" y="2283433"/>
            <a:ext cx="936104" cy="432048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액체류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화살표: 오각형 42">
            <a:extLst>
              <a:ext uri="{FF2B5EF4-FFF2-40B4-BE49-F238E27FC236}">
                <a16:creationId xmlns:a16="http://schemas.microsoft.com/office/drawing/2014/main" id="{D3FAD2BA-1876-421A-AC20-94B3ACA9728C}"/>
              </a:ext>
            </a:extLst>
          </p:cNvPr>
          <p:cNvSpPr/>
          <p:nvPr/>
        </p:nvSpPr>
        <p:spPr>
          <a:xfrm>
            <a:off x="2504728" y="3826920"/>
            <a:ext cx="936104" cy="432048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면류</a:t>
            </a:r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1F6BAE18-2877-4CE6-BDE9-2317596533DC}"/>
              </a:ext>
            </a:extLst>
          </p:cNvPr>
          <p:cNvSpPr/>
          <p:nvPr/>
        </p:nvSpPr>
        <p:spPr>
          <a:xfrm>
            <a:off x="2504728" y="5503924"/>
            <a:ext cx="936104" cy="432048"/>
          </a:xfrm>
          <a:prstGeom prst="homePlat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가루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2ED294EE-26EB-402D-A73F-330C98D1B3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8" y="1721256"/>
            <a:ext cx="1386500" cy="1386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F7FAE885-87CC-43ED-83EF-0F0F14D3189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393" y="3660808"/>
            <a:ext cx="1730655" cy="1152122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AF6AAB4E-CE0E-44B2-99BA-FFEE06B3B30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0" t="24001" r="31713" b="24533"/>
          <a:stretch/>
        </p:blipFill>
        <p:spPr>
          <a:xfrm>
            <a:off x="4022512" y="5080332"/>
            <a:ext cx="1042486" cy="136567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3D4D494-BA99-4167-86AC-1307E443981F}"/>
              </a:ext>
            </a:extLst>
          </p:cNvPr>
          <p:cNvCxnSpPr/>
          <p:nvPr/>
        </p:nvCxnSpPr>
        <p:spPr>
          <a:xfrm>
            <a:off x="5601072" y="2455926"/>
            <a:ext cx="936104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BD78E7F-D1EA-4348-A6FC-6208C6554CFF}"/>
              </a:ext>
            </a:extLst>
          </p:cNvPr>
          <p:cNvCxnSpPr>
            <a:cxnSpLocks/>
          </p:cNvCxnSpPr>
          <p:nvPr/>
        </p:nvCxnSpPr>
        <p:spPr>
          <a:xfrm>
            <a:off x="5601072" y="4042944"/>
            <a:ext cx="1584176" cy="0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13C1273-7874-43B2-8BE3-17E2DF7D7D51}"/>
              </a:ext>
            </a:extLst>
          </p:cNvPr>
          <p:cNvCxnSpPr/>
          <p:nvPr/>
        </p:nvCxnSpPr>
        <p:spPr>
          <a:xfrm>
            <a:off x="5601072" y="5719948"/>
            <a:ext cx="936104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A2E2AFD-92A9-4DD9-862E-FFA36D43BD43}"/>
              </a:ext>
            </a:extLst>
          </p:cNvPr>
          <p:cNvCxnSpPr>
            <a:cxnSpLocks/>
          </p:cNvCxnSpPr>
          <p:nvPr/>
        </p:nvCxnSpPr>
        <p:spPr>
          <a:xfrm>
            <a:off x="6537176" y="2455926"/>
            <a:ext cx="0" cy="3264022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9BB4E3-3218-4F7C-85B6-6DC397B17830}"/>
              </a:ext>
            </a:extLst>
          </p:cNvPr>
          <p:cNvSpPr txBox="1"/>
          <p:nvPr/>
        </p:nvSpPr>
        <p:spPr>
          <a:xfrm>
            <a:off x="7196928" y="3639330"/>
            <a:ext cx="2550249" cy="869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섞일 경우 </a:t>
            </a:r>
            <a:r>
              <a:rPr lang="ko-KR" altLang="en-US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재료본연의</a:t>
            </a:r>
            <a:r>
              <a:rPr lang="ko-KR" altLang="en-US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성질을 잃음</a:t>
            </a:r>
          </a:p>
        </p:txBody>
      </p:sp>
    </p:spTree>
    <p:extLst>
      <p:ext uri="{BB962C8B-B14F-4D97-AF65-F5344CB8AC3E}">
        <p14:creationId xmlns:p14="http://schemas.microsoft.com/office/powerpoint/2010/main" val="1859434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273892" cy="688126"/>
            <a:chOff x="1188881" y="351819"/>
            <a:chExt cx="1893362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893362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변수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(Variable)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173030EC-2642-4C67-B57D-D448B2D3F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69063"/>
              </p:ext>
            </p:extLst>
          </p:nvPr>
        </p:nvGraphicFramePr>
        <p:xfrm>
          <a:off x="1054850" y="1196752"/>
          <a:ext cx="8362646" cy="775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62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※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결론 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재료들은 절대 단독으로 움직일 수 없다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            항상 </a:t>
                      </a:r>
                      <a:r>
                        <a:rPr lang="ko-KR" altLang="en-US" sz="1600" b="1" dirty="0"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</a:rPr>
                        <a:t>특정 용기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에 담아서 가지고 다니다가 활용한다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그래픽 4" descr="컴퓨터">
            <a:extLst>
              <a:ext uri="{FF2B5EF4-FFF2-40B4-BE49-F238E27FC236}">
                <a16:creationId xmlns:a16="http://schemas.microsoft.com/office/drawing/2014/main" id="{649D01D4-904A-4E58-9A71-36AC2B37F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537" y="1906726"/>
            <a:ext cx="1525199" cy="1525199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DFCD491-8819-4BF4-B60A-1A62076A4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508313"/>
              </p:ext>
            </p:extLst>
          </p:nvPr>
        </p:nvGraphicFramePr>
        <p:xfrm>
          <a:off x="2864768" y="2483905"/>
          <a:ext cx="6604000" cy="3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333837536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51950850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80960124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470990257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65782109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51648526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86264692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6119172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86131266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22718576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··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+mn-ea"/>
                        </a:rPr>
                        <a:t>··········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64362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1A9A9B6-A8E4-43B9-B253-DC31FD8C4449}"/>
              </a:ext>
            </a:extLst>
          </p:cNvPr>
          <p:cNvSpPr txBox="1"/>
          <p:nvPr/>
        </p:nvSpPr>
        <p:spPr>
          <a:xfrm>
            <a:off x="2864768" y="2113111"/>
            <a:ext cx="660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(Memory): </a:t>
            </a:r>
            <a:r>
              <a: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저장한다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4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래픽 13" descr="시계 방향으로 굽은 줄 화살표">
            <a:extLst>
              <a:ext uri="{FF2B5EF4-FFF2-40B4-BE49-F238E27FC236}">
                <a16:creationId xmlns:a16="http://schemas.microsoft.com/office/drawing/2014/main" id="{2FAE5E84-D294-4C81-B70D-A23CA2DC8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2711" y="2926074"/>
            <a:ext cx="690578" cy="690578"/>
          </a:xfrm>
          <a:prstGeom prst="rect">
            <a:avLst/>
          </a:prstGeom>
        </p:spPr>
      </p:pic>
      <p:pic>
        <p:nvPicPr>
          <p:cNvPr id="34" name="그래픽 33" descr="시계 방향으로 굽은 줄 화살표">
            <a:extLst>
              <a:ext uri="{FF2B5EF4-FFF2-40B4-BE49-F238E27FC236}">
                <a16:creationId xmlns:a16="http://schemas.microsoft.com/office/drawing/2014/main" id="{34CF51FA-8B1C-4EB8-9A47-54DF7232A9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3696" y="2926074"/>
            <a:ext cx="690578" cy="690578"/>
          </a:xfrm>
          <a:prstGeom prst="rect">
            <a:avLst/>
          </a:prstGeom>
        </p:spPr>
      </p:pic>
      <p:pic>
        <p:nvPicPr>
          <p:cNvPr id="35" name="그래픽 34" descr="시계 방향으로 굽은 줄 화살표">
            <a:extLst>
              <a:ext uri="{FF2B5EF4-FFF2-40B4-BE49-F238E27FC236}">
                <a16:creationId xmlns:a16="http://schemas.microsoft.com/office/drawing/2014/main" id="{79E552A3-D403-4190-A2A9-F2D3B4EC5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7961" y="2926074"/>
            <a:ext cx="690578" cy="690578"/>
          </a:xfrm>
          <a:prstGeom prst="rect">
            <a:avLst/>
          </a:prstGeom>
        </p:spPr>
      </p:pic>
      <p:sp>
        <p:nvSpPr>
          <p:cNvPr id="17" name="정육면체 16">
            <a:extLst>
              <a:ext uri="{FF2B5EF4-FFF2-40B4-BE49-F238E27FC236}">
                <a16:creationId xmlns:a16="http://schemas.microsoft.com/office/drawing/2014/main" id="{39D998CD-8C35-4D31-90B8-57B7C2208B8B}"/>
              </a:ext>
            </a:extLst>
          </p:cNvPr>
          <p:cNvSpPr>
            <a:spLocks noChangeAspect="1"/>
          </p:cNvSpPr>
          <p:nvPr/>
        </p:nvSpPr>
        <p:spPr>
          <a:xfrm>
            <a:off x="3080864" y="3645024"/>
            <a:ext cx="648000" cy="648000"/>
          </a:xfrm>
          <a:prstGeom prst="cub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정육면체 60">
            <a:extLst>
              <a:ext uri="{FF2B5EF4-FFF2-40B4-BE49-F238E27FC236}">
                <a16:creationId xmlns:a16="http://schemas.microsoft.com/office/drawing/2014/main" id="{3C20CA1C-9614-44EF-A7AC-7FE00A907A05}"/>
              </a:ext>
            </a:extLst>
          </p:cNvPr>
          <p:cNvSpPr>
            <a:spLocks noChangeAspect="1"/>
          </p:cNvSpPr>
          <p:nvPr/>
        </p:nvSpPr>
        <p:spPr>
          <a:xfrm>
            <a:off x="3944960" y="3645024"/>
            <a:ext cx="648000" cy="64800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면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정육면체 61">
            <a:extLst>
              <a:ext uri="{FF2B5EF4-FFF2-40B4-BE49-F238E27FC236}">
                <a16:creationId xmlns:a16="http://schemas.microsoft.com/office/drawing/2014/main" id="{5C6186CE-2F01-4DF1-8270-ADA188336BBE}"/>
              </a:ext>
            </a:extLst>
          </p:cNvPr>
          <p:cNvSpPr>
            <a:spLocks noChangeAspect="1"/>
          </p:cNvSpPr>
          <p:nvPr/>
        </p:nvSpPr>
        <p:spPr>
          <a:xfrm>
            <a:off x="4809056" y="3641254"/>
            <a:ext cx="648000" cy="648000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스프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697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273892" cy="688126"/>
            <a:chOff x="1188881" y="351819"/>
            <a:chExt cx="1893362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893362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변수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(Variable)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A44BEEA-6B25-4253-9765-672947583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232998"/>
              </p:ext>
            </p:extLst>
          </p:nvPr>
        </p:nvGraphicFramePr>
        <p:xfrm>
          <a:off x="1054850" y="1268760"/>
          <a:ext cx="8650678" cy="775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0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※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변수의 종류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=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데이터의 종류</a:t>
                      </a:r>
                      <a:endParaRPr lang="en-US" altLang="ko-KR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※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변수는 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대 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1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대응이다 즉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변수 하나에 데이터 하나만 담을 수 있다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.(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배열은 제외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" name="그래픽 21" descr="컴퓨터">
            <a:extLst>
              <a:ext uri="{FF2B5EF4-FFF2-40B4-BE49-F238E27FC236}">
                <a16:creationId xmlns:a16="http://schemas.microsoft.com/office/drawing/2014/main" id="{1205465A-E87C-494A-83C3-8086FFEFF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784" y="3328112"/>
            <a:ext cx="1525199" cy="1525199"/>
          </a:xfrm>
          <a:prstGeom prst="rect">
            <a:avLst/>
          </a:prstGeom>
        </p:spPr>
      </p:pic>
      <p:sp>
        <p:nvSpPr>
          <p:cNvPr id="23" name="정육면체 22">
            <a:extLst>
              <a:ext uri="{FF2B5EF4-FFF2-40B4-BE49-F238E27FC236}">
                <a16:creationId xmlns:a16="http://schemas.microsoft.com/office/drawing/2014/main" id="{C2FCFECB-1ACD-4104-A481-EEE9BB56C8A5}"/>
              </a:ext>
            </a:extLst>
          </p:cNvPr>
          <p:cNvSpPr>
            <a:spLocks noChangeAspect="1"/>
          </p:cNvSpPr>
          <p:nvPr/>
        </p:nvSpPr>
        <p:spPr>
          <a:xfrm>
            <a:off x="2542813" y="2333696"/>
            <a:ext cx="1525198" cy="648000"/>
          </a:xfrm>
          <a:prstGeom prst="cub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정육면체 23">
            <a:extLst>
              <a:ext uri="{FF2B5EF4-FFF2-40B4-BE49-F238E27FC236}">
                <a16:creationId xmlns:a16="http://schemas.microsoft.com/office/drawing/2014/main" id="{2A8150D8-E9C3-40E8-BF70-E5682C8EF737}"/>
              </a:ext>
            </a:extLst>
          </p:cNvPr>
          <p:cNvSpPr>
            <a:spLocks noChangeAspect="1"/>
          </p:cNvSpPr>
          <p:nvPr/>
        </p:nvSpPr>
        <p:spPr>
          <a:xfrm>
            <a:off x="2542813" y="3212204"/>
            <a:ext cx="1525198" cy="64800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정육면체 24">
            <a:extLst>
              <a:ext uri="{FF2B5EF4-FFF2-40B4-BE49-F238E27FC236}">
                <a16:creationId xmlns:a16="http://schemas.microsoft.com/office/drawing/2014/main" id="{DD2B7151-2762-4E1D-AC34-922A693C6E9C}"/>
              </a:ext>
            </a:extLst>
          </p:cNvPr>
          <p:cNvSpPr>
            <a:spLocks noChangeAspect="1"/>
          </p:cNvSpPr>
          <p:nvPr/>
        </p:nvSpPr>
        <p:spPr>
          <a:xfrm>
            <a:off x="2542813" y="4090712"/>
            <a:ext cx="1525198" cy="648000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거짓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(Yes, No)</a:t>
            </a:r>
          </a:p>
        </p:txBody>
      </p:sp>
      <p:sp>
        <p:nvSpPr>
          <p:cNvPr id="27" name="정육면체 26">
            <a:extLst>
              <a:ext uri="{FF2B5EF4-FFF2-40B4-BE49-F238E27FC236}">
                <a16:creationId xmlns:a16="http://schemas.microsoft.com/office/drawing/2014/main" id="{55B0CEF8-0E89-4999-9C2A-6268DE9E6F03}"/>
              </a:ext>
            </a:extLst>
          </p:cNvPr>
          <p:cNvSpPr>
            <a:spLocks noChangeAspect="1"/>
          </p:cNvSpPr>
          <p:nvPr/>
        </p:nvSpPr>
        <p:spPr>
          <a:xfrm>
            <a:off x="2521920" y="5877344"/>
            <a:ext cx="1525198" cy="648000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엑셀자료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정육면체 27">
            <a:extLst>
              <a:ext uri="{FF2B5EF4-FFF2-40B4-BE49-F238E27FC236}">
                <a16:creationId xmlns:a16="http://schemas.microsoft.com/office/drawing/2014/main" id="{C8575D5A-C6B1-463E-B09A-9479E8BF14E1}"/>
              </a:ext>
            </a:extLst>
          </p:cNvPr>
          <p:cNvSpPr>
            <a:spLocks noChangeAspect="1"/>
          </p:cNvSpPr>
          <p:nvPr/>
        </p:nvSpPr>
        <p:spPr>
          <a:xfrm>
            <a:off x="2521920" y="4969220"/>
            <a:ext cx="1525198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 </a:t>
            </a:r>
            <a:r>
              <a:rPr lang="ko-KR" altLang="en-US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여러개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CF13EBDF-089D-4752-B485-EB2ADC07A62A}"/>
              </a:ext>
            </a:extLst>
          </p:cNvPr>
          <p:cNvSpPr/>
          <p:nvPr/>
        </p:nvSpPr>
        <p:spPr>
          <a:xfrm>
            <a:off x="4666631" y="2442732"/>
            <a:ext cx="936104" cy="432048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3374C7E9-BA8A-481F-8CEA-C2AB70BA051F}"/>
              </a:ext>
            </a:extLst>
          </p:cNvPr>
          <p:cNvSpPr/>
          <p:nvPr/>
        </p:nvSpPr>
        <p:spPr>
          <a:xfrm>
            <a:off x="4666631" y="3320180"/>
            <a:ext cx="936104" cy="432048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4195FDE5-C444-43AD-A875-8F0ED17C4D07}"/>
              </a:ext>
            </a:extLst>
          </p:cNvPr>
          <p:cNvSpPr/>
          <p:nvPr/>
        </p:nvSpPr>
        <p:spPr>
          <a:xfrm>
            <a:off x="4666631" y="4198688"/>
            <a:ext cx="936104" cy="432048"/>
          </a:xfrm>
          <a:prstGeom prst="homePlat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C11BAFDE-F074-4B0B-A400-BE74C595123F}"/>
              </a:ext>
            </a:extLst>
          </p:cNvPr>
          <p:cNvSpPr/>
          <p:nvPr/>
        </p:nvSpPr>
        <p:spPr>
          <a:xfrm>
            <a:off x="4666631" y="5077196"/>
            <a:ext cx="936104" cy="432048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47A147C0-9563-42B1-A6D6-C7FC10E10CE6}"/>
              </a:ext>
            </a:extLst>
          </p:cNvPr>
          <p:cNvSpPr/>
          <p:nvPr/>
        </p:nvSpPr>
        <p:spPr>
          <a:xfrm>
            <a:off x="4666631" y="5985320"/>
            <a:ext cx="936104" cy="432048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38" name="정육면체 37">
            <a:extLst>
              <a:ext uri="{FF2B5EF4-FFF2-40B4-BE49-F238E27FC236}">
                <a16:creationId xmlns:a16="http://schemas.microsoft.com/office/drawing/2014/main" id="{F46C70D9-DDB5-4C26-AFF0-FC2519EBBB63}"/>
              </a:ext>
            </a:extLst>
          </p:cNvPr>
          <p:cNvSpPr>
            <a:spLocks noChangeAspect="1"/>
          </p:cNvSpPr>
          <p:nvPr/>
        </p:nvSpPr>
        <p:spPr>
          <a:xfrm>
            <a:off x="6020090" y="2333696"/>
            <a:ext cx="1525198" cy="648000"/>
          </a:xfrm>
          <a:prstGeom prst="cub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</a:p>
        </p:txBody>
      </p:sp>
      <p:sp>
        <p:nvSpPr>
          <p:cNvPr id="39" name="정육면체 38">
            <a:extLst>
              <a:ext uri="{FF2B5EF4-FFF2-40B4-BE49-F238E27FC236}">
                <a16:creationId xmlns:a16="http://schemas.microsoft.com/office/drawing/2014/main" id="{E44E09CA-61D0-4C9E-9094-11D904A38FBA}"/>
              </a:ext>
            </a:extLst>
          </p:cNvPr>
          <p:cNvSpPr>
            <a:spLocks noChangeAspect="1"/>
          </p:cNvSpPr>
          <p:nvPr/>
        </p:nvSpPr>
        <p:spPr>
          <a:xfrm>
            <a:off x="6020090" y="3212204"/>
            <a:ext cx="1525198" cy="64800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Int32</a:t>
            </a:r>
          </a:p>
        </p:txBody>
      </p:sp>
      <p:sp>
        <p:nvSpPr>
          <p:cNvPr id="43" name="정육면체 42">
            <a:extLst>
              <a:ext uri="{FF2B5EF4-FFF2-40B4-BE49-F238E27FC236}">
                <a16:creationId xmlns:a16="http://schemas.microsoft.com/office/drawing/2014/main" id="{184890A5-BA6F-4ED0-ABDA-61A55D78371C}"/>
              </a:ext>
            </a:extLst>
          </p:cNvPr>
          <p:cNvSpPr>
            <a:spLocks noChangeAspect="1"/>
          </p:cNvSpPr>
          <p:nvPr/>
        </p:nvSpPr>
        <p:spPr>
          <a:xfrm>
            <a:off x="6020090" y="4090712"/>
            <a:ext cx="1525198" cy="648000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Boolean</a:t>
            </a:r>
          </a:p>
        </p:txBody>
      </p:sp>
      <p:sp>
        <p:nvSpPr>
          <p:cNvPr id="46" name="정육면체 45">
            <a:extLst>
              <a:ext uri="{FF2B5EF4-FFF2-40B4-BE49-F238E27FC236}">
                <a16:creationId xmlns:a16="http://schemas.microsoft.com/office/drawing/2014/main" id="{86889A07-2A31-49EA-A200-012E6E73248B}"/>
              </a:ext>
            </a:extLst>
          </p:cNvPr>
          <p:cNvSpPr>
            <a:spLocks noChangeAspect="1"/>
          </p:cNvSpPr>
          <p:nvPr/>
        </p:nvSpPr>
        <p:spPr>
          <a:xfrm>
            <a:off x="5999197" y="5877344"/>
            <a:ext cx="1525198" cy="648000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Datatable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정육면체 46">
            <a:extLst>
              <a:ext uri="{FF2B5EF4-FFF2-40B4-BE49-F238E27FC236}">
                <a16:creationId xmlns:a16="http://schemas.microsoft.com/office/drawing/2014/main" id="{D792F016-5AFC-4790-8246-B24F6B27B5D7}"/>
              </a:ext>
            </a:extLst>
          </p:cNvPr>
          <p:cNvSpPr>
            <a:spLocks noChangeAspect="1"/>
          </p:cNvSpPr>
          <p:nvPr/>
        </p:nvSpPr>
        <p:spPr>
          <a:xfrm>
            <a:off x="5999197" y="4969220"/>
            <a:ext cx="1525198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Array[T] :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화살표: 오각형 47">
            <a:extLst>
              <a:ext uri="{FF2B5EF4-FFF2-40B4-BE49-F238E27FC236}">
                <a16:creationId xmlns:a16="http://schemas.microsoft.com/office/drawing/2014/main" id="{DE558A84-F4D0-4CBB-8C84-01E031599542}"/>
              </a:ext>
            </a:extLst>
          </p:cNvPr>
          <p:cNvSpPr/>
          <p:nvPr/>
        </p:nvSpPr>
        <p:spPr>
          <a:xfrm>
            <a:off x="7920857" y="5077196"/>
            <a:ext cx="936104" cy="432048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예외</a:t>
            </a:r>
          </a:p>
        </p:txBody>
      </p:sp>
      <p:sp>
        <p:nvSpPr>
          <p:cNvPr id="6" name="별: 꼭짓점 5개 5">
            <a:extLst>
              <a:ext uri="{FF2B5EF4-FFF2-40B4-BE49-F238E27FC236}">
                <a16:creationId xmlns:a16="http://schemas.microsoft.com/office/drawing/2014/main" id="{EDFA34B8-8ED7-48D5-A763-E013B9CFF9BE}"/>
              </a:ext>
            </a:extLst>
          </p:cNvPr>
          <p:cNvSpPr>
            <a:spLocks noChangeAspect="1"/>
          </p:cNvSpPr>
          <p:nvPr/>
        </p:nvSpPr>
        <p:spPr>
          <a:xfrm rot="20733359">
            <a:off x="8496961" y="4897196"/>
            <a:ext cx="360000" cy="360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별: 꼭짓점 5개 48">
            <a:extLst>
              <a:ext uri="{FF2B5EF4-FFF2-40B4-BE49-F238E27FC236}">
                <a16:creationId xmlns:a16="http://schemas.microsoft.com/office/drawing/2014/main" id="{927A909B-66B6-4216-932D-D3FF8B80FC75}"/>
              </a:ext>
            </a:extLst>
          </p:cNvPr>
          <p:cNvSpPr>
            <a:spLocks noChangeAspect="1"/>
          </p:cNvSpPr>
          <p:nvPr/>
        </p:nvSpPr>
        <p:spPr>
          <a:xfrm rot="20733359">
            <a:off x="8721715" y="1567403"/>
            <a:ext cx="360000" cy="360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74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273892" cy="688126"/>
            <a:chOff x="1188881" y="351819"/>
            <a:chExt cx="1893362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893362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변수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(Variable)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A44BEEA-6B25-4253-9765-672947583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025877"/>
              </p:ext>
            </p:extLst>
          </p:nvPr>
        </p:nvGraphicFramePr>
        <p:xfrm>
          <a:off x="992560" y="1196752"/>
          <a:ext cx="8650678" cy="690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0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※ 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배열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(Array) : 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기본적으로 변수는 데이터 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개만 가질 수 있다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 그런데 데이터가 많은 경우  일일이 하나씩 옮기는 것은 매우 비효율적이다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그래서 한꺼번에 옮기기 위해 배열을 사용한다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정육면체 27">
            <a:extLst>
              <a:ext uri="{FF2B5EF4-FFF2-40B4-BE49-F238E27FC236}">
                <a16:creationId xmlns:a16="http://schemas.microsoft.com/office/drawing/2014/main" id="{C8575D5A-C6B1-463E-B09A-9479E8BF14E1}"/>
              </a:ext>
            </a:extLst>
          </p:cNvPr>
          <p:cNvSpPr>
            <a:spLocks noChangeAspect="1"/>
          </p:cNvSpPr>
          <p:nvPr/>
        </p:nvSpPr>
        <p:spPr>
          <a:xfrm>
            <a:off x="344488" y="2420960"/>
            <a:ext cx="1525198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 </a:t>
            </a:r>
            <a:r>
              <a:rPr lang="ko-KR" altLang="en-US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여러개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C11BAFDE-F074-4B0B-A400-BE74C595123F}"/>
              </a:ext>
            </a:extLst>
          </p:cNvPr>
          <p:cNvSpPr/>
          <p:nvPr/>
        </p:nvSpPr>
        <p:spPr>
          <a:xfrm>
            <a:off x="2489199" y="2528936"/>
            <a:ext cx="936104" cy="432048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47" name="정육면체 46">
            <a:extLst>
              <a:ext uri="{FF2B5EF4-FFF2-40B4-BE49-F238E27FC236}">
                <a16:creationId xmlns:a16="http://schemas.microsoft.com/office/drawing/2014/main" id="{D792F016-5AFC-4790-8246-B24F6B27B5D7}"/>
              </a:ext>
            </a:extLst>
          </p:cNvPr>
          <p:cNvSpPr>
            <a:spLocks noChangeAspect="1"/>
          </p:cNvSpPr>
          <p:nvPr/>
        </p:nvSpPr>
        <p:spPr>
          <a:xfrm>
            <a:off x="3821765" y="2420960"/>
            <a:ext cx="1525198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Array[T] :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DBC790-348A-4CF0-B211-28504BBFF3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9" t="1337" r="34608" b="2834"/>
          <a:stretch/>
        </p:blipFill>
        <p:spPr>
          <a:xfrm>
            <a:off x="416496" y="3444124"/>
            <a:ext cx="884570" cy="20882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AECEBCA-2AB5-4083-8220-7C6DB22BE0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700" y="3628852"/>
            <a:ext cx="1672356" cy="1672356"/>
          </a:xfrm>
          <a:prstGeom prst="rect">
            <a:avLst/>
          </a:prstGeom>
        </p:spPr>
      </p:pic>
      <p:pic>
        <p:nvPicPr>
          <p:cNvPr id="54" name="그래픽 53" descr="시계 방향으로 굽은 줄 화살표">
            <a:extLst>
              <a:ext uri="{FF2B5EF4-FFF2-40B4-BE49-F238E27FC236}">
                <a16:creationId xmlns:a16="http://schemas.microsoft.com/office/drawing/2014/main" id="{023C6A5E-2045-4AF4-A413-F868225AD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2358" y="5563458"/>
            <a:ext cx="690578" cy="6905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1234DD-30C2-4D17-BAA6-8D1F00B23E2D}"/>
              </a:ext>
            </a:extLst>
          </p:cNvPr>
          <p:cNvSpPr txBox="1"/>
          <p:nvPr/>
        </p:nvSpPr>
        <p:spPr>
          <a:xfrm>
            <a:off x="1208584" y="5977361"/>
            <a:ext cx="1280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하나</a:t>
            </a:r>
          </a:p>
        </p:txBody>
      </p:sp>
      <p:pic>
        <p:nvPicPr>
          <p:cNvPr id="55" name="그래픽 54" descr="시계 방향으로 굽은 줄 화살표">
            <a:extLst>
              <a:ext uri="{FF2B5EF4-FFF2-40B4-BE49-F238E27FC236}">
                <a16:creationId xmlns:a16="http://schemas.microsoft.com/office/drawing/2014/main" id="{B2C7DA4F-8F81-4438-85C3-9912E18C58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0912" y="5515632"/>
            <a:ext cx="690578" cy="690578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0C4342F-B516-4956-9670-E93A5179F1FE}"/>
              </a:ext>
            </a:extLst>
          </p:cNvPr>
          <p:cNvSpPr txBox="1"/>
          <p:nvPr/>
        </p:nvSpPr>
        <p:spPr>
          <a:xfrm>
            <a:off x="4787174" y="5929535"/>
            <a:ext cx="2854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여러 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타입은 같다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화살표: 오각형 56">
            <a:extLst>
              <a:ext uri="{FF2B5EF4-FFF2-40B4-BE49-F238E27FC236}">
                <a16:creationId xmlns:a16="http://schemas.microsoft.com/office/drawing/2014/main" id="{758D4CDD-7367-4B81-B324-3E03716ED770}"/>
              </a:ext>
            </a:extLst>
          </p:cNvPr>
          <p:cNvSpPr/>
          <p:nvPr/>
        </p:nvSpPr>
        <p:spPr>
          <a:xfrm>
            <a:off x="1496617" y="4174968"/>
            <a:ext cx="2232248" cy="698181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하나씩은 불편해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한꺼번에 옮기고 싶다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트레이를 활용하자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1089F0AE-00BF-479A-B3A4-99AB4FBB6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442087"/>
              </p:ext>
            </p:extLst>
          </p:nvPr>
        </p:nvGraphicFramePr>
        <p:xfrm>
          <a:off x="6475536" y="2564904"/>
          <a:ext cx="3302000" cy="3853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333837536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51950850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80960124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470990257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657821099"/>
                    </a:ext>
                  </a:extLst>
                </a:gridCol>
              </a:tblGrid>
              <a:tr h="385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643627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59A74A33-6152-4BA5-98A9-6AA9E714E090}"/>
              </a:ext>
            </a:extLst>
          </p:cNvPr>
          <p:cNvSpPr txBox="1"/>
          <p:nvPr/>
        </p:nvSpPr>
        <p:spPr>
          <a:xfrm>
            <a:off x="6475536" y="2113111"/>
            <a:ext cx="2993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(Array) </a:t>
            </a:r>
            <a:r>
              <a: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</a:p>
        </p:txBody>
      </p:sp>
      <p:pic>
        <p:nvPicPr>
          <p:cNvPr id="60" name="그래픽 59" descr="시계 방향으로 굽은 줄 화살표">
            <a:extLst>
              <a:ext uri="{FF2B5EF4-FFF2-40B4-BE49-F238E27FC236}">
                <a16:creationId xmlns:a16="http://schemas.microsoft.com/office/drawing/2014/main" id="{9BA2216B-5FBD-4E4C-9634-F254F05DC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72734" flipH="1">
            <a:off x="6405345" y="3018892"/>
            <a:ext cx="690578" cy="690578"/>
          </a:xfrm>
          <a:prstGeom prst="rect">
            <a:avLst/>
          </a:prstGeom>
        </p:spPr>
      </p:pic>
      <p:pic>
        <p:nvPicPr>
          <p:cNvPr id="61" name="그래픽 60" descr="시계 방향으로 굽은 줄 화살표">
            <a:extLst>
              <a:ext uri="{FF2B5EF4-FFF2-40B4-BE49-F238E27FC236}">
                <a16:creationId xmlns:a16="http://schemas.microsoft.com/office/drawing/2014/main" id="{BBBAEC19-5AA1-41A3-8555-6FB02F074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874642" flipH="1">
            <a:off x="7088081" y="3002767"/>
            <a:ext cx="690578" cy="690578"/>
          </a:xfrm>
          <a:prstGeom prst="rect">
            <a:avLst/>
          </a:prstGeom>
        </p:spPr>
      </p:pic>
      <p:pic>
        <p:nvPicPr>
          <p:cNvPr id="62" name="그래픽 61" descr="시계 방향으로 굽은 줄 화살표">
            <a:extLst>
              <a:ext uri="{FF2B5EF4-FFF2-40B4-BE49-F238E27FC236}">
                <a16:creationId xmlns:a16="http://schemas.microsoft.com/office/drawing/2014/main" id="{995ACEF6-CC31-421E-9030-5559EBC92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838094" flipH="1">
            <a:off x="7841430" y="3018892"/>
            <a:ext cx="690578" cy="690578"/>
          </a:xfrm>
          <a:prstGeom prst="rect">
            <a:avLst/>
          </a:prstGeom>
        </p:spPr>
      </p:pic>
      <p:pic>
        <p:nvPicPr>
          <p:cNvPr id="63" name="그래픽 62" descr="시계 방향으로 굽은 줄 화살표">
            <a:extLst>
              <a:ext uri="{FF2B5EF4-FFF2-40B4-BE49-F238E27FC236}">
                <a16:creationId xmlns:a16="http://schemas.microsoft.com/office/drawing/2014/main" id="{6CB4342B-165D-4B01-A207-433D8D050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203851" flipH="1">
            <a:off x="8521380" y="2988400"/>
            <a:ext cx="690578" cy="690578"/>
          </a:xfrm>
          <a:prstGeom prst="rect">
            <a:avLst/>
          </a:prstGeom>
        </p:spPr>
      </p:pic>
      <p:pic>
        <p:nvPicPr>
          <p:cNvPr id="64" name="그래픽 63" descr="시계 방향으로 굽은 줄 화살표">
            <a:extLst>
              <a:ext uri="{FF2B5EF4-FFF2-40B4-BE49-F238E27FC236}">
                <a16:creationId xmlns:a16="http://schemas.microsoft.com/office/drawing/2014/main" id="{8EA28EDE-C57D-430F-AA11-58718F06E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393157" flipH="1">
            <a:off x="9208001" y="2970960"/>
            <a:ext cx="690578" cy="690578"/>
          </a:xfrm>
          <a:prstGeom prst="rect">
            <a:avLst/>
          </a:prstGeom>
        </p:spPr>
      </p:pic>
      <p:sp>
        <p:nvSpPr>
          <p:cNvPr id="65" name="정육면체 64">
            <a:extLst>
              <a:ext uri="{FF2B5EF4-FFF2-40B4-BE49-F238E27FC236}">
                <a16:creationId xmlns:a16="http://schemas.microsoft.com/office/drawing/2014/main" id="{5A253971-0794-4DFE-9E33-CBD9378C896F}"/>
              </a:ext>
            </a:extLst>
          </p:cNvPr>
          <p:cNvSpPr>
            <a:spLocks noChangeAspect="1"/>
          </p:cNvSpPr>
          <p:nvPr/>
        </p:nvSpPr>
        <p:spPr>
          <a:xfrm>
            <a:off x="6105128" y="3709470"/>
            <a:ext cx="648000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소주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67" name="정육면체 66">
            <a:extLst>
              <a:ext uri="{FF2B5EF4-FFF2-40B4-BE49-F238E27FC236}">
                <a16:creationId xmlns:a16="http://schemas.microsoft.com/office/drawing/2014/main" id="{35B6E590-3E97-44A7-B4F1-165A5F6C94BA}"/>
              </a:ext>
            </a:extLst>
          </p:cNvPr>
          <p:cNvSpPr>
            <a:spLocks noChangeAspect="1"/>
          </p:cNvSpPr>
          <p:nvPr/>
        </p:nvSpPr>
        <p:spPr>
          <a:xfrm>
            <a:off x="6913623" y="3720762"/>
            <a:ext cx="648000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소주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68" name="정육면체 67">
            <a:extLst>
              <a:ext uri="{FF2B5EF4-FFF2-40B4-BE49-F238E27FC236}">
                <a16:creationId xmlns:a16="http://schemas.microsoft.com/office/drawing/2014/main" id="{5D8BEB70-6613-44F5-AF97-B0BD2B6E178A}"/>
              </a:ext>
            </a:extLst>
          </p:cNvPr>
          <p:cNvSpPr>
            <a:spLocks noChangeAspect="1"/>
          </p:cNvSpPr>
          <p:nvPr/>
        </p:nvSpPr>
        <p:spPr>
          <a:xfrm>
            <a:off x="7685512" y="3720762"/>
            <a:ext cx="648000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소주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69" name="정육면체 68">
            <a:extLst>
              <a:ext uri="{FF2B5EF4-FFF2-40B4-BE49-F238E27FC236}">
                <a16:creationId xmlns:a16="http://schemas.microsoft.com/office/drawing/2014/main" id="{694F8E59-87EE-4920-BF4B-4DFDD2D85780}"/>
              </a:ext>
            </a:extLst>
          </p:cNvPr>
          <p:cNvSpPr>
            <a:spLocks noChangeAspect="1"/>
          </p:cNvSpPr>
          <p:nvPr/>
        </p:nvSpPr>
        <p:spPr>
          <a:xfrm>
            <a:off x="8457401" y="3720762"/>
            <a:ext cx="648000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소주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70" name="정육면체 69">
            <a:extLst>
              <a:ext uri="{FF2B5EF4-FFF2-40B4-BE49-F238E27FC236}">
                <a16:creationId xmlns:a16="http://schemas.microsoft.com/office/drawing/2014/main" id="{A53004E0-4145-4AC2-A7C3-57F4B480F3E3}"/>
              </a:ext>
            </a:extLst>
          </p:cNvPr>
          <p:cNvSpPr>
            <a:spLocks noChangeAspect="1"/>
          </p:cNvSpPr>
          <p:nvPr/>
        </p:nvSpPr>
        <p:spPr>
          <a:xfrm>
            <a:off x="9229290" y="3709470"/>
            <a:ext cx="648000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소주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193875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273892" cy="688126"/>
            <a:chOff x="1188881" y="351819"/>
            <a:chExt cx="1893362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893362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변수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(Variable)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A44BEEA-6B25-4253-9765-672947583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036192"/>
              </p:ext>
            </p:extLst>
          </p:nvPr>
        </p:nvGraphicFramePr>
        <p:xfrm>
          <a:off x="992560" y="1196752"/>
          <a:ext cx="2273892" cy="3702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3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※ 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배열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(Array) 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선언하기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3180BC0-C59B-4354-9247-1CFC0CC697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1" t="7149" r="9447" b="80251"/>
          <a:stretch/>
        </p:blipFill>
        <p:spPr>
          <a:xfrm>
            <a:off x="992560" y="1775577"/>
            <a:ext cx="2736304" cy="720077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6D186EC8-5B03-4D84-8B1D-0AAB5F438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928" y="1381886"/>
            <a:ext cx="2736304" cy="1449314"/>
          </a:xfrm>
          <a:prstGeom prst="rect">
            <a:avLst/>
          </a:prstGeom>
        </p:spPr>
      </p:pic>
      <p:pic>
        <p:nvPicPr>
          <p:cNvPr id="35" name="그래픽 34" descr="시계 방향으로 굽은 줄 화살표">
            <a:extLst>
              <a:ext uri="{FF2B5EF4-FFF2-40B4-BE49-F238E27FC236}">
                <a16:creationId xmlns:a16="http://schemas.microsoft.com/office/drawing/2014/main" id="{D68AA9C7-1818-4A78-BAAD-731218E27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241352">
            <a:off x="3568703" y="1903448"/>
            <a:ext cx="690578" cy="690578"/>
          </a:xfrm>
          <a:prstGeom prst="rect">
            <a:avLst/>
          </a:prstGeom>
        </p:spPr>
      </p:pic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81F93E9-CCBB-4BFD-B56D-940671ED3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685077"/>
              </p:ext>
            </p:extLst>
          </p:nvPr>
        </p:nvGraphicFramePr>
        <p:xfrm>
          <a:off x="4160912" y="2821285"/>
          <a:ext cx="3960440" cy="13303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※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순서</a:t>
                      </a:r>
                      <a:endParaRPr lang="en-US" altLang="ko-KR" sz="14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① 중괄호를 생성한다 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{}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② 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“”(</a:t>
                      </a:r>
                      <a:r>
                        <a:rPr lang="ko-KR" altLang="en-US" sz="1400" b="0" dirty="0" err="1">
                          <a:latin typeface="맑은 고딕" pitchFamily="50" charset="-127"/>
                          <a:ea typeface="맑은 고딕" pitchFamily="50" charset="-127"/>
                        </a:rPr>
                        <a:t>쌍따옴표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안에 내용을 넣는다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③ 내용과 내용 사이는 </a:t>
                      </a:r>
                      <a:r>
                        <a:rPr lang="ko-KR" altLang="en-US" sz="1400" b="0" dirty="0" err="1">
                          <a:latin typeface="맑은 고딕" pitchFamily="50" charset="-127"/>
                          <a:ea typeface="맑은 고딕" pitchFamily="50" charset="-127"/>
                        </a:rPr>
                        <a:t>컴마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(,)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로 구분한다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446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273892" cy="688126"/>
            <a:chOff x="1188881" y="351819"/>
            <a:chExt cx="1893362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893362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변수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(Variable)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A44BEEA-6B25-4253-9765-6729475832AF}"/>
              </a:ext>
            </a:extLst>
          </p:cNvPr>
          <p:cNvGraphicFramePr>
            <a:graphicFrameLocks noGrp="1"/>
          </p:cNvGraphicFramePr>
          <p:nvPr/>
        </p:nvGraphicFramePr>
        <p:xfrm>
          <a:off x="1054850" y="1268760"/>
          <a:ext cx="7028417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8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※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변수의 종류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=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데이터의 종류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정육면체 22">
            <a:extLst>
              <a:ext uri="{FF2B5EF4-FFF2-40B4-BE49-F238E27FC236}">
                <a16:creationId xmlns:a16="http://schemas.microsoft.com/office/drawing/2014/main" id="{C2FCFECB-1ACD-4104-A481-EEE9BB56C8A5}"/>
              </a:ext>
            </a:extLst>
          </p:cNvPr>
          <p:cNvSpPr>
            <a:spLocks noChangeAspect="1"/>
          </p:cNvSpPr>
          <p:nvPr/>
        </p:nvSpPr>
        <p:spPr>
          <a:xfrm>
            <a:off x="1013453" y="2060848"/>
            <a:ext cx="1525198" cy="648000"/>
          </a:xfrm>
          <a:prstGeom prst="cub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정육면체 23">
            <a:extLst>
              <a:ext uri="{FF2B5EF4-FFF2-40B4-BE49-F238E27FC236}">
                <a16:creationId xmlns:a16="http://schemas.microsoft.com/office/drawing/2014/main" id="{2A8150D8-E9C3-40E8-BF70-E5682C8EF737}"/>
              </a:ext>
            </a:extLst>
          </p:cNvPr>
          <p:cNvSpPr>
            <a:spLocks noChangeAspect="1"/>
          </p:cNvSpPr>
          <p:nvPr/>
        </p:nvSpPr>
        <p:spPr>
          <a:xfrm>
            <a:off x="1013453" y="2939356"/>
            <a:ext cx="1525198" cy="64800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정육면체 24">
            <a:extLst>
              <a:ext uri="{FF2B5EF4-FFF2-40B4-BE49-F238E27FC236}">
                <a16:creationId xmlns:a16="http://schemas.microsoft.com/office/drawing/2014/main" id="{DD2B7151-2762-4E1D-AC34-922A693C6E9C}"/>
              </a:ext>
            </a:extLst>
          </p:cNvPr>
          <p:cNvSpPr>
            <a:spLocks noChangeAspect="1"/>
          </p:cNvSpPr>
          <p:nvPr/>
        </p:nvSpPr>
        <p:spPr>
          <a:xfrm>
            <a:off x="1013453" y="3817864"/>
            <a:ext cx="1525198" cy="648000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거짓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(Yes, No)</a:t>
            </a:r>
          </a:p>
        </p:txBody>
      </p:sp>
      <p:sp>
        <p:nvSpPr>
          <p:cNvPr id="27" name="정육면체 26">
            <a:extLst>
              <a:ext uri="{FF2B5EF4-FFF2-40B4-BE49-F238E27FC236}">
                <a16:creationId xmlns:a16="http://schemas.microsoft.com/office/drawing/2014/main" id="{55B0CEF8-0E89-4999-9C2A-6268DE9E6F03}"/>
              </a:ext>
            </a:extLst>
          </p:cNvPr>
          <p:cNvSpPr>
            <a:spLocks noChangeAspect="1"/>
          </p:cNvSpPr>
          <p:nvPr/>
        </p:nvSpPr>
        <p:spPr>
          <a:xfrm>
            <a:off x="992560" y="5604496"/>
            <a:ext cx="1525198" cy="648000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엑셀자료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정육면체 27">
            <a:extLst>
              <a:ext uri="{FF2B5EF4-FFF2-40B4-BE49-F238E27FC236}">
                <a16:creationId xmlns:a16="http://schemas.microsoft.com/office/drawing/2014/main" id="{C8575D5A-C6B1-463E-B09A-9479E8BF14E1}"/>
              </a:ext>
            </a:extLst>
          </p:cNvPr>
          <p:cNvSpPr>
            <a:spLocks noChangeAspect="1"/>
          </p:cNvSpPr>
          <p:nvPr/>
        </p:nvSpPr>
        <p:spPr>
          <a:xfrm>
            <a:off x="992560" y="4696372"/>
            <a:ext cx="1525198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 </a:t>
            </a:r>
            <a:r>
              <a:rPr lang="ko-KR" altLang="en-US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여러개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CF13EBDF-089D-4752-B485-EB2ADC07A62A}"/>
              </a:ext>
            </a:extLst>
          </p:cNvPr>
          <p:cNvSpPr/>
          <p:nvPr/>
        </p:nvSpPr>
        <p:spPr>
          <a:xfrm>
            <a:off x="3137271" y="2169884"/>
            <a:ext cx="936104" cy="432048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3374C7E9-BA8A-481F-8CEA-C2AB70BA051F}"/>
              </a:ext>
            </a:extLst>
          </p:cNvPr>
          <p:cNvSpPr/>
          <p:nvPr/>
        </p:nvSpPr>
        <p:spPr>
          <a:xfrm>
            <a:off x="3137271" y="3047332"/>
            <a:ext cx="936104" cy="432048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4195FDE5-C444-43AD-A875-8F0ED17C4D07}"/>
              </a:ext>
            </a:extLst>
          </p:cNvPr>
          <p:cNvSpPr/>
          <p:nvPr/>
        </p:nvSpPr>
        <p:spPr>
          <a:xfrm>
            <a:off x="3137271" y="3925840"/>
            <a:ext cx="936104" cy="432048"/>
          </a:xfrm>
          <a:prstGeom prst="homePlat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C11BAFDE-F074-4B0B-A400-BE74C595123F}"/>
              </a:ext>
            </a:extLst>
          </p:cNvPr>
          <p:cNvSpPr/>
          <p:nvPr/>
        </p:nvSpPr>
        <p:spPr>
          <a:xfrm>
            <a:off x="3137271" y="4804348"/>
            <a:ext cx="936104" cy="432048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47A147C0-9563-42B1-A6D6-C7FC10E10CE6}"/>
              </a:ext>
            </a:extLst>
          </p:cNvPr>
          <p:cNvSpPr/>
          <p:nvPr/>
        </p:nvSpPr>
        <p:spPr>
          <a:xfrm>
            <a:off x="3137271" y="5712472"/>
            <a:ext cx="936104" cy="432048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38" name="정육면체 37">
            <a:extLst>
              <a:ext uri="{FF2B5EF4-FFF2-40B4-BE49-F238E27FC236}">
                <a16:creationId xmlns:a16="http://schemas.microsoft.com/office/drawing/2014/main" id="{F46C70D9-DDB5-4C26-AFF0-FC2519EBBB63}"/>
              </a:ext>
            </a:extLst>
          </p:cNvPr>
          <p:cNvSpPr>
            <a:spLocks noChangeAspect="1"/>
          </p:cNvSpPr>
          <p:nvPr/>
        </p:nvSpPr>
        <p:spPr>
          <a:xfrm>
            <a:off x="4490730" y="2060848"/>
            <a:ext cx="1525198" cy="648000"/>
          </a:xfrm>
          <a:prstGeom prst="cub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</a:p>
        </p:txBody>
      </p:sp>
      <p:sp>
        <p:nvSpPr>
          <p:cNvPr id="39" name="정육면체 38">
            <a:extLst>
              <a:ext uri="{FF2B5EF4-FFF2-40B4-BE49-F238E27FC236}">
                <a16:creationId xmlns:a16="http://schemas.microsoft.com/office/drawing/2014/main" id="{E44E09CA-61D0-4C9E-9094-11D904A38FBA}"/>
              </a:ext>
            </a:extLst>
          </p:cNvPr>
          <p:cNvSpPr>
            <a:spLocks noChangeAspect="1"/>
          </p:cNvSpPr>
          <p:nvPr/>
        </p:nvSpPr>
        <p:spPr>
          <a:xfrm>
            <a:off x="4490730" y="2939356"/>
            <a:ext cx="1525198" cy="64800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Int32</a:t>
            </a:r>
          </a:p>
        </p:txBody>
      </p:sp>
      <p:sp>
        <p:nvSpPr>
          <p:cNvPr id="43" name="정육면체 42">
            <a:extLst>
              <a:ext uri="{FF2B5EF4-FFF2-40B4-BE49-F238E27FC236}">
                <a16:creationId xmlns:a16="http://schemas.microsoft.com/office/drawing/2014/main" id="{184890A5-BA6F-4ED0-ABDA-61A55D78371C}"/>
              </a:ext>
            </a:extLst>
          </p:cNvPr>
          <p:cNvSpPr>
            <a:spLocks noChangeAspect="1"/>
          </p:cNvSpPr>
          <p:nvPr/>
        </p:nvSpPr>
        <p:spPr>
          <a:xfrm>
            <a:off x="4490730" y="3817864"/>
            <a:ext cx="1525198" cy="648000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Boolean</a:t>
            </a:r>
          </a:p>
        </p:txBody>
      </p:sp>
      <p:sp>
        <p:nvSpPr>
          <p:cNvPr id="46" name="정육면체 45">
            <a:extLst>
              <a:ext uri="{FF2B5EF4-FFF2-40B4-BE49-F238E27FC236}">
                <a16:creationId xmlns:a16="http://schemas.microsoft.com/office/drawing/2014/main" id="{86889A07-2A31-49EA-A200-012E6E73248B}"/>
              </a:ext>
            </a:extLst>
          </p:cNvPr>
          <p:cNvSpPr>
            <a:spLocks noChangeAspect="1"/>
          </p:cNvSpPr>
          <p:nvPr/>
        </p:nvSpPr>
        <p:spPr>
          <a:xfrm>
            <a:off x="4469837" y="5604496"/>
            <a:ext cx="1525198" cy="648000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Datatable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정육면체 46">
            <a:extLst>
              <a:ext uri="{FF2B5EF4-FFF2-40B4-BE49-F238E27FC236}">
                <a16:creationId xmlns:a16="http://schemas.microsoft.com/office/drawing/2014/main" id="{D792F016-5AFC-4790-8246-B24F6B27B5D7}"/>
              </a:ext>
            </a:extLst>
          </p:cNvPr>
          <p:cNvSpPr>
            <a:spLocks noChangeAspect="1"/>
          </p:cNvSpPr>
          <p:nvPr/>
        </p:nvSpPr>
        <p:spPr>
          <a:xfrm>
            <a:off x="4469837" y="4696372"/>
            <a:ext cx="1525198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Array[T] :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D578326A-9581-451E-880D-EF1A0E545529}"/>
              </a:ext>
            </a:extLst>
          </p:cNvPr>
          <p:cNvSpPr/>
          <p:nvPr/>
        </p:nvSpPr>
        <p:spPr>
          <a:xfrm>
            <a:off x="6508686" y="2169884"/>
            <a:ext cx="936104" cy="432048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표기법</a:t>
            </a:r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4FAA2C48-B3CC-483B-A077-3EA9F8025FDD}"/>
              </a:ext>
            </a:extLst>
          </p:cNvPr>
          <p:cNvSpPr/>
          <p:nvPr/>
        </p:nvSpPr>
        <p:spPr>
          <a:xfrm>
            <a:off x="6508686" y="3047332"/>
            <a:ext cx="936104" cy="432048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표기법</a:t>
            </a:r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02C147CF-3D69-4988-95DF-040160B4BBBC}"/>
              </a:ext>
            </a:extLst>
          </p:cNvPr>
          <p:cNvSpPr/>
          <p:nvPr/>
        </p:nvSpPr>
        <p:spPr>
          <a:xfrm>
            <a:off x="6508686" y="3925840"/>
            <a:ext cx="936104" cy="432048"/>
          </a:xfrm>
          <a:prstGeom prst="homePlat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표기법</a:t>
            </a:r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08D87A9A-5CC8-4202-8FD4-3C94C2BFE213}"/>
              </a:ext>
            </a:extLst>
          </p:cNvPr>
          <p:cNvSpPr/>
          <p:nvPr/>
        </p:nvSpPr>
        <p:spPr>
          <a:xfrm>
            <a:off x="6508686" y="4804348"/>
            <a:ext cx="936104" cy="432048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표기법</a:t>
            </a:r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4C951D5E-2760-4EDC-9AE0-2277F971BAC8}"/>
              </a:ext>
            </a:extLst>
          </p:cNvPr>
          <p:cNvSpPr/>
          <p:nvPr/>
        </p:nvSpPr>
        <p:spPr>
          <a:xfrm>
            <a:off x="6508686" y="5712472"/>
            <a:ext cx="936104" cy="432048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표기법</a:t>
            </a:r>
          </a:p>
        </p:txBody>
      </p:sp>
      <p:sp>
        <p:nvSpPr>
          <p:cNvPr id="48" name="정육면체 47">
            <a:extLst>
              <a:ext uri="{FF2B5EF4-FFF2-40B4-BE49-F238E27FC236}">
                <a16:creationId xmlns:a16="http://schemas.microsoft.com/office/drawing/2014/main" id="{3E72B52C-C42F-4948-80DB-6355A19D655A}"/>
              </a:ext>
            </a:extLst>
          </p:cNvPr>
          <p:cNvSpPr>
            <a:spLocks noChangeAspect="1"/>
          </p:cNvSpPr>
          <p:nvPr/>
        </p:nvSpPr>
        <p:spPr>
          <a:xfrm>
            <a:off x="7833320" y="2060848"/>
            <a:ext cx="1525198" cy="648000"/>
          </a:xfrm>
          <a:prstGeom prst="cub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“”(</a:t>
            </a:r>
            <a:r>
              <a:rPr lang="ko-KR" altLang="en-US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쌍따옴표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9" name="정육면체 48">
            <a:extLst>
              <a:ext uri="{FF2B5EF4-FFF2-40B4-BE49-F238E27FC236}">
                <a16:creationId xmlns:a16="http://schemas.microsoft.com/office/drawing/2014/main" id="{E9FCB7BE-9CFF-4CF5-B39F-89352EE13290}"/>
              </a:ext>
            </a:extLst>
          </p:cNvPr>
          <p:cNvSpPr>
            <a:spLocks noChangeAspect="1"/>
          </p:cNvSpPr>
          <p:nvPr/>
        </p:nvSpPr>
        <p:spPr>
          <a:xfrm>
            <a:off x="7833320" y="2939356"/>
            <a:ext cx="1525198" cy="64800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123(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숫자입력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50" name="정육면체 49">
            <a:extLst>
              <a:ext uri="{FF2B5EF4-FFF2-40B4-BE49-F238E27FC236}">
                <a16:creationId xmlns:a16="http://schemas.microsoft.com/office/drawing/2014/main" id="{580A1AF8-8F26-4F60-9102-99231F65B80F}"/>
              </a:ext>
            </a:extLst>
          </p:cNvPr>
          <p:cNvSpPr>
            <a:spLocks noChangeAspect="1"/>
          </p:cNvSpPr>
          <p:nvPr/>
        </p:nvSpPr>
        <p:spPr>
          <a:xfrm>
            <a:off x="7833320" y="3817864"/>
            <a:ext cx="1525198" cy="648000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True,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</a:p>
        </p:txBody>
      </p:sp>
      <p:sp>
        <p:nvSpPr>
          <p:cNvPr id="51" name="정육면체 50">
            <a:extLst>
              <a:ext uri="{FF2B5EF4-FFF2-40B4-BE49-F238E27FC236}">
                <a16:creationId xmlns:a16="http://schemas.microsoft.com/office/drawing/2014/main" id="{1A92D64D-A656-47C5-AC39-6ED3B0BD4F4C}"/>
              </a:ext>
            </a:extLst>
          </p:cNvPr>
          <p:cNvSpPr>
            <a:spLocks noChangeAspect="1"/>
          </p:cNvSpPr>
          <p:nvPr/>
        </p:nvSpPr>
        <p:spPr>
          <a:xfrm>
            <a:off x="7812427" y="5604496"/>
            <a:ext cx="1525198" cy="648000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row.item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(0)</a:t>
            </a:r>
          </a:p>
        </p:txBody>
      </p:sp>
      <p:sp>
        <p:nvSpPr>
          <p:cNvPr id="52" name="정육면체 51">
            <a:extLst>
              <a:ext uri="{FF2B5EF4-FFF2-40B4-BE49-F238E27FC236}">
                <a16:creationId xmlns:a16="http://schemas.microsoft.com/office/drawing/2014/main" id="{97C397BA-7CB6-4641-9348-90E44D1611C4}"/>
              </a:ext>
            </a:extLst>
          </p:cNvPr>
          <p:cNvSpPr>
            <a:spLocks noChangeAspect="1"/>
          </p:cNvSpPr>
          <p:nvPr/>
        </p:nvSpPr>
        <p:spPr>
          <a:xfrm>
            <a:off x="7812427" y="4696372"/>
            <a:ext cx="1525198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Ary_Name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3355332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88506" y="2285095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en-US" altLang="ko-KR" sz="7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endParaRPr lang="ko-KR" altLang="en-US" sz="7200" b="1" kern="0" dirty="0">
              <a:solidFill>
                <a:srgbClr val="5D5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2587" y="3548610"/>
            <a:ext cx="1914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ko-KR" altLang="en-US" sz="2000" kern="0" spc="-151" dirty="0">
                <a:solidFill>
                  <a:srgbClr val="5D5B5B"/>
                </a:solidFill>
                <a:latin typeface="맑은 고딕" pitchFamily="50" charset="-127"/>
              </a:rPr>
              <a:t>데이터 가공하기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488504" y="3391694"/>
            <a:ext cx="6974704" cy="0"/>
          </a:xfrm>
          <a:prstGeom prst="line">
            <a:avLst/>
          </a:prstGeom>
          <a:noFill/>
          <a:ln w="6350" cap="flat" cmpd="sng" algn="ctr">
            <a:solidFill>
              <a:srgbClr val="898F8D"/>
            </a:solidFill>
            <a:prstDash val="solid"/>
            <a:miter lim="800000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100940" y="3103647"/>
            <a:ext cx="1422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505" latinLnBrk="0">
              <a:defRPr/>
            </a:pPr>
            <a:r>
              <a:rPr lang="en-US" altLang="ko-KR" sz="1050" kern="0" dirty="0">
                <a:latin typeface="맑은 고딕" pitchFamily="50" charset="-127"/>
              </a:rPr>
              <a:t>RPA </a:t>
            </a:r>
            <a:r>
              <a:rPr lang="ko-KR" altLang="en-US" sz="1050" kern="0" dirty="0">
                <a:latin typeface="맑은 고딕" pitchFamily="50" charset="-127"/>
              </a:rPr>
              <a:t>기초개발자과정</a:t>
            </a:r>
          </a:p>
        </p:txBody>
      </p:sp>
    </p:spTree>
    <p:extLst>
      <p:ext uri="{BB962C8B-B14F-4D97-AF65-F5344CB8AC3E}">
        <p14:creationId xmlns:p14="http://schemas.microsoft.com/office/powerpoint/2010/main" val="386311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200472" y="908720"/>
            <a:ext cx="9289032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00472" y="364594"/>
            <a:ext cx="1427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Contents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35970-EE65-4AB1-8B72-C1C3B90649BC}"/>
              </a:ext>
            </a:extLst>
          </p:cNvPr>
          <p:cNvSpPr txBox="1"/>
          <p:nvPr/>
        </p:nvSpPr>
        <p:spPr>
          <a:xfrm>
            <a:off x="344488" y="1196752"/>
            <a:ext cx="7848872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순서도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변수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(Variable)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데이터 가공하기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반복문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 구성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(Loop)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데이터테이블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(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Datatable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6678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036136" cy="688126"/>
            <a:chOff x="1188881" y="351819"/>
            <a:chExt cx="1695394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4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데이터 가공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C4F2231-4825-4718-9FD8-031C96601A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2" t="20484" b="19448"/>
          <a:stretch/>
        </p:blipFill>
        <p:spPr>
          <a:xfrm>
            <a:off x="1135488" y="1844830"/>
            <a:ext cx="2593376" cy="209040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1955CA8-BBC8-49DC-AED7-D9101B9D995B}"/>
              </a:ext>
            </a:extLst>
          </p:cNvPr>
          <p:cNvSpPr txBox="1"/>
          <p:nvPr/>
        </p:nvSpPr>
        <p:spPr>
          <a:xfrm>
            <a:off x="992560" y="1362254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노릇한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계란후라이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만들기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4BE23-0E61-4CE7-963D-59928688E691}"/>
              </a:ext>
            </a:extLst>
          </p:cNvPr>
          <p:cNvSpPr txBox="1"/>
          <p:nvPr/>
        </p:nvSpPr>
        <p:spPr>
          <a:xfrm>
            <a:off x="1208584" y="4012029"/>
            <a:ext cx="2448272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★라면 조리법 순서도★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팬에 식용유를 두른다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b="1" dirty="0"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불을 가열한다</a:t>
            </a:r>
            <a:r>
              <a:rPr lang="en-US" altLang="ko-KR" sz="1200" b="1" dirty="0"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latin typeface="맑은 고딕" pitchFamily="50" charset="-127"/>
              </a:rPr>
              <a:t>계란을 넣는다</a:t>
            </a:r>
            <a:r>
              <a:rPr lang="en-US" altLang="ko-KR" sz="1200" dirty="0">
                <a:latin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latin typeface="맑은 고딕" pitchFamily="50" charset="-127"/>
              </a:rPr>
              <a:t>만약 익으면 뒤집는다</a:t>
            </a:r>
            <a:r>
              <a:rPr lang="en-US" altLang="ko-KR" sz="1200" dirty="0">
                <a:latin typeface="맑은 고딕" pitchFamily="50" charset="-127"/>
              </a:rPr>
              <a:t>. </a:t>
            </a:r>
            <a:r>
              <a:rPr lang="ko-KR" altLang="en-US" sz="1200" dirty="0">
                <a:latin typeface="맑은 고딕" pitchFamily="50" charset="-127"/>
              </a:rPr>
              <a:t>그렇지 않으면 계속 익힌다</a:t>
            </a:r>
            <a:r>
              <a:rPr lang="en-US" altLang="ko-KR" sz="1200" dirty="0">
                <a:latin typeface="맑은 고딕" pitchFamily="50" charset="-127"/>
              </a:rPr>
              <a:t>. 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latin typeface="맑은 고딕" pitchFamily="50" charset="-127"/>
              </a:rPr>
              <a:t>접시에 담는다</a:t>
            </a:r>
            <a:r>
              <a:rPr lang="en-US" altLang="ko-KR" sz="1200" dirty="0">
                <a:latin typeface="맑은 고딕" pitchFamily="50" charset="-127"/>
              </a:rPr>
              <a:t>.</a:t>
            </a:r>
          </a:p>
        </p:txBody>
      </p:sp>
      <p:pic>
        <p:nvPicPr>
          <p:cNvPr id="6" name="그림 5" descr="실내, 테이블, 앉아있는, 작은이(가) 표시된 사진&#10;&#10;자동 생성된 설명">
            <a:extLst>
              <a:ext uri="{FF2B5EF4-FFF2-40B4-BE49-F238E27FC236}">
                <a16:creationId xmlns:a16="http://schemas.microsoft.com/office/drawing/2014/main" id="{80D1F846-9128-46CB-9612-1504F75E08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2127735"/>
            <a:ext cx="2285776" cy="1524595"/>
          </a:xfrm>
          <a:prstGeom prst="rect">
            <a:avLst/>
          </a:prstGeom>
        </p:spPr>
      </p:pic>
      <p:sp>
        <p:nvSpPr>
          <p:cNvPr id="55" name="화살표: 오각형 54">
            <a:extLst>
              <a:ext uri="{FF2B5EF4-FFF2-40B4-BE49-F238E27FC236}">
                <a16:creationId xmlns:a16="http://schemas.microsoft.com/office/drawing/2014/main" id="{9903EDF2-F4A5-462B-9E15-7EE46ED2C470}"/>
              </a:ext>
            </a:extLst>
          </p:cNvPr>
          <p:cNvSpPr/>
          <p:nvPr/>
        </p:nvSpPr>
        <p:spPr>
          <a:xfrm flipH="1">
            <a:off x="4160912" y="2674009"/>
            <a:ext cx="936104" cy="432048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가공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F0D3D1D-23A2-4DE6-AA84-2055D77E7BE5}"/>
              </a:ext>
            </a:extLst>
          </p:cNvPr>
          <p:cNvCxnSpPr/>
          <p:nvPr/>
        </p:nvCxnSpPr>
        <p:spPr>
          <a:xfrm>
            <a:off x="3728864" y="3935236"/>
            <a:ext cx="1656184" cy="93392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DFCCE8-FC96-434B-B5E4-F6423BE155B0}"/>
              </a:ext>
            </a:extLst>
          </p:cNvPr>
          <p:cNvSpPr txBox="1"/>
          <p:nvPr/>
        </p:nvSpPr>
        <p:spPr>
          <a:xfrm>
            <a:off x="5457056" y="4685074"/>
            <a:ext cx="417646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원하는 요리를 만들기 위해서 계란을 가공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가열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 계란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후라이를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만든다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1647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036136" cy="688126"/>
            <a:chOff x="1188881" y="351819"/>
            <a:chExt cx="1695394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4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데이터 가공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F95B9CE-3826-486E-902A-D6887FC40D0E}"/>
              </a:ext>
            </a:extLst>
          </p:cNvPr>
          <p:cNvSpPr txBox="1"/>
          <p:nvPr/>
        </p:nvSpPr>
        <p:spPr>
          <a:xfrm>
            <a:off x="272480" y="1220868"/>
            <a:ext cx="7848872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쓰는 방법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변수를 생성 후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치면 바로 함수가 생성된다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D7327-777F-4998-83FA-7A3787871B5B}"/>
              </a:ext>
            </a:extLst>
          </p:cNvPr>
          <p:cNvSpPr txBox="1"/>
          <p:nvPr/>
        </p:nvSpPr>
        <p:spPr>
          <a:xfrm>
            <a:off x="280779" y="2276872"/>
            <a:ext cx="9136717" cy="2968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String.Contains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특정문자를 포함하고 있는지 검색할 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String.StartsWith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EndsWith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처음 또는 끝에 특정문자를 포함하고 있는지 검색할 때 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String.Replace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특정문자를 대체할 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String.Substring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특정문자의 길이를 출력하고 싶을 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⑤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String.Trim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특정문자의 양쪽 공백을 제거하고 싶을 때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⑥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String.Split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특정문자에서 특정부분을 기준으로 문자를 빠르게 추출하고 싶을 때 </a:t>
            </a:r>
          </a:p>
        </p:txBody>
      </p:sp>
    </p:spTree>
    <p:extLst>
      <p:ext uri="{BB962C8B-B14F-4D97-AF65-F5344CB8AC3E}">
        <p14:creationId xmlns:p14="http://schemas.microsoft.com/office/powerpoint/2010/main" val="4154602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036136" cy="688126"/>
            <a:chOff x="1188881" y="351819"/>
            <a:chExt cx="1695394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4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데이터 가공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269E06A-D7E2-4E45-A121-210DA84C7F86}"/>
              </a:ext>
            </a:extLst>
          </p:cNvPr>
          <p:cNvSpPr txBox="1"/>
          <p:nvPr/>
        </p:nvSpPr>
        <p:spPr>
          <a:xfrm>
            <a:off x="366615" y="1124744"/>
            <a:ext cx="9136717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String.Contains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특정문자를 포함하고 있는지 검색할 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표현식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String.Contains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검색할 문자“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결과값이 나온다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RPA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라는 문자가 있는지 확인할 때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Str_Path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= “C:\Users\KS\Desktop\20191202\RPA File\Session3”</a:t>
            </a:r>
          </a:p>
        </p:txBody>
      </p:sp>
      <p:pic>
        <p:nvPicPr>
          <p:cNvPr id="4" name="그림 3" descr="스크린샷, 컴퓨터, 기차, 하얀색이(가) 표시된 사진&#10;&#10;자동 생성된 설명">
            <a:extLst>
              <a:ext uri="{FF2B5EF4-FFF2-40B4-BE49-F238E27FC236}">
                <a16:creationId xmlns:a16="http://schemas.microsoft.com/office/drawing/2014/main" id="{7ECCCA44-1B05-42B4-BF43-92B86E2FD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3330953"/>
            <a:ext cx="6840841" cy="305759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2380BE7-BF51-4052-9E47-410C62136F1C}"/>
              </a:ext>
            </a:extLst>
          </p:cNvPr>
          <p:cNvSpPr/>
          <p:nvPr/>
        </p:nvSpPr>
        <p:spPr>
          <a:xfrm>
            <a:off x="1051537" y="4607723"/>
            <a:ext cx="1944216" cy="575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39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32273409-C6B1-434C-B486-5F3F62F51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9" y="3310579"/>
            <a:ext cx="7125317" cy="3200677"/>
          </a:xfrm>
          <a:prstGeom prst="rect">
            <a:avLst/>
          </a:prstGeom>
        </p:spPr>
      </p:pic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036136" cy="688126"/>
            <a:chOff x="1188881" y="351819"/>
            <a:chExt cx="1695394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4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데이터 가공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AC0BD5-DC43-4BFA-8499-7AFD53129F48}"/>
              </a:ext>
            </a:extLst>
          </p:cNvPr>
          <p:cNvSpPr txBox="1"/>
          <p:nvPr/>
        </p:nvSpPr>
        <p:spPr>
          <a:xfrm>
            <a:off x="366615" y="1124744"/>
            <a:ext cx="9136717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②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String.StartsWith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→ 처음에 특정문자를 포함하고 있는지 검색할 때 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표현식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String.StartsWith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검색할 문자“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결과값이 나온다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처음에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RPA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라는 문자가 있는지 확인할 때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Str_Path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= “C:\Users\KS\Desktop\20191202\RPA File\Session3”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DE2D34-AB30-4037-A2C8-EF34E217AE8D}"/>
              </a:ext>
            </a:extLst>
          </p:cNvPr>
          <p:cNvSpPr/>
          <p:nvPr/>
        </p:nvSpPr>
        <p:spPr>
          <a:xfrm>
            <a:off x="1126953" y="4760166"/>
            <a:ext cx="1453191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917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보는, 하얀색이(가) 표시된 사진&#10;&#10;자동 생성된 설명">
            <a:extLst>
              <a:ext uri="{FF2B5EF4-FFF2-40B4-BE49-F238E27FC236}">
                <a16:creationId xmlns:a16="http://schemas.microsoft.com/office/drawing/2014/main" id="{6910C894-D035-439D-A24F-F3F3D5901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5" y="3598611"/>
            <a:ext cx="6529567" cy="2868638"/>
          </a:xfrm>
          <a:prstGeom prst="rect">
            <a:avLst/>
          </a:prstGeom>
        </p:spPr>
      </p:pic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036136" cy="688126"/>
            <a:chOff x="1188881" y="351819"/>
            <a:chExt cx="1695394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4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데이터 가공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AC0BD5-DC43-4BFA-8499-7AFD53129F48}"/>
              </a:ext>
            </a:extLst>
          </p:cNvPr>
          <p:cNvSpPr txBox="1"/>
          <p:nvPr/>
        </p:nvSpPr>
        <p:spPr>
          <a:xfrm>
            <a:off x="366615" y="1124744"/>
            <a:ext cx="9136717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②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String.EndsWith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→ 끝에 특정문자를 포함하고 있는지 검색할 때 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표현식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String.EndsWith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검색할 문자“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결과값이 나온다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끝에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라는 문자가 있는지 확인할 때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Str_Path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= “C:\Users\KS\Desktop\20191202\RPA File\Session3”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DE2D34-AB30-4037-A2C8-EF34E217AE8D}"/>
              </a:ext>
            </a:extLst>
          </p:cNvPr>
          <p:cNvSpPr/>
          <p:nvPr/>
        </p:nvSpPr>
        <p:spPr>
          <a:xfrm>
            <a:off x="1136576" y="4822747"/>
            <a:ext cx="1309175" cy="4873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85379D7-66BA-4CFB-9BBD-05F53B5E6705}"/>
              </a:ext>
            </a:extLst>
          </p:cNvPr>
          <p:cNvSpPr/>
          <p:nvPr/>
        </p:nvSpPr>
        <p:spPr>
          <a:xfrm>
            <a:off x="2504728" y="4797152"/>
            <a:ext cx="3600400" cy="454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확장자명 확인할 때 주로 많이 사용한다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4140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036136" cy="688126"/>
            <a:chOff x="1188881" y="351819"/>
            <a:chExt cx="1695394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4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데이터 가공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AC0BD5-DC43-4BFA-8499-7AFD53129F48}"/>
              </a:ext>
            </a:extLst>
          </p:cNvPr>
          <p:cNvSpPr txBox="1"/>
          <p:nvPr/>
        </p:nvSpPr>
        <p:spPr>
          <a:xfrm>
            <a:off x="366615" y="1124744"/>
            <a:ext cx="9136717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③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String.Replace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→ 특정문자를 대체할 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표현식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String.Replace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바꿀문자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,”</a:t>
            </a:r>
            <a:r>
              <a:rPr lang="ko-KR" altLang="en-US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새로운문자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”) 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경로에 있는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“\”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“/”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바꾼다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Str_Path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= “C:\Users\KS\Desktop\20191202\RPA File\Session3”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EEC35A28-5FFA-422E-B5A1-A68623BB7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79" y="3445497"/>
            <a:ext cx="5959356" cy="272057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73489B-13CC-40B4-BD52-C0E396E26635}"/>
              </a:ext>
            </a:extLst>
          </p:cNvPr>
          <p:cNvSpPr/>
          <p:nvPr/>
        </p:nvSpPr>
        <p:spPr>
          <a:xfrm>
            <a:off x="3664076" y="4331221"/>
            <a:ext cx="1576956" cy="6819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146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036136" cy="688126"/>
            <a:chOff x="1188881" y="351819"/>
            <a:chExt cx="1695394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4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데이터 가공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AC0BD5-DC43-4BFA-8499-7AFD53129F48}"/>
              </a:ext>
            </a:extLst>
          </p:cNvPr>
          <p:cNvSpPr txBox="1"/>
          <p:nvPr/>
        </p:nvSpPr>
        <p:spPr>
          <a:xfrm>
            <a:off x="366615" y="1124744"/>
            <a:ext cx="9136717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④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String.Substring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→ 특정문자의 길이를 출력하고 싶을 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표현식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String.Substring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시작인덱스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→ 시작부터 끝까지 출력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표현식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=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String.Substring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시작인덱스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문자길이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시작부터 그 길이만큼 출력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Str_Path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= “C:\Users\KS\Desktop\20191202\RPA File\Session3”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5655C3E6-EC23-4AE7-B503-06241B6FF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777448"/>
              </p:ext>
            </p:extLst>
          </p:nvPr>
        </p:nvGraphicFramePr>
        <p:xfrm>
          <a:off x="420137" y="3284984"/>
          <a:ext cx="878613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0138">
                  <a:extLst>
                    <a:ext uri="{9D8B030D-6E8A-4147-A177-3AD203B41FA5}">
                      <a16:colId xmlns:a16="http://schemas.microsoft.com/office/drawing/2014/main" val="240935348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4206597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7108176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0611368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14646362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4106243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12537169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36542533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66338993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47375199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07415926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6332594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95330337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87271913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03880109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46681345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49477776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9446855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65254356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72874697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82461059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58111704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34780876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69278388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625371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575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83288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4E62E11-288E-46CA-BC37-543FB597C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981072"/>
              </p:ext>
            </p:extLst>
          </p:nvPr>
        </p:nvGraphicFramePr>
        <p:xfrm>
          <a:off x="1433835" y="4265241"/>
          <a:ext cx="777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39847405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68382079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85147504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12229437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26531773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61287128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13552111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66859218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27495440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3967857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98602909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14463781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53290179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91021142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5017296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74450276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80263793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37525762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55640563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34580213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74355654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46244258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71723812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432810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62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5197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919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036136" cy="688126"/>
            <a:chOff x="1188881" y="351819"/>
            <a:chExt cx="1695394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4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데이터 가공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AC0BD5-DC43-4BFA-8499-7AFD53129F48}"/>
              </a:ext>
            </a:extLst>
          </p:cNvPr>
          <p:cNvSpPr txBox="1"/>
          <p:nvPr/>
        </p:nvSpPr>
        <p:spPr>
          <a:xfrm>
            <a:off x="366615" y="1124744"/>
            <a:ext cx="9136717" cy="2476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④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String.Substring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→ 특정문자의 길이를 출력하고 싶을 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표현식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String.Substring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시작인덱스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→ 시작부터 끝까지 출력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표현식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=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String.Substring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시작인덱스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문자길이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시작부터 그 길이만큼 출력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3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 인덱스에서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글자를 추출한다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Str_Path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= “C:\Users\KS\Desktop\20191202\RPA File\Session3”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319FB953-8292-4E4C-9B74-FB658C8F5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62" y="3716818"/>
            <a:ext cx="5959356" cy="270533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E45226-D600-4B21-811F-0D9EDF3391EA}"/>
              </a:ext>
            </a:extLst>
          </p:cNvPr>
          <p:cNvSpPr/>
          <p:nvPr/>
        </p:nvSpPr>
        <p:spPr>
          <a:xfrm>
            <a:off x="3152800" y="4728507"/>
            <a:ext cx="1368152" cy="5006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935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80998D6-1EE6-4AEE-AE57-78E83A7D7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38" y="3303093"/>
            <a:ext cx="3215919" cy="2933954"/>
          </a:xfrm>
          <a:prstGeom prst="rect">
            <a:avLst/>
          </a:prstGeom>
        </p:spPr>
      </p:pic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036136" cy="688126"/>
            <a:chOff x="1188881" y="351819"/>
            <a:chExt cx="1695394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4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데이터 가공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AC0BD5-DC43-4BFA-8499-7AFD53129F48}"/>
              </a:ext>
            </a:extLst>
          </p:cNvPr>
          <p:cNvSpPr txBox="1"/>
          <p:nvPr/>
        </p:nvSpPr>
        <p:spPr>
          <a:xfrm>
            <a:off x="366615" y="1124744"/>
            <a:ext cx="9136717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⑤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String.Trim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→ 특정문자의 양쪽 공백을 제거하고 싶을 때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표현식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String.Trim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양쪽공백을 제거한다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Str_Path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= “  C:\Users\KS\Desktop\20191202\RPA File\Session3  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E45226-D600-4B21-811F-0D9EDF3391EA}"/>
              </a:ext>
            </a:extLst>
          </p:cNvPr>
          <p:cNvSpPr/>
          <p:nvPr/>
        </p:nvSpPr>
        <p:spPr>
          <a:xfrm>
            <a:off x="2069605" y="4653137"/>
            <a:ext cx="1155203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220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036136" cy="688126"/>
            <a:chOff x="1188881" y="351819"/>
            <a:chExt cx="1695394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4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데이터 가공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AC0BD5-DC43-4BFA-8499-7AFD53129F48}"/>
              </a:ext>
            </a:extLst>
          </p:cNvPr>
          <p:cNvSpPr txBox="1"/>
          <p:nvPr/>
        </p:nvSpPr>
        <p:spPr>
          <a:xfrm>
            <a:off x="366615" y="1124744"/>
            <a:ext cx="9136717" cy="2476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⑥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String.Split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→ 특정문자에서 특정부분을 기준으로 문자를 빠르게 추출하고 싶을 때 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표현식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String.Split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특정문자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”.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ToCharArray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배열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(Array of [T])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에 저장한다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“\”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기준으로 문자를 나눈다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교재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p59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Str_Path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= “C:\Users\KS\Desktop\20191202\RPA File\Session3“</a:t>
            </a:r>
          </a:p>
          <a:p>
            <a:pPr>
              <a:lnSpc>
                <a:spcPct val="200000"/>
              </a:lnSpc>
            </a:pP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Ary_Path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=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Str_Path.Split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(“\”.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ToCharArray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) 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429DDCEA-3AA0-45DA-AC43-D021B8CD0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193526"/>
              </p:ext>
            </p:extLst>
          </p:nvPr>
        </p:nvGraphicFramePr>
        <p:xfrm>
          <a:off x="482438" y="3863133"/>
          <a:ext cx="91367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2090">
                  <a:extLst>
                    <a:ext uri="{9D8B030D-6E8A-4147-A177-3AD203B41FA5}">
                      <a16:colId xmlns:a16="http://schemas.microsoft.com/office/drawing/2014/main" val="256114807"/>
                    </a:ext>
                  </a:extLst>
                </a:gridCol>
                <a:gridCol w="1142090">
                  <a:extLst>
                    <a:ext uri="{9D8B030D-6E8A-4147-A177-3AD203B41FA5}">
                      <a16:colId xmlns:a16="http://schemas.microsoft.com/office/drawing/2014/main" val="2563788169"/>
                    </a:ext>
                  </a:extLst>
                </a:gridCol>
                <a:gridCol w="1142090">
                  <a:extLst>
                    <a:ext uri="{9D8B030D-6E8A-4147-A177-3AD203B41FA5}">
                      <a16:colId xmlns:a16="http://schemas.microsoft.com/office/drawing/2014/main" val="971157964"/>
                    </a:ext>
                  </a:extLst>
                </a:gridCol>
                <a:gridCol w="1142090">
                  <a:extLst>
                    <a:ext uri="{9D8B030D-6E8A-4147-A177-3AD203B41FA5}">
                      <a16:colId xmlns:a16="http://schemas.microsoft.com/office/drawing/2014/main" val="2893275593"/>
                    </a:ext>
                  </a:extLst>
                </a:gridCol>
                <a:gridCol w="1142090">
                  <a:extLst>
                    <a:ext uri="{9D8B030D-6E8A-4147-A177-3AD203B41FA5}">
                      <a16:colId xmlns:a16="http://schemas.microsoft.com/office/drawing/2014/main" val="976257506"/>
                    </a:ext>
                  </a:extLst>
                </a:gridCol>
                <a:gridCol w="1142090">
                  <a:extLst>
                    <a:ext uri="{9D8B030D-6E8A-4147-A177-3AD203B41FA5}">
                      <a16:colId xmlns:a16="http://schemas.microsoft.com/office/drawing/2014/main" val="1940923445"/>
                    </a:ext>
                  </a:extLst>
                </a:gridCol>
                <a:gridCol w="1142090">
                  <a:extLst>
                    <a:ext uri="{9D8B030D-6E8A-4147-A177-3AD203B41FA5}">
                      <a16:colId xmlns:a16="http://schemas.microsoft.com/office/drawing/2014/main" val="1656192123"/>
                    </a:ext>
                  </a:extLst>
                </a:gridCol>
                <a:gridCol w="1142090">
                  <a:extLst>
                    <a:ext uri="{9D8B030D-6E8A-4147-A177-3AD203B41FA5}">
                      <a16:colId xmlns:a16="http://schemas.microsoft.com/office/drawing/2014/main" val="944618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</a:rPr>
                        <a:t>C: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</a:rPr>
                        <a:t>Users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</a:rPr>
                        <a:t>KS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</a:rPr>
                        <a:t>Desktop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</a:rPr>
                        <a:t>20191202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</a:rPr>
                        <a:t>RPA File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</a:rPr>
                        <a:t>Session3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0667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Ary_Path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50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+mn-ea"/>
                        </a:rPr>
                        <a:t>Ary_Path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+mn-ea"/>
                        </a:rPr>
                        <a:t>(1)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50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+mn-ea"/>
                        </a:rPr>
                        <a:t>Ary_Path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+mn-ea"/>
                        </a:rPr>
                        <a:t>(2)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50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+mn-ea"/>
                        </a:rPr>
                        <a:t>Ary_Path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+mn-ea"/>
                        </a:rPr>
                        <a:t>(3)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50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+mn-ea"/>
                        </a:rPr>
                        <a:t>Ary_Path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+mn-ea"/>
                        </a:rPr>
                        <a:t>(4)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50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+mn-ea"/>
                        </a:rPr>
                        <a:t>Ary_Path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+mn-ea"/>
                        </a:rPr>
                        <a:t>(5)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50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+mn-ea"/>
                        </a:rPr>
                        <a:t>Ary_Path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+mn-ea"/>
                        </a:rPr>
                        <a:t>(6)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77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8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88506" y="2285095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en-US" altLang="ko-KR" sz="7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  <a:endParaRPr lang="ko-KR" altLang="en-US" sz="7200" b="1" kern="0" dirty="0">
              <a:solidFill>
                <a:srgbClr val="5D5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2587" y="3548610"/>
            <a:ext cx="896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ko-KR" altLang="en-US" sz="2000" kern="0" spc="-151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순서도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488504" y="3391694"/>
            <a:ext cx="6974704" cy="0"/>
          </a:xfrm>
          <a:prstGeom prst="line">
            <a:avLst/>
          </a:prstGeom>
          <a:noFill/>
          <a:ln w="6350" cap="flat" cmpd="sng" algn="ctr">
            <a:solidFill>
              <a:srgbClr val="898F8D"/>
            </a:solidFill>
            <a:prstDash val="solid"/>
            <a:miter lim="800000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100940" y="3103647"/>
            <a:ext cx="1422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505" latinLnBrk="0">
              <a:defRPr/>
            </a:pPr>
            <a:r>
              <a:rPr lang="en-US" altLang="ko-KR" sz="1050" kern="0" dirty="0">
                <a:latin typeface="맑은 고딕" pitchFamily="50" charset="-127"/>
              </a:rPr>
              <a:t>RPA </a:t>
            </a:r>
            <a:r>
              <a:rPr lang="ko-KR" altLang="en-US" sz="1050" kern="0" dirty="0">
                <a:latin typeface="맑은 고딕" pitchFamily="50" charset="-127"/>
              </a:rPr>
              <a:t>기초개발자과정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88506" y="2285095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en-US" altLang="ko-KR" sz="7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  <a:endParaRPr lang="ko-KR" altLang="en-US" sz="7200" b="1" kern="0" dirty="0">
              <a:solidFill>
                <a:srgbClr val="5D5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2587" y="3548610"/>
            <a:ext cx="2066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ko-KR" altLang="en-US" sz="2000" kern="0" spc="-151" dirty="0" err="1">
                <a:solidFill>
                  <a:srgbClr val="5D5B5B"/>
                </a:solidFill>
                <a:latin typeface="맑은 고딕" pitchFamily="50" charset="-127"/>
              </a:rPr>
              <a:t>반복문</a:t>
            </a:r>
            <a:r>
              <a:rPr lang="ko-KR" altLang="en-US" sz="2000" kern="0" spc="-151" dirty="0">
                <a:solidFill>
                  <a:srgbClr val="5D5B5B"/>
                </a:solidFill>
                <a:latin typeface="맑은 고딕" pitchFamily="50" charset="-127"/>
              </a:rPr>
              <a:t> 구성</a:t>
            </a:r>
            <a:r>
              <a:rPr lang="en-US" altLang="ko-KR" sz="2000" kern="0" spc="-151" dirty="0">
                <a:solidFill>
                  <a:srgbClr val="5D5B5B"/>
                </a:solidFill>
                <a:latin typeface="맑은 고딕" pitchFamily="50" charset="-127"/>
              </a:rPr>
              <a:t>(Loop)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488504" y="3391694"/>
            <a:ext cx="6974704" cy="0"/>
          </a:xfrm>
          <a:prstGeom prst="line">
            <a:avLst/>
          </a:prstGeom>
          <a:noFill/>
          <a:ln w="6350" cap="flat" cmpd="sng" algn="ctr">
            <a:solidFill>
              <a:srgbClr val="898F8D"/>
            </a:solidFill>
            <a:prstDash val="solid"/>
            <a:miter lim="800000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100940" y="3103647"/>
            <a:ext cx="1422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505" latinLnBrk="0">
              <a:defRPr/>
            </a:pPr>
            <a:r>
              <a:rPr lang="en-US" altLang="ko-KR" sz="1050" kern="0" dirty="0">
                <a:latin typeface="맑은 고딕" pitchFamily="50" charset="-127"/>
              </a:rPr>
              <a:t>RPA </a:t>
            </a:r>
            <a:r>
              <a:rPr lang="ko-KR" altLang="en-US" sz="1050" kern="0" dirty="0">
                <a:latin typeface="맑은 고딕" pitchFamily="50" charset="-127"/>
              </a:rPr>
              <a:t>기초개발자과정</a:t>
            </a:r>
          </a:p>
        </p:txBody>
      </p:sp>
    </p:spTree>
    <p:extLst>
      <p:ext uri="{BB962C8B-B14F-4D97-AF65-F5344CB8AC3E}">
        <p14:creationId xmlns:p14="http://schemas.microsoft.com/office/powerpoint/2010/main" val="3816718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600391" cy="688126"/>
            <a:chOff x="1188881" y="351819"/>
            <a:chExt cx="2165223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2165223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 err="1">
                  <a:latin typeface="맑은 고딕" pitchFamily="50" charset="-127"/>
                  <a:ea typeface="맑은 고딕" pitchFamily="50" charset="-127"/>
                </a:rPr>
                <a:t>반복문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 구성하기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3D177D5-B9EC-4614-B30C-FE6EAFACA90A}"/>
              </a:ext>
            </a:extLst>
          </p:cNvPr>
          <p:cNvSpPr txBox="1"/>
          <p:nvPr/>
        </p:nvSpPr>
        <p:spPr>
          <a:xfrm>
            <a:off x="272480" y="1220868"/>
            <a:ext cx="784887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RPA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핵심은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→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개만 기억하자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E54587-14AB-40C7-A567-C6F60D892BB3}"/>
              </a:ext>
            </a:extLst>
          </p:cNvPr>
          <p:cNvSpPr txBox="1"/>
          <p:nvPr/>
        </p:nvSpPr>
        <p:spPr>
          <a:xfrm>
            <a:off x="280779" y="1916832"/>
            <a:ext cx="9136717" cy="2476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교재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p34)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조건식과 일치하면 계속 반복한다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Do-While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교재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p34)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→ 한번 실행 후 조건식과 일치하면 계속 반복한다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Each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교재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p35)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→ 배열의 길이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반복한다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Each Row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 → 데이터테이블의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Row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만큼 반복한다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⑤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Flowchart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화살표 → 화살표를 통해서 반복문이 가능하다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9645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600391" cy="688126"/>
            <a:chOff x="1188881" y="351819"/>
            <a:chExt cx="2165223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2165223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 err="1">
                  <a:latin typeface="맑은 고딕" pitchFamily="50" charset="-127"/>
                  <a:ea typeface="맑은 고딕" pitchFamily="50" charset="-127"/>
                </a:rPr>
                <a:t>반복문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 구성하기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654F9A1-0EC3-44FF-AC0B-27A56D667B3D}"/>
              </a:ext>
            </a:extLst>
          </p:cNvPr>
          <p:cNvSpPr txBox="1"/>
          <p:nvPr/>
        </p:nvSpPr>
        <p:spPr>
          <a:xfrm>
            <a:off x="280779" y="1194451"/>
            <a:ext cx="9136717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교재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p34)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조건식과 일치하면 계속 반복한다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F0489E0A-96B5-48A9-A1DD-A062B1B0B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39" y="2132856"/>
            <a:ext cx="50006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75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600391" cy="688126"/>
            <a:chOff x="1188881" y="351819"/>
            <a:chExt cx="2165223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2165223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 err="1">
                  <a:latin typeface="맑은 고딕" pitchFamily="50" charset="-127"/>
                  <a:ea typeface="맑은 고딕" pitchFamily="50" charset="-127"/>
                </a:rPr>
                <a:t>반복문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 구성하기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654F9A1-0EC3-44FF-AC0B-27A56D667B3D}"/>
              </a:ext>
            </a:extLst>
          </p:cNvPr>
          <p:cNvSpPr txBox="1"/>
          <p:nvPr/>
        </p:nvSpPr>
        <p:spPr>
          <a:xfrm>
            <a:off x="280779" y="1194451"/>
            <a:ext cx="9136717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②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Do-While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문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교재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p34)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 → 한번 실행 후 조건식과 일치하면 계속 반복한다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D70E7D3-9B48-494C-A53A-54B2547EA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2132856"/>
            <a:ext cx="5000625" cy="39624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61C7D14-E0D5-428C-B102-1FC7420756FF}"/>
              </a:ext>
            </a:extLst>
          </p:cNvPr>
          <p:cNvCxnSpPr>
            <a:cxnSpLocks/>
          </p:cNvCxnSpPr>
          <p:nvPr/>
        </p:nvCxnSpPr>
        <p:spPr>
          <a:xfrm>
            <a:off x="5241032" y="4077072"/>
            <a:ext cx="10081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25477DA-A822-4164-9A58-0572B58DE299}"/>
              </a:ext>
            </a:extLst>
          </p:cNvPr>
          <p:cNvSpPr txBox="1"/>
          <p:nvPr/>
        </p:nvSpPr>
        <p:spPr>
          <a:xfrm>
            <a:off x="6271286" y="3754740"/>
            <a:ext cx="2714162" cy="998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먼저 실행 후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조건검사한다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순서를 잘 보세요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1D16D25-0636-4B2B-B948-65868E628164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241033" y="4753540"/>
            <a:ext cx="2387334" cy="835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68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600391" cy="688126"/>
            <a:chOff x="1188881" y="351819"/>
            <a:chExt cx="2165223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2165223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 err="1">
                  <a:latin typeface="맑은 고딕" pitchFamily="50" charset="-127"/>
                  <a:ea typeface="맑은 고딕" pitchFamily="50" charset="-127"/>
                </a:rPr>
                <a:t>반복문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 구성하기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654F9A1-0EC3-44FF-AC0B-27A56D667B3D}"/>
              </a:ext>
            </a:extLst>
          </p:cNvPr>
          <p:cNvSpPr txBox="1"/>
          <p:nvPr/>
        </p:nvSpPr>
        <p:spPr>
          <a:xfrm>
            <a:off x="280779" y="1194451"/>
            <a:ext cx="9136717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③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For Each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문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교재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p35)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→ 배열의 길이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개수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만큼 반복한다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F81E1611-B399-4D25-AF28-B5ED04FEF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57" y="1885877"/>
            <a:ext cx="3333750" cy="4600575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301A4664-8FD9-4546-A250-00D87E0E4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954" y="1839092"/>
            <a:ext cx="2560542" cy="235478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3BB15D-1A57-45F8-870E-5955B1514F61}"/>
              </a:ext>
            </a:extLst>
          </p:cNvPr>
          <p:cNvSpPr/>
          <p:nvPr/>
        </p:nvSpPr>
        <p:spPr>
          <a:xfrm>
            <a:off x="8369122" y="3140968"/>
            <a:ext cx="1048374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14C312F-1987-43FE-B430-C267C8B0673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800872" y="3284984"/>
            <a:ext cx="4568250" cy="209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D65370A-3FE4-4FB1-A144-71FB37900468}"/>
              </a:ext>
            </a:extLst>
          </p:cNvPr>
          <p:cNvSpPr txBox="1"/>
          <p:nvPr/>
        </p:nvSpPr>
        <p:spPr>
          <a:xfrm>
            <a:off x="4238456" y="2230849"/>
            <a:ext cx="2298720" cy="10541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이거 누르면 속성창이 등장하고 속성창에서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TypeArgument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항상 타입을 맞춘다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CE1230A-7D3B-43E1-A6CC-5A396BF2F026}"/>
              </a:ext>
            </a:extLst>
          </p:cNvPr>
          <p:cNvCxnSpPr>
            <a:cxnSpLocks/>
          </p:cNvCxnSpPr>
          <p:nvPr/>
        </p:nvCxnSpPr>
        <p:spPr>
          <a:xfrm>
            <a:off x="3651927" y="3902820"/>
            <a:ext cx="1909182" cy="16938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7A4547-9090-4D1D-BDCB-950482E92E82}"/>
              </a:ext>
            </a:extLst>
          </p:cNvPr>
          <p:cNvSpPr/>
          <p:nvPr/>
        </p:nvSpPr>
        <p:spPr>
          <a:xfrm>
            <a:off x="2216696" y="3657908"/>
            <a:ext cx="1435231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E6992F-B0FF-4591-B4B8-85386436BAD1}"/>
              </a:ext>
            </a:extLst>
          </p:cNvPr>
          <p:cNvSpPr txBox="1"/>
          <p:nvPr/>
        </p:nvSpPr>
        <p:spPr>
          <a:xfrm>
            <a:off x="5568411" y="5404470"/>
            <a:ext cx="1112781" cy="3770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항상 배열이다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1371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600391" cy="688126"/>
            <a:chOff x="1188881" y="351819"/>
            <a:chExt cx="2165223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2165223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 err="1">
                  <a:latin typeface="맑은 고딕" pitchFamily="50" charset="-127"/>
                  <a:ea typeface="맑은 고딕" pitchFamily="50" charset="-127"/>
                </a:rPr>
                <a:t>반복문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 구성하기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654F9A1-0EC3-44FF-AC0B-27A56D667B3D}"/>
              </a:ext>
            </a:extLst>
          </p:cNvPr>
          <p:cNvSpPr txBox="1"/>
          <p:nvPr/>
        </p:nvSpPr>
        <p:spPr>
          <a:xfrm>
            <a:off x="280779" y="1194451"/>
            <a:ext cx="9136717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④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For Each Row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문 → 데이터테이블의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Row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수 만큼 반복한다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F6FDACA-3D0A-43D4-8879-81F93A6C2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61276"/>
            <a:ext cx="3467100" cy="47625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0835CD-48B2-4312-8EAE-6C006046B955}"/>
              </a:ext>
            </a:extLst>
          </p:cNvPr>
          <p:cNvSpPr/>
          <p:nvPr/>
        </p:nvSpPr>
        <p:spPr>
          <a:xfrm>
            <a:off x="2786334" y="2780928"/>
            <a:ext cx="1518594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45490C0-5024-466E-9121-BB94B4BAA32F}"/>
              </a:ext>
            </a:extLst>
          </p:cNvPr>
          <p:cNvCxnSpPr>
            <a:cxnSpLocks/>
          </p:cNvCxnSpPr>
          <p:nvPr/>
        </p:nvCxnSpPr>
        <p:spPr>
          <a:xfrm>
            <a:off x="4304928" y="2924944"/>
            <a:ext cx="10736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95019A-F7EE-4015-B03E-E34E043337E6}"/>
              </a:ext>
            </a:extLst>
          </p:cNvPr>
          <p:cNvSpPr txBox="1"/>
          <p:nvPr/>
        </p:nvSpPr>
        <p:spPr>
          <a:xfrm>
            <a:off x="5430173" y="2700427"/>
            <a:ext cx="1430798" cy="3770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항상 데이터테이블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14518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600391" cy="688126"/>
            <a:chOff x="1188881" y="351819"/>
            <a:chExt cx="2165223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2165223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 err="1">
                  <a:latin typeface="맑은 고딕" pitchFamily="50" charset="-127"/>
                  <a:ea typeface="맑은 고딕" pitchFamily="50" charset="-127"/>
                </a:rPr>
                <a:t>반복문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 구성하기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654F9A1-0EC3-44FF-AC0B-27A56D667B3D}"/>
              </a:ext>
            </a:extLst>
          </p:cNvPr>
          <p:cNvSpPr txBox="1"/>
          <p:nvPr/>
        </p:nvSpPr>
        <p:spPr>
          <a:xfrm>
            <a:off x="280779" y="1194451"/>
            <a:ext cx="9136717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⑤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Flowchart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의 화살표 → 화살표를 통해서 반복문이 가능하다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.(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교재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p42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페이지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)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831416E-25F6-46C2-8563-51FEDC77B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251912"/>
            <a:ext cx="6226080" cy="303302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1090EF-9AF9-4983-9BC0-E166DC651EFC}"/>
              </a:ext>
            </a:extLst>
          </p:cNvPr>
          <p:cNvSpPr/>
          <p:nvPr/>
        </p:nvSpPr>
        <p:spPr>
          <a:xfrm>
            <a:off x="5097016" y="3429000"/>
            <a:ext cx="1518594" cy="9361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685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88506" y="2285095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en-US" altLang="ko-KR" sz="7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05</a:t>
            </a:r>
            <a:endParaRPr lang="ko-KR" altLang="en-US" sz="7200" b="1" kern="0" dirty="0">
              <a:solidFill>
                <a:srgbClr val="5D5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2587" y="3548610"/>
            <a:ext cx="2665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ko-KR" altLang="en-US" sz="2000" kern="0" spc="-151" dirty="0">
                <a:solidFill>
                  <a:srgbClr val="5D5B5B"/>
                </a:solidFill>
                <a:latin typeface="맑은 고딕" pitchFamily="50" charset="-127"/>
              </a:rPr>
              <a:t>데이터테이블</a:t>
            </a:r>
            <a:r>
              <a:rPr lang="en-US" altLang="ko-KR" sz="2000" kern="0" spc="-151" dirty="0">
                <a:solidFill>
                  <a:srgbClr val="5D5B5B"/>
                </a:solidFill>
                <a:latin typeface="맑은 고딕" pitchFamily="50" charset="-127"/>
              </a:rPr>
              <a:t>(</a:t>
            </a:r>
            <a:r>
              <a:rPr lang="en-US" altLang="ko-KR" sz="2000" kern="0" spc="-151" dirty="0" err="1">
                <a:solidFill>
                  <a:srgbClr val="5D5B5B"/>
                </a:solidFill>
                <a:latin typeface="맑은 고딕" pitchFamily="50" charset="-127"/>
              </a:rPr>
              <a:t>Datatable</a:t>
            </a:r>
            <a:r>
              <a:rPr lang="en-US" altLang="ko-KR" sz="2000" kern="0" spc="-151" dirty="0">
                <a:solidFill>
                  <a:srgbClr val="5D5B5B"/>
                </a:solidFill>
                <a:latin typeface="맑은 고딕" pitchFamily="50" charset="-127"/>
              </a:rPr>
              <a:t>)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488504" y="3391694"/>
            <a:ext cx="6974704" cy="0"/>
          </a:xfrm>
          <a:prstGeom prst="line">
            <a:avLst/>
          </a:prstGeom>
          <a:noFill/>
          <a:ln w="6350" cap="flat" cmpd="sng" algn="ctr">
            <a:solidFill>
              <a:srgbClr val="898F8D"/>
            </a:solidFill>
            <a:prstDash val="solid"/>
            <a:miter lim="800000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100940" y="3103647"/>
            <a:ext cx="1422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505" latinLnBrk="0">
              <a:defRPr/>
            </a:pPr>
            <a:r>
              <a:rPr lang="en-US" altLang="ko-KR" sz="1050" kern="0" dirty="0">
                <a:latin typeface="맑은 고딕" pitchFamily="50" charset="-127"/>
              </a:rPr>
              <a:t>RPA </a:t>
            </a:r>
            <a:r>
              <a:rPr lang="ko-KR" altLang="en-US" sz="1050" kern="0" dirty="0">
                <a:latin typeface="맑은 고딕" pitchFamily="50" charset="-127"/>
              </a:rPr>
              <a:t>기초개발자과정</a:t>
            </a:r>
          </a:p>
        </p:txBody>
      </p:sp>
    </p:spTree>
    <p:extLst>
      <p:ext uri="{BB962C8B-B14F-4D97-AF65-F5344CB8AC3E}">
        <p14:creationId xmlns:p14="http://schemas.microsoft.com/office/powerpoint/2010/main" val="3682725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218877" cy="688126"/>
            <a:chOff x="1188881" y="351819"/>
            <a:chExt cx="1847554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847554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데이터테이블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1CCD9C9D-A35E-4020-A71B-4BF20A12A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44" y="1724412"/>
            <a:ext cx="6035678" cy="20854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2AEB5C9-4485-4230-9FF1-A804652C4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44" y="4059542"/>
            <a:ext cx="6035678" cy="77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0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51537" y="351030"/>
            <a:ext cx="1754006" cy="688126"/>
            <a:chOff x="1188881" y="351819"/>
            <a:chExt cx="1460477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142809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순서도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048C72-33BC-4708-9787-B80A36142681}"/>
              </a:ext>
            </a:extLst>
          </p:cNvPr>
          <p:cNvSpPr/>
          <p:nvPr/>
        </p:nvSpPr>
        <p:spPr>
          <a:xfrm>
            <a:off x="1136577" y="1135146"/>
            <a:ext cx="8208912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순서도</a:t>
            </a:r>
            <a:r>
              <a:rPr lang="en-US" altLang="ko-KR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영어</a:t>
            </a:r>
            <a:r>
              <a:rPr lang="en-US" altLang="ko-KR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flowchart)</a:t>
            </a:r>
            <a:r>
              <a:rPr lang="ko-KR" altLang="en-US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다이어그램의 종류 중 하나로 여러 종류의 상자와 이를 이어주는 화살표를 이용해 명령의 순서를 보여주는 알고리즘 혹은 프로세스를 말한다</a:t>
            </a:r>
            <a:r>
              <a:rPr lang="en-US" altLang="ko-KR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다이어그램 표현은 주어진 문제에 대한 솔루션 모델을 보여준다</a:t>
            </a:r>
            <a:r>
              <a:rPr lang="en-US" altLang="ko-KR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A86720-B97F-43EF-AB2B-F0A9B7F8C7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80" y="2263068"/>
            <a:ext cx="2967251" cy="40462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51537" y="351030"/>
            <a:ext cx="2036135" cy="688126"/>
            <a:chOff x="1188881" y="351819"/>
            <a:chExt cx="1695392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2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2)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순서도 기호</a:t>
              </a:r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4421B79-E6F7-4606-9B1F-EA6AC1805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359429"/>
              </p:ext>
            </p:extLst>
          </p:nvPr>
        </p:nvGraphicFramePr>
        <p:xfrm>
          <a:off x="128464" y="1096039"/>
          <a:ext cx="9577063" cy="55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312">
                  <a:extLst>
                    <a:ext uri="{9D8B030D-6E8A-4147-A177-3AD203B41FA5}">
                      <a16:colId xmlns:a16="http://schemas.microsoft.com/office/drawing/2014/main" val="3352857342"/>
                    </a:ext>
                  </a:extLst>
                </a:gridCol>
                <a:gridCol w="1613823">
                  <a:extLst>
                    <a:ext uri="{9D8B030D-6E8A-4147-A177-3AD203B41FA5}">
                      <a16:colId xmlns:a16="http://schemas.microsoft.com/office/drawing/2014/main" val="590978078"/>
                    </a:ext>
                  </a:extLst>
                </a:gridCol>
                <a:gridCol w="2852081">
                  <a:extLst>
                    <a:ext uri="{9D8B030D-6E8A-4147-A177-3AD203B41FA5}">
                      <a16:colId xmlns:a16="http://schemas.microsoft.com/office/drawing/2014/main" val="685232014"/>
                    </a:ext>
                  </a:extLst>
                </a:gridCol>
                <a:gridCol w="3797847">
                  <a:extLst>
                    <a:ext uri="{9D8B030D-6E8A-4147-A177-3AD203B41FA5}">
                      <a16:colId xmlns:a16="http://schemas.microsoft.com/office/drawing/2014/main" val="4134345671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6759214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시작지점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종료지점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순서도의 시작과 끝을 의미한다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351649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준비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선언 및 초기화를 의미한다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933418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처리할 작업을 의미한다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963975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판단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조건문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참과 거짓을 판단한다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72389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데이터를 입력 또는 출력한다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804915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흐름선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각종 처리를 연결한다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868689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연결자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다른 곳으로 연결을 표시한다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985346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반복할 작업을 표시한다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247387"/>
                  </a:ext>
                </a:extLst>
              </a:tr>
            </a:tbl>
          </a:graphicData>
        </a:graphic>
      </p:graphicFrame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81F5AB13-3C9B-4251-872B-B497A490F424}"/>
              </a:ext>
            </a:extLst>
          </p:cNvPr>
          <p:cNvSpPr/>
          <p:nvPr/>
        </p:nvSpPr>
        <p:spPr>
          <a:xfrm>
            <a:off x="301055" y="1806050"/>
            <a:ext cx="900000" cy="360000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준비 7">
            <a:extLst>
              <a:ext uri="{FF2B5EF4-FFF2-40B4-BE49-F238E27FC236}">
                <a16:creationId xmlns:a16="http://schemas.microsoft.com/office/drawing/2014/main" id="{7E5F335E-E88C-4F0D-A9AB-C52939D598B4}"/>
              </a:ext>
            </a:extLst>
          </p:cNvPr>
          <p:cNvSpPr/>
          <p:nvPr/>
        </p:nvSpPr>
        <p:spPr>
          <a:xfrm>
            <a:off x="303332" y="2437620"/>
            <a:ext cx="900000" cy="360000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CFD4A-4056-4947-AA59-B1979F24CDAE}"/>
              </a:ext>
            </a:extLst>
          </p:cNvPr>
          <p:cNvSpPr/>
          <p:nvPr/>
        </p:nvSpPr>
        <p:spPr>
          <a:xfrm>
            <a:off x="303332" y="3048680"/>
            <a:ext cx="90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7C6D2723-BAAF-49F0-BC84-5DF5B59E27C2}"/>
              </a:ext>
            </a:extLst>
          </p:cNvPr>
          <p:cNvSpPr/>
          <p:nvPr/>
        </p:nvSpPr>
        <p:spPr>
          <a:xfrm>
            <a:off x="6033120" y="3629408"/>
            <a:ext cx="1692000" cy="43200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물이 끓고 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있는가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7FB1477D-AD73-41BC-99F1-6848BEFD2ED1}"/>
              </a:ext>
            </a:extLst>
          </p:cNvPr>
          <p:cNvSpPr/>
          <p:nvPr/>
        </p:nvSpPr>
        <p:spPr>
          <a:xfrm>
            <a:off x="308584" y="4282976"/>
            <a:ext cx="900000" cy="360000"/>
          </a:xfrm>
          <a:prstGeom prst="flowChartInputOutpu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2C00481-69E0-4605-B0F6-AEB0700F887D}"/>
              </a:ext>
            </a:extLst>
          </p:cNvPr>
          <p:cNvCxnSpPr>
            <a:cxnSpLocks/>
          </p:cNvCxnSpPr>
          <p:nvPr/>
        </p:nvCxnSpPr>
        <p:spPr>
          <a:xfrm>
            <a:off x="301336" y="5085184"/>
            <a:ext cx="9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E7B19C92-EC5A-4AA1-9ED4-7D9C30AEAB5B}"/>
              </a:ext>
            </a:extLst>
          </p:cNvPr>
          <p:cNvSpPr/>
          <p:nvPr/>
        </p:nvSpPr>
        <p:spPr>
          <a:xfrm>
            <a:off x="661336" y="5589240"/>
            <a:ext cx="180000" cy="18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9D29624-881B-4174-9299-FF7B0F65A47B}"/>
              </a:ext>
            </a:extLst>
          </p:cNvPr>
          <p:cNvSpPr/>
          <p:nvPr/>
        </p:nvSpPr>
        <p:spPr>
          <a:xfrm>
            <a:off x="6033120" y="1835553"/>
            <a:ext cx="900000" cy="360000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수행의 시작/종료 27">
            <a:extLst>
              <a:ext uri="{FF2B5EF4-FFF2-40B4-BE49-F238E27FC236}">
                <a16:creationId xmlns:a16="http://schemas.microsoft.com/office/drawing/2014/main" id="{187B2ABF-49DB-4DDF-A367-B77866CF9FAD}"/>
              </a:ext>
            </a:extLst>
          </p:cNvPr>
          <p:cNvSpPr/>
          <p:nvPr/>
        </p:nvSpPr>
        <p:spPr>
          <a:xfrm>
            <a:off x="7113240" y="1835552"/>
            <a:ext cx="900000" cy="360000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순서도: 준비 29">
            <a:extLst>
              <a:ext uri="{FF2B5EF4-FFF2-40B4-BE49-F238E27FC236}">
                <a16:creationId xmlns:a16="http://schemas.microsoft.com/office/drawing/2014/main" id="{DAE2368E-A538-4374-BF22-2AB4ED3CDC8A}"/>
              </a:ext>
            </a:extLst>
          </p:cNvPr>
          <p:cNvSpPr/>
          <p:nvPr/>
        </p:nvSpPr>
        <p:spPr>
          <a:xfrm>
            <a:off x="6033120" y="2391296"/>
            <a:ext cx="1260000" cy="432000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라면재료 세팅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0EA877-B468-4AE0-A2BB-C6B03036C128}"/>
              </a:ext>
            </a:extLst>
          </p:cNvPr>
          <p:cNvSpPr/>
          <p:nvPr/>
        </p:nvSpPr>
        <p:spPr>
          <a:xfrm>
            <a:off x="6033120" y="3017565"/>
            <a:ext cx="900000" cy="43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 넣기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A336150-6350-4947-A8D6-9BD3C26720EF}"/>
              </a:ext>
            </a:extLst>
          </p:cNvPr>
          <p:cNvSpPr/>
          <p:nvPr/>
        </p:nvSpPr>
        <p:spPr>
          <a:xfrm>
            <a:off x="7098357" y="3017565"/>
            <a:ext cx="900000" cy="43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라면스프넣기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6FB6D7B-6AAE-4E9D-8C7D-C595495C44D1}"/>
              </a:ext>
            </a:extLst>
          </p:cNvPr>
          <p:cNvSpPr/>
          <p:nvPr/>
        </p:nvSpPr>
        <p:spPr>
          <a:xfrm>
            <a:off x="8146118" y="3008000"/>
            <a:ext cx="900000" cy="43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 넣기</a:t>
            </a:r>
          </a:p>
        </p:txBody>
      </p:sp>
      <p:sp>
        <p:nvSpPr>
          <p:cNvPr id="36" name="순서도: 판단 35">
            <a:extLst>
              <a:ext uri="{FF2B5EF4-FFF2-40B4-BE49-F238E27FC236}">
                <a16:creationId xmlns:a16="http://schemas.microsoft.com/office/drawing/2014/main" id="{0F9C1055-3C49-40B0-B5C7-72CA83D75F79}"/>
              </a:ext>
            </a:extLst>
          </p:cNvPr>
          <p:cNvSpPr/>
          <p:nvPr/>
        </p:nvSpPr>
        <p:spPr>
          <a:xfrm>
            <a:off x="301336" y="3666232"/>
            <a:ext cx="900000" cy="36000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판단 36">
            <a:extLst>
              <a:ext uri="{FF2B5EF4-FFF2-40B4-BE49-F238E27FC236}">
                <a16:creationId xmlns:a16="http://schemas.microsoft.com/office/drawing/2014/main" id="{CE6A798E-97A7-4ED4-AD08-E6EC4D4F4339}"/>
              </a:ext>
            </a:extLst>
          </p:cNvPr>
          <p:cNvSpPr/>
          <p:nvPr/>
        </p:nvSpPr>
        <p:spPr>
          <a:xfrm>
            <a:off x="7941520" y="3629408"/>
            <a:ext cx="1692000" cy="43200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분이 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경과했는가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순서도: 데이터 37">
            <a:extLst>
              <a:ext uri="{FF2B5EF4-FFF2-40B4-BE49-F238E27FC236}">
                <a16:creationId xmlns:a16="http://schemas.microsoft.com/office/drawing/2014/main" id="{8AD84BBC-B3DD-4443-8797-4BE6BE60BDF0}"/>
              </a:ext>
            </a:extLst>
          </p:cNvPr>
          <p:cNvSpPr/>
          <p:nvPr/>
        </p:nvSpPr>
        <p:spPr>
          <a:xfrm>
            <a:off x="6105288" y="4242344"/>
            <a:ext cx="1440000" cy="432000"/>
          </a:xfrm>
          <a:prstGeom prst="flowChartInputOutpu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라면완성</a:t>
            </a:r>
          </a:p>
        </p:txBody>
      </p:sp>
      <p:sp>
        <p:nvSpPr>
          <p:cNvPr id="39" name="순서도: 수행의 시작/종료 38">
            <a:extLst>
              <a:ext uri="{FF2B5EF4-FFF2-40B4-BE49-F238E27FC236}">
                <a16:creationId xmlns:a16="http://schemas.microsoft.com/office/drawing/2014/main" id="{089DB2F0-7507-40D7-9377-39C95D01FEA3}"/>
              </a:ext>
            </a:extLst>
          </p:cNvPr>
          <p:cNvSpPr/>
          <p:nvPr/>
        </p:nvSpPr>
        <p:spPr>
          <a:xfrm>
            <a:off x="6095120" y="4898576"/>
            <a:ext cx="900000" cy="360000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52DB592-CB45-4F8D-BC01-0AE6DC21E6B0}"/>
              </a:ext>
            </a:extLst>
          </p:cNvPr>
          <p:cNvCxnSpPr>
            <a:cxnSpLocks/>
          </p:cNvCxnSpPr>
          <p:nvPr/>
        </p:nvCxnSpPr>
        <p:spPr>
          <a:xfrm>
            <a:off x="6995120" y="5078576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준비 46">
            <a:extLst>
              <a:ext uri="{FF2B5EF4-FFF2-40B4-BE49-F238E27FC236}">
                <a16:creationId xmlns:a16="http://schemas.microsoft.com/office/drawing/2014/main" id="{CE2B26D3-1603-4509-AD72-8FEB80D4C81A}"/>
              </a:ext>
            </a:extLst>
          </p:cNvPr>
          <p:cNvSpPr/>
          <p:nvPr/>
        </p:nvSpPr>
        <p:spPr>
          <a:xfrm>
            <a:off x="7545288" y="4858706"/>
            <a:ext cx="1260000" cy="432000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라면재료 세팅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357A8AB-24A1-4BA3-B1F1-90FEFA9CBC0B}"/>
              </a:ext>
            </a:extLst>
          </p:cNvPr>
          <p:cNvGrpSpPr/>
          <p:nvPr/>
        </p:nvGrpSpPr>
        <p:grpSpPr>
          <a:xfrm>
            <a:off x="342627" y="6037032"/>
            <a:ext cx="900000" cy="540000"/>
            <a:chOff x="-2031776" y="3753056"/>
            <a:chExt cx="900000" cy="540000"/>
          </a:xfrm>
        </p:grpSpPr>
        <p:sp>
          <p:nvSpPr>
            <p:cNvPr id="22" name="순서도: 처리 21">
              <a:extLst>
                <a:ext uri="{FF2B5EF4-FFF2-40B4-BE49-F238E27FC236}">
                  <a16:creationId xmlns:a16="http://schemas.microsoft.com/office/drawing/2014/main" id="{50BEF4F3-CD92-4523-974A-74A0CFA03C9A}"/>
                </a:ext>
              </a:extLst>
            </p:cNvPr>
            <p:cNvSpPr/>
            <p:nvPr/>
          </p:nvSpPr>
          <p:spPr>
            <a:xfrm>
              <a:off x="-2031776" y="3933056"/>
              <a:ext cx="900000" cy="360000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순서도: 처리 48">
              <a:extLst>
                <a:ext uri="{FF2B5EF4-FFF2-40B4-BE49-F238E27FC236}">
                  <a16:creationId xmlns:a16="http://schemas.microsoft.com/office/drawing/2014/main" id="{BC79A3B8-D207-4C03-B88C-E4029A038BCD}"/>
                </a:ext>
              </a:extLst>
            </p:cNvPr>
            <p:cNvSpPr/>
            <p:nvPr/>
          </p:nvSpPr>
          <p:spPr>
            <a:xfrm>
              <a:off x="-2031776" y="3753056"/>
              <a:ext cx="900000" cy="180000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순서도: 연결자 49">
            <a:extLst>
              <a:ext uri="{FF2B5EF4-FFF2-40B4-BE49-F238E27FC236}">
                <a16:creationId xmlns:a16="http://schemas.microsoft.com/office/drawing/2014/main" id="{7F7CBCC6-2316-4565-B1ED-407712E9F862}"/>
              </a:ext>
            </a:extLst>
          </p:cNvPr>
          <p:cNvSpPr/>
          <p:nvPr/>
        </p:nvSpPr>
        <p:spPr>
          <a:xfrm>
            <a:off x="8333648" y="5594744"/>
            <a:ext cx="180000" cy="18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B99A8CB-0C7C-4830-820A-20FFA14A4591}"/>
              </a:ext>
            </a:extLst>
          </p:cNvPr>
          <p:cNvCxnSpPr>
            <a:cxnSpLocks/>
          </p:cNvCxnSpPr>
          <p:nvPr/>
        </p:nvCxnSpPr>
        <p:spPr>
          <a:xfrm>
            <a:off x="8426736" y="5414744"/>
            <a:ext cx="0" cy="18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AD8ADA8-B375-4ACC-B36A-D3FC262FE2A8}"/>
              </a:ext>
            </a:extLst>
          </p:cNvPr>
          <p:cNvCxnSpPr>
            <a:cxnSpLocks/>
          </p:cNvCxnSpPr>
          <p:nvPr/>
        </p:nvCxnSpPr>
        <p:spPr>
          <a:xfrm flipH="1">
            <a:off x="7753416" y="5698768"/>
            <a:ext cx="5700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판단 52">
            <a:extLst>
              <a:ext uri="{FF2B5EF4-FFF2-40B4-BE49-F238E27FC236}">
                <a16:creationId xmlns:a16="http://schemas.microsoft.com/office/drawing/2014/main" id="{1613522F-BBAC-489A-8558-D9DF481CC0EE}"/>
              </a:ext>
            </a:extLst>
          </p:cNvPr>
          <p:cNvSpPr/>
          <p:nvPr/>
        </p:nvSpPr>
        <p:spPr>
          <a:xfrm>
            <a:off x="6027384" y="5485864"/>
            <a:ext cx="1692000" cy="43200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물이 끓고 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있는가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D1000E6-9212-49FD-9FBB-67120AB8EA7D}"/>
              </a:ext>
            </a:extLst>
          </p:cNvPr>
          <p:cNvGrpSpPr/>
          <p:nvPr/>
        </p:nvGrpSpPr>
        <p:grpSpPr>
          <a:xfrm>
            <a:off x="6039351" y="6037032"/>
            <a:ext cx="900000" cy="540000"/>
            <a:chOff x="-2031776" y="3753056"/>
            <a:chExt cx="900000" cy="540000"/>
          </a:xfrm>
        </p:grpSpPr>
        <p:sp>
          <p:nvSpPr>
            <p:cNvPr id="55" name="순서도: 처리 54">
              <a:extLst>
                <a:ext uri="{FF2B5EF4-FFF2-40B4-BE49-F238E27FC236}">
                  <a16:creationId xmlns:a16="http://schemas.microsoft.com/office/drawing/2014/main" id="{54232F25-146C-49CA-B8E6-D6F8216A26D9}"/>
                </a:ext>
              </a:extLst>
            </p:cNvPr>
            <p:cNvSpPr/>
            <p:nvPr/>
          </p:nvSpPr>
          <p:spPr>
            <a:xfrm>
              <a:off x="-2031776" y="3933056"/>
              <a:ext cx="900000" cy="360000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순서도: 처리 55">
              <a:extLst>
                <a:ext uri="{FF2B5EF4-FFF2-40B4-BE49-F238E27FC236}">
                  <a16:creationId xmlns:a16="http://schemas.microsoft.com/office/drawing/2014/main" id="{ABDC67BE-BFD3-4AB7-B485-475CFD2F9E2C}"/>
                </a:ext>
              </a:extLst>
            </p:cNvPr>
            <p:cNvSpPr/>
            <p:nvPr/>
          </p:nvSpPr>
          <p:spPr>
            <a:xfrm>
              <a:off x="-2031776" y="3753056"/>
              <a:ext cx="900000" cy="180000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반복작업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744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51537" y="351030"/>
            <a:ext cx="3264035" cy="688126"/>
            <a:chOff x="1188881" y="351819"/>
            <a:chExt cx="2717808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2717808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3)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순서도를 그리는 이유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50BC6E1-E94E-4CBB-9CE5-DE1529DDFF53}"/>
              </a:ext>
            </a:extLst>
          </p:cNvPr>
          <p:cNvSpPr/>
          <p:nvPr/>
        </p:nvSpPr>
        <p:spPr>
          <a:xfrm>
            <a:off x="1136577" y="1135146"/>
            <a:ext cx="8136903" cy="2260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순서도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컴퓨터 사고를 시작하는 첫걸음 입니다</a:t>
            </a:r>
            <a:r>
              <a:rPr lang="en-US" altLang="ko-KR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b="1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컴퓨터는 위에서 아래로 순차적으로 처리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하기 때문에 모든 컴퓨터와 관련한 개발은 순서도를 그립니다</a:t>
            </a:r>
            <a:r>
              <a:rPr lang="en-US" altLang="ko-KR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특히</a:t>
            </a:r>
            <a:r>
              <a:rPr lang="en-US" altLang="ko-KR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순서도는 사고를 </a:t>
            </a:r>
            <a:r>
              <a:rPr lang="ko-KR" altLang="en-US" sz="1600" b="1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논리적으로 표현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하는데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많은 도움을 줍니다</a:t>
            </a:r>
            <a:r>
              <a:rPr lang="en-US" altLang="ko-KR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RPA 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개발에 있어서 순서도는 일종의 </a:t>
            </a:r>
            <a:r>
              <a:rPr lang="ko-KR" altLang="en-US" sz="1600" b="1" dirty="0">
                <a:solidFill>
                  <a:srgbClr val="222222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설계도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ko-KR" altLang="en-US" sz="1600" b="1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역할을 합니다</a:t>
            </a:r>
            <a:r>
              <a:rPr lang="en-US" altLang="ko-KR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비전공자 또는 개발경험이 전무한 분들은 순서도 연습을 통해서 </a:t>
            </a:r>
            <a:r>
              <a:rPr lang="ko-KR" altLang="en-US" sz="1600" b="1" dirty="0">
                <a:solidFill>
                  <a:srgbClr val="222222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논리적 사고를 키우고 프로세스 구조를 이해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</a:t>
            </a:r>
            <a:r>
              <a:rPr lang="ko-KR" altLang="en-US" sz="1600" b="1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있게 됩니다</a:t>
            </a:r>
            <a:r>
              <a:rPr lang="en-US" altLang="ko-KR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58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016896" y="693125"/>
          <a:ext cx="5667896" cy="2876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7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★ 순서도 기호에 있는 부분을 활용하여 라면 조리법 순서도를 만들어보자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51537" y="351030"/>
            <a:ext cx="2855269" cy="688126"/>
            <a:chOff x="1188881" y="351819"/>
            <a:chExt cx="2377446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2377446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4)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순서도 연습문제 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98CB7AA-4CF3-432D-839A-7DF0D255BD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29" b="21804"/>
          <a:stretch/>
        </p:blipFill>
        <p:spPr>
          <a:xfrm>
            <a:off x="1149607" y="1638158"/>
            <a:ext cx="2435242" cy="16571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9BCDA4-E51A-42BC-91FE-DD8AEE82F678}"/>
              </a:ext>
            </a:extLst>
          </p:cNvPr>
          <p:cNvSpPr txBox="1"/>
          <p:nvPr/>
        </p:nvSpPr>
        <p:spPr>
          <a:xfrm>
            <a:off x="1064568" y="1209337"/>
            <a:ext cx="2610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보글보글 라면 끓이기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6576" y="3356992"/>
            <a:ext cx="24482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★라면 조리법 순서도★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면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스프를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준비한다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물을 넣는다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물을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만약 물이 끓으면 면과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스프를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넣는다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그렇지 않으면 물을 계속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만약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분이 지나면 불을 끈다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그렇지 않으면 계속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6206721" y="1133476"/>
            <a:ext cx="720000" cy="360000"/>
            <a:chOff x="4520952" y="1052736"/>
            <a:chExt cx="900000" cy="504032"/>
          </a:xfrm>
        </p:grpSpPr>
        <p:sp>
          <p:nvSpPr>
            <p:cNvPr id="12" name="순서도: 수행의 시작/종료 11">
              <a:extLst>
                <a:ext uri="{FF2B5EF4-FFF2-40B4-BE49-F238E27FC236}">
                  <a16:creationId xmlns:a16="http://schemas.microsoft.com/office/drawing/2014/main" id="{49D29624-881B-4174-9299-FF7B0F65A47B}"/>
                </a:ext>
              </a:extLst>
            </p:cNvPr>
            <p:cNvSpPr/>
            <p:nvPr/>
          </p:nvSpPr>
          <p:spPr>
            <a:xfrm>
              <a:off x="4520952" y="1052736"/>
              <a:ext cx="900000" cy="288000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START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1340768"/>
              <a:ext cx="0" cy="21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187B2ABF-49DB-4DDF-A367-B77866CF9FAD}"/>
              </a:ext>
            </a:extLst>
          </p:cNvPr>
          <p:cNvSpPr/>
          <p:nvPr/>
        </p:nvSpPr>
        <p:spPr>
          <a:xfrm>
            <a:off x="6192359" y="6062024"/>
            <a:ext cx="720000" cy="205701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048359" y="1509042"/>
            <a:ext cx="1008000" cy="432000"/>
            <a:chOff x="4448944" y="2348880"/>
            <a:chExt cx="1152000" cy="576040"/>
          </a:xfrm>
        </p:grpSpPr>
        <p:sp>
          <p:nvSpPr>
            <p:cNvPr id="14" name="순서도: 준비 13">
              <a:extLst>
                <a:ext uri="{FF2B5EF4-FFF2-40B4-BE49-F238E27FC236}">
                  <a16:creationId xmlns:a16="http://schemas.microsoft.com/office/drawing/2014/main" id="{DAE2368E-A538-4374-BF22-2AB4ED3CDC8A}"/>
                </a:ext>
              </a:extLst>
            </p:cNvPr>
            <p:cNvSpPr/>
            <p:nvPr/>
          </p:nvSpPr>
          <p:spPr>
            <a:xfrm>
              <a:off x="4448944" y="2348880"/>
              <a:ext cx="1152000" cy="360000"/>
            </a:xfrm>
            <a:prstGeom prst="flowChartPreparat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라면재료 세팅</a:t>
              </a: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5025008" y="2708920"/>
              <a:ext cx="0" cy="21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>
            <a:off x="6227301" y="3557759"/>
            <a:ext cx="720000" cy="468000"/>
            <a:chOff x="4592960" y="3573016"/>
            <a:chExt cx="900000" cy="57604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6FB6D7B-6AAE-4E9D-8C7D-C595495C44D1}"/>
                </a:ext>
              </a:extLst>
            </p:cNvPr>
            <p:cNvSpPr/>
            <p:nvPr/>
          </p:nvSpPr>
          <p:spPr>
            <a:xfrm>
              <a:off x="4592960" y="3573016"/>
              <a:ext cx="90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면</a:t>
              </a:r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0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스프</a:t>
              </a:r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넣기</a:t>
              </a: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5025008" y="3933056"/>
              <a:ext cx="0" cy="21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6195920" y="1957103"/>
            <a:ext cx="720000" cy="360000"/>
            <a:chOff x="4664968" y="2996952"/>
            <a:chExt cx="720000" cy="50403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40EA877-B468-4AE0-A2BB-C6B03036C128}"/>
                </a:ext>
              </a:extLst>
            </p:cNvPr>
            <p:cNvSpPr/>
            <p:nvPr/>
          </p:nvSpPr>
          <p:spPr>
            <a:xfrm>
              <a:off x="4664968" y="2996952"/>
              <a:ext cx="720000" cy="28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 넣기</a:t>
              </a: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5025008" y="3284984"/>
              <a:ext cx="0" cy="21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/>
          <p:cNvGrpSpPr/>
          <p:nvPr/>
        </p:nvGrpSpPr>
        <p:grpSpPr>
          <a:xfrm>
            <a:off x="6215950" y="2320665"/>
            <a:ext cx="720000" cy="648032"/>
            <a:chOff x="8121352" y="1484784"/>
            <a:chExt cx="720000" cy="648032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40EA877-B468-4AE0-A2BB-C6B03036C128}"/>
                </a:ext>
              </a:extLst>
            </p:cNvPr>
            <p:cNvSpPr/>
            <p:nvPr/>
          </p:nvSpPr>
          <p:spPr>
            <a:xfrm>
              <a:off x="8121352" y="1772816"/>
              <a:ext cx="720000" cy="2057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 끓이기</a:t>
              </a:r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8481392" y="1978540"/>
              <a:ext cx="0" cy="1542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8481392" y="1628800"/>
              <a:ext cx="0" cy="144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순서도: 연결자 67">
              <a:extLst>
                <a:ext uri="{FF2B5EF4-FFF2-40B4-BE49-F238E27FC236}">
                  <a16:creationId xmlns:a16="http://schemas.microsoft.com/office/drawing/2014/main" id="{7F7CBCC6-2316-4565-B1ED-407712E9F862}"/>
                </a:ext>
              </a:extLst>
            </p:cNvPr>
            <p:cNvSpPr/>
            <p:nvPr/>
          </p:nvSpPr>
          <p:spPr>
            <a:xfrm>
              <a:off x="8409384" y="1484784"/>
              <a:ext cx="144000" cy="144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5336770" y="2425551"/>
            <a:ext cx="2006531" cy="1142579"/>
            <a:chOff x="6671667" y="2420888"/>
            <a:chExt cx="2006531" cy="1142579"/>
          </a:xfrm>
        </p:grpSpPr>
        <p:sp>
          <p:nvSpPr>
            <p:cNvPr id="11" name="순서도: 판단 10">
              <a:extLst>
                <a:ext uri="{FF2B5EF4-FFF2-40B4-BE49-F238E27FC236}">
                  <a16:creationId xmlns:a16="http://schemas.microsoft.com/office/drawing/2014/main" id="{7C6D2723-BAAF-49F0-BC84-5DF5B59E27C2}"/>
                </a:ext>
              </a:extLst>
            </p:cNvPr>
            <p:cNvSpPr/>
            <p:nvPr/>
          </p:nvSpPr>
          <p:spPr>
            <a:xfrm>
              <a:off x="7166198" y="2987427"/>
              <a:ext cx="1512000" cy="360000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물이 끓고 </a:t>
              </a:r>
              <a:endPara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있는가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7914853" y="3347467"/>
              <a:ext cx="0" cy="21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71667" y="3160018"/>
              <a:ext cx="504056" cy="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1192" y="2420888"/>
              <a:ext cx="0" cy="73915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1192" y="2420888"/>
              <a:ext cx="1152128" cy="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그룹 81"/>
          <p:cNvGrpSpPr/>
          <p:nvPr/>
        </p:nvGrpSpPr>
        <p:grpSpPr>
          <a:xfrm>
            <a:off x="6165956" y="4021406"/>
            <a:ext cx="828000" cy="648032"/>
            <a:chOff x="8121352" y="1484784"/>
            <a:chExt cx="828000" cy="64803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40EA877-B468-4AE0-A2BB-C6B03036C128}"/>
                </a:ext>
              </a:extLst>
            </p:cNvPr>
            <p:cNvSpPr/>
            <p:nvPr/>
          </p:nvSpPr>
          <p:spPr>
            <a:xfrm>
              <a:off x="8121352" y="1772815"/>
              <a:ext cx="828000" cy="21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계속 끓이기</a:t>
              </a:r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8524841" y="1978540"/>
              <a:ext cx="0" cy="1542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8524841" y="1628800"/>
              <a:ext cx="0" cy="144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순서도: 연결자 85">
              <a:extLst>
                <a:ext uri="{FF2B5EF4-FFF2-40B4-BE49-F238E27FC236}">
                  <a16:creationId xmlns:a16="http://schemas.microsoft.com/office/drawing/2014/main" id="{7F7CBCC6-2316-4565-B1ED-407712E9F862}"/>
                </a:ext>
              </a:extLst>
            </p:cNvPr>
            <p:cNvSpPr/>
            <p:nvPr/>
          </p:nvSpPr>
          <p:spPr>
            <a:xfrm>
              <a:off x="8452833" y="1484784"/>
              <a:ext cx="144000" cy="144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5321449" y="4109816"/>
            <a:ext cx="2006531" cy="1142579"/>
            <a:chOff x="6671667" y="2420888"/>
            <a:chExt cx="2006531" cy="1142579"/>
          </a:xfrm>
        </p:grpSpPr>
        <p:sp>
          <p:nvSpPr>
            <p:cNvPr id="88" name="순서도: 판단 87">
              <a:extLst>
                <a:ext uri="{FF2B5EF4-FFF2-40B4-BE49-F238E27FC236}">
                  <a16:creationId xmlns:a16="http://schemas.microsoft.com/office/drawing/2014/main" id="{7C6D2723-BAAF-49F0-BC84-5DF5B59E27C2}"/>
                </a:ext>
              </a:extLst>
            </p:cNvPr>
            <p:cNvSpPr/>
            <p:nvPr/>
          </p:nvSpPr>
          <p:spPr>
            <a:xfrm>
              <a:off x="7166198" y="2987427"/>
              <a:ext cx="1512000" cy="360000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분이</a:t>
              </a:r>
              <a:endPara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경과했는가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7914853" y="3347467"/>
              <a:ext cx="0" cy="21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71667" y="3160018"/>
              <a:ext cx="504056" cy="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1192" y="2420888"/>
              <a:ext cx="0" cy="73915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1192" y="2420888"/>
              <a:ext cx="1152128" cy="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/>
          <p:cNvGrpSpPr/>
          <p:nvPr/>
        </p:nvGrpSpPr>
        <p:grpSpPr>
          <a:xfrm>
            <a:off x="6204635" y="5258991"/>
            <a:ext cx="720000" cy="360000"/>
            <a:chOff x="4664968" y="2996952"/>
            <a:chExt cx="720000" cy="504032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40EA877-B468-4AE0-A2BB-C6B03036C128}"/>
                </a:ext>
              </a:extLst>
            </p:cNvPr>
            <p:cNvSpPr/>
            <p:nvPr/>
          </p:nvSpPr>
          <p:spPr>
            <a:xfrm>
              <a:off x="4664968" y="2996952"/>
              <a:ext cx="720000" cy="28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불 끄기</a:t>
              </a:r>
            </a:p>
          </p:txBody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5025008" y="3284984"/>
              <a:ext cx="0" cy="21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5922359" y="5633687"/>
            <a:ext cx="1260000" cy="450021"/>
            <a:chOff x="6753200" y="1844824"/>
            <a:chExt cx="1260000" cy="450021"/>
          </a:xfrm>
        </p:grpSpPr>
        <p:sp>
          <p:nvSpPr>
            <p:cNvPr id="19" name="순서도: 데이터 18">
              <a:extLst>
                <a:ext uri="{FF2B5EF4-FFF2-40B4-BE49-F238E27FC236}">
                  <a16:creationId xmlns:a16="http://schemas.microsoft.com/office/drawing/2014/main" id="{8AD84BBC-B3DD-4443-8797-4BE6BE60BDF0}"/>
                </a:ext>
              </a:extLst>
            </p:cNvPr>
            <p:cNvSpPr/>
            <p:nvPr/>
          </p:nvSpPr>
          <p:spPr>
            <a:xfrm>
              <a:off x="6753200" y="1844824"/>
              <a:ext cx="1260000" cy="288000"/>
            </a:xfrm>
            <a:prstGeom prst="flowChartInputOutpu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라면완성</a:t>
              </a:r>
            </a:p>
          </p:txBody>
        </p: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7401272" y="2132856"/>
              <a:ext cx="0" cy="161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0152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037632" y="692696"/>
          <a:ext cx="5667896" cy="2876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7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★ 순서도에 내용을 채워보자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42"/>
          <p:cNvGrpSpPr/>
          <p:nvPr/>
        </p:nvGrpSpPr>
        <p:grpSpPr>
          <a:xfrm>
            <a:off x="1051537" y="351030"/>
            <a:ext cx="2855269" cy="688126"/>
            <a:chOff x="1188881" y="351819"/>
            <a:chExt cx="2377446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2377446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4)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순서도 연습문제 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98CB7AA-4CF3-432D-839A-7DF0D255BD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29" b="21804"/>
          <a:stretch/>
        </p:blipFill>
        <p:spPr>
          <a:xfrm>
            <a:off x="1149607" y="1638158"/>
            <a:ext cx="2435242" cy="16571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9BCDA4-E51A-42BC-91FE-DD8AEE82F678}"/>
              </a:ext>
            </a:extLst>
          </p:cNvPr>
          <p:cNvSpPr txBox="1"/>
          <p:nvPr/>
        </p:nvSpPr>
        <p:spPr>
          <a:xfrm>
            <a:off x="1064568" y="1209337"/>
            <a:ext cx="2610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보글보글 라면 끓이기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6576" y="3356992"/>
            <a:ext cx="24482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★라면 조리법 순서도★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면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스프를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준비한다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물을 넣는다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물을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만약 물이 끓으면 면과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스프를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넣는다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그렇지 않으면 물을 계속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만약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분이 지나면 불을 끈다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그렇지 않으면 계속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4088904" y="1196752"/>
            <a:ext cx="2006531" cy="5030237"/>
            <a:chOff x="5601072" y="1412776"/>
            <a:chExt cx="2006531" cy="5030237"/>
          </a:xfrm>
        </p:grpSpPr>
        <p:grpSp>
          <p:nvGrpSpPr>
            <p:cNvPr id="5" name="그룹 47"/>
            <p:cNvGrpSpPr/>
            <p:nvPr/>
          </p:nvGrpSpPr>
          <p:grpSpPr>
            <a:xfrm>
              <a:off x="6465168" y="1412776"/>
              <a:ext cx="720000" cy="360000"/>
              <a:chOff x="4520952" y="1052736"/>
              <a:chExt cx="900000" cy="504032"/>
            </a:xfrm>
          </p:grpSpPr>
          <p:sp>
            <p:nvSpPr>
              <p:cNvPr id="12" name="순서도: 수행의 시작/종료 11">
                <a:extLst>
                  <a:ext uri="{FF2B5EF4-FFF2-40B4-BE49-F238E27FC236}">
                    <a16:creationId xmlns:a16="http://schemas.microsoft.com/office/drawing/2014/main" id="{49D29624-881B-4174-9299-FF7B0F65A47B}"/>
                  </a:ext>
                </a:extLst>
              </p:cNvPr>
              <p:cNvSpPr/>
              <p:nvPr/>
            </p:nvSpPr>
            <p:spPr>
              <a:xfrm>
                <a:off x="4520952" y="1052736"/>
                <a:ext cx="900000" cy="288000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①</a:t>
                </a:r>
              </a:p>
            </p:txBody>
          </p: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000" y="1340768"/>
                <a:ext cx="0" cy="21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순서도: 수행의 시작/종료 12">
              <a:extLst>
                <a:ext uri="{FF2B5EF4-FFF2-40B4-BE49-F238E27FC236}">
                  <a16:creationId xmlns:a16="http://schemas.microsoft.com/office/drawing/2014/main" id="{187B2ABF-49DB-4DDF-A367-B77866CF9FAD}"/>
                </a:ext>
              </a:extLst>
            </p:cNvPr>
            <p:cNvSpPr/>
            <p:nvPr/>
          </p:nvSpPr>
          <p:spPr>
            <a:xfrm>
              <a:off x="6465168" y="6237312"/>
              <a:ext cx="720000" cy="205701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⑪</a:t>
              </a:r>
            </a:p>
          </p:txBody>
        </p:sp>
        <p:grpSp>
          <p:nvGrpSpPr>
            <p:cNvPr id="7" name="그룹 53"/>
            <p:cNvGrpSpPr/>
            <p:nvPr/>
          </p:nvGrpSpPr>
          <p:grpSpPr>
            <a:xfrm>
              <a:off x="6321264" y="1772816"/>
              <a:ext cx="1008000" cy="432000"/>
              <a:chOff x="4448944" y="2348880"/>
              <a:chExt cx="1152000" cy="576040"/>
            </a:xfrm>
          </p:grpSpPr>
          <p:sp>
            <p:nvSpPr>
              <p:cNvPr id="14" name="순서도: 준비 13">
                <a:extLst>
                  <a:ext uri="{FF2B5EF4-FFF2-40B4-BE49-F238E27FC236}">
                    <a16:creationId xmlns:a16="http://schemas.microsoft.com/office/drawing/2014/main" id="{DAE2368E-A538-4374-BF22-2AB4ED3CDC8A}"/>
                  </a:ext>
                </a:extLst>
              </p:cNvPr>
              <p:cNvSpPr/>
              <p:nvPr/>
            </p:nvSpPr>
            <p:spPr>
              <a:xfrm>
                <a:off x="4448944" y="2348880"/>
                <a:ext cx="1152000" cy="360000"/>
              </a:xfrm>
              <a:prstGeom prst="flowChartPreparati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②</a:t>
                </a:r>
              </a:p>
            </p:txBody>
          </p: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5008" y="2708920"/>
                <a:ext cx="0" cy="21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55"/>
            <p:cNvGrpSpPr/>
            <p:nvPr/>
          </p:nvGrpSpPr>
          <p:grpSpPr>
            <a:xfrm>
              <a:off x="6493743" y="3779515"/>
              <a:ext cx="720000" cy="468000"/>
              <a:chOff x="4592960" y="3573016"/>
              <a:chExt cx="900000" cy="57604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6FB6D7B-6AAE-4E9D-8C7D-C595495C44D1}"/>
                  </a:ext>
                </a:extLst>
              </p:cNvPr>
              <p:cNvSpPr/>
              <p:nvPr/>
            </p:nvSpPr>
            <p:spPr>
              <a:xfrm>
                <a:off x="4592960" y="3573016"/>
                <a:ext cx="900000" cy="36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⑥</a:t>
                </a:r>
              </a:p>
            </p:txBody>
          </p: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5008" y="3933056"/>
                <a:ext cx="0" cy="21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54"/>
            <p:cNvGrpSpPr/>
            <p:nvPr/>
          </p:nvGrpSpPr>
          <p:grpSpPr>
            <a:xfrm>
              <a:off x="6465168" y="2204864"/>
              <a:ext cx="720000" cy="360000"/>
              <a:chOff x="4664968" y="2996952"/>
              <a:chExt cx="720000" cy="504032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40EA877-B468-4AE0-A2BB-C6B03036C128}"/>
                  </a:ext>
                </a:extLst>
              </p:cNvPr>
              <p:cNvSpPr/>
              <p:nvPr/>
            </p:nvSpPr>
            <p:spPr>
              <a:xfrm>
                <a:off x="4664968" y="2996952"/>
                <a:ext cx="720000" cy="288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③</a:t>
                </a:r>
              </a:p>
            </p:txBody>
          </p:sp>
          <p:cxnSp>
            <p:nvCxnSpPr>
              <p:cNvPr id="53" name="직선 화살표 연결선 52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5008" y="3284984"/>
                <a:ext cx="0" cy="21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79"/>
            <p:cNvGrpSpPr/>
            <p:nvPr/>
          </p:nvGrpSpPr>
          <p:grpSpPr>
            <a:xfrm>
              <a:off x="6465168" y="2564904"/>
              <a:ext cx="720000" cy="648032"/>
              <a:chOff x="8121352" y="1484784"/>
              <a:chExt cx="720000" cy="648032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40EA877-B468-4AE0-A2BB-C6B03036C128}"/>
                  </a:ext>
                </a:extLst>
              </p:cNvPr>
              <p:cNvSpPr/>
              <p:nvPr/>
            </p:nvSpPr>
            <p:spPr>
              <a:xfrm>
                <a:off x="8121352" y="1772816"/>
                <a:ext cx="720000" cy="20570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④</a:t>
                </a:r>
              </a:p>
            </p:txBody>
          </p: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1392" y="1978540"/>
                <a:ext cx="0" cy="1542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1392" y="1628800"/>
                <a:ext cx="0" cy="14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순서도: 연결자 67">
                <a:extLst>
                  <a:ext uri="{FF2B5EF4-FFF2-40B4-BE49-F238E27FC236}">
                    <a16:creationId xmlns:a16="http://schemas.microsoft.com/office/drawing/2014/main" id="{7F7CBCC6-2316-4565-B1ED-407712E9F862}"/>
                  </a:ext>
                </a:extLst>
              </p:cNvPr>
              <p:cNvSpPr/>
              <p:nvPr/>
            </p:nvSpPr>
            <p:spPr>
              <a:xfrm>
                <a:off x="8409384" y="1484784"/>
                <a:ext cx="144000" cy="144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18" name="그룹 80"/>
            <p:cNvGrpSpPr/>
            <p:nvPr/>
          </p:nvGrpSpPr>
          <p:grpSpPr>
            <a:xfrm>
              <a:off x="5601072" y="2636912"/>
              <a:ext cx="2006531" cy="1142579"/>
              <a:chOff x="6671667" y="2420888"/>
              <a:chExt cx="2006531" cy="1142579"/>
            </a:xfrm>
          </p:grpSpPr>
          <p:sp>
            <p:nvSpPr>
              <p:cNvPr id="11" name="순서도: 판단 10">
                <a:extLst>
                  <a:ext uri="{FF2B5EF4-FFF2-40B4-BE49-F238E27FC236}">
                    <a16:creationId xmlns:a16="http://schemas.microsoft.com/office/drawing/2014/main" id="{7C6D2723-BAAF-49F0-BC84-5DF5B59E27C2}"/>
                  </a:ext>
                </a:extLst>
              </p:cNvPr>
              <p:cNvSpPr/>
              <p:nvPr/>
            </p:nvSpPr>
            <p:spPr>
              <a:xfrm>
                <a:off x="7166198" y="2987427"/>
                <a:ext cx="1512000" cy="360000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⑤</a:t>
                </a:r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4853" y="3347467"/>
                <a:ext cx="0" cy="21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71667" y="3160018"/>
                <a:ext cx="504056" cy="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81192" y="2420888"/>
                <a:ext cx="0" cy="73915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81192" y="2420888"/>
                <a:ext cx="1152128" cy="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그룹 81"/>
            <p:cNvGrpSpPr/>
            <p:nvPr/>
          </p:nvGrpSpPr>
          <p:grpSpPr>
            <a:xfrm>
              <a:off x="6436593" y="4230613"/>
              <a:ext cx="828000" cy="648032"/>
              <a:chOff x="8121352" y="1484784"/>
              <a:chExt cx="828000" cy="648032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540EA877-B468-4AE0-A2BB-C6B03036C128}"/>
                  </a:ext>
                </a:extLst>
              </p:cNvPr>
              <p:cNvSpPr/>
              <p:nvPr/>
            </p:nvSpPr>
            <p:spPr>
              <a:xfrm>
                <a:off x="8121352" y="1772815"/>
                <a:ext cx="828000" cy="216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⑦</a:t>
                </a:r>
              </a:p>
            </p:txBody>
          </p: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4841" y="1978540"/>
                <a:ext cx="0" cy="1542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화살표 연결선 84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4841" y="1628800"/>
                <a:ext cx="0" cy="14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순서도: 연결자 85">
                <a:extLst>
                  <a:ext uri="{FF2B5EF4-FFF2-40B4-BE49-F238E27FC236}">
                    <a16:creationId xmlns:a16="http://schemas.microsoft.com/office/drawing/2014/main" id="{7F7CBCC6-2316-4565-B1ED-407712E9F862}"/>
                  </a:ext>
                </a:extLst>
              </p:cNvPr>
              <p:cNvSpPr/>
              <p:nvPr/>
            </p:nvSpPr>
            <p:spPr>
              <a:xfrm>
                <a:off x="8452833" y="1484784"/>
                <a:ext cx="144000" cy="144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21" name="그룹 86"/>
            <p:cNvGrpSpPr/>
            <p:nvPr/>
          </p:nvGrpSpPr>
          <p:grpSpPr>
            <a:xfrm>
              <a:off x="5601072" y="4293096"/>
              <a:ext cx="2006531" cy="1142579"/>
              <a:chOff x="6671667" y="2420888"/>
              <a:chExt cx="2006531" cy="1142579"/>
            </a:xfrm>
          </p:grpSpPr>
          <p:sp>
            <p:nvSpPr>
              <p:cNvPr id="88" name="순서도: 판단 87">
                <a:extLst>
                  <a:ext uri="{FF2B5EF4-FFF2-40B4-BE49-F238E27FC236}">
                    <a16:creationId xmlns:a16="http://schemas.microsoft.com/office/drawing/2014/main" id="{7C6D2723-BAAF-49F0-BC84-5DF5B59E27C2}"/>
                  </a:ext>
                </a:extLst>
              </p:cNvPr>
              <p:cNvSpPr/>
              <p:nvPr/>
            </p:nvSpPr>
            <p:spPr>
              <a:xfrm>
                <a:off x="7166198" y="2987427"/>
                <a:ext cx="1512000" cy="360000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⑧</a:t>
                </a:r>
              </a:p>
            </p:txBody>
          </p:sp>
          <p:cxnSp>
            <p:nvCxnSpPr>
              <p:cNvPr id="89" name="직선 화살표 연결선 88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4853" y="3347467"/>
                <a:ext cx="0" cy="21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71667" y="3160018"/>
                <a:ext cx="504056" cy="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81192" y="2420888"/>
                <a:ext cx="0" cy="73915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화살표 연결선 91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81192" y="2420888"/>
                <a:ext cx="1152128" cy="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92"/>
            <p:cNvGrpSpPr/>
            <p:nvPr/>
          </p:nvGrpSpPr>
          <p:grpSpPr>
            <a:xfrm>
              <a:off x="6465168" y="5445224"/>
              <a:ext cx="720000" cy="360000"/>
              <a:chOff x="4664968" y="2996952"/>
              <a:chExt cx="720000" cy="504032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40EA877-B468-4AE0-A2BB-C6B03036C128}"/>
                  </a:ext>
                </a:extLst>
              </p:cNvPr>
              <p:cNvSpPr/>
              <p:nvPr/>
            </p:nvSpPr>
            <p:spPr>
              <a:xfrm>
                <a:off x="4664968" y="2996952"/>
                <a:ext cx="720000" cy="288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⑨</a:t>
                </a:r>
              </a:p>
            </p:txBody>
          </p:sp>
          <p:cxnSp>
            <p:nvCxnSpPr>
              <p:cNvPr id="95" name="직선 화살표 연결선 94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5008" y="3284984"/>
                <a:ext cx="0" cy="21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그룹 53"/>
            <p:cNvGrpSpPr/>
            <p:nvPr/>
          </p:nvGrpSpPr>
          <p:grpSpPr>
            <a:xfrm>
              <a:off x="6177136" y="5805264"/>
              <a:ext cx="1260000" cy="450021"/>
              <a:chOff x="6753200" y="1844824"/>
              <a:chExt cx="1260000" cy="450021"/>
            </a:xfrm>
          </p:grpSpPr>
          <p:sp>
            <p:nvSpPr>
              <p:cNvPr id="55" name="순서도: 데이터 54">
                <a:extLst>
                  <a:ext uri="{FF2B5EF4-FFF2-40B4-BE49-F238E27FC236}">
                    <a16:creationId xmlns:a16="http://schemas.microsoft.com/office/drawing/2014/main" id="{8AD84BBC-B3DD-4443-8797-4BE6BE60BDF0}"/>
                  </a:ext>
                </a:extLst>
              </p:cNvPr>
              <p:cNvSpPr/>
              <p:nvPr/>
            </p:nvSpPr>
            <p:spPr>
              <a:xfrm>
                <a:off x="6753200" y="1844824"/>
                <a:ext cx="1260000" cy="288000"/>
              </a:xfrm>
              <a:prstGeom prst="flowChartInputOutpu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⑩</a:t>
                </a:r>
              </a:p>
            </p:txBody>
          </p: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272" y="2132856"/>
                <a:ext cx="0" cy="1619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6249144" y="1124744"/>
          <a:ext cx="3456384" cy="475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itchFamily="50" charset="-127"/>
                          <a:ea typeface="맑은 고딕" pitchFamily="50" charset="-127"/>
                        </a:rPr>
                        <a:t>⑦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itchFamily="50" charset="-127"/>
                          <a:ea typeface="맑은 고딕" pitchFamily="50" charset="-127"/>
                        </a:rPr>
                        <a:t>⑨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152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51537" y="351030"/>
            <a:ext cx="2855269" cy="688126"/>
            <a:chOff x="1188881" y="351819"/>
            <a:chExt cx="2377446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2377446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4)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순서도 연습문제 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037632" y="692696"/>
          <a:ext cx="5667896" cy="2876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7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★ 순서도를 직접 그려보자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698CB7AA-4CF3-432D-839A-7DF0D255BD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29" b="21804"/>
          <a:stretch/>
        </p:blipFill>
        <p:spPr>
          <a:xfrm>
            <a:off x="1149607" y="1638158"/>
            <a:ext cx="2435242" cy="16571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9BCDA4-E51A-42BC-91FE-DD8AEE82F678}"/>
              </a:ext>
            </a:extLst>
          </p:cNvPr>
          <p:cNvSpPr txBox="1"/>
          <p:nvPr/>
        </p:nvSpPr>
        <p:spPr>
          <a:xfrm>
            <a:off x="1064568" y="1209337"/>
            <a:ext cx="2610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보글보글 라면 끓이기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6576" y="3356992"/>
            <a:ext cx="24482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★라면 조리법 순서도★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면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스프를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준비한다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물을 넣는다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물을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만약 물이 끓으면 면과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스프를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넣는다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그렇지 않으면 물을 계속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만약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분이 지나면 불을 끈다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그렇지 않으면 계속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030544" y="1268760"/>
            <a:ext cx="5666400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종이에 직접 그리세요</a:t>
            </a:r>
          </a:p>
        </p:txBody>
      </p:sp>
    </p:spTree>
    <p:extLst>
      <p:ext uri="{BB962C8B-B14F-4D97-AF65-F5344CB8AC3E}">
        <p14:creationId xmlns:p14="http://schemas.microsoft.com/office/powerpoint/2010/main" val="69089578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600" dirty="0" smtClean="0">
            <a:solidFill>
              <a:schemeClr val="tx1">
                <a:lumMod val="65000"/>
                <a:lumOff val="35000"/>
              </a:schemeClr>
            </a:solidFill>
            <a:latin typeface="배달의민족 주아" panose="02020603020101020101" pitchFamily="18" charset="-127"/>
            <a:ea typeface="배달의민족 주아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CC0F6E4B-E064-42D1-B5C0-045BC5007A96}" vid="{CAA0648C-243A-453F-AE3E-ECA04952F5D4}"/>
    </a:ext>
  </a:extLst>
</a:theme>
</file>

<file path=ppt/theme/theme2.xml><?xml version="1.0" encoding="utf-8"?>
<a:theme xmlns:a="http://schemas.openxmlformats.org/drawingml/2006/main" name="1_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0CC73BA8-F88B-4ED6-A4A0-55E2B85D537C}" vid="{8CA87AE5-9A7D-4CE4-970F-3D75AAAA53CF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4977</TotalTime>
  <Words>2067</Words>
  <Application>Microsoft Office PowerPoint</Application>
  <PresentationFormat>A4 용지(210x297mm)</PresentationFormat>
  <Paragraphs>528</Paragraphs>
  <Slides>38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맑은 고딕</vt:lpstr>
      <vt:lpstr>Arial</vt:lpstr>
      <vt:lpstr>default theme</vt:lpstr>
      <vt:lpstr>1_default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RPA</dc:creator>
  <cp:lastModifiedBy>김 대경</cp:lastModifiedBy>
  <cp:revision>933</cp:revision>
  <dcterms:created xsi:type="dcterms:W3CDTF">2018-12-17T09:10:19Z</dcterms:created>
  <dcterms:modified xsi:type="dcterms:W3CDTF">2019-12-02T11:45:44Z</dcterms:modified>
</cp:coreProperties>
</file>