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2" r:id="rId5"/>
    <p:sldId id="258" r:id="rId6"/>
    <p:sldId id="266" r:id="rId7"/>
    <p:sldId id="268" r:id="rId8"/>
    <p:sldId id="263" r:id="rId9"/>
    <p:sldId id="261" r:id="rId10"/>
    <p:sldId id="26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B0E5C0-F52C-464C-93E0-8BCBA97827FD}" v="16" dt="2025-10-22T14:54:34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en Juries, Vodacom" userId="a112b59b-4a08-4d46-8c3e-54464b8eaa41" providerId="ADAL" clId="{46B0E5C0-F52C-464C-93E0-8BCBA97827FD}"/>
    <pc:docChg chg="undo custSel addSld modSld sldOrd">
      <pc:chgData name="Ruben Juries, Vodacom" userId="a112b59b-4a08-4d46-8c3e-54464b8eaa41" providerId="ADAL" clId="{46B0E5C0-F52C-464C-93E0-8BCBA97827FD}" dt="2025-10-22T14:55:01.752" v="790" actId="122"/>
      <pc:docMkLst>
        <pc:docMk/>
      </pc:docMkLst>
      <pc:sldChg chg="addSp delSp modSp new mod setBg modClrScheme chgLayout">
        <pc:chgData name="Ruben Juries, Vodacom" userId="a112b59b-4a08-4d46-8c3e-54464b8eaa41" providerId="ADAL" clId="{46B0E5C0-F52C-464C-93E0-8BCBA97827FD}" dt="2025-10-22T14:45:42.237" v="504" actId="26606"/>
        <pc:sldMkLst>
          <pc:docMk/>
          <pc:sldMk cId="3144845298" sldId="257"/>
        </pc:sldMkLst>
        <pc:spChg chg="add mod">
          <ac:chgData name="Ruben Juries, Vodacom" userId="a112b59b-4a08-4d46-8c3e-54464b8eaa41" providerId="ADAL" clId="{46B0E5C0-F52C-464C-93E0-8BCBA97827FD}" dt="2025-10-22T14:45:42.211" v="503" actId="26606"/>
          <ac:spMkLst>
            <pc:docMk/>
            <pc:sldMk cId="3144845298" sldId="257"/>
            <ac:spMk id="2" creationId="{49A4098B-9103-2045-063D-0E7942CD8283}"/>
          </ac:spMkLst>
        </pc:spChg>
        <pc:spChg chg="add del mod">
          <ac:chgData name="Ruben Juries, Vodacom" userId="a112b59b-4a08-4d46-8c3e-54464b8eaa41" providerId="ADAL" clId="{46B0E5C0-F52C-464C-93E0-8BCBA97827FD}" dt="2025-10-22T14:45:42.237" v="504" actId="26606"/>
          <ac:spMkLst>
            <pc:docMk/>
            <pc:sldMk cId="3144845298" sldId="257"/>
            <ac:spMk id="3" creationId="{1C9CE41A-2E47-30B8-38D4-540A7F459111}"/>
          </ac:spMkLst>
        </pc:spChg>
        <pc:spChg chg="add del">
          <ac:chgData name="Ruben Juries, Vodacom" userId="a112b59b-4a08-4d46-8c3e-54464b8eaa41" providerId="ADAL" clId="{46B0E5C0-F52C-464C-93E0-8BCBA97827FD}" dt="2025-10-22T14:45:42.211" v="503" actId="26606"/>
          <ac:spMkLst>
            <pc:docMk/>
            <pc:sldMk cId="3144845298" sldId="257"/>
            <ac:spMk id="10" creationId="{E51BA4DF-2BD4-4EC2-B1DB-B27C8AC71864}"/>
          </ac:spMkLst>
        </pc:spChg>
        <pc:graphicFrameChg chg="add del">
          <ac:chgData name="Ruben Juries, Vodacom" userId="a112b59b-4a08-4d46-8c3e-54464b8eaa41" providerId="ADAL" clId="{46B0E5C0-F52C-464C-93E0-8BCBA97827FD}" dt="2025-10-22T14:45:42.211" v="503" actId="26606"/>
          <ac:graphicFrameMkLst>
            <pc:docMk/>
            <pc:sldMk cId="3144845298" sldId="257"/>
            <ac:graphicFrameMk id="5" creationId="{12951C76-9C2E-0C06-719D-AEA93837DD38}"/>
          </ac:graphicFrameMkLst>
        </pc:graphicFrameChg>
        <pc:graphicFrameChg chg="add">
          <ac:chgData name="Ruben Juries, Vodacom" userId="a112b59b-4a08-4d46-8c3e-54464b8eaa41" providerId="ADAL" clId="{46B0E5C0-F52C-464C-93E0-8BCBA97827FD}" dt="2025-10-22T14:45:42.237" v="504" actId="26606"/>
          <ac:graphicFrameMkLst>
            <pc:docMk/>
            <pc:sldMk cId="3144845298" sldId="257"/>
            <ac:graphicFrameMk id="12" creationId="{404486CA-ACBB-37AA-29DB-C0E730B5A1FA}"/>
          </ac:graphicFrameMkLst>
        </pc:graphicFrameChg>
        <pc:picChg chg="add del">
          <ac:chgData name="Ruben Juries, Vodacom" userId="a112b59b-4a08-4d46-8c3e-54464b8eaa41" providerId="ADAL" clId="{46B0E5C0-F52C-464C-93E0-8BCBA97827FD}" dt="2025-10-22T14:45:42.211" v="503" actId="26606"/>
          <ac:picMkLst>
            <pc:docMk/>
            <pc:sldMk cId="3144845298" sldId="257"/>
            <ac:picMk id="6" creationId="{4C6E0B67-D84B-FD49-4646-AEF420A16971}"/>
          </ac:picMkLst>
        </pc:picChg>
      </pc:sldChg>
      <pc:sldChg chg="addSp delSp modSp add mod ord">
        <pc:chgData name="Ruben Juries, Vodacom" userId="a112b59b-4a08-4d46-8c3e-54464b8eaa41" providerId="ADAL" clId="{46B0E5C0-F52C-464C-93E0-8BCBA97827FD}" dt="2025-10-22T14:50:16.806" v="593" actId="12"/>
        <pc:sldMkLst>
          <pc:docMk/>
          <pc:sldMk cId="4092556173" sldId="258"/>
        </pc:sldMkLst>
        <pc:spChg chg="add mod">
          <ac:chgData name="Ruben Juries, Vodacom" userId="a112b59b-4a08-4d46-8c3e-54464b8eaa41" providerId="ADAL" clId="{46B0E5C0-F52C-464C-93E0-8BCBA97827FD}" dt="2025-10-22T14:47:58.575" v="521" actId="20577"/>
          <ac:spMkLst>
            <pc:docMk/>
            <pc:sldMk cId="4092556173" sldId="258"/>
            <ac:spMk id="2" creationId="{B5188307-70E7-04C6-CA30-876F65C15288}"/>
          </ac:spMkLst>
        </pc:spChg>
        <pc:spChg chg="add del mod">
          <ac:chgData name="Ruben Juries, Vodacom" userId="a112b59b-4a08-4d46-8c3e-54464b8eaa41" providerId="ADAL" clId="{46B0E5C0-F52C-464C-93E0-8BCBA97827FD}" dt="2025-10-22T14:47:40.822" v="517"/>
          <ac:spMkLst>
            <pc:docMk/>
            <pc:sldMk cId="4092556173" sldId="258"/>
            <ac:spMk id="3" creationId="{1E8DD99E-8299-AFCE-2258-40C7263D21A9}"/>
          </ac:spMkLst>
        </pc:spChg>
        <pc:spChg chg="add mod">
          <ac:chgData name="Ruben Juries, Vodacom" userId="a112b59b-4a08-4d46-8c3e-54464b8eaa41" providerId="ADAL" clId="{46B0E5C0-F52C-464C-93E0-8BCBA97827FD}" dt="2025-10-22T14:50:16.806" v="593" actId="12"/>
          <ac:spMkLst>
            <pc:docMk/>
            <pc:sldMk cId="4092556173" sldId="258"/>
            <ac:spMk id="4" creationId="{14DD115F-787D-E62B-1123-037D98E1755C}"/>
          </ac:spMkLst>
        </pc:spChg>
      </pc:sldChg>
      <pc:sldChg chg="addSp modSp add mod">
        <pc:chgData name="Ruben Juries, Vodacom" userId="a112b59b-4a08-4d46-8c3e-54464b8eaa41" providerId="ADAL" clId="{46B0E5C0-F52C-464C-93E0-8BCBA97827FD}" dt="2025-10-22T14:52:18.228" v="682"/>
        <pc:sldMkLst>
          <pc:docMk/>
          <pc:sldMk cId="1932997785" sldId="259"/>
        </pc:sldMkLst>
        <pc:spChg chg="add mod">
          <ac:chgData name="Ruben Juries, Vodacom" userId="a112b59b-4a08-4d46-8c3e-54464b8eaa41" providerId="ADAL" clId="{46B0E5C0-F52C-464C-93E0-8BCBA97827FD}" dt="2025-10-22T14:51:36.172" v="646" actId="14100"/>
          <ac:spMkLst>
            <pc:docMk/>
            <pc:sldMk cId="1932997785" sldId="259"/>
            <ac:spMk id="2" creationId="{D0B02D0C-BA3D-20E3-C716-3B987DD9CAD1}"/>
          </ac:spMkLst>
        </pc:spChg>
        <pc:spChg chg="add mod">
          <ac:chgData name="Ruben Juries, Vodacom" userId="a112b59b-4a08-4d46-8c3e-54464b8eaa41" providerId="ADAL" clId="{46B0E5C0-F52C-464C-93E0-8BCBA97827FD}" dt="2025-10-22T14:52:18.228" v="682"/>
          <ac:spMkLst>
            <pc:docMk/>
            <pc:sldMk cId="1932997785" sldId="259"/>
            <ac:spMk id="3" creationId="{179A1A8B-3E60-8C19-BC1C-EED5A93F3EEF}"/>
          </ac:spMkLst>
        </pc:spChg>
      </pc:sldChg>
      <pc:sldChg chg="addSp modSp add mod">
        <pc:chgData name="Ruben Juries, Vodacom" userId="a112b59b-4a08-4d46-8c3e-54464b8eaa41" providerId="ADAL" clId="{46B0E5C0-F52C-464C-93E0-8BCBA97827FD}" dt="2025-10-22T14:51:14.526" v="619" actId="20577"/>
        <pc:sldMkLst>
          <pc:docMk/>
          <pc:sldMk cId="2125291664" sldId="260"/>
        </pc:sldMkLst>
        <pc:spChg chg="add mod">
          <ac:chgData name="Ruben Juries, Vodacom" userId="a112b59b-4a08-4d46-8c3e-54464b8eaa41" providerId="ADAL" clId="{46B0E5C0-F52C-464C-93E0-8BCBA97827FD}" dt="2025-10-22T14:51:14.526" v="619" actId="20577"/>
          <ac:spMkLst>
            <pc:docMk/>
            <pc:sldMk cId="2125291664" sldId="260"/>
            <ac:spMk id="2" creationId="{907C25A9-0AC3-6CCB-5616-518CF0E60DA8}"/>
          </ac:spMkLst>
        </pc:spChg>
      </pc:sldChg>
      <pc:sldChg chg="add">
        <pc:chgData name="Ruben Juries, Vodacom" userId="a112b59b-4a08-4d46-8c3e-54464b8eaa41" providerId="ADAL" clId="{46B0E5C0-F52C-464C-93E0-8BCBA97827FD}" dt="2025-10-22T14:40:44.638" v="4"/>
        <pc:sldMkLst>
          <pc:docMk/>
          <pc:sldMk cId="4171634059" sldId="261"/>
        </pc:sldMkLst>
      </pc:sldChg>
      <pc:sldChg chg="addSp delSp modSp add mod">
        <pc:chgData name="Ruben Juries, Vodacom" userId="a112b59b-4a08-4d46-8c3e-54464b8eaa41" providerId="ADAL" clId="{46B0E5C0-F52C-464C-93E0-8BCBA97827FD}" dt="2025-10-22T14:52:16.129" v="681"/>
        <pc:sldMkLst>
          <pc:docMk/>
          <pc:sldMk cId="451526839" sldId="262"/>
        </pc:sldMkLst>
        <pc:spChg chg="mod">
          <ac:chgData name="Ruben Juries, Vodacom" userId="a112b59b-4a08-4d46-8c3e-54464b8eaa41" providerId="ADAL" clId="{46B0E5C0-F52C-464C-93E0-8BCBA97827FD}" dt="2025-10-22T14:51:59.914" v="678" actId="313"/>
          <ac:spMkLst>
            <pc:docMk/>
            <pc:sldMk cId="451526839" sldId="262"/>
            <ac:spMk id="2" creationId="{D5FDF3B5-9193-C21A-02FB-032AB731E5BE}"/>
          </ac:spMkLst>
        </pc:spChg>
        <pc:spChg chg="add del">
          <ac:chgData name="Ruben Juries, Vodacom" userId="a112b59b-4a08-4d46-8c3e-54464b8eaa41" providerId="ADAL" clId="{46B0E5C0-F52C-464C-93E0-8BCBA97827FD}" dt="2025-10-22T14:52:11.333" v="680" actId="478"/>
          <ac:spMkLst>
            <pc:docMk/>
            <pc:sldMk cId="451526839" sldId="262"/>
            <ac:spMk id="4" creationId="{BAF2056A-95CE-586F-6CD4-191DD8B4DC5C}"/>
          </ac:spMkLst>
        </pc:spChg>
        <pc:spChg chg="add mod">
          <ac:chgData name="Ruben Juries, Vodacom" userId="a112b59b-4a08-4d46-8c3e-54464b8eaa41" providerId="ADAL" clId="{46B0E5C0-F52C-464C-93E0-8BCBA97827FD}" dt="2025-10-22T14:52:16.129" v="681"/>
          <ac:spMkLst>
            <pc:docMk/>
            <pc:sldMk cId="451526839" sldId="262"/>
            <ac:spMk id="5" creationId="{2B49D5D7-41F7-1792-5070-82B0CD37F56D}"/>
          </ac:spMkLst>
        </pc:spChg>
      </pc:sldChg>
      <pc:sldChg chg="modSp add mod ord">
        <pc:chgData name="Ruben Juries, Vodacom" userId="a112b59b-4a08-4d46-8c3e-54464b8eaa41" providerId="ADAL" clId="{46B0E5C0-F52C-464C-93E0-8BCBA97827FD}" dt="2025-10-22T14:53:00.511" v="720"/>
        <pc:sldMkLst>
          <pc:docMk/>
          <pc:sldMk cId="2758100310" sldId="263"/>
        </pc:sldMkLst>
        <pc:spChg chg="mod">
          <ac:chgData name="Ruben Juries, Vodacom" userId="a112b59b-4a08-4d46-8c3e-54464b8eaa41" providerId="ADAL" clId="{46B0E5C0-F52C-464C-93E0-8BCBA97827FD}" dt="2025-10-22T14:52:57.510" v="718" actId="313"/>
          <ac:spMkLst>
            <pc:docMk/>
            <pc:sldMk cId="2758100310" sldId="263"/>
            <ac:spMk id="2" creationId="{A35D46B1-BDA6-D59A-0E8D-9C8D2DE8423F}"/>
          </ac:spMkLst>
        </pc:spChg>
        <pc:spChg chg="mod">
          <ac:chgData name="Ruben Juries, Vodacom" userId="a112b59b-4a08-4d46-8c3e-54464b8eaa41" providerId="ADAL" clId="{46B0E5C0-F52C-464C-93E0-8BCBA97827FD}" dt="2025-10-22T14:52:47.544" v="715" actId="1076"/>
          <ac:spMkLst>
            <pc:docMk/>
            <pc:sldMk cId="2758100310" sldId="263"/>
            <ac:spMk id="4" creationId="{DE4589D3-5E20-0A7B-F1D3-6DD3A50FEDC2}"/>
          </ac:spMkLst>
        </pc:spChg>
      </pc:sldChg>
      <pc:sldChg chg="addSp modSp add mod">
        <pc:chgData name="Ruben Juries, Vodacom" userId="a112b59b-4a08-4d46-8c3e-54464b8eaa41" providerId="ADAL" clId="{46B0E5C0-F52C-464C-93E0-8BCBA97827FD}" dt="2025-10-22T14:55:01.752" v="790" actId="122"/>
        <pc:sldMkLst>
          <pc:docMk/>
          <pc:sldMk cId="307615118" sldId="264"/>
        </pc:sldMkLst>
        <pc:spChg chg="mod">
          <ac:chgData name="Ruben Juries, Vodacom" userId="a112b59b-4a08-4d46-8c3e-54464b8eaa41" providerId="ADAL" clId="{46B0E5C0-F52C-464C-93E0-8BCBA97827FD}" dt="2025-10-22T14:54:26.624" v="779" actId="313"/>
          <ac:spMkLst>
            <pc:docMk/>
            <pc:sldMk cId="307615118" sldId="264"/>
            <ac:spMk id="2" creationId="{AE82935A-E714-4E24-288B-B000C13ED21F}"/>
          </ac:spMkLst>
        </pc:spChg>
        <pc:spChg chg="add mod">
          <ac:chgData name="Ruben Juries, Vodacom" userId="a112b59b-4a08-4d46-8c3e-54464b8eaa41" providerId="ADAL" clId="{46B0E5C0-F52C-464C-93E0-8BCBA97827FD}" dt="2025-10-22T14:55:01.752" v="790" actId="122"/>
          <ac:spMkLst>
            <pc:docMk/>
            <pc:sldMk cId="307615118" sldId="264"/>
            <ac:spMk id="3" creationId="{8E102363-F9FA-0516-6937-C47FBC12F78D}"/>
          </ac:spMkLst>
        </pc:spChg>
        <pc:spChg chg="mod">
          <ac:chgData name="Ruben Juries, Vodacom" userId="a112b59b-4a08-4d46-8c3e-54464b8eaa41" providerId="ADAL" clId="{46B0E5C0-F52C-464C-93E0-8BCBA97827FD}" dt="2025-10-22T14:54:56.455" v="788" actId="1076"/>
          <ac:spMkLst>
            <pc:docMk/>
            <pc:sldMk cId="307615118" sldId="264"/>
            <ac:spMk id="4" creationId="{413537D5-4174-27A6-4A17-6E44456629B7}"/>
          </ac:spMkLst>
        </pc:spChg>
      </pc:sldChg>
      <pc:sldChg chg="add">
        <pc:chgData name="Ruben Juries, Vodacom" userId="a112b59b-4a08-4d46-8c3e-54464b8eaa41" providerId="ADAL" clId="{46B0E5C0-F52C-464C-93E0-8BCBA97827FD}" dt="2025-10-22T14:54:18.267" v="778"/>
        <pc:sldMkLst>
          <pc:docMk/>
          <pc:sldMk cId="3591086158" sldId="265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F73512-55EE-4328-BE9D-5899FD49F13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CA941A-56B9-4941-A798-7EFD7D89DB1E}">
      <dgm:prSet/>
      <dgm:spPr/>
      <dgm:t>
        <a:bodyPr/>
        <a:lstStyle/>
        <a:p>
          <a:pPr>
            <a:lnSpc>
              <a:spcPct val="100000"/>
            </a:lnSpc>
          </a:pPr>
          <a:r>
            <a:rPr lang="en-ZA"/>
            <a:t>These findings and explanations are based on the Vegetable prices data in csv format found in Kaggle</a:t>
          </a:r>
          <a:endParaRPr lang="en-US"/>
        </a:p>
      </dgm:t>
    </dgm:pt>
    <dgm:pt modelId="{44E7484C-819C-4545-BA18-C16C02E816D5}" type="parTrans" cxnId="{B58ED785-35EC-4DB2-8EAC-BDDB006F904E}">
      <dgm:prSet/>
      <dgm:spPr/>
      <dgm:t>
        <a:bodyPr/>
        <a:lstStyle/>
        <a:p>
          <a:endParaRPr lang="en-US"/>
        </a:p>
      </dgm:t>
    </dgm:pt>
    <dgm:pt modelId="{A42BE9E2-108F-4BEA-939F-8578FEA3DA65}" type="sibTrans" cxnId="{B58ED785-35EC-4DB2-8EAC-BDDB006F904E}">
      <dgm:prSet/>
      <dgm:spPr/>
      <dgm:t>
        <a:bodyPr/>
        <a:lstStyle/>
        <a:p>
          <a:endParaRPr lang="en-US"/>
        </a:p>
      </dgm:t>
    </dgm:pt>
    <dgm:pt modelId="{3DC23F42-77B8-4865-ADE6-CB0991DD2390}">
      <dgm:prSet/>
      <dgm:spPr/>
      <dgm:t>
        <a:bodyPr/>
        <a:lstStyle/>
        <a:p>
          <a:pPr>
            <a:lnSpc>
              <a:spcPct val="100000"/>
            </a:lnSpc>
          </a:pPr>
          <a:r>
            <a:rPr lang="en-ZA" dirty="0"/>
            <a:t>The data was imported into a notebook using Python for importing, cleaning, analysis and modelling predictions using vs code as the developing and analysing environment</a:t>
          </a:r>
          <a:endParaRPr lang="en-US" dirty="0"/>
        </a:p>
      </dgm:t>
    </dgm:pt>
    <dgm:pt modelId="{9D3CD8A4-8AAA-4B4E-A625-233DB2C224F7}" type="parTrans" cxnId="{9BB78671-05CF-42A0-AD1B-8AD5DFA7DC56}">
      <dgm:prSet/>
      <dgm:spPr/>
      <dgm:t>
        <a:bodyPr/>
        <a:lstStyle/>
        <a:p>
          <a:endParaRPr lang="en-US"/>
        </a:p>
      </dgm:t>
    </dgm:pt>
    <dgm:pt modelId="{7110DA8E-E8F2-46FD-A2E9-D499854D9581}" type="sibTrans" cxnId="{9BB78671-05CF-42A0-AD1B-8AD5DFA7DC56}">
      <dgm:prSet/>
      <dgm:spPr/>
      <dgm:t>
        <a:bodyPr/>
        <a:lstStyle/>
        <a:p>
          <a:endParaRPr lang="en-US"/>
        </a:p>
      </dgm:t>
    </dgm:pt>
    <dgm:pt modelId="{8EF1B173-B7BC-44A9-AC57-A6CB3C21D5DE}">
      <dgm:prSet/>
      <dgm:spPr/>
      <dgm:t>
        <a:bodyPr/>
        <a:lstStyle/>
        <a:p>
          <a:pPr>
            <a:lnSpc>
              <a:spcPct val="100000"/>
            </a:lnSpc>
          </a:pPr>
          <a:r>
            <a:rPr lang="en-ZA"/>
            <a:t>The vegetable prices explained are relative to the dataset and does not explain vegetable prices from data sources outside of the used dataset</a:t>
          </a:r>
          <a:endParaRPr lang="en-US"/>
        </a:p>
      </dgm:t>
    </dgm:pt>
    <dgm:pt modelId="{D09B1D0F-2BE5-47D3-B348-FA57DB22AE94}" type="parTrans" cxnId="{017598A1-99BD-4ED2-96C3-D25BA195A804}">
      <dgm:prSet/>
      <dgm:spPr/>
      <dgm:t>
        <a:bodyPr/>
        <a:lstStyle/>
        <a:p>
          <a:endParaRPr lang="en-US"/>
        </a:p>
      </dgm:t>
    </dgm:pt>
    <dgm:pt modelId="{3A7831D9-4C41-4E49-9441-C40FBD85A249}" type="sibTrans" cxnId="{017598A1-99BD-4ED2-96C3-D25BA195A804}">
      <dgm:prSet/>
      <dgm:spPr/>
      <dgm:t>
        <a:bodyPr/>
        <a:lstStyle/>
        <a:p>
          <a:endParaRPr lang="en-US"/>
        </a:p>
      </dgm:t>
    </dgm:pt>
    <dgm:pt modelId="{66D5EDE2-85D5-4F00-A5C0-D440ABD33F44}" type="pres">
      <dgm:prSet presAssocID="{F5F73512-55EE-4328-BE9D-5899FD49F130}" presName="root" presStyleCnt="0">
        <dgm:presLayoutVars>
          <dgm:dir/>
          <dgm:resizeHandles val="exact"/>
        </dgm:presLayoutVars>
      </dgm:prSet>
      <dgm:spPr/>
    </dgm:pt>
    <dgm:pt modelId="{36E29E2D-A285-45F8-B329-0FE7C8871E4E}" type="pres">
      <dgm:prSet presAssocID="{32CA941A-56B9-4941-A798-7EFD7D89DB1E}" presName="compNode" presStyleCnt="0"/>
      <dgm:spPr/>
    </dgm:pt>
    <dgm:pt modelId="{EB968F99-8DC7-4A62-9DCF-67BEA419C190}" type="pres">
      <dgm:prSet presAssocID="{32CA941A-56B9-4941-A798-7EFD7D89DB1E}" presName="bgRect" presStyleLbl="bgShp" presStyleIdx="0" presStyleCnt="3"/>
      <dgm:spPr/>
    </dgm:pt>
    <dgm:pt modelId="{696F5244-6171-4B90-AF59-535275048ED2}" type="pres">
      <dgm:prSet presAssocID="{32CA941A-56B9-4941-A798-7EFD7D89DB1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B7421F6-9A24-44BD-AFEC-722D513F0696}" type="pres">
      <dgm:prSet presAssocID="{32CA941A-56B9-4941-A798-7EFD7D89DB1E}" presName="spaceRect" presStyleCnt="0"/>
      <dgm:spPr/>
    </dgm:pt>
    <dgm:pt modelId="{B9A7AD92-ED6A-4FB6-9977-06E77CA85A78}" type="pres">
      <dgm:prSet presAssocID="{32CA941A-56B9-4941-A798-7EFD7D89DB1E}" presName="parTx" presStyleLbl="revTx" presStyleIdx="0" presStyleCnt="3">
        <dgm:presLayoutVars>
          <dgm:chMax val="0"/>
          <dgm:chPref val="0"/>
        </dgm:presLayoutVars>
      </dgm:prSet>
      <dgm:spPr/>
    </dgm:pt>
    <dgm:pt modelId="{4F433E53-ABB8-45C6-8B4F-FD7B4B141213}" type="pres">
      <dgm:prSet presAssocID="{A42BE9E2-108F-4BEA-939F-8578FEA3DA65}" presName="sibTrans" presStyleCnt="0"/>
      <dgm:spPr/>
    </dgm:pt>
    <dgm:pt modelId="{7B7D1F3C-31F9-4FFB-8D1F-52998C6B9CE2}" type="pres">
      <dgm:prSet presAssocID="{3DC23F42-77B8-4865-ADE6-CB0991DD2390}" presName="compNode" presStyleCnt="0"/>
      <dgm:spPr/>
    </dgm:pt>
    <dgm:pt modelId="{0A477EBE-401B-40A3-BBFE-726638BCF609}" type="pres">
      <dgm:prSet presAssocID="{3DC23F42-77B8-4865-ADE6-CB0991DD2390}" presName="bgRect" presStyleLbl="bgShp" presStyleIdx="1" presStyleCnt="3"/>
      <dgm:spPr/>
    </dgm:pt>
    <dgm:pt modelId="{329B7AD7-681F-47A3-9238-063BE0795831}" type="pres">
      <dgm:prSet presAssocID="{3DC23F42-77B8-4865-ADE6-CB0991DD23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BF29C11-E9CC-4D1F-B845-288556D6D34E}" type="pres">
      <dgm:prSet presAssocID="{3DC23F42-77B8-4865-ADE6-CB0991DD2390}" presName="spaceRect" presStyleCnt="0"/>
      <dgm:spPr/>
    </dgm:pt>
    <dgm:pt modelId="{5BBB4DE2-6177-451D-90E8-94F5ED4CCDFF}" type="pres">
      <dgm:prSet presAssocID="{3DC23F42-77B8-4865-ADE6-CB0991DD2390}" presName="parTx" presStyleLbl="revTx" presStyleIdx="1" presStyleCnt="3">
        <dgm:presLayoutVars>
          <dgm:chMax val="0"/>
          <dgm:chPref val="0"/>
        </dgm:presLayoutVars>
      </dgm:prSet>
      <dgm:spPr/>
    </dgm:pt>
    <dgm:pt modelId="{CF159B9A-994F-4511-AC97-02D3CDC56F85}" type="pres">
      <dgm:prSet presAssocID="{7110DA8E-E8F2-46FD-A2E9-D499854D9581}" presName="sibTrans" presStyleCnt="0"/>
      <dgm:spPr/>
    </dgm:pt>
    <dgm:pt modelId="{3BB8823A-976E-400C-BE79-073507313524}" type="pres">
      <dgm:prSet presAssocID="{8EF1B173-B7BC-44A9-AC57-A6CB3C21D5DE}" presName="compNode" presStyleCnt="0"/>
      <dgm:spPr/>
    </dgm:pt>
    <dgm:pt modelId="{3A9A93A2-64F7-4F82-9A91-81EB6040FA35}" type="pres">
      <dgm:prSet presAssocID="{8EF1B173-B7BC-44A9-AC57-A6CB3C21D5DE}" presName="bgRect" presStyleLbl="bgShp" presStyleIdx="2" presStyleCnt="3"/>
      <dgm:spPr/>
    </dgm:pt>
    <dgm:pt modelId="{011A51D3-DEFA-4B4F-ADB7-EA9E478AB773}" type="pres">
      <dgm:prSet presAssocID="{8EF1B173-B7BC-44A9-AC57-A6CB3C21D5D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6FFD38E-B1ED-46AF-AE6D-FDC89DCE9DED}" type="pres">
      <dgm:prSet presAssocID="{8EF1B173-B7BC-44A9-AC57-A6CB3C21D5DE}" presName="spaceRect" presStyleCnt="0"/>
      <dgm:spPr/>
    </dgm:pt>
    <dgm:pt modelId="{F70BD0B7-E696-4229-8463-27089BF124D1}" type="pres">
      <dgm:prSet presAssocID="{8EF1B173-B7BC-44A9-AC57-A6CB3C21D5D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D7ECA35-1A8A-4365-88FB-61D1BECE3D60}" type="presOf" srcId="{F5F73512-55EE-4328-BE9D-5899FD49F130}" destId="{66D5EDE2-85D5-4F00-A5C0-D440ABD33F44}" srcOrd="0" destOrd="0" presId="urn:microsoft.com/office/officeart/2018/2/layout/IconVerticalSolidList"/>
    <dgm:cxn modelId="{9BB78671-05CF-42A0-AD1B-8AD5DFA7DC56}" srcId="{F5F73512-55EE-4328-BE9D-5899FD49F130}" destId="{3DC23F42-77B8-4865-ADE6-CB0991DD2390}" srcOrd="1" destOrd="0" parTransId="{9D3CD8A4-8AAA-4B4E-A625-233DB2C224F7}" sibTransId="{7110DA8E-E8F2-46FD-A2E9-D499854D9581}"/>
    <dgm:cxn modelId="{5BC2C458-A325-448E-A135-A7B1E9EABF25}" type="presOf" srcId="{8EF1B173-B7BC-44A9-AC57-A6CB3C21D5DE}" destId="{F70BD0B7-E696-4229-8463-27089BF124D1}" srcOrd="0" destOrd="0" presId="urn:microsoft.com/office/officeart/2018/2/layout/IconVerticalSolidList"/>
    <dgm:cxn modelId="{B58ED785-35EC-4DB2-8EAC-BDDB006F904E}" srcId="{F5F73512-55EE-4328-BE9D-5899FD49F130}" destId="{32CA941A-56B9-4941-A798-7EFD7D89DB1E}" srcOrd="0" destOrd="0" parTransId="{44E7484C-819C-4545-BA18-C16C02E816D5}" sibTransId="{A42BE9E2-108F-4BEA-939F-8578FEA3DA65}"/>
    <dgm:cxn modelId="{017598A1-99BD-4ED2-96C3-D25BA195A804}" srcId="{F5F73512-55EE-4328-BE9D-5899FD49F130}" destId="{8EF1B173-B7BC-44A9-AC57-A6CB3C21D5DE}" srcOrd="2" destOrd="0" parTransId="{D09B1D0F-2BE5-47D3-B348-FA57DB22AE94}" sibTransId="{3A7831D9-4C41-4E49-9441-C40FBD85A249}"/>
    <dgm:cxn modelId="{B3B874C7-4C1D-4EC4-9AA1-194A3B845CFA}" type="presOf" srcId="{32CA941A-56B9-4941-A798-7EFD7D89DB1E}" destId="{B9A7AD92-ED6A-4FB6-9977-06E77CA85A78}" srcOrd="0" destOrd="0" presId="urn:microsoft.com/office/officeart/2018/2/layout/IconVerticalSolidList"/>
    <dgm:cxn modelId="{B88DE5EF-D05B-465D-9399-8F46FF879C49}" type="presOf" srcId="{3DC23F42-77B8-4865-ADE6-CB0991DD2390}" destId="{5BBB4DE2-6177-451D-90E8-94F5ED4CCDFF}" srcOrd="0" destOrd="0" presId="urn:microsoft.com/office/officeart/2018/2/layout/IconVerticalSolidList"/>
    <dgm:cxn modelId="{6A2032F0-EE1F-4F0C-8819-857C1E82844B}" type="presParOf" srcId="{66D5EDE2-85D5-4F00-A5C0-D440ABD33F44}" destId="{36E29E2D-A285-45F8-B329-0FE7C8871E4E}" srcOrd="0" destOrd="0" presId="urn:microsoft.com/office/officeart/2018/2/layout/IconVerticalSolidList"/>
    <dgm:cxn modelId="{4979C4D0-7C49-4EA3-914D-5C454BCFCE66}" type="presParOf" srcId="{36E29E2D-A285-45F8-B329-0FE7C8871E4E}" destId="{EB968F99-8DC7-4A62-9DCF-67BEA419C190}" srcOrd="0" destOrd="0" presId="urn:microsoft.com/office/officeart/2018/2/layout/IconVerticalSolidList"/>
    <dgm:cxn modelId="{1E1ED0C0-8CDC-4685-9E53-847C74492CAB}" type="presParOf" srcId="{36E29E2D-A285-45F8-B329-0FE7C8871E4E}" destId="{696F5244-6171-4B90-AF59-535275048ED2}" srcOrd="1" destOrd="0" presId="urn:microsoft.com/office/officeart/2018/2/layout/IconVerticalSolidList"/>
    <dgm:cxn modelId="{558E9316-BAEB-4417-8D8A-36EDAE0B7AD9}" type="presParOf" srcId="{36E29E2D-A285-45F8-B329-0FE7C8871E4E}" destId="{CB7421F6-9A24-44BD-AFEC-722D513F0696}" srcOrd="2" destOrd="0" presId="urn:microsoft.com/office/officeart/2018/2/layout/IconVerticalSolidList"/>
    <dgm:cxn modelId="{E76FD81C-22D6-4D67-8DE4-ADA8A9A8F6E6}" type="presParOf" srcId="{36E29E2D-A285-45F8-B329-0FE7C8871E4E}" destId="{B9A7AD92-ED6A-4FB6-9977-06E77CA85A78}" srcOrd="3" destOrd="0" presId="urn:microsoft.com/office/officeart/2018/2/layout/IconVerticalSolidList"/>
    <dgm:cxn modelId="{F502B39A-DFFF-40D3-AE77-E42649848687}" type="presParOf" srcId="{66D5EDE2-85D5-4F00-A5C0-D440ABD33F44}" destId="{4F433E53-ABB8-45C6-8B4F-FD7B4B141213}" srcOrd="1" destOrd="0" presId="urn:microsoft.com/office/officeart/2018/2/layout/IconVerticalSolidList"/>
    <dgm:cxn modelId="{EE05DB5E-3775-4CCF-9DBE-E8023421D064}" type="presParOf" srcId="{66D5EDE2-85D5-4F00-A5C0-D440ABD33F44}" destId="{7B7D1F3C-31F9-4FFB-8D1F-52998C6B9CE2}" srcOrd="2" destOrd="0" presId="urn:microsoft.com/office/officeart/2018/2/layout/IconVerticalSolidList"/>
    <dgm:cxn modelId="{2586F321-2DED-4593-9082-D893D2EFA088}" type="presParOf" srcId="{7B7D1F3C-31F9-4FFB-8D1F-52998C6B9CE2}" destId="{0A477EBE-401B-40A3-BBFE-726638BCF609}" srcOrd="0" destOrd="0" presId="urn:microsoft.com/office/officeart/2018/2/layout/IconVerticalSolidList"/>
    <dgm:cxn modelId="{C81F2516-792B-4DDC-81A5-61223714A278}" type="presParOf" srcId="{7B7D1F3C-31F9-4FFB-8D1F-52998C6B9CE2}" destId="{329B7AD7-681F-47A3-9238-063BE0795831}" srcOrd="1" destOrd="0" presId="urn:microsoft.com/office/officeart/2018/2/layout/IconVerticalSolidList"/>
    <dgm:cxn modelId="{725F85AA-C25B-4866-8E16-F0DDC319D471}" type="presParOf" srcId="{7B7D1F3C-31F9-4FFB-8D1F-52998C6B9CE2}" destId="{1BF29C11-E9CC-4D1F-B845-288556D6D34E}" srcOrd="2" destOrd="0" presId="urn:microsoft.com/office/officeart/2018/2/layout/IconVerticalSolidList"/>
    <dgm:cxn modelId="{3576F545-83FE-4A7F-A806-2945B03B1ED3}" type="presParOf" srcId="{7B7D1F3C-31F9-4FFB-8D1F-52998C6B9CE2}" destId="{5BBB4DE2-6177-451D-90E8-94F5ED4CCDFF}" srcOrd="3" destOrd="0" presId="urn:microsoft.com/office/officeart/2018/2/layout/IconVerticalSolidList"/>
    <dgm:cxn modelId="{1C665FA5-713B-47E1-95B5-821F9D9C99AE}" type="presParOf" srcId="{66D5EDE2-85D5-4F00-A5C0-D440ABD33F44}" destId="{CF159B9A-994F-4511-AC97-02D3CDC56F85}" srcOrd="3" destOrd="0" presId="urn:microsoft.com/office/officeart/2018/2/layout/IconVerticalSolidList"/>
    <dgm:cxn modelId="{D480C587-BC3C-44BE-A57C-D0BF0B223792}" type="presParOf" srcId="{66D5EDE2-85D5-4F00-A5C0-D440ABD33F44}" destId="{3BB8823A-976E-400C-BE79-073507313524}" srcOrd="4" destOrd="0" presId="urn:microsoft.com/office/officeart/2018/2/layout/IconVerticalSolidList"/>
    <dgm:cxn modelId="{E235509D-C669-4352-A668-0268FF9959C0}" type="presParOf" srcId="{3BB8823A-976E-400C-BE79-073507313524}" destId="{3A9A93A2-64F7-4F82-9A91-81EB6040FA35}" srcOrd="0" destOrd="0" presId="urn:microsoft.com/office/officeart/2018/2/layout/IconVerticalSolidList"/>
    <dgm:cxn modelId="{D549CF88-A3C0-468C-A91F-792D66262538}" type="presParOf" srcId="{3BB8823A-976E-400C-BE79-073507313524}" destId="{011A51D3-DEFA-4B4F-ADB7-EA9E478AB773}" srcOrd="1" destOrd="0" presId="urn:microsoft.com/office/officeart/2018/2/layout/IconVerticalSolidList"/>
    <dgm:cxn modelId="{379F4E50-FA80-4821-8732-FB8A4794F327}" type="presParOf" srcId="{3BB8823A-976E-400C-BE79-073507313524}" destId="{F6FFD38E-B1ED-46AF-AE6D-FDC89DCE9DED}" srcOrd="2" destOrd="0" presId="urn:microsoft.com/office/officeart/2018/2/layout/IconVerticalSolidList"/>
    <dgm:cxn modelId="{75F5B54E-C71D-460C-A713-AD5AE4FAE07A}" type="presParOf" srcId="{3BB8823A-976E-400C-BE79-073507313524}" destId="{F70BD0B7-E696-4229-8463-27089BF124D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68F99-8DC7-4A62-9DCF-67BEA419C190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F5244-6171-4B90-AF59-535275048ED2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7AD92-ED6A-4FB6-9977-06E77CA85A78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100" kern="1200"/>
            <a:t>These findings and explanations are based on the Vegetable prices data in csv format found in Kaggle</a:t>
          </a:r>
          <a:endParaRPr lang="en-US" sz="2100" kern="1200"/>
        </a:p>
      </dsp:txBody>
      <dsp:txXfrm>
        <a:off x="1435590" y="531"/>
        <a:ext cx="9080009" cy="1242935"/>
      </dsp:txXfrm>
    </dsp:sp>
    <dsp:sp modelId="{0A477EBE-401B-40A3-BBFE-726638BCF609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B7AD7-681F-47A3-9238-063BE0795831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B4DE2-6177-451D-90E8-94F5ED4CCDFF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100" kern="1200" dirty="0"/>
            <a:t>The data was imported into a notebook using Python for importing, cleaning, analysis and modelling predictions using vs code as the developing and analysing environment</a:t>
          </a:r>
          <a:endParaRPr lang="en-US" sz="2100" kern="1200" dirty="0"/>
        </a:p>
      </dsp:txBody>
      <dsp:txXfrm>
        <a:off x="1435590" y="1554201"/>
        <a:ext cx="9080009" cy="1242935"/>
      </dsp:txXfrm>
    </dsp:sp>
    <dsp:sp modelId="{3A9A93A2-64F7-4F82-9A91-81EB6040FA35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A51D3-DEFA-4B4F-ADB7-EA9E478AB773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BD0B7-E696-4229-8463-27089BF124D1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100" kern="1200"/>
            <a:t>The vegetable prices explained are relative to the dataset and does not explain vegetable prices from data sources outside of the used dataset</a:t>
          </a:r>
          <a:endParaRPr lang="en-US" sz="2100" kern="120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DAB2-CBED-219F-0B8C-5D851A1AE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1E293-A94E-235D-4BE5-CE98ACB6C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B5CED-A2ED-E3DE-E7C2-29824775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E169-2DF7-4CF2-BA65-B0DB77F8557D}" type="datetimeFigureOut">
              <a:rPr lang="en-ZA" smtClean="0"/>
              <a:t>2025/10/24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EF389-FA13-1B73-AD86-DA83EFC8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8702C-152D-9CA9-2E78-6A0CD297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80C9-9162-4DFD-9AD5-F8A66F75EBB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839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18BF-2898-1EC7-51D5-9DB2CDA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AA232-A766-603F-053B-C63F2DDF2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7C763-6AC0-2DB4-9582-D72AFE16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E169-2DF7-4CF2-BA65-B0DB77F8557D}" type="datetimeFigureOut">
              <a:rPr lang="en-ZA" smtClean="0"/>
              <a:t>2025/10/24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4C6E-A2A3-0185-83F8-2EEF0C7C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B2844-A031-1B77-64E1-95AD2BEA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80C9-9162-4DFD-9AD5-F8A66F75EBB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194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CDFA0-AF5F-E35A-4246-97F2FCCA9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C44AE-B972-62C8-997B-BDD4CDDDA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B3ED-742B-ED67-7EDC-3591CE62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E169-2DF7-4CF2-BA65-B0DB77F8557D}" type="datetimeFigureOut">
              <a:rPr lang="en-ZA" smtClean="0"/>
              <a:t>2025/10/24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20E48-58F1-96A0-A9A5-6373B977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734FB-D5D9-2B22-FC30-DEF81CF7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80C9-9162-4DFD-9AD5-F8A66F75EBB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7649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FB4C-65CC-53A7-4FC8-A2632FB09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917F1-56A2-F6D7-1AC1-949C8A014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19944-1FD6-D02A-49A4-4D0CB0A8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E169-2DF7-4CF2-BA65-B0DB77F8557D}" type="datetimeFigureOut">
              <a:rPr lang="en-ZA" smtClean="0"/>
              <a:t>2025/10/24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BC5A5-A669-17F4-B15A-5F21A3C1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37757-155D-9477-B695-3C116540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80C9-9162-4DFD-9AD5-F8A66F75EBB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6367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D314-FB4B-02C5-0CEB-F41974D30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F256D-95EB-84DC-93D9-F39CA54F4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5C277-4500-A88F-63CF-6307F8EB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E169-2DF7-4CF2-BA65-B0DB77F8557D}" type="datetimeFigureOut">
              <a:rPr lang="en-ZA" smtClean="0"/>
              <a:t>2025/10/24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D4D7E-ED0C-8AA7-547A-E8950469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5015A-BE9F-0DD7-BBE2-A503EDE9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80C9-9162-4DFD-9AD5-F8A66F75EBB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1125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8FA8-7E18-3145-A82C-359B1F72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BA310-108A-E011-C6C1-A09D2E0C4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097B0-4E5E-C74F-96C9-E77F90B48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B5AF4-D981-B12D-0DE1-78B4A19A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E169-2DF7-4CF2-BA65-B0DB77F8557D}" type="datetimeFigureOut">
              <a:rPr lang="en-ZA" smtClean="0"/>
              <a:t>2025/10/24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BF40D-ED3C-128B-7FB5-30A1C6C2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275EA-AB39-E759-1B67-A0702E34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80C9-9162-4DFD-9AD5-F8A66F75EBB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3521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338F2-6305-C0FB-1886-348EADA8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D8013-A786-CFB6-EB78-7C1697D1A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A46A9-C6E2-D632-4CE4-B8A39CA9C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EF28F-DC39-2F92-DAC1-7B74C3102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CF90B0-741D-4D03-72F9-58C831573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579E19-B364-BF2E-F736-43DC491A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E169-2DF7-4CF2-BA65-B0DB77F8557D}" type="datetimeFigureOut">
              <a:rPr lang="en-ZA" smtClean="0"/>
              <a:t>2025/10/24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E7BE2C-3061-8C24-9E56-91424188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5DB5AC-5972-4C34-8B3A-D58E237D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80C9-9162-4DFD-9AD5-F8A66F75EBB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9045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160D-11B8-71DC-037D-E1A1C4D3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AD427-FE36-7851-7933-10C2DD61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E169-2DF7-4CF2-BA65-B0DB77F8557D}" type="datetimeFigureOut">
              <a:rPr lang="en-ZA" smtClean="0"/>
              <a:t>2025/10/24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4E9CA-6C77-6BFC-4959-10036ED7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604A2-E78F-F3B2-8BEC-FEDCCA02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80C9-9162-4DFD-9AD5-F8A66F75EBB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896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2EBF0C-4709-5108-CECC-63E1CA27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E169-2DF7-4CF2-BA65-B0DB77F8557D}" type="datetimeFigureOut">
              <a:rPr lang="en-ZA" smtClean="0"/>
              <a:t>2025/10/24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021813-5883-F1C9-B8B4-EC404633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0FCDF-C373-D3D3-F83C-A5E81B18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80C9-9162-4DFD-9AD5-F8A66F75EBB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230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6699-B461-8775-0CC2-78118BF5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EEA0E-61BB-288D-A71E-289D47223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E8FF1-F0C1-7080-24AC-F0DA2A169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53142-BCEC-FD70-08C3-246A7452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E169-2DF7-4CF2-BA65-B0DB77F8557D}" type="datetimeFigureOut">
              <a:rPr lang="en-ZA" smtClean="0"/>
              <a:t>2025/10/24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917EF-5832-6556-439D-5AF18932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A0058-AB32-682B-B5EB-4774B25A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80C9-9162-4DFD-9AD5-F8A66F75EBB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847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8091-3D4F-D386-A75A-5075148E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49385E-0C90-429A-271F-65A58525C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E1F49-402C-56BE-3726-3A2C6BAE9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F39DA-E113-7EBF-9B1A-682D18BC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E169-2DF7-4CF2-BA65-B0DB77F8557D}" type="datetimeFigureOut">
              <a:rPr lang="en-ZA" smtClean="0"/>
              <a:t>2025/10/24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01EDC-09A4-F9C6-56F3-F1AD75D0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C549F-5399-8F03-793F-D11987E5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80C9-9162-4DFD-9AD5-F8A66F75EBB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442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E3341A-90CD-B318-C785-AAF2D3E6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E182E-E2A8-D4DE-8D31-6F698C31D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C15E7-C5DA-A6DF-D568-6614A31C1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4DE169-2DF7-4CF2-BA65-B0DB77F8557D}" type="datetimeFigureOut">
              <a:rPr lang="en-ZA" smtClean="0"/>
              <a:t>2025/10/24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3EB3E-B698-A378-ED28-EBE34C0CB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0B1F4-9706-FAD7-BE62-D3F93E7A3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7880C9-9162-4DFD-9AD5-F8A66F75EBB7}" type="slidenum">
              <a:rPr lang="en-ZA" smtClean="0"/>
              <a:t>‹#›</a:t>
            </a:fld>
            <a:endParaRPr lang="en-Z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BFEF0-1E30-A388-753E-3E43085ED55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87820"/>
            <a:ext cx="419100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ZA" sz="7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286512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-workspace.atlassian.net/jira/core/projects/VPAP/timeline" TargetMode="External"/><Relationship Id="rId2" Type="http://schemas.openxmlformats.org/officeDocument/2006/relationships/hyperlink" Target="http://www.kaggle.com/competitions/vegetable-price-prediction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andas.pydata.org/docs/" TargetMode="External"/><Relationship Id="rId4" Type="http://schemas.openxmlformats.org/officeDocument/2006/relationships/hyperlink" Target="https://github.com/yourusername/yourreposito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FCBD1-9B89-D79E-FC47-8CCDB71DB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5490971"/>
            <a:ext cx="6962072" cy="1159200"/>
          </a:xfrm>
        </p:spPr>
        <p:txBody>
          <a:bodyPr anchor="ctr">
            <a:normAutofit/>
          </a:bodyPr>
          <a:lstStyle/>
          <a:p>
            <a:pPr algn="l"/>
            <a:r>
              <a:rPr lang="en-ZA" sz="4000">
                <a:solidFill>
                  <a:srgbClr val="FFFFFF"/>
                </a:solidFill>
              </a:rPr>
              <a:t>Analysis of Vegetable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BF4F5-0288-CCEF-3D28-9E9D3F2D2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/>
          </a:bodyPr>
          <a:lstStyle/>
          <a:p>
            <a:pPr algn="l"/>
            <a:r>
              <a:rPr lang="en-ZA" sz="2000">
                <a:solidFill>
                  <a:srgbClr val="FFFFFF"/>
                </a:solidFill>
              </a:rPr>
              <a:t>By Ruben Juries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CA8701-2AA3-7879-FEEB-09A647981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18" y="390832"/>
            <a:ext cx="10656182" cy="45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15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71AEA-1E38-26CF-8B8E-2D5849495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25A9-0AC3-6CCB-5616-518CF0E60DA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Trello project schedule:</a:t>
            </a:r>
          </a:p>
          <a:p>
            <a:endParaRPr lang="en-ZA" dirty="0"/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46CAE-0D66-ED90-5E40-81FD5F757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70" y="1261871"/>
            <a:ext cx="11856059" cy="455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91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C247A-FA3F-4967-82B8-72192D76F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935A-E714-4E24-288B-B000C13ED2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  <a:p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537D5-4174-27A6-4A17-6E44456629B7}"/>
              </a:ext>
            </a:extLst>
          </p:cNvPr>
          <p:cNvSpPr txBox="1"/>
          <p:nvPr/>
        </p:nvSpPr>
        <p:spPr>
          <a:xfrm>
            <a:off x="1069848" y="1690688"/>
            <a:ext cx="106954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Analysing and understanding product price changes are important to assess supply and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Financial planning of products needed where price increases are high is important for future</a:t>
            </a:r>
          </a:p>
          <a:p>
            <a:r>
              <a:rPr lang="en-ZA" dirty="0"/>
              <a:t>       understanding of the financial nature of the product in relation to the forecast</a:t>
            </a:r>
          </a:p>
          <a:p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The forecast is a guideline which can always be altered as time progresses to produce more accurate predictions for the consumer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Adding more historical data to the dataset can be more useful to predict further future price trends of products</a:t>
            </a:r>
          </a:p>
          <a:p>
            <a:r>
              <a:rPr lang="en-ZA" dirty="0"/>
              <a:t> 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endParaRPr lang="en-ZA" dirty="0"/>
          </a:p>
          <a:p>
            <a:endParaRPr lang="en-ZA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E102363-F9FA-0516-6937-C47FBC12F78D}"/>
              </a:ext>
            </a:extLst>
          </p:cNvPr>
          <p:cNvSpPr txBox="1">
            <a:spLocks/>
          </p:cNvSpPr>
          <p:nvPr/>
        </p:nvSpPr>
        <p:spPr>
          <a:xfrm>
            <a:off x="999744" y="541230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dirty="0"/>
              <a:t>End</a:t>
            </a:r>
          </a:p>
          <a:p>
            <a:pPr algn="ctr"/>
            <a:endParaRPr lang="en-ZA" dirty="0"/>
          </a:p>
          <a:p>
            <a:pPr algn="ctr"/>
            <a:endParaRPr lang="en-ZA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7B732E-2A01-B52A-EA51-711A7761FD4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0095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Conclusion: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761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098B-9103-2045-063D-0E7942CD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Overview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04486CA-ACBB-37AA-29DB-C0E730B5A1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1062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484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AC0C9-2398-7C53-51D2-A8F8A7F44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7796-4366-391A-3B06-7CE191D8B30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973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Purpose of the project:</a:t>
            </a:r>
          </a:p>
          <a:p>
            <a:endParaRPr lang="en-ZA" dirty="0"/>
          </a:p>
          <a:p>
            <a:endParaRPr lang="en-Z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BB1D1-595C-C734-4515-AD9C7E29CD24}"/>
              </a:ext>
            </a:extLst>
          </p:cNvPr>
          <p:cNvSpPr txBox="1"/>
          <p:nvPr/>
        </p:nvSpPr>
        <p:spPr>
          <a:xfrm>
            <a:off x="658368" y="1426464"/>
            <a:ext cx="1069543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The purpose is to analyse the price behaviour of each vegetable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The purpose is also to compare the most significant price changes among the vegetables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The purpose is also to use predictive models to forecast the prices of each vegetable for the year ahead of the dataset provided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The 10 Vegetables retrieved in the Dataset for the analysis are as follows: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ZA" sz="1600" dirty="0"/>
              <a:t>Bhindi (Ladies finger)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ZA" sz="1600" dirty="0"/>
              <a:t>Tomato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ZA" sz="1600" dirty="0"/>
              <a:t>Onion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ZA" sz="1600" dirty="0"/>
              <a:t>Potato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ZA" sz="1600" dirty="0"/>
              <a:t>Brinjal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ZA" sz="1600" dirty="0"/>
              <a:t>Garlic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ZA" sz="1600" dirty="0"/>
              <a:t>Peas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ZA" sz="1600" dirty="0" err="1"/>
              <a:t>Methi</a:t>
            </a:r>
            <a:endParaRPr lang="en-ZA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ZA" sz="1600" dirty="0"/>
              <a:t>Green Chilli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ZA" sz="1600" dirty="0"/>
              <a:t>Elephant Yam(Suran)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Z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/>
              <a:t>The price information in the data set is dated for each vegetable from 1 January2023 until 1 January2024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2034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412D3-81A5-BBF7-DA22-118617CA8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F3B5-9193-C21A-02FB-032AB731E5B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973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Hypothesis to test the data:</a:t>
            </a:r>
          </a:p>
          <a:p>
            <a:endParaRPr lang="en-ZA" dirty="0"/>
          </a:p>
          <a:p>
            <a:endParaRPr lang="en-Z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49D5D7-41F7-1792-5070-82B0CD37F56D}"/>
              </a:ext>
            </a:extLst>
          </p:cNvPr>
          <p:cNvSpPr txBox="1"/>
          <p:nvPr/>
        </p:nvSpPr>
        <p:spPr>
          <a:xfrm>
            <a:off x="658368" y="1426464"/>
            <a:ext cx="106954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Alternate Hypothesis: Most of these vegetables have a significant increase in prices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NULL Hypothesis: There is no significant increase in most of these vegetable prices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The findings based on the analysis indicate that there is a general upward trend in most of these vegetables over the time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The NULL Hypothesis that there is no significant increase in most of these vegetables over time can therefore be rejected</a:t>
            </a:r>
          </a:p>
          <a:p>
            <a:r>
              <a:rPr lang="en-ZA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u="sng" dirty="0"/>
              <a:t>Problem Statement following the Rejection of the NULL Hypothesis: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ZA" b="1" dirty="0"/>
              <a:t>Vegetable prices have gone up significantly over the past year which can make it harder for people to afford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5152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D3B14C-95D6-F1F2-B1E3-23B70190B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88307-70E7-04C6-CA30-876F65C15288}"/>
              </a:ext>
            </a:extLst>
          </p:cNvPr>
          <p:cNvSpPr txBox="1">
            <a:spLocks/>
          </p:cNvSpPr>
          <p:nvPr/>
        </p:nvSpPr>
        <p:spPr>
          <a:xfrm>
            <a:off x="674008" y="295620"/>
            <a:ext cx="3549649" cy="1616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/>
              <a:t>Findings:</a:t>
            </a:r>
          </a:p>
          <a:p>
            <a:pPr>
              <a:spcAft>
                <a:spcPts val="600"/>
              </a:spcAft>
            </a:pPr>
            <a:endParaRPr lang="en-US" sz="3200" dirty="0"/>
          </a:p>
          <a:p>
            <a:pPr>
              <a:spcAft>
                <a:spcPts val="600"/>
              </a:spcAft>
            </a:pP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DD115F-787D-E62B-1123-037D98E1755C}"/>
              </a:ext>
            </a:extLst>
          </p:cNvPr>
          <p:cNvSpPr txBox="1"/>
          <p:nvPr/>
        </p:nvSpPr>
        <p:spPr>
          <a:xfrm>
            <a:off x="256032" y="1773936"/>
            <a:ext cx="3967625" cy="4207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 general upward trend with most of the vegetables are experienced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Seasonal price fluctuations are associated with Peas and </a:t>
            </a:r>
            <a:r>
              <a:rPr lang="en-US" sz="1400" dirty="0" err="1"/>
              <a:t>Methi</a:t>
            </a:r>
            <a:r>
              <a:rPr lang="en-US" sz="1400" dirty="0"/>
              <a:t> which can be related to seasonal demand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Tomatoes remain stable over the time period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Garlic is the largest contribution of average prices compared to the rest of the vegetables: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	(See Pie chart to the right)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FCAD34-1AFC-BC1A-F6B2-C34C6391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89243" y="5858828"/>
            <a:ext cx="6226463" cy="123363"/>
            <a:chOff x="7015162" y="5858828"/>
            <a:chExt cx="4300544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29F4A2-3705-CF87-3DDA-AF9CE9389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1B1028-FC76-5583-3A1F-5815A7DCF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5139893-2777-25AD-2C1C-298866E7B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243" y="741391"/>
            <a:ext cx="5943905" cy="47055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92556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B4841-D2B1-BD73-AF2B-0419CC2D5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5976A-DD62-5432-B8BD-2293F93A441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Predictions:</a:t>
            </a:r>
          </a:p>
          <a:p>
            <a:endParaRPr lang="en-ZA" dirty="0"/>
          </a:p>
          <a:p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389BE-3C09-9BF3-537A-C29B7660113A}"/>
              </a:ext>
            </a:extLst>
          </p:cNvPr>
          <p:cNvSpPr txBox="1"/>
          <p:nvPr/>
        </p:nvSpPr>
        <p:spPr>
          <a:xfrm>
            <a:off x="658368" y="1426464"/>
            <a:ext cx="106954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A liner model using time and pricing with predictions was produced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Garlic and Onion predictions were relatively close to the actuals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A few larger errors in the predictions were evident with Bhindi, Peas, Green Chilli and </a:t>
            </a:r>
            <a:r>
              <a:rPr lang="en-ZA" dirty="0" err="1"/>
              <a:t>Methi</a:t>
            </a: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Following the linear regression model the data was further predicted using the Holt Winters and the ARIMA forecasting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Parameters such as Additive, Multiplicative and changing ARIMA orders we ran and compared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The best fit model to the dataset was the ARIMA with order (5,1,0) for the forecasting needs of the year ahead of 1January2024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Further alignment of the ARIMA model was done to use the historical daily distributions in the data frame</a:t>
            </a:r>
          </a:p>
          <a:p>
            <a:r>
              <a:rPr lang="en-ZA" dirty="0"/>
              <a:t>      for the forecast period ahead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73851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2EE821-FD99-A965-D8A7-8785DC0FC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FBA3-BF9A-6B10-F9C7-707263D4CE8A}"/>
              </a:ext>
            </a:extLst>
          </p:cNvPr>
          <p:cNvSpPr txBox="1">
            <a:spLocks/>
          </p:cNvSpPr>
          <p:nvPr/>
        </p:nvSpPr>
        <p:spPr>
          <a:xfrm>
            <a:off x="876694" y="741391"/>
            <a:ext cx="6575666" cy="10874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/>
              <a:t>Findings from the final forecast:</a:t>
            </a:r>
          </a:p>
          <a:p>
            <a:pPr>
              <a:spcAft>
                <a:spcPts val="600"/>
              </a:spcAft>
            </a:pPr>
            <a:endParaRPr lang="en-US" sz="3200" dirty="0"/>
          </a:p>
          <a:p>
            <a:pPr>
              <a:spcAft>
                <a:spcPts val="600"/>
              </a:spcAft>
            </a:pP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721F6-17CB-3E35-1E54-2357CA91167D}"/>
              </a:ext>
            </a:extLst>
          </p:cNvPr>
          <p:cNvSpPr txBox="1"/>
          <p:nvPr/>
        </p:nvSpPr>
        <p:spPr>
          <a:xfrm>
            <a:off x="246888" y="1307593"/>
            <a:ext cx="4654295" cy="46745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Refer to Vegetable forecast graph on the right: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Garlic, being the highest price contributor still has the highest forecasted price increase over the next year 2024-2025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Garlic exceeds the average price of all other vegetables, indicating its significant role in the market.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Garlic exceeds 500 by January 2025, indicating a substantial price increase.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Tomato, Onion, and Potato show moderate price increases in the forecast, reflecting their stable demand.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Brinjal and Peas show lower forecasted prices, indicating less volatility in their market.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5" name="Picture 4" descr="A graph of data on a white background&#10;&#10;AI-generated content may be incorrect.">
            <a:extLst>
              <a:ext uri="{FF2B5EF4-FFF2-40B4-BE49-F238E27FC236}">
                <a16:creationId xmlns:a16="http://schemas.microsoft.com/office/drawing/2014/main" id="{9B4A5A66-8F3F-1FB2-3FE4-22F501B9D8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723"/>
          <a:stretch>
            <a:fillRect/>
          </a:stretch>
        </p:blipFill>
        <p:spPr>
          <a:xfrm>
            <a:off x="4901183" y="875809"/>
            <a:ext cx="6410688" cy="54792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AFCAD34-1AFC-BC1A-F6B2-C34C6391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89243" y="5858828"/>
            <a:ext cx="6226463" cy="123363"/>
            <a:chOff x="7015162" y="5858828"/>
            <a:chExt cx="4300544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29F4A2-3705-CF87-3DDA-AF9CE9389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1B1028-FC76-5583-3A1F-5815A7DCF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252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1F49F-7D15-3886-4070-2AADEE952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D46B1-BDA6-D59A-0E8D-9C8D2DE8423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Recommendations:</a:t>
            </a:r>
          </a:p>
          <a:p>
            <a:endParaRPr lang="en-ZA" dirty="0"/>
          </a:p>
          <a:p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589D3-5E20-0A7B-F1D3-6DD3A50FEDC2}"/>
              </a:ext>
            </a:extLst>
          </p:cNvPr>
          <p:cNvSpPr txBox="1"/>
          <p:nvPr/>
        </p:nvSpPr>
        <p:spPr>
          <a:xfrm>
            <a:off x="658368" y="1325880"/>
            <a:ext cx="106954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Recommendations for the future model improvements: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1600" dirty="0"/>
              <a:t>Engineer additional features (weather, holidays, supply indicators, lagged values) to add explanatory power.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1600" dirty="0"/>
              <a:t>Fit vegetable-specific models and hyperparameter-tune (grid search / cross-validation) instead of one global model.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1600" dirty="0"/>
              <a:t>Apply robust preprocessing: outlier handling, log or seasonal decomposition, and differencing where appropriate, this can be</a:t>
            </a:r>
          </a:p>
          <a:p>
            <a:r>
              <a:rPr lang="en-ZA" sz="1600" dirty="0"/>
              <a:t>                    particularly useful for volatile series like </a:t>
            </a:r>
            <a:r>
              <a:rPr lang="en-ZA" sz="1600" dirty="0" err="1"/>
              <a:t>methi</a:t>
            </a:r>
            <a:r>
              <a:rPr lang="en-ZA" sz="1600" dirty="0"/>
              <a:t> and peas.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1600" dirty="0"/>
              <a:t>Use rolling-origin evaluation and multiple error metrics (RMSE, MAE, MAPE) to compare models reliably.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1600" dirty="0"/>
              <a:t>Consider ensemble and tree-based time-series models (e.g., </a:t>
            </a:r>
            <a:r>
              <a:rPr lang="en-ZA" sz="1600" dirty="0" err="1"/>
              <a:t>XGBoost</a:t>
            </a:r>
            <a:r>
              <a:rPr lang="en-ZA" sz="1600" dirty="0"/>
              <a:t> with lag features) or state-space models for volatile series.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Recommendations for the Consumer: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/>
              <a:t> </a:t>
            </a:r>
            <a:r>
              <a:rPr lang="en-ZA" sz="1600" dirty="0"/>
              <a:t>Monitor high-volatility vegetables closely (e.g., </a:t>
            </a:r>
            <a:r>
              <a:rPr lang="en-ZA" sz="1600" dirty="0" err="1"/>
              <a:t>methi</a:t>
            </a:r>
            <a:r>
              <a:rPr lang="en-ZA" sz="1600" dirty="0"/>
              <a:t>, peas) as they contribute disproportionately to forecast errors.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1600" dirty="0"/>
              <a:t> Use forecasts as one input among many (market intelligence, expert judgment) when making pricing and inventory decisions.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1600" dirty="0"/>
              <a:t>Invest in data collection for additional relevant features to improve future model performance.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1600" dirty="0"/>
              <a:t>Budget more for high vegetable prices increases such as garlic and filter down to specific regions to compare best prices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1600" dirty="0"/>
              <a:t>Assess the market for demands of high vegetable prices such as Garlic and determine if alternative vegetables can be substituted if budget constraints are tight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600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58100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E71BC-B719-50C9-4A1D-FECF4A8F7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0F1F48-275F-9424-4F5E-8B2E63DFC46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Links to additional resources:</a:t>
            </a:r>
          </a:p>
          <a:p>
            <a:endParaRPr lang="en-ZA" dirty="0"/>
          </a:p>
          <a:p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2070FD-9789-B54C-D734-8A126B1A2492}"/>
              </a:ext>
            </a:extLst>
          </p:cNvPr>
          <p:cNvSpPr txBox="1"/>
          <p:nvPr/>
        </p:nvSpPr>
        <p:spPr>
          <a:xfrm>
            <a:off x="658368" y="1527048"/>
            <a:ext cx="10695432" cy="2281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467886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www.kaggle.com/competitions/</a:t>
            </a:r>
            <a:r>
              <a:rPr lang="en-ZA" dirty="0"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vegetable-price-prediction</a:t>
            </a:r>
            <a:endParaRPr lang="en-ZA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latin typeface="Consolas" panose="020B0609020204030204" pitchFamily="49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ZA" dirty="0">
                <a:latin typeface="Consolas" panose="020B0609020204030204" pitchFamily="49" charset="0"/>
              </a:rPr>
              <a:t>Project schedule: </a:t>
            </a:r>
            <a:r>
              <a:rPr lang="en-ZA" dirty="0">
                <a:hlinkClick r:id="rId3"/>
              </a:rPr>
              <a:t>Timeline - Vegetable Prices Analysis and Predictions - Jira</a:t>
            </a:r>
            <a:endParaRPr lang="en-ZA" dirty="0">
              <a:latin typeface="Consolas" panose="020B0609020204030204" pitchFamily="49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ZA" dirty="0">
              <a:latin typeface="Consolas" panose="020B0609020204030204" pitchFamily="49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467886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https://github.com/yourusername/</a:t>
            </a:r>
            <a:r>
              <a:rPr lang="en-ZA" dirty="0"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yourrepository</a:t>
            </a:r>
            <a:endParaRPr lang="en-ZA" dirty="0">
              <a:latin typeface="Consolas" panose="020B0609020204030204" pitchFamily="49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ZA" dirty="0">
              <a:latin typeface="Consolas" panose="020B0609020204030204" pitchFamily="49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ZA" dirty="0">
                <a:latin typeface="Consolas" panose="020B0609020204030204" pitchFamily="49" charset="0"/>
              </a:rPr>
              <a:t>Pandas Documentation: </a:t>
            </a:r>
            <a:r>
              <a:rPr lang="en-ZA" dirty="0">
                <a:latin typeface="Consolas" panose="020B0609020204030204" pitchFamily="49" charset="0"/>
                <a:hlinkClick r:id="rId5"/>
              </a:rPr>
              <a:t>https://pandas.pydata.org/docs/</a:t>
            </a:r>
            <a:endParaRPr lang="en-ZA" dirty="0">
              <a:latin typeface="Consolas" panose="020B0609020204030204" pitchFamily="49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ZA" dirty="0">
              <a:latin typeface="Consolas" panose="020B0609020204030204" pitchFamily="49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ZA" dirty="0">
                <a:latin typeface="Consolas" panose="020B0609020204030204" pitchFamily="49" charset="0"/>
              </a:rPr>
              <a:t>Seaborn Documentation: https://seaborn.pydata.org/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ZA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71634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949</Words>
  <Application>Microsoft Office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Consolas</vt:lpstr>
      <vt:lpstr>Office Theme</vt:lpstr>
      <vt:lpstr>Analysis of Vegetable Prices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Ruben Juries, Vodacom</dc:creator>
  <cp:lastModifiedBy>Ruben Juries, Vodacom</cp:lastModifiedBy>
  <cp:revision>15</cp:revision>
  <dcterms:created xsi:type="dcterms:W3CDTF">2025-10-22T14:36:19Z</dcterms:created>
  <dcterms:modified xsi:type="dcterms:W3CDTF">2025-10-24T13:15:06Z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etDate">
    <vt:lpwstr>2025-10-22T14:40:09Z</vt:lpwstr>
  </property>
  <property fmtid="{D5CDD505-2E9C-101B-9397-08002B2CF9AE}" pid="4" name="MSIP_Label_0359f705-2ba0-454b-9cfc-6ce5bcaac040_Method">
    <vt:lpwstr>Standard</vt:lpwstr>
  </property>
  <property fmtid="{D5CDD505-2E9C-101B-9397-08002B2CF9AE}" pid="5" name="MSIP_Label_0359f705-2ba0-454b-9cfc-6ce5bcaac040_Name">
    <vt:lpwstr>0359f705-2ba0-454b-9cfc-6ce5bcaac040</vt:lpwstr>
  </property>
  <property fmtid="{D5CDD505-2E9C-101B-9397-08002B2CF9AE}" pid="6" name="MSIP_Label_0359f705-2ba0-454b-9cfc-6ce5bcaac040_SiteId">
    <vt:lpwstr>68283f3b-8487-4c86-adb3-a5228f18b893</vt:lpwstr>
  </property>
  <property fmtid="{D5CDD505-2E9C-101B-9397-08002B2CF9AE}" pid="7" name="MSIP_Label_0359f705-2ba0-454b-9cfc-6ce5bcaac040_ActionId">
    <vt:lpwstr>71f2750d-e92d-49d3-8a66-52ed9cd20c88</vt:lpwstr>
  </property>
  <property fmtid="{D5CDD505-2E9C-101B-9397-08002B2CF9AE}" pid="8" name="MSIP_Label_0359f705-2ba0-454b-9cfc-6ce5bcaac040_ContentBits">
    <vt:lpwstr>2</vt:lpwstr>
  </property>
  <property fmtid="{D5CDD505-2E9C-101B-9397-08002B2CF9AE}" pid="9" name="MSIP_Label_0359f705-2ba0-454b-9cfc-6ce5bcaac040_Tag">
    <vt:lpwstr>10, 3, 0, 1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C2 General</vt:lpwstr>
  </property>
</Properties>
</file>