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58" r:id="rId3"/>
    <p:sldId id="259" r:id="rId4"/>
    <p:sldId id="260" r:id="rId5"/>
    <p:sldId id="261" r:id="rId6"/>
    <p:sldId id="262" r:id="rId7"/>
    <p:sldId id="267" r:id="rId8"/>
    <p:sldId id="263" r:id="rId9"/>
    <p:sldId id="264" r:id="rId10"/>
    <p:sldId id="265" r:id="rId11"/>
    <p:sldId id="266"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A0E21AF-2C89-4833-8681-D86062718E17}" type="datetimeFigureOut">
              <a:rPr lang="en-GB" smtClean="0"/>
              <a:t>15/03/2023</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16E67A8-C2E1-491D-B838-B3C56D103355}" type="slidenum">
              <a:rPr lang="en-GB" smtClean="0"/>
              <a:t>‹#›</a:t>
            </a:fld>
            <a:endParaRPr lang="en-GB"/>
          </a:p>
        </p:txBody>
      </p:sp>
    </p:spTree>
    <p:extLst>
      <p:ext uri="{BB962C8B-B14F-4D97-AF65-F5344CB8AC3E}">
        <p14:creationId xmlns:p14="http://schemas.microsoft.com/office/powerpoint/2010/main" val="444851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0E21AF-2C89-4833-8681-D86062718E17}"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6E67A8-C2E1-491D-B838-B3C56D103355}" type="slidenum">
              <a:rPr lang="en-GB" smtClean="0"/>
              <a:t>‹#›</a:t>
            </a:fld>
            <a:endParaRPr lang="en-GB"/>
          </a:p>
        </p:txBody>
      </p:sp>
    </p:spTree>
    <p:extLst>
      <p:ext uri="{BB962C8B-B14F-4D97-AF65-F5344CB8AC3E}">
        <p14:creationId xmlns:p14="http://schemas.microsoft.com/office/powerpoint/2010/main" val="115492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A0E21AF-2C89-4833-8681-D86062718E17}" type="datetimeFigureOut">
              <a:rPr lang="en-GB" smtClean="0"/>
              <a:t>15/03/2023</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16E67A8-C2E1-491D-B838-B3C56D103355}" type="slidenum">
              <a:rPr lang="en-GB" smtClean="0"/>
              <a:t>‹#›</a:t>
            </a:fld>
            <a:endParaRPr lang="en-GB"/>
          </a:p>
        </p:txBody>
      </p:sp>
    </p:spTree>
    <p:extLst>
      <p:ext uri="{BB962C8B-B14F-4D97-AF65-F5344CB8AC3E}">
        <p14:creationId xmlns:p14="http://schemas.microsoft.com/office/powerpoint/2010/main" val="2256224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0E21AF-2C89-4833-8681-D86062718E17}"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416E67A8-C2E1-491D-B838-B3C56D103355}" type="slidenum">
              <a:rPr lang="en-GB" smtClean="0"/>
              <a:t>‹#›</a:t>
            </a:fld>
            <a:endParaRPr lang="en-GB"/>
          </a:p>
        </p:txBody>
      </p:sp>
    </p:spTree>
    <p:extLst>
      <p:ext uri="{BB962C8B-B14F-4D97-AF65-F5344CB8AC3E}">
        <p14:creationId xmlns:p14="http://schemas.microsoft.com/office/powerpoint/2010/main" val="1029788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A0E21AF-2C89-4833-8681-D86062718E17}" type="datetimeFigureOut">
              <a:rPr lang="en-GB" smtClean="0"/>
              <a:t>15/03/2023</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16E67A8-C2E1-491D-B838-B3C56D103355}" type="slidenum">
              <a:rPr lang="en-GB" smtClean="0"/>
              <a:t>‹#›</a:t>
            </a:fld>
            <a:endParaRPr lang="en-GB"/>
          </a:p>
        </p:txBody>
      </p:sp>
    </p:spTree>
    <p:extLst>
      <p:ext uri="{BB962C8B-B14F-4D97-AF65-F5344CB8AC3E}">
        <p14:creationId xmlns:p14="http://schemas.microsoft.com/office/powerpoint/2010/main" val="286894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0E21AF-2C89-4833-8681-D86062718E17}" type="datetimeFigureOut">
              <a:rPr lang="en-GB" smtClean="0"/>
              <a:t>15/03/2023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6E67A8-C2E1-491D-B838-B3C56D103355}" type="slidenum">
              <a:rPr lang="en-GB" smtClean="0"/>
              <a:t>‹#›</a:t>
            </a:fld>
            <a:endParaRPr lang="en-GB"/>
          </a:p>
        </p:txBody>
      </p:sp>
    </p:spTree>
    <p:extLst>
      <p:ext uri="{BB962C8B-B14F-4D97-AF65-F5344CB8AC3E}">
        <p14:creationId xmlns:p14="http://schemas.microsoft.com/office/powerpoint/2010/main" val="165397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0E21AF-2C89-4833-8681-D86062718E17}" type="datetimeFigureOut">
              <a:rPr lang="en-GB" smtClean="0"/>
              <a:t>15/03/2023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E67A8-C2E1-491D-B838-B3C56D103355}" type="slidenum">
              <a:rPr lang="en-GB" smtClean="0"/>
              <a:t>‹#›</a:t>
            </a:fld>
            <a:endParaRPr lang="en-GB"/>
          </a:p>
        </p:txBody>
      </p:sp>
    </p:spTree>
    <p:extLst>
      <p:ext uri="{BB962C8B-B14F-4D97-AF65-F5344CB8AC3E}">
        <p14:creationId xmlns:p14="http://schemas.microsoft.com/office/powerpoint/2010/main" val="122469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0E21AF-2C89-4833-8681-D86062718E17}" type="datetimeFigureOut">
              <a:rPr lang="en-GB" smtClean="0"/>
              <a:t>15/03/2023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16E67A8-C2E1-491D-B838-B3C56D103355}" type="slidenum">
              <a:rPr lang="en-GB" smtClean="0"/>
              <a:t>‹#›</a:t>
            </a:fld>
            <a:endParaRPr lang="en-GB"/>
          </a:p>
        </p:txBody>
      </p:sp>
    </p:spTree>
    <p:extLst>
      <p:ext uri="{BB962C8B-B14F-4D97-AF65-F5344CB8AC3E}">
        <p14:creationId xmlns:p14="http://schemas.microsoft.com/office/powerpoint/2010/main" val="151249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E21AF-2C89-4833-8681-D86062718E17}" type="datetimeFigureOut">
              <a:rPr lang="en-GB" smtClean="0"/>
              <a:t>15/03/2023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16E67A8-C2E1-491D-B838-B3C56D103355}" type="slidenum">
              <a:rPr lang="en-GB" smtClean="0"/>
              <a:t>‹#›</a:t>
            </a:fld>
            <a:endParaRPr lang="en-GB"/>
          </a:p>
        </p:txBody>
      </p:sp>
    </p:spTree>
    <p:extLst>
      <p:ext uri="{BB962C8B-B14F-4D97-AF65-F5344CB8AC3E}">
        <p14:creationId xmlns:p14="http://schemas.microsoft.com/office/powerpoint/2010/main" val="223185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A0E21AF-2C89-4833-8681-D86062718E17}" type="datetimeFigureOut">
              <a:rPr lang="en-GB" smtClean="0"/>
              <a:t>15/03/2023</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16E67A8-C2E1-491D-B838-B3C56D103355}" type="slidenum">
              <a:rPr lang="en-GB" smtClean="0"/>
              <a:t>‹#›</a:t>
            </a:fld>
            <a:endParaRPr lang="en-GB"/>
          </a:p>
        </p:txBody>
      </p:sp>
    </p:spTree>
    <p:extLst>
      <p:ext uri="{BB962C8B-B14F-4D97-AF65-F5344CB8AC3E}">
        <p14:creationId xmlns:p14="http://schemas.microsoft.com/office/powerpoint/2010/main" val="33721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0E21AF-2C89-4833-8681-D86062718E17}" type="datetimeFigureOut">
              <a:rPr lang="en-GB" smtClean="0"/>
              <a:t>15/03/2023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6E67A8-C2E1-491D-B838-B3C56D103355}" type="slidenum">
              <a:rPr lang="en-GB" smtClean="0"/>
              <a:t>‹#›</a:t>
            </a:fld>
            <a:endParaRPr lang="en-GB"/>
          </a:p>
        </p:txBody>
      </p:sp>
    </p:spTree>
    <p:extLst>
      <p:ext uri="{BB962C8B-B14F-4D97-AF65-F5344CB8AC3E}">
        <p14:creationId xmlns:p14="http://schemas.microsoft.com/office/powerpoint/2010/main" val="333697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A0E21AF-2C89-4833-8681-D86062718E17}" type="datetimeFigureOut">
              <a:rPr lang="en-GB" smtClean="0"/>
              <a:t>15/03/2023</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16E67A8-C2E1-491D-B838-B3C56D103355}"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278662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E973E-F7FC-427C-A85F-E2129D4AC07C}"/>
              </a:ext>
            </a:extLst>
          </p:cNvPr>
          <p:cNvSpPr>
            <a:spLocks noGrp="1"/>
          </p:cNvSpPr>
          <p:nvPr>
            <p:ph type="title"/>
          </p:nvPr>
        </p:nvSpPr>
        <p:spPr/>
        <p:txBody>
          <a:bodyPr>
            <a:normAutofit/>
          </a:bodyPr>
          <a:lstStyle/>
          <a:p>
            <a:r>
              <a:rPr lang="en-GB" sz="3600" b="1" dirty="0"/>
              <a:t>Macy’s Inc. Summary </a:t>
            </a:r>
          </a:p>
        </p:txBody>
      </p:sp>
      <p:sp>
        <p:nvSpPr>
          <p:cNvPr id="3" name="Content Placeholder 2">
            <a:extLst>
              <a:ext uri="{FF2B5EF4-FFF2-40B4-BE49-F238E27FC236}">
                <a16:creationId xmlns:a16="http://schemas.microsoft.com/office/drawing/2014/main" id="{719D9774-9D34-4BD2-B5ED-33064F37C815}"/>
              </a:ext>
            </a:extLst>
          </p:cNvPr>
          <p:cNvSpPr>
            <a:spLocks noGrp="1"/>
          </p:cNvSpPr>
          <p:nvPr>
            <p:ph idx="1"/>
          </p:nvPr>
        </p:nvSpPr>
        <p:spPr/>
        <p:txBody>
          <a:bodyPr>
            <a:normAutofit fontScale="92500" lnSpcReduction="10000"/>
          </a:bodyPr>
          <a:lstStyle/>
          <a:p>
            <a:r>
              <a:rPr lang="en-GB" sz="2800" dirty="0"/>
              <a:t> Macy's inc. is a trusted source for quality brands at great values from off-price to luxury. Macy’s, Inc. operates department stores under the nameplates Macy’s and Bloomingdale’s, and specialty stores that include Bloomingdale’s The Outlet, Bluemercury and Macy’s Backstage.  Macy's inc. currently have 783 boxes(stores) in 722 locations. The boxes include Macy's furniture stores, Department Stores, Bloomingdales's etc. Macy's inc. net worth is estimated $6.14B. Macy's hub location is New York Herald Square. Macy's conduct the annual Macy's Thanksgiving Day Parade in New York City since 1924 and has sponsored the city's annual Fourth of July fireworks display since 1976. Macy's Herald Square is one of the largest department stores in the world</a:t>
            </a:r>
            <a:r>
              <a:rPr lang="en-GB" dirty="0"/>
              <a:t>.</a:t>
            </a:r>
          </a:p>
        </p:txBody>
      </p:sp>
    </p:spTree>
    <p:extLst>
      <p:ext uri="{BB962C8B-B14F-4D97-AF65-F5344CB8AC3E}">
        <p14:creationId xmlns:p14="http://schemas.microsoft.com/office/powerpoint/2010/main" val="1881044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6098-3335-4A1B-BAFA-3D7DC131C1E3}"/>
              </a:ext>
            </a:extLst>
          </p:cNvPr>
          <p:cNvSpPr>
            <a:spLocks noGrp="1"/>
          </p:cNvSpPr>
          <p:nvPr>
            <p:ph type="title"/>
          </p:nvPr>
        </p:nvSpPr>
        <p:spPr/>
        <p:txBody>
          <a:bodyPr/>
          <a:lstStyle/>
          <a:p>
            <a:r>
              <a:rPr lang="en-GB" dirty="0"/>
              <a:t>Which store/s has a good quarterly growth rate in q3 2012?</a:t>
            </a:r>
          </a:p>
        </p:txBody>
      </p:sp>
      <p:pic>
        <p:nvPicPr>
          <p:cNvPr id="6" name="Picture 5">
            <a:extLst>
              <a:ext uri="{FF2B5EF4-FFF2-40B4-BE49-F238E27FC236}">
                <a16:creationId xmlns:a16="http://schemas.microsoft.com/office/drawing/2014/main" id="{9DE4A002-308E-4EFD-9164-772422072D4C}"/>
              </a:ext>
            </a:extLst>
          </p:cNvPr>
          <p:cNvPicPr>
            <a:picLocks noChangeAspect="1"/>
          </p:cNvPicPr>
          <p:nvPr/>
        </p:nvPicPr>
        <p:blipFill>
          <a:blip r:embed="rId2"/>
          <a:stretch>
            <a:fillRect/>
          </a:stretch>
        </p:blipFill>
        <p:spPr>
          <a:xfrm>
            <a:off x="412376" y="2979613"/>
            <a:ext cx="9464860" cy="1104996"/>
          </a:xfrm>
          <a:prstGeom prst="rect">
            <a:avLst/>
          </a:prstGeom>
        </p:spPr>
      </p:pic>
      <p:sp>
        <p:nvSpPr>
          <p:cNvPr id="8" name="TextBox 7">
            <a:extLst>
              <a:ext uri="{FF2B5EF4-FFF2-40B4-BE49-F238E27FC236}">
                <a16:creationId xmlns:a16="http://schemas.microsoft.com/office/drawing/2014/main" id="{C782D1FF-0CA9-4D04-959E-73F612B35835}"/>
              </a:ext>
            </a:extLst>
          </p:cNvPr>
          <p:cNvSpPr txBox="1"/>
          <p:nvPr/>
        </p:nvSpPr>
        <p:spPr>
          <a:xfrm>
            <a:off x="412376" y="1948419"/>
            <a:ext cx="11293926" cy="923330"/>
          </a:xfrm>
          <a:prstGeom prst="rect">
            <a:avLst/>
          </a:prstGeom>
          <a:noFill/>
        </p:spPr>
        <p:txBody>
          <a:bodyPr wrap="none" rtlCol="0">
            <a:spAutoFit/>
          </a:bodyPr>
          <a:lstStyle/>
          <a:p>
            <a:r>
              <a:rPr lang="en-GB" dirty="0"/>
              <a:t>I created a new variable and use pandas ‘datetime’ to isolate dates between ‘07-01-2012’ through to ’09-30-2012. I then</a:t>
            </a:r>
          </a:p>
          <a:p>
            <a:r>
              <a:rPr lang="en-GB" dirty="0"/>
              <a:t>apply these dates to another variable and use ‘.sum()’ with ‘Store’ and ‘Weekly_Sales’ to get growth rate in Q3 2012.</a:t>
            </a:r>
          </a:p>
          <a:p>
            <a:r>
              <a:rPr lang="en-GB" dirty="0"/>
              <a:t>I use print to showcase the results.</a:t>
            </a:r>
          </a:p>
        </p:txBody>
      </p:sp>
      <p:sp>
        <p:nvSpPr>
          <p:cNvPr id="9" name="TextBox 8">
            <a:extLst>
              <a:ext uri="{FF2B5EF4-FFF2-40B4-BE49-F238E27FC236}">
                <a16:creationId xmlns:a16="http://schemas.microsoft.com/office/drawing/2014/main" id="{499E0BB5-AE6F-43DF-8EE9-84FC607E0B2F}"/>
              </a:ext>
            </a:extLst>
          </p:cNvPr>
          <p:cNvSpPr txBox="1"/>
          <p:nvPr/>
        </p:nvSpPr>
        <p:spPr>
          <a:xfrm>
            <a:off x="412376" y="4192473"/>
            <a:ext cx="7153753" cy="369332"/>
          </a:xfrm>
          <a:prstGeom prst="rect">
            <a:avLst/>
          </a:prstGeom>
          <a:noFill/>
        </p:spPr>
        <p:txBody>
          <a:bodyPr wrap="none" rtlCol="0">
            <a:spAutoFit/>
          </a:bodyPr>
          <a:lstStyle/>
          <a:p>
            <a:r>
              <a:rPr lang="en-GB" b="1" dirty="0"/>
              <a:t>Store 4 has good quarterly growth in Q3 2012 with $25652119.35</a:t>
            </a:r>
          </a:p>
        </p:txBody>
      </p:sp>
    </p:spTree>
    <p:extLst>
      <p:ext uri="{BB962C8B-B14F-4D97-AF65-F5344CB8AC3E}">
        <p14:creationId xmlns:p14="http://schemas.microsoft.com/office/powerpoint/2010/main" val="314996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DF23-AB43-420D-AC9B-9F249AF43A0B}"/>
              </a:ext>
            </a:extLst>
          </p:cNvPr>
          <p:cNvSpPr>
            <a:spLocks noGrp="1"/>
          </p:cNvSpPr>
          <p:nvPr>
            <p:ph type="title"/>
          </p:nvPr>
        </p:nvSpPr>
        <p:spPr/>
        <p:txBody>
          <a:bodyPr>
            <a:noAutofit/>
          </a:bodyPr>
          <a:lstStyle/>
          <a:p>
            <a:r>
              <a:rPr lang="en-GB" sz="2350" dirty="0"/>
              <a:t>Macy’s has four holidays in the year. some holidays have a negative impact on sales. What holidays have higher sales than the mean sales in the non-holiday season for all the stores together?</a:t>
            </a:r>
          </a:p>
        </p:txBody>
      </p:sp>
      <p:sp>
        <p:nvSpPr>
          <p:cNvPr id="4" name="TextBox 3">
            <a:extLst>
              <a:ext uri="{FF2B5EF4-FFF2-40B4-BE49-F238E27FC236}">
                <a16:creationId xmlns:a16="http://schemas.microsoft.com/office/drawing/2014/main" id="{BDD845A3-4E68-4381-90B9-3D64B0DFC429}"/>
              </a:ext>
            </a:extLst>
          </p:cNvPr>
          <p:cNvSpPr txBox="1"/>
          <p:nvPr/>
        </p:nvSpPr>
        <p:spPr>
          <a:xfrm>
            <a:off x="581192" y="1785087"/>
            <a:ext cx="9077485" cy="369332"/>
          </a:xfrm>
          <a:prstGeom prst="rect">
            <a:avLst/>
          </a:prstGeom>
          <a:noFill/>
        </p:spPr>
        <p:txBody>
          <a:bodyPr wrap="none" rtlCol="0">
            <a:spAutoFit/>
          </a:bodyPr>
          <a:lstStyle/>
          <a:p>
            <a:r>
              <a:rPr lang="en-GB" dirty="0"/>
              <a:t>I first input the holiday dates given as a list.  Allowing for Python to read and interpret the data. </a:t>
            </a:r>
          </a:p>
        </p:txBody>
      </p:sp>
      <p:pic>
        <p:nvPicPr>
          <p:cNvPr id="6" name="Picture 5">
            <a:extLst>
              <a:ext uri="{FF2B5EF4-FFF2-40B4-BE49-F238E27FC236}">
                <a16:creationId xmlns:a16="http://schemas.microsoft.com/office/drawing/2014/main" id="{B2A6D267-49FC-4221-BA93-AF1C1A803524}"/>
              </a:ext>
            </a:extLst>
          </p:cNvPr>
          <p:cNvPicPr>
            <a:picLocks noChangeAspect="1"/>
          </p:cNvPicPr>
          <p:nvPr/>
        </p:nvPicPr>
        <p:blipFill>
          <a:blip r:embed="rId2"/>
          <a:stretch>
            <a:fillRect/>
          </a:stretch>
        </p:blipFill>
        <p:spPr>
          <a:xfrm>
            <a:off x="596433" y="2085288"/>
            <a:ext cx="9472481" cy="723963"/>
          </a:xfrm>
          <a:prstGeom prst="rect">
            <a:avLst/>
          </a:prstGeom>
        </p:spPr>
      </p:pic>
      <p:pic>
        <p:nvPicPr>
          <p:cNvPr id="8" name="Picture 7">
            <a:extLst>
              <a:ext uri="{FF2B5EF4-FFF2-40B4-BE49-F238E27FC236}">
                <a16:creationId xmlns:a16="http://schemas.microsoft.com/office/drawing/2014/main" id="{343CB2A6-A4D7-4677-ACB4-3B4F9A63A4B4}"/>
              </a:ext>
            </a:extLst>
          </p:cNvPr>
          <p:cNvPicPr>
            <a:picLocks noChangeAspect="1"/>
          </p:cNvPicPr>
          <p:nvPr/>
        </p:nvPicPr>
        <p:blipFill>
          <a:blip r:embed="rId3"/>
          <a:stretch>
            <a:fillRect/>
          </a:stretch>
        </p:blipFill>
        <p:spPr>
          <a:xfrm>
            <a:off x="600243" y="3133923"/>
            <a:ext cx="9464860" cy="701101"/>
          </a:xfrm>
          <a:prstGeom prst="rect">
            <a:avLst/>
          </a:prstGeom>
        </p:spPr>
      </p:pic>
      <p:sp>
        <p:nvSpPr>
          <p:cNvPr id="9" name="TextBox 8">
            <a:extLst>
              <a:ext uri="{FF2B5EF4-FFF2-40B4-BE49-F238E27FC236}">
                <a16:creationId xmlns:a16="http://schemas.microsoft.com/office/drawing/2014/main" id="{A7844329-E921-44A0-8FB1-D88395F12754}"/>
              </a:ext>
            </a:extLst>
          </p:cNvPr>
          <p:cNvSpPr txBox="1"/>
          <p:nvPr/>
        </p:nvSpPr>
        <p:spPr>
          <a:xfrm>
            <a:off x="581192" y="2780624"/>
            <a:ext cx="11112529" cy="369332"/>
          </a:xfrm>
          <a:prstGeom prst="rect">
            <a:avLst/>
          </a:prstGeom>
          <a:noFill/>
        </p:spPr>
        <p:txBody>
          <a:bodyPr wrap="none" rtlCol="0">
            <a:spAutoFit/>
          </a:bodyPr>
          <a:lstStyle/>
          <a:p>
            <a:r>
              <a:rPr lang="en-GB" dirty="0"/>
              <a:t>Using ‘.</a:t>
            </a:r>
            <a:r>
              <a:rPr lang="en-GB" dirty="0" err="1"/>
              <a:t>loc</a:t>
            </a:r>
            <a:r>
              <a:rPr lang="en-GB" dirty="0"/>
              <a:t>’ I specify the specific dates in each holiday, find the mean of each ‘Weekly_Sales’ and round the number.</a:t>
            </a:r>
          </a:p>
        </p:txBody>
      </p:sp>
      <p:pic>
        <p:nvPicPr>
          <p:cNvPr id="11" name="Picture 10">
            <a:extLst>
              <a:ext uri="{FF2B5EF4-FFF2-40B4-BE49-F238E27FC236}">
                <a16:creationId xmlns:a16="http://schemas.microsoft.com/office/drawing/2014/main" id="{CA00FC23-07AA-4BB0-BE76-52152E6843DB}"/>
              </a:ext>
            </a:extLst>
          </p:cNvPr>
          <p:cNvPicPr>
            <a:picLocks noChangeAspect="1"/>
          </p:cNvPicPr>
          <p:nvPr/>
        </p:nvPicPr>
        <p:blipFill>
          <a:blip r:embed="rId4"/>
          <a:stretch>
            <a:fillRect/>
          </a:stretch>
        </p:blipFill>
        <p:spPr>
          <a:xfrm>
            <a:off x="596433" y="4079750"/>
            <a:ext cx="9487722" cy="480102"/>
          </a:xfrm>
          <a:prstGeom prst="rect">
            <a:avLst/>
          </a:prstGeom>
        </p:spPr>
      </p:pic>
      <p:sp>
        <p:nvSpPr>
          <p:cNvPr id="12" name="TextBox 11">
            <a:extLst>
              <a:ext uri="{FF2B5EF4-FFF2-40B4-BE49-F238E27FC236}">
                <a16:creationId xmlns:a16="http://schemas.microsoft.com/office/drawing/2014/main" id="{0A573ADE-01E7-47CB-A8B8-9C254ABE77C6}"/>
              </a:ext>
            </a:extLst>
          </p:cNvPr>
          <p:cNvSpPr txBox="1"/>
          <p:nvPr/>
        </p:nvSpPr>
        <p:spPr>
          <a:xfrm>
            <a:off x="581192" y="3766211"/>
            <a:ext cx="4000198" cy="369332"/>
          </a:xfrm>
          <a:prstGeom prst="rect">
            <a:avLst/>
          </a:prstGeom>
          <a:noFill/>
        </p:spPr>
        <p:txBody>
          <a:bodyPr wrap="none" rtlCol="0">
            <a:spAutoFit/>
          </a:bodyPr>
          <a:lstStyle/>
          <a:p>
            <a:r>
              <a:rPr lang="en-GB" dirty="0"/>
              <a:t>The same is done with non-holiday sales.</a:t>
            </a:r>
          </a:p>
        </p:txBody>
      </p:sp>
      <p:pic>
        <p:nvPicPr>
          <p:cNvPr id="14" name="Picture 13">
            <a:extLst>
              <a:ext uri="{FF2B5EF4-FFF2-40B4-BE49-F238E27FC236}">
                <a16:creationId xmlns:a16="http://schemas.microsoft.com/office/drawing/2014/main" id="{4CE6308F-E2B3-48F3-A7D5-B3991476BC55}"/>
              </a:ext>
            </a:extLst>
          </p:cNvPr>
          <p:cNvPicPr>
            <a:picLocks noChangeAspect="1"/>
          </p:cNvPicPr>
          <p:nvPr/>
        </p:nvPicPr>
        <p:blipFill>
          <a:blip r:embed="rId5"/>
          <a:stretch>
            <a:fillRect/>
          </a:stretch>
        </p:blipFill>
        <p:spPr>
          <a:xfrm>
            <a:off x="581192" y="4873391"/>
            <a:ext cx="9457240" cy="815411"/>
          </a:xfrm>
          <a:prstGeom prst="rect">
            <a:avLst/>
          </a:prstGeom>
        </p:spPr>
      </p:pic>
      <p:sp>
        <p:nvSpPr>
          <p:cNvPr id="15" name="TextBox 14">
            <a:extLst>
              <a:ext uri="{FF2B5EF4-FFF2-40B4-BE49-F238E27FC236}">
                <a16:creationId xmlns:a16="http://schemas.microsoft.com/office/drawing/2014/main" id="{1A99FDF4-1D72-457A-96D3-79D177831526}"/>
              </a:ext>
            </a:extLst>
          </p:cNvPr>
          <p:cNvSpPr txBox="1"/>
          <p:nvPr/>
        </p:nvSpPr>
        <p:spPr>
          <a:xfrm>
            <a:off x="510989" y="4504059"/>
            <a:ext cx="3992568" cy="369332"/>
          </a:xfrm>
          <a:prstGeom prst="rect">
            <a:avLst/>
          </a:prstGeom>
          <a:noFill/>
        </p:spPr>
        <p:txBody>
          <a:bodyPr wrap="none" rtlCol="0">
            <a:spAutoFit/>
          </a:bodyPr>
          <a:lstStyle/>
          <a:p>
            <a:r>
              <a:rPr lang="en-GB" dirty="0"/>
              <a:t>The results are displayed in a data frame.</a:t>
            </a:r>
          </a:p>
        </p:txBody>
      </p:sp>
      <p:pic>
        <p:nvPicPr>
          <p:cNvPr id="17" name="Picture 16">
            <a:extLst>
              <a:ext uri="{FF2B5EF4-FFF2-40B4-BE49-F238E27FC236}">
                <a16:creationId xmlns:a16="http://schemas.microsoft.com/office/drawing/2014/main" id="{5CA68822-94DB-4A39-B995-4E906EEB0F2A}"/>
              </a:ext>
            </a:extLst>
          </p:cNvPr>
          <p:cNvPicPr>
            <a:picLocks noChangeAspect="1"/>
          </p:cNvPicPr>
          <p:nvPr/>
        </p:nvPicPr>
        <p:blipFill>
          <a:blip r:embed="rId6"/>
          <a:stretch>
            <a:fillRect/>
          </a:stretch>
        </p:blipFill>
        <p:spPr>
          <a:xfrm>
            <a:off x="581192" y="5739922"/>
            <a:ext cx="9457240" cy="396274"/>
          </a:xfrm>
          <a:prstGeom prst="rect">
            <a:avLst/>
          </a:prstGeom>
        </p:spPr>
      </p:pic>
      <p:sp>
        <p:nvSpPr>
          <p:cNvPr id="18" name="TextBox 17">
            <a:extLst>
              <a:ext uri="{FF2B5EF4-FFF2-40B4-BE49-F238E27FC236}">
                <a16:creationId xmlns:a16="http://schemas.microsoft.com/office/drawing/2014/main" id="{A2D68E29-DEB9-4649-9D02-8ED5A791B03C}"/>
              </a:ext>
            </a:extLst>
          </p:cNvPr>
          <p:cNvSpPr txBox="1"/>
          <p:nvPr/>
        </p:nvSpPr>
        <p:spPr>
          <a:xfrm>
            <a:off x="510989" y="6192646"/>
            <a:ext cx="10514994" cy="646331"/>
          </a:xfrm>
          <a:prstGeom prst="rect">
            <a:avLst/>
          </a:prstGeom>
          <a:noFill/>
        </p:spPr>
        <p:txBody>
          <a:bodyPr wrap="none" rtlCol="0">
            <a:spAutoFit/>
          </a:bodyPr>
          <a:lstStyle/>
          <a:p>
            <a:r>
              <a:rPr lang="en-GB" b="1" dirty="0"/>
              <a:t>Thanksgiving has the highest sales when compared to Non-Holiday Sales by amount $430017.05 </a:t>
            </a:r>
          </a:p>
          <a:p>
            <a:r>
              <a:rPr lang="en-GB" b="1" dirty="0"/>
              <a:t>Furthermore, Superbowl and Labour Day Sales exceed Non-Holiday Sales. </a:t>
            </a:r>
          </a:p>
        </p:txBody>
      </p:sp>
    </p:spTree>
    <p:extLst>
      <p:ext uri="{BB962C8B-B14F-4D97-AF65-F5344CB8AC3E}">
        <p14:creationId xmlns:p14="http://schemas.microsoft.com/office/powerpoint/2010/main" val="253288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3EAD-8EBD-46BB-A967-A917AF6453F5}"/>
              </a:ext>
            </a:extLst>
          </p:cNvPr>
          <p:cNvSpPr>
            <a:spLocks noGrp="1"/>
          </p:cNvSpPr>
          <p:nvPr>
            <p:ph type="title"/>
          </p:nvPr>
        </p:nvSpPr>
        <p:spPr/>
        <p:txBody>
          <a:bodyPr/>
          <a:lstStyle/>
          <a:p>
            <a:r>
              <a:rPr lang="en-GB" dirty="0"/>
              <a:t>Provide a monthly  and semester view of sales in units and give insights.</a:t>
            </a:r>
          </a:p>
        </p:txBody>
      </p:sp>
      <p:pic>
        <p:nvPicPr>
          <p:cNvPr id="4" name="Picture 3">
            <a:extLst>
              <a:ext uri="{FF2B5EF4-FFF2-40B4-BE49-F238E27FC236}">
                <a16:creationId xmlns:a16="http://schemas.microsoft.com/office/drawing/2014/main" id="{0C99A778-B7B3-4B0B-ABFF-A0F4E2F76864}"/>
              </a:ext>
            </a:extLst>
          </p:cNvPr>
          <p:cNvPicPr>
            <a:picLocks noChangeAspect="1"/>
          </p:cNvPicPr>
          <p:nvPr/>
        </p:nvPicPr>
        <p:blipFill>
          <a:blip r:embed="rId2"/>
          <a:stretch>
            <a:fillRect/>
          </a:stretch>
        </p:blipFill>
        <p:spPr>
          <a:xfrm>
            <a:off x="581192" y="2546849"/>
            <a:ext cx="9464860" cy="1165961"/>
          </a:xfrm>
          <a:prstGeom prst="rect">
            <a:avLst/>
          </a:prstGeom>
        </p:spPr>
      </p:pic>
      <p:sp>
        <p:nvSpPr>
          <p:cNvPr id="5" name="TextBox 4">
            <a:extLst>
              <a:ext uri="{FF2B5EF4-FFF2-40B4-BE49-F238E27FC236}">
                <a16:creationId xmlns:a16="http://schemas.microsoft.com/office/drawing/2014/main" id="{55B34496-F87E-468A-BA61-741808A60FE2}"/>
              </a:ext>
            </a:extLst>
          </p:cNvPr>
          <p:cNvSpPr txBox="1"/>
          <p:nvPr/>
        </p:nvSpPr>
        <p:spPr>
          <a:xfrm>
            <a:off x="581192" y="1900518"/>
            <a:ext cx="10914013" cy="646331"/>
          </a:xfrm>
          <a:prstGeom prst="rect">
            <a:avLst/>
          </a:prstGeom>
          <a:noFill/>
        </p:spPr>
        <p:txBody>
          <a:bodyPr wrap="none" rtlCol="0">
            <a:spAutoFit/>
          </a:bodyPr>
          <a:lstStyle/>
          <a:p>
            <a:r>
              <a:rPr lang="en-GB" dirty="0"/>
              <a:t>I will create 2 graphs to display the sales to draw insights. One will be a month based bar graph showing max sales. </a:t>
            </a:r>
          </a:p>
          <a:p>
            <a:r>
              <a:rPr lang="en-GB" dirty="0"/>
              <a:t>The second will be a yearly sales bar graph.  They will be displayed using ‘</a:t>
            </a:r>
            <a:r>
              <a:rPr lang="en-GB" dirty="0" err="1"/>
              <a:t>plt.show</a:t>
            </a:r>
            <a:r>
              <a:rPr lang="en-GB" dirty="0"/>
              <a:t>()’</a:t>
            </a:r>
          </a:p>
        </p:txBody>
      </p:sp>
      <p:pic>
        <p:nvPicPr>
          <p:cNvPr id="7" name="Picture 6">
            <a:extLst>
              <a:ext uri="{FF2B5EF4-FFF2-40B4-BE49-F238E27FC236}">
                <a16:creationId xmlns:a16="http://schemas.microsoft.com/office/drawing/2014/main" id="{471F5F20-1BE5-4C19-9FA4-47CC5E64D5C8}"/>
              </a:ext>
            </a:extLst>
          </p:cNvPr>
          <p:cNvPicPr>
            <a:picLocks noChangeAspect="1"/>
          </p:cNvPicPr>
          <p:nvPr/>
        </p:nvPicPr>
        <p:blipFill>
          <a:blip r:embed="rId3"/>
          <a:stretch>
            <a:fillRect/>
          </a:stretch>
        </p:blipFill>
        <p:spPr>
          <a:xfrm>
            <a:off x="581192" y="3750640"/>
            <a:ext cx="8992379" cy="2841452"/>
          </a:xfrm>
          <a:prstGeom prst="rect">
            <a:avLst/>
          </a:prstGeom>
        </p:spPr>
      </p:pic>
    </p:spTree>
    <p:extLst>
      <p:ext uri="{BB962C8B-B14F-4D97-AF65-F5344CB8AC3E}">
        <p14:creationId xmlns:p14="http://schemas.microsoft.com/office/powerpoint/2010/main" val="177691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AE54-8280-48EF-9E8E-9BB1D9BDD02F}"/>
              </a:ext>
            </a:extLst>
          </p:cNvPr>
          <p:cNvSpPr>
            <a:spLocks noGrp="1"/>
          </p:cNvSpPr>
          <p:nvPr>
            <p:ph type="title"/>
          </p:nvPr>
        </p:nvSpPr>
        <p:spPr/>
        <p:txBody>
          <a:bodyPr/>
          <a:lstStyle/>
          <a:p>
            <a:r>
              <a:rPr lang="en-GB" dirty="0"/>
              <a:t>Cont.</a:t>
            </a:r>
          </a:p>
        </p:txBody>
      </p:sp>
      <p:pic>
        <p:nvPicPr>
          <p:cNvPr id="5" name="Picture 4">
            <a:extLst>
              <a:ext uri="{FF2B5EF4-FFF2-40B4-BE49-F238E27FC236}">
                <a16:creationId xmlns:a16="http://schemas.microsoft.com/office/drawing/2014/main" id="{0F49ACD5-93D6-4E7A-ABF4-3060DFBD69F6}"/>
              </a:ext>
            </a:extLst>
          </p:cNvPr>
          <p:cNvPicPr>
            <a:picLocks noChangeAspect="1"/>
          </p:cNvPicPr>
          <p:nvPr/>
        </p:nvPicPr>
        <p:blipFill>
          <a:blip r:embed="rId2"/>
          <a:stretch>
            <a:fillRect/>
          </a:stretch>
        </p:blipFill>
        <p:spPr>
          <a:xfrm>
            <a:off x="581192" y="1934098"/>
            <a:ext cx="9495343" cy="838273"/>
          </a:xfrm>
          <a:prstGeom prst="rect">
            <a:avLst/>
          </a:prstGeom>
        </p:spPr>
      </p:pic>
      <p:pic>
        <p:nvPicPr>
          <p:cNvPr id="7" name="Picture 6">
            <a:extLst>
              <a:ext uri="{FF2B5EF4-FFF2-40B4-BE49-F238E27FC236}">
                <a16:creationId xmlns:a16="http://schemas.microsoft.com/office/drawing/2014/main" id="{D7FEBAE3-5C10-4C1F-B871-2B41322D1071}"/>
              </a:ext>
            </a:extLst>
          </p:cNvPr>
          <p:cNvPicPr>
            <a:picLocks noChangeAspect="1"/>
          </p:cNvPicPr>
          <p:nvPr/>
        </p:nvPicPr>
        <p:blipFill>
          <a:blip r:embed="rId3"/>
          <a:stretch>
            <a:fillRect/>
          </a:stretch>
        </p:blipFill>
        <p:spPr>
          <a:xfrm>
            <a:off x="581192" y="2772371"/>
            <a:ext cx="5514808" cy="4389500"/>
          </a:xfrm>
          <a:prstGeom prst="rect">
            <a:avLst/>
          </a:prstGeom>
        </p:spPr>
      </p:pic>
      <p:pic>
        <p:nvPicPr>
          <p:cNvPr id="11" name="Picture 10">
            <a:extLst>
              <a:ext uri="{FF2B5EF4-FFF2-40B4-BE49-F238E27FC236}">
                <a16:creationId xmlns:a16="http://schemas.microsoft.com/office/drawing/2014/main" id="{50E3C913-CA56-4D6C-9FA6-7F98A1DD0BAF}"/>
              </a:ext>
            </a:extLst>
          </p:cNvPr>
          <p:cNvPicPr>
            <a:picLocks noChangeAspect="1"/>
          </p:cNvPicPr>
          <p:nvPr/>
        </p:nvPicPr>
        <p:blipFill>
          <a:blip r:embed="rId4"/>
          <a:stretch>
            <a:fillRect/>
          </a:stretch>
        </p:blipFill>
        <p:spPr>
          <a:xfrm>
            <a:off x="6499412" y="1875117"/>
            <a:ext cx="4061010" cy="1333616"/>
          </a:xfrm>
          <a:prstGeom prst="rect">
            <a:avLst/>
          </a:prstGeom>
        </p:spPr>
      </p:pic>
      <p:cxnSp>
        <p:nvCxnSpPr>
          <p:cNvPr id="13" name="Straight Connector 12">
            <a:extLst>
              <a:ext uri="{FF2B5EF4-FFF2-40B4-BE49-F238E27FC236}">
                <a16:creationId xmlns:a16="http://schemas.microsoft.com/office/drawing/2014/main" id="{04C6D2CA-F9DC-48FB-A02D-F9869E4E1480}"/>
              </a:ext>
            </a:extLst>
          </p:cNvPr>
          <p:cNvCxnSpPr/>
          <p:nvPr/>
        </p:nvCxnSpPr>
        <p:spPr>
          <a:xfrm flipV="1">
            <a:off x="6598024" y="2503430"/>
            <a:ext cx="0" cy="370911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9D03E22-2EEA-41B7-8BB5-264723047E09}"/>
              </a:ext>
            </a:extLst>
          </p:cNvPr>
          <p:cNvSpPr txBox="1"/>
          <p:nvPr/>
        </p:nvSpPr>
        <p:spPr>
          <a:xfrm>
            <a:off x="7100049" y="1875117"/>
            <a:ext cx="4620894" cy="4555093"/>
          </a:xfrm>
          <a:prstGeom prst="rect">
            <a:avLst/>
          </a:prstGeom>
          <a:noFill/>
        </p:spPr>
        <p:txBody>
          <a:bodyPr wrap="square" rtlCol="0">
            <a:spAutoFit/>
          </a:bodyPr>
          <a:lstStyle/>
          <a:p>
            <a:pPr algn="ctr"/>
            <a:r>
              <a:rPr lang="en-GB" sz="2000" b="1" dirty="0"/>
              <a:t>Insights</a:t>
            </a:r>
          </a:p>
          <a:p>
            <a:pPr algn="ctr"/>
            <a:endParaRPr lang="en-GB" b="1" dirty="0"/>
          </a:p>
          <a:p>
            <a:r>
              <a:rPr lang="en-GB" dirty="0"/>
              <a:t>The two graphs give the incite that December has the highest monthly sales.  This supports my previous analysis research showing Thanksgiving sales being the highest, alongside having another holiday in Christmas to support sales. Both holidays provide higher sale days than non-holidays sales supporting higher earnings in those months. </a:t>
            </a:r>
          </a:p>
          <a:p>
            <a:r>
              <a:rPr lang="en-GB" dirty="0"/>
              <a:t>The highest selling year occurred in 2011. This trend is supported by 'Macrotrends.net' which shows a large spike in quarterly growth in December 2011 at around 9%.  This also could be attributed to higher inflation rate in 2011 at around 1.52% higher than 2010. </a:t>
            </a:r>
          </a:p>
        </p:txBody>
      </p:sp>
    </p:spTree>
    <p:extLst>
      <p:ext uri="{BB962C8B-B14F-4D97-AF65-F5344CB8AC3E}">
        <p14:creationId xmlns:p14="http://schemas.microsoft.com/office/powerpoint/2010/main" val="3340371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3219-F06C-4CE7-A7EB-F1CC4AA3B4A0}"/>
              </a:ext>
            </a:extLst>
          </p:cNvPr>
          <p:cNvSpPr>
            <a:spLocks noGrp="1"/>
          </p:cNvSpPr>
          <p:nvPr>
            <p:ph type="title"/>
          </p:nvPr>
        </p:nvSpPr>
        <p:spPr/>
        <p:txBody>
          <a:bodyPr/>
          <a:lstStyle/>
          <a:p>
            <a:r>
              <a:rPr lang="en-GB" dirty="0"/>
              <a:t>Build prediction model to forecast demand</a:t>
            </a:r>
          </a:p>
        </p:txBody>
      </p:sp>
      <p:pic>
        <p:nvPicPr>
          <p:cNvPr id="5" name="Picture 4">
            <a:extLst>
              <a:ext uri="{FF2B5EF4-FFF2-40B4-BE49-F238E27FC236}">
                <a16:creationId xmlns:a16="http://schemas.microsoft.com/office/drawing/2014/main" id="{48C0F192-4B07-42AE-B77F-6F7E738C0840}"/>
              </a:ext>
            </a:extLst>
          </p:cNvPr>
          <p:cNvPicPr>
            <a:picLocks noChangeAspect="1"/>
          </p:cNvPicPr>
          <p:nvPr/>
        </p:nvPicPr>
        <p:blipFill>
          <a:blip r:embed="rId2"/>
          <a:stretch>
            <a:fillRect/>
          </a:stretch>
        </p:blipFill>
        <p:spPr>
          <a:xfrm>
            <a:off x="779929" y="2144742"/>
            <a:ext cx="9464860" cy="701101"/>
          </a:xfrm>
          <a:prstGeom prst="rect">
            <a:avLst/>
          </a:prstGeom>
        </p:spPr>
      </p:pic>
      <p:sp>
        <p:nvSpPr>
          <p:cNvPr id="6" name="TextBox 5">
            <a:extLst>
              <a:ext uri="{FF2B5EF4-FFF2-40B4-BE49-F238E27FC236}">
                <a16:creationId xmlns:a16="http://schemas.microsoft.com/office/drawing/2014/main" id="{4CAAEEF6-7D67-453A-9FA1-B09AD2E925E0}"/>
              </a:ext>
            </a:extLst>
          </p:cNvPr>
          <p:cNvSpPr txBox="1"/>
          <p:nvPr/>
        </p:nvSpPr>
        <p:spPr>
          <a:xfrm>
            <a:off x="779929" y="1814838"/>
            <a:ext cx="5970495" cy="369332"/>
          </a:xfrm>
          <a:prstGeom prst="rect">
            <a:avLst/>
          </a:prstGeom>
          <a:noFill/>
        </p:spPr>
        <p:txBody>
          <a:bodyPr wrap="square" rtlCol="0">
            <a:spAutoFit/>
          </a:bodyPr>
          <a:lstStyle/>
          <a:p>
            <a:r>
              <a:rPr lang="en-GB" dirty="0"/>
              <a:t>I imported the appropriate library’s. </a:t>
            </a:r>
          </a:p>
        </p:txBody>
      </p:sp>
      <p:sp>
        <p:nvSpPr>
          <p:cNvPr id="7" name="TextBox 6">
            <a:extLst>
              <a:ext uri="{FF2B5EF4-FFF2-40B4-BE49-F238E27FC236}">
                <a16:creationId xmlns:a16="http://schemas.microsoft.com/office/drawing/2014/main" id="{1F02A0D2-80A3-489B-9CCF-321EAA669B20}"/>
              </a:ext>
            </a:extLst>
          </p:cNvPr>
          <p:cNvSpPr txBox="1"/>
          <p:nvPr/>
        </p:nvSpPr>
        <p:spPr>
          <a:xfrm>
            <a:off x="741201" y="2832930"/>
            <a:ext cx="10709598" cy="923330"/>
          </a:xfrm>
          <a:prstGeom prst="rect">
            <a:avLst/>
          </a:prstGeom>
          <a:noFill/>
        </p:spPr>
        <p:txBody>
          <a:bodyPr wrap="none" rtlCol="0">
            <a:spAutoFit/>
          </a:bodyPr>
          <a:lstStyle/>
          <a:p>
            <a:r>
              <a:rPr lang="en-GB" dirty="0"/>
              <a:t>I defined which variables are independent or dependent. The ‘</a:t>
            </a:r>
            <a:r>
              <a:rPr lang="en-GB" dirty="0" err="1"/>
              <a:t>Weekly_Sales</a:t>
            </a:r>
            <a:r>
              <a:rPr lang="en-GB" dirty="0"/>
              <a:t>’ is the dependent variable stored</a:t>
            </a:r>
          </a:p>
          <a:p>
            <a:r>
              <a:rPr lang="en-GB" dirty="0"/>
              <a:t>under variable y. Store, fuel price, CPI, unemployment, day, month, and year are the independent variables stored </a:t>
            </a:r>
          </a:p>
          <a:p>
            <a:r>
              <a:rPr lang="en-GB" dirty="0"/>
              <a:t>under x. </a:t>
            </a:r>
          </a:p>
        </p:txBody>
      </p:sp>
      <p:pic>
        <p:nvPicPr>
          <p:cNvPr id="9" name="Picture 8">
            <a:extLst>
              <a:ext uri="{FF2B5EF4-FFF2-40B4-BE49-F238E27FC236}">
                <a16:creationId xmlns:a16="http://schemas.microsoft.com/office/drawing/2014/main" id="{C4931FE0-EE24-46DA-957B-DB4884757C20}"/>
              </a:ext>
            </a:extLst>
          </p:cNvPr>
          <p:cNvPicPr>
            <a:picLocks noChangeAspect="1"/>
          </p:cNvPicPr>
          <p:nvPr/>
        </p:nvPicPr>
        <p:blipFill>
          <a:blip r:embed="rId3"/>
          <a:stretch>
            <a:fillRect/>
          </a:stretch>
        </p:blipFill>
        <p:spPr>
          <a:xfrm>
            <a:off x="779929" y="3732438"/>
            <a:ext cx="9434378" cy="1044030"/>
          </a:xfrm>
          <a:prstGeom prst="rect">
            <a:avLst/>
          </a:prstGeom>
        </p:spPr>
      </p:pic>
      <p:sp>
        <p:nvSpPr>
          <p:cNvPr id="12" name="TextBox 11">
            <a:extLst>
              <a:ext uri="{FF2B5EF4-FFF2-40B4-BE49-F238E27FC236}">
                <a16:creationId xmlns:a16="http://schemas.microsoft.com/office/drawing/2014/main" id="{BEDB55AB-3209-47F6-BD14-6B36E5980837}"/>
              </a:ext>
            </a:extLst>
          </p:cNvPr>
          <p:cNvSpPr txBox="1"/>
          <p:nvPr/>
        </p:nvSpPr>
        <p:spPr>
          <a:xfrm>
            <a:off x="741201" y="4752381"/>
            <a:ext cx="10406823" cy="646331"/>
          </a:xfrm>
          <a:prstGeom prst="rect">
            <a:avLst/>
          </a:prstGeom>
          <a:noFill/>
        </p:spPr>
        <p:txBody>
          <a:bodyPr wrap="none" rtlCol="0">
            <a:spAutoFit/>
          </a:bodyPr>
          <a:lstStyle/>
          <a:p>
            <a:r>
              <a:rPr lang="en-GB" dirty="0"/>
              <a:t>I train the model using ‘Import </a:t>
            </a:r>
            <a:r>
              <a:rPr lang="en-GB" dirty="0" err="1"/>
              <a:t>train_test_spit</a:t>
            </a:r>
            <a:r>
              <a:rPr lang="en-GB" dirty="0"/>
              <a:t> from </a:t>
            </a:r>
            <a:r>
              <a:rPr lang="en-GB" dirty="0" err="1"/>
              <a:t>sklearn.model_selection</a:t>
            </a:r>
            <a:r>
              <a:rPr lang="en-GB" dirty="0"/>
              <a:t>’ and use 80% of the data to train</a:t>
            </a:r>
          </a:p>
          <a:p>
            <a:r>
              <a:rPr lang="en-GB" dirty="0"/>
              <a:t>and leave 20% to test. </a:t>
            </a:r>
          </a:p>
        </p:txBody>
      </p:sp>
      <p:pic>
        <p:nvPicPr>
          <p:cNvPr id="14" name="Picture 13">
            <a:extLst>
              <a:ext uri="{FF2B5EF4-FFF2-40B4-BE49-F238E27FC236}">
                <a16:creationId xmlns:a16="http://schemas.microsoft.com/office/drawing/2014/main" id="{66904E2F-A172-436E-AD02-5B64175F9282}"/>
              </a:ext>
            </a:extLst>
          </p:cNvPr>
          <p:cNvPicPr>
            <a:picLocks noChangeAspect="1"/>
          </p:cNvPicPr>
          <p:nvPr/>
        </p:nvPicPr>
        <p:blipFill>
          <a:blip r:embed="rId4"/>
          <a:stretch>
            <a:fillRect/>
          </a:stretch>
        </p:blipFill>
        <p:spPr>
          <a:xfrm>
            <a:off x="768498" y="5999076"/>
            <a:ext cx="9457240" cy="701101"/>
          </a:xfrm>
          <a:prstGeom prst="rect">
            <a:avLst/>
          </a:prstGeom>
        </p:spPr>
      </p:pic>
      <p:sp>
        <p:nvSpPr>
          <p:cNvPr id="15" name="TextBox 14">
            <a:extLst>
              <a:ext uri="{FF2B5EF4-FFF2-40B4-BE49-F238E27FC236}">
                <a16:creationId xmlns:a16="http://schemas.microsoft.com/office/drawing/2014/main" id="{54E1957A-EA8D-4142-940F-38E72AF343A2}"/>
              </a:ext>
            </a:extLst>
          </p:cNvPr>
          <p:cNvSpPr txBox="1"/>
          <p:nvPr/>
        </p:nvSpPr>
        <p:spPr>
          <a:xfrm>
            <a:off x="709946" y="5659130"/>
            <a:ext cx="9527223" cy="369332"/>
          </a:xfrm>
          <a:prstGeom prst="rect">
            <a:avLst/>
          </a:prstGeom>
          <a:noFill/>
        </p:spPr>
        <p:txBody>
          <a:bodyPr wrap="none" rtlCol="0">
            <a:spAutoFit/>
          </a:bodyPr>
          <a:lstStyle/>
          <a:p>
            <a:r>
              <a:rPr lang="en-GB" dirty="0"/>
              <a:t>The Standard Scaler function is used to standardise the data and bring all values to a common scale. </a:t>
            </a:r>
          </a:p>
        </p:txBody>
      </p:sp>
      <p:pic>
        <p:nvPicPr>
          <p:cNvPr id="17" name="Picture 16">
            <a:extLst>
              <a:ext uri="{FF2B5EF4-FFF2-40B4-BE49-F238E27FC236}">
                <a16:creationId xmlns:a16="http://schemas.microsoft.com/office/drawing/2014/main" id="{0640DE97-9C56-40D0-8671-A0456DC02908}"/>
              </a:ext>
            </a:extLst>
          </p:cNvPr>
          <p:cNvPicPr>
            <a:picLocks noChangeAspect="1"/>
          </p:cNvPicPr>
          <p:nvPr/>
        </p:nvPicPr>
        <p:blipFill>
          <a:blip r:embed="rId5"/>
          <a:stretch>
            <a:fillRect/>
          </a:stretch>
        </p:blipFill>
        <p:spPr>
          <a:xfrm>
            <a:off x="779929" y="5415794"/>
            <a:ext cx="9487722" cy="228620"/>
          </a:xfrm>
          <a:prstGeom prst="rect">
            <a:avLst/>
          </a:prstGeom>
        </p:spPr>
      </p:pic>
    </p:spTree>
    <p:extLst>
      <p:ext uri="{BB962C8B-B14F-4D97-AF65-F5344CB8AC3E}">
        <p14:creationId xmlns:p14="http://schemas.microsoft.com/office/powerpoint/2010/main" val="1525111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4639-BB1E-487A-8E52-32F62C6365FF}"/>
              </a:ext>
            </a:extLst>
          </p:cNvPr>
          <p:cNvSpPr>
            <a:spLocks noGrp="1"/>
          </p:cNvSpPr>
          <p:nvPr>
            <p:ph type="title"/>
          </p:nvPr>
        </p:nvSpPr>
        <p:spPr/>
        <p:txBody>
          <a:bodyPr/>
          <a:lstStyle/>
          <a:p>
            <a:r>
              <a:rPr lang="en-GB" dirty="0"/>
              <a:t>Linear regression</a:t>
            </a:r>
          </a:p>
        </p:txBody>
      </p:sp>
      <p:pic>
        <p:nvPicPr>
          <p:cNvPr id="5" name="Picture 4">
            <a:extLst>
              <a:ext uri="{FF2B5EF4-FFF2-40B4-BE49-F238E27FC236}">
                <a16:creationId xmlns:a16="http://schemas.microsoft.com/office/drawing/2014/main" id="{D03A445C-FF85-431B-8492-9B8450613374}"/>
              </a:ext>
            </a:extLst>
          </p:cNvPr>
          <p:cNvPicPr>
            <a:picLocks noChangeAspect="1"/>
          </p:cNvPicPr>
          <p:nvPr/>
        </p:nvPicPr>
        <p:blipFill>
          <a:blip r:embed="rId2"/>
          <a:stretch>
            <a:fillRect/>
          </a:stretch>
        </p:blipFill>
        <p:spPr>
          <a:xfrm>
            <a:off x="581192" y="2233901"/>
            <a:ext cx="9464860" cy="1806097"/>
          </a:xfrm>
          <a:prstGeom prst="rect">
            <a:avLst/>
          </a:prstGeom>
        </p:spPr>
      </p:pic>
      <p:sp>
        <p:nvSpPr>
          <p:cNvPr id="6" name="TextBox 5">
            <a:extLst>
              <a:ext uri="{FF2B5EF4-FFF2-40B4-BE49-F238E27FC236}">
                <a16:creationId xmlns:a16="http://schemas.microsoft.com/office/drawing/2014/main" id="{38416EC3-3033-432B-8FFD-E7CBF8A01E93}"/>
              </a:ext>
            </a:extLst>
          </p:cNvPr>
          <p:cNvSpPr txBox="1"/>
          <p:nvPr/>
        </p:nvSpPr>
        <p:spPr>
          <a:xfrm>
            <a:off x="581192" y="1864569"/>
            <a:ext cx="4520340" cy="369332"/>
          </a:xfrm>
          <a:prstGeom prst="rect">
            <a:avLst/>
          </a:prstGeom>
          <a:noFill/>
        </p:spPr>
        <p:txBody>
          <a:bodyPr wrap="none" rtlCol="0">
            <a:spAutoFit/>
          </a:bodyPr>
          <a:lstStyle/>
          <a:p>
            <a:r>
              <a:rPr lang="en-GB" dirty="0"/>
              <a:t>The first model is a Linear Regression model.  </a:t>
            </a:r>
          </a:p>
        </p:txBody>
      </p:sp>
      <p:pic>
        <p:nvPicPr>
          <p:cNvPr id="8" name="Picture 7">
            <a:extLst>
              <a:ext uri="{FF2B5EF4-FFF2-40B4-BE49-F238E27FC236}">
                <a16:creationId xmlns:a16="http://schemas.microsoft.com/office/drawing/2014/main" id="{BD7701ED-2509-410C-A25F-498A805A60F8}"/>
              </a:ext>
            </a:extLst>
          </p:cNvPr>
          <p:cNvPicPr>
            <a:picLocks noChangeAspect="1"/>
          </p:cNvPicPr>
          <p:nvPr/>
        </p:nvPicPr>
        <p:blipFill>
          <a:blip r:embed="rId3"/>
          <a:stretch>
            <a:fillRect/>
          </a:stretch>
        </p:blipFill>
        <p:spPr>
          <a:xfrm>
            <a:off x="581192" y="4054979"/>
            <a:ext cx="9525825" cy="1005927"/>
          </a:xfrm>
          <a:prstGeom prst="rect">
            <a:avLst/>
          </a:prstGeom>
        </p:spPr>
      </p:pic>
      <p:pic>
        <p:nvPicPr>
          <p:cNvPr id="10" name="Picture 9">
            <a:extLst>
              <a:ext uri="{FF2B5EF4-FFF2-40B4-BE49-F238E27FC236}">
                <a16:creationId xmlns:a16="http://schemas.microsoft.com/office/drawing/2014/main" id="{1FA403FB-788B-41EE-AB24-7F9AC519CB1F}"/>
              </a:ext>
            </a:extLst>
          </p:cNvPr>
          <p:cNvPicPr>
            <a:picLocks noChangeAspect="1"/>
          </p:cNvPicPr>
          <p:nvPr/>
        </p:nvPicPr>
        <p:blipFill>
          <a:blip r:embed="rId4"/>
          <a:stretch>
            <a:fillRect/>
          </a:stretch>
        </p:blipFill>
        <p:spPr>
          <a:xfrm>
            <a:off x="5904244" y="2233901"/>
            <a:ext cx="6020328" cy="4539653"/>
          </a:xfrm>
          <a:prstGeom prst="rect">
            <a:avLst/>
          </a:prstGeom>
        </p:spPr>
      </p:pic>
    </p:spTree>
    <p:extLst>
      <p:ext uri="{BB962C8B-B14F-4D97-AF65-F5344CB8AC3E}">
        <p14:creationId xmlns:p14="http://schemas.microsoft.com/office/powerpoint/2010/main" val="3492938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96A4-B2D8-47B8-BA0C-4D28997793A8}"/>
              </a:ext>
            </a:extLst>
          </p:cNvPr>
          <p:cNvSpPr>
            <a:spLocks noGrp="1"/>
          </p:cNvSpPr>
          <p:nvPr>
            <p:ph type="title"/>
          </p:nvPr>
        </p:nvSpPr>
        <p:spPr/>
        <p:txBody>
          <a:bodyPr/>
          <a:lstStyle/>
          <a:p>
            <a:r>
              <a:rPr lang="en-GB" dirty="0"/>
              <a:t>Random forest regressor </a:t>
            </a:r>
          </a:p>
        </p:txBody>
      </p:sp>
      <p:sp>
        <p:nvSpPr>
          <p:cNvPr id="4" name="TextBox 3">
            <a:extLst>
              <a:ext uri="{FF2B5EF4-FFF2-40B4-BE49-F238E27FC236}">
                <a16:creationId xmlns:a16="http://schemas.microsoft.com/office/drawing/2014/main" id="{78FFADE1-BB44-4440-AB1B-33DEC99541C8}"/>
              </a:ext>
            </a:extLst>
          </p:cNvPr>
          <p:cNvSpPr txBox="1"/>
          <p:nvPr/>
        </p:nvSpPr>
        <p:spPr>
          <a:xfrm>
            <a:off x="581192" y="1855694"/>
            <a:ext cx="5272725" cy="369332"/>
          </a:xfrm>
          <a:prstGeom prst="rect">
            <a:avLst/>
          </a:prstGeom>
          <a:noFill/>
        </p:spPr>
        <p:txBody>
          <a:bodyPr wrap="none" rtlCol="0">
            <a:spAutoFit/>
          </a:bodyPr>
          <a:lstStyle/>
          <a:p>
            <a:r>
              <a:rPr lang="en-GB" dirty="0"/>
              <a:t>The second model is Random Forest Regressor model</a:t>
            </a:r>
          </a:p>
        </p:txBody>
      </p:sp>
      <p:pic>
        <p:nvPicPr>
          <p:cNvPr id="6" name="Picture 5">
            <a:extLst>
              <a:ext uri="{FF2B5EF4-FFF2-40B4-BE49-F238E27FC236}">
                <a16:creationId xmlns:a16="http://schemas.microsoft.com/office/drawing/2014/main" id="{D43F4434-31EE-4847-83EE-99828772D744}"/>
              </a:ext>
            </a:extLst>
          </p:cNvPr>
          <p:cNvPicPr>
            <a:picLocks noChangeAspect="1"/>
          </p:cNvPicPr>
          <p:nvPr/>
        </p:nvPicPr>
        <p:blipFill>
          <a:blip r:embed="rId2"/>
          <a:stretch>
            <a:fillRect/>
          </a:stretch>
        </p:blipFill>
        <p:spPr>
          <a:xfrm>
            <a:off x="581192" y="2225026"/>
            <a:ext cx="9502964" cy="2004234"/>
          </a:xfrm>
          <a:prstGeom prst="rect">
            <a:avLst/>
          </a:prstGeom>
        </p:spPr>
      </p:pic>
      <p:pic>
        <p:nvPicPr>
          <p:cNvPr id="8" name="Picture 7">
            <a:extLst>
              <a:ext uri="{FF2B5EF4-FFF2-40B4-BE49-F238E27FC236}">
                <a16:creationId xmlns:a16="http://schemas.microsoft.com/office/drawing/2014/main" id="{418EE35C-7C36-4BF4-AED5-77EAE022F098}"/>
              </a:ext>
            </a:extLst>
          </p:cNvPr>
          <p:cNvPicPr>
            <a:picLocks noChangeAspect="1"/>
          </p:cNvPicPr>
          <p:nvPr/>
        </p:nvPicPr>
        <p:blipFill>
          <a:blip r:embed="rId3"/>
          <a:stretch>
            <a:fillRect/>
          </a:stretch>
        </p:blipFill>
        <p:spPr>
          <a:xfrm>
            <a:off x="581192" y="4323409"/>
            <a:ext cx="9541067" cy="1044030"/>
          </a:xfrm>
          <a:prstGeom prst="rect">
            <a:avLst/>
          </a:prstGeom>
        </p:spPr>
      </p:pic>
      <p:pic>
        <p:nvPicPr>
          <p:cNvPr id="10" name="Picture 9">
            <a:extLst>
              <a:ext uri="{FF2B5EF4-FFF2-40B4-BE49-F238E27FC236}">
                <a16:creationId xmlns:a16="http://schemas.microsoft.com/office/drawing/2014/main" id="{F00D1A7E-3E84-45D4-8B3B-D8FEC31E828E}"/>
              </a:ext>
            </a:extLst>
          </p:cNvPr>
          <p:cNvPicPr>
            <a:picLocks noChangeAspect="1"/>
          </p:cNvPicPr>
          <p:nvPr/>
        </p:nvPicPr>
        <p:blipFill>
          <a:blip r:embed="rId4"/>
          <a:stretch>
            <a:fillRect/>
          </a:stretch>
        </p:blipFill>
        <p:spPr>
          <a:xfrm>
            <a:off x="6021343" y="2225026"/>
            <a:ext cx="5761219" cy="4632974"/>
          </a:xfrm>
          <a:prstGeom prst="rect">
            <a:avLst/>
          </a:prstGeom>
        </p:spPr>
      </p:pic>
    </p:spTree>
    <p:extLst>
      <p:ext uri="{BB962C8B-B14F-4D97-AF65-F5344CB8AC3E}">
        <p14:creationId xmlns:p14="http://schemas.microsoft.com/office/powerpoint/2010/main" val="3907020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1096-E2E8-48E4-9A6A-BFDA0AFDD25B}"/>
              </a:ext>
            </a:extLst>
          </p:cNvPr>
          <p:cNvSpPr>
            <a:spLocks noGrp="1"/>
          </p:cNvSpPr>
          <p:nvPr>
            <p:ph type="title"/>
          </p:nvPr>
        </p:nvSpPr>
        <p:spPr/>
        <p:txBody>
          <a:bodyPr/>
          <a:lstStyle/>
          <a:p>
            <a:r>
              <a:rPr lang="en-GB" dirty="0"/>
              <a:t>Insights</a:t>
            </a:r>
          </a:p>
        </p:txBody>
      </p:sp>
      <p:sp>
        <p:nvSpPr>
          <p:cNvPr id="3" name="Content Placeholder 2">
            <a:extLst>
              <a:ext uri="{FF2B5EF4-FFF2-40B4-BE49-F238E27FC236}">
                <a16:creationId xmlns:a16="http://schemas.microsoft.com/office/drawing/2014/main" id="{3AA45325-33DF-4894-B07F-2B6F344156B5}"/>
              </a:ext>
            </a:extLst>
          </p:cNvPr>
          <p:cNvSpPr>
            <a:spLocks noGrp="1"/>
          </p:cNvSpPr>
          <p:nvPr>
            <p:ph idx="1"/>
          </p:nvPr>
        </p:nvSpPr>
        <p:spPr>
          <a:xfrm>
            <a:off x="581192" y="2184193"/>
            <a:ext cx="4869349" cy="3678303"/>
          </a:xfrm>
        </p:spPr>
        <p:txBody>
          <a:bodyPr/>
          <a:lstStyle/>
          <a:p>
            <a:pPr marL="0" indent="0">
              <a:buNone/>
            </a:pPr>
            <a:r>
              <a:rPr lang="en-GB" dirty="0"/>
              <a:t>After creating two algorithms I have concluded that the Random Forest Regressor (RFR) model is the ideal fit. The accuracy score for RFR was 75.06.%.The score for Linear Regression (LR) model was 14.67%.  The line of best fit is a positive indicator showing as X variable increases so does weekly sales. This in turn allows you to forecast weekly sales accurately. </a:t>
            </a:r>
          </a:p>
        </p:txBody>
      </p:sp>
      <p:sp>
        <p:nvSpPr>
          <p:cNvPr id="4" name="Rectangle 1">
            <a:extLst>
              <a:ext uri="{FF2B5EF4-FFF2-40B4-BE49-F238E27FC236}">
                <a16:creationId xmlns:a16="http://schemas.microsoft.com/office/drawing/2014/main" id="{EB64B687-D2ED-463A-A9D6-D668573D4AC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75.06199142252306</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C3F08B3-452F-43C2-BFB8-F233ED8902E8}"/>
              </a:ext>
            </a:extLst>
          </p:cNvPr>
          <p:cNvPicPr>
            <a:picLocks noChangeAspect="1"/>
          </p:cNvPicPr>
          <p:nvPr/>
        </p:nvPicPr>
        <p:blipFill>
          <a:blip r:embed="rId2"/>
          <a:stretch>
            <a:fillRect/>
          </a:stretch>
        </p:blipFill>
        <p:spPr>
          <a:xfrm>
            <a:off x="6003414" y="2180496"/>
            <a:ext cx="5761219" cy="4633362"/>
          </a:xfrm>
          <a:prstGeom prst="rect">
            <a:avLst/>
          </a:prstGeom>
        </p:spPr>
      </p:pic>
      <p:cxnSp>
        <p:nvCxnSpPr>
          <p:cNvPr id="9" name="Straight Connector 8">
            <a:extLst>
              <a:ext uri="{FF2B5EF4-FFF2-40B4-BE49-F238E27FC236}">
                <a16:creationId xmlns:a16="http://schemas.microsoft.com/office/drawing/2014/main" id="{0CC0CEDD-CC0A-4B74-A067-F83D6550B929}"/>
              </a:ext>
            </a:extLst>
          </p:cNvPr>
          <p:cNvCxnSpPr>
            <a:cxnSpLocks/>
          </p:cNvCxnSpPr>
          <p:nvPr/>
        </p:nvCxnSpPr>
        <p:spPr>
          <a:xfrm flipV="1">
            <a:off x="6992467" y="3926541"/>
            <a:ext cx="2590804" cy="2088778"/>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3E5B55CF-23A9-4EA6-B9C4-3A84D28B2CE1}"/>
              </a:ext>
            </a:extLst>
          </p:cNvPr>
          <p:cNvSpPr txBox="1"/>
          <p:nvPr/>
        </p:nvSpPr>
        <p:spPr>
          <a:xfrm>
            <a:off x="8354157" y="1906546"/>
            <a:ext cx="1409360" cy="369332"/>
          </a:xfrm>
          <a:prstGeom prst="rect">
            <a:avLst/>
          </a:prstGeom>
          <a:noFill/>
        </p:spPr>
        <p:txBody>
          <a:bodyPr wrap="none" rtlCol="0">
            <a:spAutoFit/>
          </a:bodyPr>
          <a:lstStyle/>
          <a:p>
            <a:r>
              <a:rPr lang="en-GB" dirty="0"/>
              <a:t>RFR MODEL</a:t>
            </a:r>
          </a:p>
        </p:txBody>
      </p:sp>
    </p:spTree>
    <p:extLst>
      <p:ext uri="{BB962C8B-B14F-4D97-AF65-F5344CB8AC3E}">
        <p14:creationId xmlns:p14="http://schemas.microsoft.com/office/powerpoint/2010/main" val="40175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DD8D-E534-4D30-8C2D-FD150D693C9D}"/>
              </a:ext>
            </a:extLst>
          </p:cNvPr>
          <p:cNvSpPr>
            <a:spLocks noGrp="1"/>
          </p:cNvSpPr>
          <p:nvPr>
            <p:ph type="title"/>
          </p:nvPr>
        </p:nvSpPr>
        <p:spPr/>
        <p:txBody>
          <a:bodyPr>
            <a:normAutofit/>
          </a:bodyPr>
          <a:lstStyle/>
          <a:p>
            <a:r>
              <a:rPr lang="en-GB" sz="3600" b="1" dirty="0"/>
              <a:t>Data Description 1</a:t>
            </a:r>
          </a:p>
        </p:txBody>
      </p:sp>
      <p:sp>
        <p:nvSpPr>
          <p:cNvPr id="3" name="Content Placeholder 2">
            <a:extLst>
              <a:ext uri="{FF2B5EF4-FFF2-40B4-BE49-F238E27FC236}">
                <a16:creationId xmlns:a16="http://schemas.microsoft.com/office/drawing/2014/main" id="{D7B9AC5B-12DA-45D1-A273-9AA125CA3C17}"/>
              </a:ext>
            </a:extLst>
          </p:cNvPr>
          <p:cNvSpPr>
            <a:spLocks noGrp="1"/>
          </p:cNvSpPr>
          <p:nvPr>
            <p:ph idx="1"/>
          </p:nvPr>
        </p:nvSpPr>
        <p:spPr>
          <a:xfrm>
            <a:off x="581193" y="2306002"/>
            <a:ext cx="11029615" cy="3678303"/>
          </a:xfrm>
        </p:spPr>
        <p:txBody>
          <a:bodyPr>
            <a:noAutofit/>
          </a:bodyPr>
          <a:lstStyle/>
          <a:p>
            <a:r>
              <a:rPr lang="en-GB" dirty="0"/>
              <a:t>The data we will be using is titled '</a:t>
            </a:r>
            <a:r>
              <a:rPr lang="en-GB" dirty="0" err="1"/>
              <a:t>Macys_Store_sales</a:t>
            </a:r>
            <a:r>
              <a:rPr lang="en-GB" dirty="0"/>
              <a:t>'</a:t>
            </a:r>
          </a:p>
          <a:p>
            <a:r>
              <a:rPr lang="en-GB" dirty="0"/>
              <a:t>This is historical data that report sales from 2010-02-05 to 2012-11-01 over 45 stores.</a:t>
            </a:r>
          </a:p>
          <a:p>
            <a:r>
              <a:rPr lang="en-GB" dirty="0"/>
              <a:t>The areas covered in the dataset are:</a:t>
            </a:r>
          </a:p>
          <a:p>
            <a:pPr>
              <a:buFont typeface="Arial" panose="020B0604020202020204" pitchFamily="34" charset="0"/>
              <a:buChar char="•"/>
            </a:pPr>
            <a:r>
              <a:rPr lang="en-GB" dirty="0"/>
              <a:t> Store - the store number</a:t>
            </a:r>
          </a:p>
          <a:p>
            <a:pPr>
              <a:buFont typeface="Arial" panose="020B0604020202020204" pitchFamily="34" charset="0"/>
              <a:buChar char="•"/>
            </a:pPr>
            <a:r>
              <a:rPr lang="en-GB" dirty="0"/>
              <a:t> Date - the week of sales</a:t>
            </a:r>
          </a:p>
          <a:p>
            <a:pPr>
              <a:buFont typeface="Arial" panose="020B0604020202020204" pitchFamily="34" charset="0"/>
              <a:buChar char="•"/>
            </a:pPr>
            <a:r>
              <a:rPr lang="en-GB" dirty="0"/>
              <a:t> </a:t>
            </a:r>
            <a:r>
              <a:rPr lang="en-GB" dirty="0" err="1"/>
              <a:t>Weekly_Sales</a:t>
            </a:r>
            <a:r>
              <a:rPr lang="en-GB" dirty="0"/>
              <a:t> - sales for the given store</a:t>
            </a:r>
          </a:p>
          <a:p>
            <a:pPr>
              <a:buFont typeface="Arial" panose="020B0604020202020204" pitchFamily="34" charset="0"/>
              <a:buChar char="•"/>
            </a:pPr>
            <a:r>
              <a:rPr lang="en-GB" dirty="0"/>
              <a:t> </a:t>
            </a:r>
            <a:r>
              <a:rPr lang="en-GB" dirty="0" err="1"/>
              <a:t>Holiday_Flag</a:t>
            </a:r>
            <a:r>
              <a:rPr lang="en-GB" dirty="0"/>
              <a:t> - whether the week is a special holiday week 1 – Holiday week 0 – Non-holiday week</a:t>
            </a:r>
          </a:p>
          <a:p>
            <a:pPr>
              <a:buFont typeface="Arial" panose="020B0604020202020204" pitchFamily="34" charset="0"/>
              <a:buChar char="•"/>
            </a:pPr>
            <a:r>
              <a:rPr lang="en-GB" dirty="0"/>
              <a:t> Temperature - Temperature on the day of sale</a:t>
            </a:r>
          </a:p>
          <a:p>
            <a:pPr>
              <a:buFont typeface="Arial" panose="020B0604020202020204" pitchFamily="34" charset="0"/>
              <a:buChar char="•"/>
            </a:pPr>
            <a:r>
              <a:rPr lang="en-GB" dirty="0"/>
              <a:t> </a:t>
            </a:r>
            <a:r>
              <a:rPr lang="en-GB" dirty="0" err="1"/>
              <a:t>Fuel_Price</a:t>
            </a:r>
            <a:r>
              <a:rPr lang="en-GB" dirty="0"/>
              <a:t> - Cost of fuel in the region</a:t>
            </a:r>
          </a:p>
          <a:p>
            <a:pPr>
              <a:buFont typeface="Arial" panose="020B0604020202020204" pitchFamily="34" charset="0"/>
              <a:buChar char="•"/>
            </a:pPr>
            <a:r>
              <a:rPr lang="en-GB" dirty="0"/>
              <a:t> CPI – Prevailing consumer price index</a:t>
            </a:r>
          </a:p>
          <a:p>
            <a:pPr>
              <a:buFont typeface="Arial" panose="020B0604020202020204" pitchFamily="34" charset="0"/>
              <a:buChar char="•"/>
            </a:pPr>
            <a:r>
              <a:rPr lang="en-GB" dirty="0"/>
              <a:t> Unemployment - Prevailing unemployment rate</a:t>
            </a:r>
          </a:p>
        </p:txBody>
      </p:sp>
    </p:spTree>
    <p:extLst>
      <p:ext uri="{BB962C8B-B14F-4D97-AF65-F5344CB8AC3E}">
        <p14:creationId xmlns:p14="http://schemas.microsoft.com/office/powerpoint/2010/main" val="6691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0CBD-0E5C-4678-8566-1002BBC492CD}"/>
              </a:ext>
            </a:extLst>
          </p:cNvPr>
          <p:cNvSpPr>
            <a:spLocks noGrp="1"/>
          </p:cNvSpPr>
          <p:nvPr>
            <p:ph type="title"/>
          </p:nvPr>
        </p:nvSpPr>
        <p:spPr/>
        <p:txBody>
          <a:bodyPr>
            <a:normAutofit/>
          </a:bodyPr>
          <a:lstStyle/>
          <a:p>
            <a:r>
              <a:rPr lang="en-GB" sz="3600" b="1" dirty="0"/>
              <a:t>Data Description 2</a:t>
            </a:r>
            <a:endParaRPr lang="en-GB" sz="3600" dirty="0"/>
          </a:p>
        </p:txBody>
      </p:sp>
      <p:sp>
        <p:nvSpPr>
          <p:cNvPr id="3" name="Content Placeholder 2">
            <a:extLst>
              <a:ext uri="{FF2B5EF4-FFF2-40B4-BE49-F238E27FC236}">
                <a16:creationId xmlns:a16="http://schemas.microsoft.com/office/drawing/2014/main" id="{E4AA6BE3-B2B7-4788-820F-AAEBC31F93C9}"/>
              </a:ext>
            </a:extLst>
          </p:cNvPr>
          <p:cNvSpPr>
            <a:spLocks noGrp="1"/>
          </p:cNvSpPr>
          <p:nvPr>
            <p:ph idx="1"/>
          </p:nvPr>
        </p:nvSpPr>
        <p:spPr>
          <a:xfrm>
            <a:off x="581192" y="1974307"/>
            <a:ext cx="11029615" cy="3678303"/>
          </a:xfrm>
        </p:spPr>
        <p:txBody>
          <a:bodyPr/>
          <a:lstStyle/>
          <a:p>
            <a:r>
              <a:rPr lang="en-GB" dirty="0"/>
              <a:t>The second dataset that we will create includes the four main holidays in America with different dates over four years.  </a:t>
            </a:r>
          </a:p>
          <a:p>
            <a:r>
              <a:rPr lang="en-GB" dirty="0"/>
              <a:t>The below data set includes:</a:t>
            </a:r>
          </a:p>
          <a:p>
            <a:pPr>
              <a:buFont typeface="Arial" panose="020B0604020202020204" pitchFamily="34" charset="0"/>
              <a:buChar char="•"/>
            </a:pPr>
            <a:r>
              <a:rPr lang="en-GB" dirty="0"/>
              <a:t>Super Bowl: 12-Feb-10, 11-Feb-11, 10-Feb-12, 8-Feb-13</a:t>
            </a:r>
          </a:p>
          <a:p>
            <a:pPr>
              <a:buFont typeface="Arial" panose="020B0604020202020204" pitchFamily="34" charset="0"/>
              <a:buChar char="•"/>
            </a:pPr>
            <a:r>
              <a:rPr lang="en-GB" dirty="0"/>
              <a:t>Labour Day: 10-Sep-10, 9-Sep-11, 7-Sep-12, 6-Sep-13</a:t>
            </a:r>
          </a:p>
          <a:p>
            <a:pPr>
              <a:buFont typeface="Arial" panose="020B0604020202020204" pitchFamily="34" charset="0"/>
              <a:buChar char="•"/>
            </a:pPr>
            <a:r>
              <a:rPr lang="en-GB" dirty="0"/>
              <a:t>Thanksgiving: 26-Nov-10, 25-Nov-11, 23-Nov-12, 29-Nov-13</a:t>
            </a:r>
          </a:p>
          <a:p>
            <a:pPr>
              <a:buFont typeface="Arial" panose="020B0604020202020204" pitchFamily="34" charset="0"/>
              <a:buChar char="•"/>
            </a:pPr>
            <a:r>
              <a:rPr lang="en-GB" dirty="0"/>
              <a:t>Christmas: 31-Dec-10, 30-Dec-11, 28-Dec-12, 27-Dec-13</a:t>
            </a:r>
          </a:p>
        </p:txBody>
      </p:sp>
    </p:spTree>
    <p:extLst>
      <p:ext uri="{BB962C8B-B14F-4D97-AF65-F5344CB8AC3E}">
        <p14:creationId xmlns:p14="http://schemas.microsoft.com/office/powerpoint/2010/main" val="6062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667E4-BF36-4DEB-BF87-F82943B987E4}"/>
              </a:ext>
            </a:extLst>
          </p:cNvPr>
          <p:cNvSpPr>
            <a:spLocks noGrp="1"/>
          </p:cNvSpPr>
          <p:nvPr>
            <p:ph type="title"/>
          </p:nvPr>
        </p:nvSpPr>
        <p:spPr/>
        <p:txBody>
          <a:bodyPr/>
          <a:lstStyle/>
          <a:p>
            <a:r>
              <a:rPr lang="en-GB" sz="4000" b="1" dirty="0"/>
              <a:t>Objective</a:t>
            </a:r>
            <a:endParaRPr lang="en-GB" b="1" dirty="0"/>
          </a:p>
        </p:txBody>
      </p:sp>
      <p:sp>
        <p:nvSpPr>
          <p:cNvPr id="3" name="Content Placeholder 2">
            <a:extLst>
              <a:ext uri="{FF2B5EF4-FFF2-40B4-BE49-F238E27FC236}">
                <a16:creationId xmlns:a16="http://schemas.microsoft.com/office/drawing/2014/main" id="{6E2AFE5D-3944-4AC5-8C2A-97F389EC12F7}"/>
              </a:ext>
            </a:extLst>
          </p:cNvPr>
          <p:cNvSpPr>
            <a:spLocks noGrp="1"/>
          </p:cNvSpPr>
          <p:nvPr>
            <p:ph idx="1"/>
          </p:nvPr>
        </p:nvSpPr>
        <p:spPr/>
        <p:txBody>
          <a:bodyPr/>
          <a:lstStyle/>
          <a:p>
            <a:r>
              <a:rPr lang="en-GB" dirty="0"/>
              <a:t>The aim of the analysis is to understand the sales trends within Macy’s stores over the span of 4 years. This includes holiday sales periods alongside non-holiday sale periods. I will analyse the current data and look at trends that have been produced over the years and where showcase what period displays the highest sales.  </a:t>
            </a:r>
          </a:p>
          <a:p>
            <a:r>
              <a:rPr lang="en-GB" dirty="0"/>
              <a:t>The current model is inadequate at predicting the sale patterns which is resulting in lack of stock on the days and return on sales. Due to this I will use machine learning and create an ideal algorithm which will predict demand accurately and ingest factors like economic conditions including CPI, Unemployment Index, etc. I will than build a model to display this. </a:t>
            </a:r>
          </a:p>
          <a:p>
            <a:endParaRPr lang="en-GB" dirty="0"/>
          </a:p>
        </p:txBody>
      </p:sp>
    </p:spTree>
    <p:extLst>
      <p:ext uri="{BB962C8B-B14F-4D97-AF65-F5344CB8AC3E}">
        <p14:creationId xmlns:p14="http://schemas.microsoft.com/office/powerpoint/2010/main" val="414457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D25D-0CF9-4E69-BD2F-AF637784D9CC}"/>
              </a:ext>
            </a:extLst>
          </p:cNvPr>
          <p:cNvSpPr>
            <a:spLocks noGrp="1"/>
          </p:cNvSpPr>
          <p:nvPr>
            <p:ph type="title"/>
          </p:nvPr>
        </p:nvSpPr>
        <p:spPr/>
        <p:txBody>
          <a:bodyPr/>
          <a:lstStyle/>
          <a:p>
            <a:r>
              <a:rPr lang="en-GB" dirty="0"/>
              <a:t>Importing the data</a:t>
            </a:r>
          </a:p>
        </p:txBody>
      </p:sp>
      <p:pic>
        <p:nvPicPr>
          <p:cNvPr id="5" name="Picture 4">
            <a:extLst>
              <a:ext uri="{FF2B5EF4-FFF2-40B4-BE49-F238E27FC236}">
                <a16:creationId xmlns:a16="http://schemas.microsoft.com/office/drawing/2014/main" id="{B08E01DB-06C2-4D99-A2A8-63B08AAD649A}"/>
              </a:ext>
            </a:extLst>
          </p:cNvPr>
          <p:cNvPicPr>
            <a:picLocks noChangeAspect="1"/>
          </p:cNvPicPr>
          <p:nvPr/>
        </p:nvPicPr>
        <p:blipFill>
          <a:blip r:embed="rId2"/>
          <a:stretch>
            <a:fillRect/>
          </a:stretch>
        </p:blipFill>
        <p:spPr>
          <a:xfrm>
            <a:off x="581192" y="2628778"/>
            <a:ext cx="9533446" cy="1409822"/>
          </a:xfrm>
          <a:prstGeom prst="rect">
            <a:avLst/>
          </a:prstGeom>
        </p:spPr>
      </p:pic>
      <p:sp>
        <p:nvSpPr>
          <p:cNvPr id="6" name="TextBox 5">
            <a:extLst>
              <a:ext uri="{FF2B5EF4-FFF2-40B4-BE49-F238E27FC236}">
                <a16:creationId xmlns:a16="http://schemas.microsoft.com/office/drawing/2014/main" id="{086BE05F-B0EB-4FC6-B672-2D7E8EBF4CD3}"/>
              </a:ext>
            </a:extLst>
          </p:cNvPr>
          <p:cNvSpPr txBox="1"/>
          <p:nvPr/>
        </p:nvSpPr>
        <p:spPr>
          <a:xfrm>
            <a:off x="581192" y="2135618"/>
            <a:ext cx="10286662" cy="369332"/>
          </a:xfrm>
          <a:prstGeom prst="rect">
            <a:avLst/>
          </a:prstGeom>
          <a:noFill/>
        </p:spPr>
        <p:txBody>
          <a:bodyPr wrap="none" rtlCol="0">
            <a:spAutoFit/>
          </a:bodyPr>
          <a:lstStyle/>
          <a:p>
            <a:r>
              <a:rPr lang="en-GB" dirty="0"/>
              <a:t>I first start by telling python to ‘import’ the appropriate library’s and view the data using  ‘.head’ view the data</a:t>
            </a:r>
          </a:p>
        </p:txBody>
      </p:sp>
      <p:pic>
        <p:nvPicPr>
          <p:cNvPr id="8" name="Picture 7">
            <a:extLst>
              <a:ext uri="{FF2B5EF4-FFF2-40B4-BE49-F238E27FC236}">
                <a16:creationId xmlns:a16="http://schemas.microsoft.com/office/drawing/2014/main" id="{6576D284-BB55-40DA-977C-9A4C03968ADD}"/>
              </a:ext>
            </a:extLst>
          </p:cNvPr>
          <p:cNvPicPr>
            <a:picLocks noChangeAspect="1"/>
          </p:cNvPicPr>
          <p:nvPr/>
        </p:nvPicPr>
        <p:blipFill>
          <a:blip r:embed="rId3"/>
          <a:stretch>
            <a:fillRect/>
          </a:stretch>
        </p:blipFill>
        <p:spPr>
          <a:xfrm>
            <a:off x="581192" y="4162428"/>
            <a:ext cx="9464860" cy="2385267"/>
          </a:xfrm>
          <a:prstGeom prst="rect">
            <a:avLst/>
          </a:prstGeom>
        </p:spPr>
      </p:pic>
    </p:spTree>
    <p:extLst>
      <p:ext uri="{BB962C8B-B14F-4D97-AF65-F5344CB8AC3E}">
        <p14:creationId xmlns:p14="http://schemas.microsoft.com/office/powerpoint/2010/main" val="1037800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125D-07D0-45AA-A7EE-3A508D4F2FA1}"/>
              </a:ext>
            </a:extLst>
          </p:cNvPr>
          <p:cNvSpPr>
            <a:spLocks noGrp="1"/>
          </p:cNvSpPr>
          <p:nvPr>
            <p:ph type="title"/>
          </p:nvPr>
        </p:nvSpPr>
        <p:spPr/>
        <p:txBody>
          <a:bodyPr/>
          <a:lstStyle/>
          <a:p>
            <a:r>
              <a:rPr lang="en-GB" dirty="0"/>
              <a:t>Data </a:t>
            </a:r>
            <a:r>
              <a:rPr lang="en-GB" dirty="0" err="1"/>
              <a:t>preperation</a:t>
            </a:r>
            <a:endParaRPr lang="en-GB" dirty="0"/>
          </a:p>
        </p:txBody>
      </p:sp>
      <p:pic>
        <p:nvPicPr>
          <p:cNvPr id="5" name="Picture 4">
            <a:extLst>
              <a:ext uri="{FF2B5EF4-FFF2-40B4-BE49-F238E27FC236}">
                <a16:creationId xmlns:a16="http://schemas.microsoft.com/office/drawing/2014/main" id="{29987BAB-CF98-44E5-A9CC-B80351D26755}"/>
              </a:ext>
            </a:extLst>
          </p:cNvPr>
          <p:cNvPicPr>
            <a:picLocks noChangeAspect="1"/>
          </p:cNvPicPr>
          <p:nvPr/>
        </p:nvPicPr>
        <p:blipFill>
          <a:blip r:embed="rId2"/>
          <a:stretch>
            <a:fillRect/>
          </a:stretch>
        </p:blipFill>
        <p:spPr>
          <a:xfrm>
            <a:off x="611674" y="2290812"/>
            <a:ext cx="9502964" cy="1912786"/>
          </a:xfrm>
          <a:prstGeom prst="rect">
            <a:avLst/>
          </a:prstGeom>
        </p:spPr>
      </p:pic>
      <p:sp>
        <p:nvSpPr>
          <p:cNvPr id="6" name="TextBox 5">
            <a:extLst>
              <a:ext uri="{FF2B5EF4-FFF2-40B4-BE49-F238E27FC236}">
                <a16:creationId xmlns:a16="http://schemas.microsoft.com/office/drawing/2014/main" id="{8C8B5BB4-38E3-4E89-AE14-55F68C09BE1E}"/>
              </a:ext>
            </a:extLst>
          </p:cNvPr>
          <p:cNvSpPr txBox="1"/>
          <p:nvPr/>
        </p:nvSpPr>
        <p:spPr>
          <a:xfrm>
            <a:off x="581192" y="1873705"/>
            <a:ext cx="5370124" cy="369332"/>
          </a:xfrm>
          <a:prstGeom prst="rect">
            <a:avLst/>
          </a:prstGeom>
          <a:noFill/>
        </p:spPr>
        <p:txBody>
          <a:bodyPr wrap="none" rtlCol="0">
            <a:spAutoFit/>
          </a:bodyPr>
          <a:lstStyle/>
          <a:p>
            <a:r>
              <a:rPr lang="en-GB" dirty="0"/>
              <a:t>I will use ‘.</a:t>
            </a:r>
            <a:r>
              <a:rPr lang="en-GB" dirty="0" err="1"/>
              <a:t>dtypes</a:t>
            </a:r>
            <a:r>
              <a:rPr lang="en-GB" dirty="0"/>
              <a:t>’ to see what type of data we are using</a:t>
            </a:r>
          </a:p>
        </p:txBody>
      </p:sp>
      <p:pic>
        <p:nvPicPr>
          <p:cNvPr id="8" name="Picture 7">
            <a:extLst>
              <a:ext uri="{FF2B5EF4-FFF2-40B4-BE49-F238E27FC236}">
                <a16:creationId xmlns:a16="http://schemas.microsoft.com/office/drawing/2014/main" id="{448EC729-914E-4599-9F9D-ABA8C6F5BF7D}"/>
              </a:ext>
            </a:extLst>
          </p:cNvPr>
          <p:cNvPicPr>
            <a:picLocks noChangeAspect="1"/>
          </p:cNvPicPr>
          <p:nvPr/>
        </p:nvPicPr>
        <p:blipFill>
          <a:blip r:embed="rId3"/>
          <a:stretch>
            <a:fillRect/>
          </a:stretch>
        </p:blipFill>
        <p:spPr>
          <a:xfrm>
            <a:off x="611674" y="4563677"/>
            <a:ext cx="9472481" cy="358171"/>
          </a:xfrm>
          <a:prstGeom prst="rect">
            <a:avLst/>
          </a:prstGeom>
        </p:spPr>
      </p:pic>
      <p:sp>
        <p:nvSpPr>
          <p:cNvPr id="9" name="TextBox 8">
            <a:extLst>
              <a:ext uri="{FF2B5EF4-FFF2-40B4-BE49-F238E27FC236}">
                <a16:creationId xmlns:a16="http://schemas.microsoft.com/office/drawing/2014/main" id="{12E25BA0-190A-4765-A463-CAFC087CE502}"/>
              </a:ext>
            </a:extLst>
          </p:cNvPr>
          <p:cNvSpPr txBox="1"/>
          <p:nvPr/>
        </p:nvSpPr>
        <p:spPr>
          <a:xfrm>
            <a:off x="581192" y="4194345"/>
            <a:ext cx="6655733" cy="369332"/>
          </a:xfrm>
          <a:prstGeom prst="rect">
            <a:avLst/>
          </a:prstGeom>
          <a:noFill/>
        </p:spPr>
        <p:txBody>
          <a:bodyPr wrap="none" rtlCol="0">
            <a:spAutoFit/>
          </a:bodyPr>
          <a:lstStyle/>
          <a:p>
            <a:r>
              <a:rPr lang="en-GB" dirty="0"/>
              <a:t>'Date' is an object type data that needs to be converted to Datetime </a:t>
            </a:r>
          </a:p>
        </p:txBody>
      </p:sp>
      <p:pic>
        <p:nvPicPr>
          <p:cNvPr id="13" name="Picture 12">
            <a:extLst>
              <a:ext uri="{FF2B5EF4-FFF2-40B4-BE49-F238E27FC236}">
                <a16:creationId xmlns:a16="http://schemas.microsoft.com/office/drawing/2014/main" id="{D403FA7C-05CC-42EE-BA7B-5D7688B384C0}"/>
              </a:ext>
            </a:extLst>
          </p:cNvPr>
          <p:cNvPicPr>
            <a:picLocks noChangeAspect="1"/>
          </p:cNvPicPr>
          <p:nvPr/>
        </p:nvPicPr>
        <p:blipFill>
          <a:blip r:embed="rId4"/>
          <a:stretch>
            <a:fillRect/>
          </a:stretch>
        </p:blipFill>
        <p:spPr>
          <a:xfrm>
            <a:off x="611674" y="4921848"/>
            <a:ext cx="9457240" cy="1828958"/>
          </a:xfrm>
          <a:prstGeom prst="rect">
            <a:avLst/>
          </a:prstGeom>
        </p:spPr>
      </p:pic>
    </p:spTree>
    <p:extLst>
      <p:ext uri="{BB962C8B-B14F-4D97-AF65-F5344CB8AC3E}">
        <p14:creationId xmlns:p14="http://schemas.microsoft.com/office/powerpoint/2010/main" val="46677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1C0E-C887-46DC-B13A-CF9240CB0238}"/>
              </a:ext>
            </a:extLst>
          </p:cNvPr>
          <p:cNvSpPr>
            <a:spLocks noGrp="1"/>
          </p:cNvSpPr>
          <p:nvPr>
            <p:ph type="title"/>
          </p:nvPr>
        </p:nvSpPr>
        <p:spPr/>
        <p:txBody>
          <a:bodyPr/>
          <a:lstStyle/>
          <a:p>
            <a:r>
              <a:rPr lang="en-GB" dirty="0"/>
              <a:t>Data information</a:t>
            </a:r>
          </a:p>
        </p:txBody>
      </p:sp>
      <p:pic>
        <p:nvPicPr>
          <p:cNvPr id="5" name="Picture 4">
            <a:extLst>
              <a:ext uri="{FF2B5EF4-FFF2-40B4-BE49-F238E27FC236}">
                <a16:creationId xmlns:a16="http://schemas.microsoft.com/office/drawing/2014/main" id="{F9A6A571-978E-4387-BC61-DD43B05612E7}"/>
              </a:ext>
            </a:extLst>
          </p:cNvPr>
          <p:cNvPicPr>
            <a:picLocks noChangeAspect="1"/>
          </p:cNvPicPr>
          <p:nvPr/>
        </p:nvPicPr>
        <p:blipFill>
          <a:blip r:embed="rId2"/>
          <a:stretch>
            <a:fillRect/>
          </a:stretch>
        </p:blipFill>
        <p:spPr>
          <a:xfrm>
            <a:off x="581192" y="2463406"/>
            <a:ext cx="9502964" cy="472481"/>
          </a:xfrm>
          <a:prstGeom prst="rect">
            <a:avLst/>
          </a:prstGeom>
        </p:spPr>
      </p:pic>
      <p:sp>
        <p:nvSpPr>
          <p:cNvPr id="6" name="TextBox 5">
            <a:extLst>
              <a:ext uri="{FF2B5EF4-FFF2-40B4-BE49-F238E27FC236}">
                <a16:creationId xmlns:a16="http://schemas.microsoft.com/office/drawing/2014/main" id="{13913A33-F4CB-4226-BB04-5965DF5B110A}"/>
              </a:ext>
            </a:extLst>
          </p:cNvPr>
          <p:cNvSpPr txBox="1"/>
          <p:nvPr/>
        </p:nvSpPr>
        <p:spPr>
          <a:xfrm>
            <a:off x="581192" y="2026024"/>
            <a:ext cx="6954211" cy="369332"/>
          </a:xfrm>
          <a:prstGeom prst="rect">
            <a:avLst/>
          </a:prstGeom>
          <a:noFill/>
        </p:spPr>
        <p:txBody>
          <a:bodyPr wrap="none" rtlCol="0">
            <a:spAutoFit/>
          </a:bodyPr>
          <a:lstStyle/>
          <a:p>
            <a:r>
              <a:rPr lang="en-GB" dirty="0"/>
              <a:t>Using ‘.shape’ explains how many rows and row columns are in the table</a:t>
            </a:r>
          </a:p>
        </p:txBody>
      </p:sp>
      <p:sp>
        <p:nvSpPr>
          <p:cNvPr id="8" name="TextBox 7">
            <a:extLst>
              <a:ext uri="{FF2B5EF4-FFF2-40B4-BE49-F238E27FC236}">
                <a16:creationId xmlns:a16="http://schemas.microsoft.com/office/drawing/2014/main" id="{6E2A5EFF-2082-4810-BD83-512F83BA4B72}"/>
              </a:ext>
            </a:extLst>
          </p:cNvPr>
          <p:cNvSpPr txBox="1"/>
          <p:nvPr/>
        </p:nvSpPr>
        <p:spPr>
          <a:xfrm>
            <a:off x="581192" y="2990783"/>
            <a:ext cx="4194674" cy="369332"/>
          </a:xfrm>
          <a:prstGeom prst="rect">
            <a:avLst/>
          </a:prstGeom>
          <a:noFill/>
        </p:spPr>
        <p:txBody>
          <a:bodyPr wrap="none" rtlCol="0">
            <a:spAutoFit/>
          </a:bodyPr>
          <a:lstStyle/>
          <a:p>
            <a:r>
              <a:rPr lang="en-GB" b="1" dirty="0"/>
              <a:t>There are 6435 rows and 12 columns.</a:t>
            </a:r>
          </a:p>
        </p:txBody>
      </p:sp>
      <p:pic>
        <p:nvPicPr>
          <p:cNvPr id="10" name="Picture 9">
            <a:extLst>
              <a:ext uri="{FF2B5EF4-FFF2-40B4-BE49-F238E27FC236}">
                <a16:creationId xmlns:a16="http://schemas.microsoft.com/office/drawing/2014/main" id="{D06FAEF7-B94D-4895-9C06-415DB92821CB}"/>
              </a:ext>
            </a:extLst>
          </p:cNvPr>
          <p:cNvPicPr>
            <a:picLocks noChangeAspect="1"/>
          </p:cNvPicPr>
          <p:nvPr/>
        </p:nvPicPr>
        <p:blipFill>
          <a:blip r:embed="rId3"/>
          <a:stretch>
            <a:fillRect/>
          </a:stretch>
        </p:blipFill>
        <p:spPr>
          <a:xfrm>
            <a:off x="581192" y="3710552"/>
            <a:ext cx="9502964" cy="2453853"/>
          </a:xfrm>
          <a:prstGeom prst="rect">
            <a:avLst/>
          </a:prstGeom>
        </p:spPr>
      </p:pic>
      <p:sp>
        <p:nvSpPr>
          <p:cNvPr id="11" name="TextBox 10">
            <a:extLst>
              <a:ext uri="{FF2B5EF4-FFF2-40B4-BE49-F238E27FC236}">
                <a16:creationId xmlns:a16="http://schemas.microsoft.com/office/drawing/2014/main" id="{A3BE92DE-BD99-4EA6-8280-97CD308C7144}"/>
              </a:ext>
            </a:extLst>
          </p:cNvPr>
          <p:cNvSpPr txBox="1"/>
          <p:nvPr/>
        </p:nvSpPr>
        <p:spPr>
          <a:xfrm>
            <a:off x="581192" y="3341220"/>
            <a:ext cx="7422417" cy="369332"/>
          </a:xfrm>
          <a:prstGeom prst="rect">
            <a:avLst/>
          </a:prstGeom>
          <a:noFill/>
        </p:spPr>
        <p:txBody>
          <a:bodyPr wrap="none" rtlCol="0">
            <a:spAutoFit/>
          </a:bodyPr>
          <a:lstStyle/>
          <a:p>
            <a:r>
              <a:rPr lang="en-GB" dirty="0"/>
              <a:t>The ‘</a:t>
            </a:r>
            <a:r>
              <a:rPr lang="en-GB" dirty="0" err="1"/>
              <a:t>isnull</a:t>
            </a:r>
            <a:r>
              <a:rPr lang="en-GB" dirty="0"/>
              <a:t>’ and ‘sum’ function can be used together to show any missing data. </a:t>
            </a:r>
          </a:p>
        </p:txBody>
      </p:sp>
      <p:sp>
        <p:nvSpPr>
          <p:cNvPr id="12" name="TextBox 11">
            <a:extLst>
              <a:ext uri="{FF2B5EF4-FFF2-40B4-BE49-F238E27FC236}">
                <a16:creationId xmlns:a16="http://schemas.microsoft.com/office/drawing/2014/main" id="{F208020A-C481-4A0F-96AB-C20A129737BF}"/>
              </a:ext>
            </a:extLst>
          </p:cNvPr>
          <p:cNvSpPr txBox="1"/>
          <p:nvPr/>
        </p:nvSpPr>
        <p:spPr>
          <a:xfrm>
            <a:off x="581192" y="6164405"/>
            <a:ext cx="4148251" cy="369332"/>
          </a:xfrm>
          <a:prstGeom prst="rect">
            <a:avLst/>
          </a:prstGeom>
          <a:noFill/>
        </p:spPr>
        <p:txBody>
          <a:bodyPr wrap="none" rtlCol="0">
            <a:spAutoFit/>
          </a:bodyPr>
          <a:lstStyle/>
          <a:p>
            <a:r>
              <a:rPr lang="en-GB" b="1" dirty="0"/>
              <a:t>There is no missing data in the table.</a:t>
            </a:r>
          </a:p>
        </p:txBody>
      </p:sp>
    </p:spTree>
    <p:extLst>
      <p:ext uri="{BB962C8B-B14F-4D97-AF65-F5344CB8AC3E}">
        <p14:creationId xmlns:p14="http://schemas.microsoft.com/office/powerpoint/2010/main" val="177330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0F50C-25DC-4E43-88E7-6E5BEFB9AEC3}"/>
              </a:ext>
            </a:extLst>
          </p:cNvPr>
          <p:cNvSpPr>
            <a:spLocks noGrp="1"/>
          </p:cNvSpPr>
          <p:nvPr>
            <p:ph type="title"/>
          </p:nvPr>
        </p:nvSpPr>
        <p:spPr/>
        <p:txBody>
          <a:bodyPr/>
          <a:lstStyle/>
          <a:p>
            <a:r>
              <a:rPr lang="en-GB" dirty="0"/>
              <a:t>Which store has maximum sales?</a:t>
            </a:r>
          </a:p>
        </p:txBody>
      </p:sp>
      <p:pic>
        <p:nvPicPr>
          <p:cNvPr id="5" name="Picture 4">
            <a:extLst>
              <a:ext uri="{FF2B5EF4-FFF2-40B4-BE49-F238E27FC236}">
                <a16:creationId xmlns:a16="http://schemas.microsoft.com/office/drawing/2014/main" id="{C57129C7-3D5F-4D81-95A8-017FAD4AC079}"/>
              </a:ext>
            </a:extLst>
          </p:cNvPr>
          <p:cNvPicPr>
            <a:picLocks noChangeAspect="1"/>
          </p:cNvPicPr>
          <p:nvPr/>
        </p:nvPicPr>
        <p:blipFill>
          <a:blip r:embed="rId2"/>
          <a:stretch>
            <a:fillRect/>
          </a:stretch>
        </p:blipFill>
        <p:spPr>
          <a:xfrm>
            <a:off x="581192" y="2713075"/>
            <a:ext cx="9487722" cy="2149026"/>
          </a:xfrm>
          <a:prstGeom prst="rect">
            <a:avLst/>
          </a:prstGeom>
        </p:spPr>
      </p:pic>
      <p:sp>
        <p:nvSpPr>
          <p:cNvPr id="6" name="TextBox 5">
            <a:extLst>
              <a:ext uri="{FF2B5EF4-FFF2-40B4-BE49-F238E27FC236}">
                <a16:creationId xmlns:a16="http://schemas.microsoft.com/office/drawing/2014/main" id="{496AA875-89EC-45B8-BBB5-79E96C81B69D}"/>
              </a:ext>
            </a:extLst>
          </p:cNvPr>
          <p:cNvSpPr txBox="1"/>
          <p:nvPr/>
        </p:nvSpPr>
        <p:spPr>
          <a:xfrm>
            <a:off x="581192" y="2123451"/>
            <a:ext cx="9096529" cy="369332"/>
          </a:xfrm>
          <a:prstGeom prst="rect">
            <a:avLst/>
          </a:prstGeom>
          <a:noFill/>
        </p:spPr>
        <p:txBody>
          <a:bodyPr wrap="none" rtlCol="0">
            <a:spAutoFit/>
          </a:bodyPr>
          <a:lstStyle/>
          <a:p>
            <a:r>
              <a:rPr lang="en-GB" dirty="0"/>
              <a:t>I created a new variable, then grouped by ‘Store’ and used function ‘sum()’ to acquire total sales. </a:t>
            </a:r>
          </a:p>
        </p:txBody>
      </p:sp>
      <p:sp>
        <p:nvSpPr>
          <p:cNvPr id="7" name="TextBox 6">
            <a:extLst>
              <a:ext uri="{FF2B5EF4-FFF2-40B4-BE49-F238E27FC236}">
                <a16:creationId xmlns:a16="http://schemas.microsoft.com/office/drawing/2014/main" id="{575C8C27-3C3A-4FBB-B638-9A6B839862E9}"/>
              </a:ext>
            </a:extLst>
          </p:cNvPr>
          <p:cNvSpPr txBox="1"/>
          <p:nvPr/>
        </p:nvSpPr>
        <p:spPr>
          <a:xfrm>
            <a:off x="581192" y="5082393"/>
            <a:ext cx="5607497" cy="369332"/>
          </a:xfrm>
          <a:prstGeom prst="rect">
            <a:avLst/>
          </a:prstGeom>
          <a:noFill/>
        </p:spPr>
        <p:txBody>
          <a:bodyPr wrap="none" rtlCol="0">
            <a:spAutoFit/>
          </a:bodyPr>
          <a:lstStyle/>
          <a:p>
            <a:r>
              <a:rPr lang="en-GB" b="1" dirty="0"/>
              <a:t>Store ‘20’ has the maximum sales of $301,397,792. </a:t>
            </a:r>
          </a:p>
        </p:txBody>
      </p:sp>
    </p:spTree>
    <p:extLst>
      <p:ext uri="{BB962C8B-B14F-4D97-AF65-F5344CB8AC3E}">
        <p14:creationId xmlns:p14="http://schemas.microsoft.com/office/powerpoint/2010/main" val="189306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07E60-9202-495E-BA8C-66FFF6A79BAE}"/>
              </a:ext>
            </a:extLst>
          </p:cNvPr>
          <p:cNvSpPr>
            <a:spLocks noGrp="1"/>
          </p:cNvSpPr>
          <p:nvPr>
            <p:ph type="title"/>
          </p:nvPr>
        </p:nvSpPr>
        <p:spPr/>
        <p:txBody>
          <a:bodyPr>
            <a:normAutofit/>
          </a:bodyPr>
          <a:lstStyle/>
          <a:p>
            <a:r>
              <a:rPr lang="en-GB" dirty="0"/>
              <a:t>Which store has maximum standard deviation? Also,  the coefficient of mean to standard deviation?</a:t>
            </a:r>
          </a:p>
        </p:txBody>
      </p:sp>
      <p:pic>
        <p:nvPicPr>
          <p:cNvPr id="5" name="Picture 4">
            <a:extLst>
              <a:ext uri="{FF2B5EF4-FFF2-40B4-BE49-F238E27FC236}">
                <a16:creationId xmlns:a16="http://schemas.microsoft.com/office/drawing/2014/main" id="{27906682-651A-4496-AFA4-9208468C1440}"/>
              </a:ext>
            </a:extLst>
          </p:cNvPr>
          <p:cNvPicPr>
            <a:picLocks noChangeAspect="1"/>
          </p:cNvPicPr>
          <p:nvPr/>
        </p:nvPicPr>
        <p:blipFill>
          <a:blip r:embed="rId2"/>
          <a:stretch>
            <a:fillRect/>
          </a:stretch>
        </p:blipFill>
        <p:spPr>
          <a:xfrm>
            <a:off x="581192" y="2167600"/>
            <a:ext cx="9472481" cy="2286198"/>
          </a:xfrm>
          <a:prstGeom prst="rect">
            <a:avLst/>
          </a:prstGeom>
        </p:spPr>
      </p:pic>
      <p:pic>
        <p:nvPicPr>
          <p:cNvPr id="7" name="Picture 6">
            <a:extLst>
              <a:ext uri="{FF2B5EF4-FFF2-40B4-BE49-F238E27FC236}">
                <a16:creationId xmlns:a16="http://schemas.microsoft.com/office/drawing/2014/main" id="{F6842020-7D78-469D-BD74-D01FA9EB669A}"/>
              </a:ext>
            </a:extLst>
          </p:cNvPr>
          <p:cNvPicPr>
            <a:picLocks noChangeAspect="1"/>
          </p:cNvPicPr>
          <p:nvPr/>
        </p:nvPicPr>
        <p:blipFill>
          <a:blip r:embed="rId3"/>
          <a:stretch>
            <a:fillRect/>
          </a:stretch>
        </p:blipFill>
        <p:spPr>
          <a:xfrm>
            <a:off x="596074" y="5368000"/>
            <a:ext cx="9495343" cy="777307"/>
          </a:xfrm>
          <a:prstGeom prst="rect">
            <a:avLst/>
          </a:prstGeom>
        </p:spPr>
      </p:pic>
      <p:sp>
        <p:nvSpPr>
          <p:cNvPr id="8" name="TextBox 7">
            <a:extLst>
              <a:ext uri="{FF2B5EF4-FFF2-40B4-BE49-F238E27FC236}">
                <a16:creationId xmlns:a16="http://schemas.microsoft.com/office/drawing/2014/main" id="{0D22A717-2EFF-4D36-92DF-EC6DAEA92215}"/>
              </a:ext>
            </a:extLst>
          </p:cNvPr>
          <p:cNvSpPr txBox="1"/>
          <p:nvPr/>
        </p:nvSpPr>
        <p:spPr>
          <a:xfrm>
            <a:off x="581192" y="1808096"/>
            <a:ext cx="9525108" cy="369332"/>
          </a:xfrm>
          <a:prstGeom prst="rect">
            <a:avLst/>
          </a:prstGeom>
          <a:noFill/>
        </p:spPr>
        <p:txBody>
          <a:bodyPr wrap="none" rtlCol="0">
            <a:spAutoFit/>
          </a:bodyPr>
          <a:lstStyle/>
          <a:p>
            <a:r>
              <a:rPr lang="en-GB" dirty="0"/>
              <a:t>The new variable is grouped by ‘Store and the function ‘.std()’ will be used to find standard deviation.</a:t>
            </a:r>
          </a:p>
        </p:txBody>
      </p:sp>
      <p:sp>
        <p:nvSpPr>
          <p:cNvPr id="9" name="TextBox 8">
            <a:extLst>
              <a:ext uri="{FF2B5EF4-FFF2-40B4-BE49-F238E27FC236}">
                <a16:creationId xmlns:a16="http://schemas.microsoft.com/office/drawing/2014/main" id="{C9E9E5F0-DA5C-4DF5-9EF6-200BC523D381}"/>
              </a:ext>
            </a:extLst>
          </p:cNvPr>
          <p:cNvSpPr txBox="1"/>
          <p:nvPr/>
        </p:nvSpPr>
        <p:spPr>
          <a:xfrm>
            <a:off x="581192" y="4487611"/>
            <a:ext cx="7081234" cy="369332"/>
          </a:xfrm>
          <a:prstGeom prst="rect">
            <a:avLst/>
          </a:prstGeom>
          <a:noFill/>
        </p:spPr>
        <p:txBody>
          <a:bodyPr wrap="none" rtlCol="0">
            <a:spAutoFit/>
          </a:bodyPr>
          <a:lstStyle/>
          <a:p>
            <a:r>
              <a:rPr lang="en-GB" b="1" dirty="0"/>
              <a:t>‘Store 14’ has the maximum standard deviation with $317569.95</a:t>
            </a:r>
          </a:p>
        </p:txBody>
      </p:sp>
      <p:sp>
        <p:nvSpPr>
          <p:cNvPr id="10" name="TextBox 9">
            <a:extLst>
              <a:ext uri="{FF2B5EF4-FFF2-40B4-BE49-F238E27FC236}">
                <a16:creationId xmlns:a16="http://schemas.microsoft.com/office/drawing/2014/main" id="{8B095B82-DDCA-459A-960C-E23F97917D93}"/>
              </a:ext>
            </a:extLst>
          </p:cNvPr>
          <p:cNvSpPr txBox="1"/>
          <p:nvPr/>
        </p:nvSpPr>
        <p:spPr>
          <a:xfrm>
            <a:off x="581192" y="6170900"/>
            <a:ext cx="4651530" cy="369332"/>
          </a:xfrm>
          <a:prstGeom prst="rect">
            <a:avLst/>
          </a:prstGeom>
          <a:noFill/>
        </p:spPr>
        <p:txBody>
          <a:bodyPr wrap="none" rtlCol="0">
            <a:spAutoFit/>
          </a:bodyPr>
          <a:lstStyle/>
          <a:p>
            <a:r>
              <a:rPr lang="en-GB" b="1" dirty="0"/>
              <a:t>The mean to standard deviation is 15.71%</a:t>
            </a:r>
          </a:p>
        </p:txBody>
      </p:sp>
      <p:sp>
        <p:nvSpPr>
          <p:cNvPr id="11" name="TextBox 10">
            <a:extLst>
              <a:ext uri="{FF2B5EF4-FFF2-40B4-BE49-F238E27FC236}">
                <a16:creationId xmlns:a16="http://schemas.microsoft.com/office/drawing/2014/main" id="{55315B87-AF34-4B5D-A3F8-EFF0682B3692}"/>
              </a:ext>
            </a:extLst>
          </p:cNvPr>
          <p:cNvSpPr txBox="1"/>
          <p:nvPr/>
        </p:nvSpPr>
        <p:spPr>
          <a:xfrm>
            <a:off x="581192" y="4973075"/>
            <a:ext cx="7487306" cy="369332"/>
          </a:xfrm>
          <a:prstGeom prst="rect">
            <a:avLst/>
          </a:prstGeom>
          <a:noFill/>
        </p:spPr>
        <p:txBody>
          <a:bodyPr wrap="none" rtlCol="0">
            <a:spAutoFit/>
          </a:bodyPr>
          <a:lstStyle/>
          <a:p>
            <a:r>
              <a:rPr lang="en-GB" dirty="0"/>
              <a:t>I then found the mean to standard deviation of store 14  by using ‘.mean()*100’</a:t>
            </a:r>
          </a:p>
        </p:txBody>
      </p:sp>
      <p:cxnSp>
        <p:nvCxnSpPr>
          <p:cNvPr id="13" name="Straight Connector 12">
            <a:extLst>
              <a:ext uri="{FF2B5EF4-FFF2-40B4-BE49-F238E27FC236}">
                <a16:creationId xmlns:a16="http://schemas.microsoft.com/office/drawing/2014/main" id="{1C121234-5D7F-4003-A244-3AD500C6B612}"/>
              </a:ext>
            </a:extLst>
          </p:cNvPr>
          <p:cNvCxnSpPr/>
          <p:nvPr/>
        </p:nvCxnSpPr>
        <p:spPr>
          <a:xfrm>
            <a:off x="596074" y="4973075"/>
            <a:ext cx="1101473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08245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1288</TotalTime>
  <Words>1269</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Courier New</vt:lpstr>
      <vt:lpstr>Gill Sans MT</vt:lpstr>
      <vt:lpstr>Wingdings 2</vt:lpstr>
      <vt:lpstr>Dividend</vt:lpstr>
      <vt:lpstr>Macy’s Inc. Summary </vt:lpstr>
      <vt:lpstr>Data Description 1</vt:lpstr>
      <vt:lpstr>Data Description 2</vt:lpstr>
      <vt:lpstr>Objective</vt:lpstr>
      <vt:lpstr>Importing the data</vt:lpstr>
      <vt:lpstr>Data preperation</vt:lpstr>
      <vt:lpstr>Data information</vt:lpstr>
      <vt:lpstr>Which store has maximum sales?</vt:lpstr>
      <vt:lpstr>Which store has maximum standard deviation? Also,  the coefficient of mean to standard deviation?</vt:lpstr>
      <vt:lpstr>Which store/s has a good quarterly growth rate in q3 2012?</vt:lpstr>
      <vt:lpstr>Macy’s has four holidays in the year. some holidays have a negative impact on sales. What holidays have higher sales than the mean sales in the non-holiday season for all the stores together?</vt:lpstr>
      <vt:lpstr>Provide a monthly  and semester view of sales in units and give insights.</vt:lpstr>
      <vt:lpstr>Cont.</vt:lpstr>
      <vt:lpstr>Build prediction model to forecast demand</vt:lpstr>
      <vt:lpstr>Linear regression</vt:lpstr>
      <vt:lpstr>Random forest regressor </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Macy’s Inc. Summary </dc:title>
  <dc:creator>Rana Phull</dc:creator>
  <cp:lastModifiedBy>Rana Phull</cp:lastModifiedBy>
  <cp:revision>12</cp:revision>
  <dcterms:created xsi:type="dcterms:W3CDTF">2023-03-14T14:49:44Z</dcterms:created>
  <dcterms:modified xsi:type="dcterms:W3CDTF">2023-03-15T19:50:45Z</dcterms:modified>
</cp:coreProperties>
</file>