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 snapToGrid="0" snapToObjects="1">
      <p:cViewPr varScale="1">
        <p:scale>
          <a:sx n="94" d="100"/>
          <a:sy n="94" d="100"/>
        </p:scale>
        <p:origin x="-3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 the Business World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Analytics Applied to Business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4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Value of an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deal has a value and some number of interactions</a:t>
            </a:r>
          </a:p>
          <a:p>
            <a:pPr lvl="1"/>
            <a:r>
              <a:rPr lang="en-US" dirty="0" smtClean="0"/>
              <a:t>Can be Zero</a:t>
            </a:r>
          </a:p>
          <a:p>
            <a:pPr lvl="1"/>
            <a:r>
              <a:rPr lang="en-US" dirty="0" smtClean="0"/>
              <a:t>Different Types</a:t>
            </a:r>
          </a:p>
          <a:p>
            <a:pPr lvl="2"/>
            <a:r>
              <a:rPr lang="en-US" dirty="0" smtClean="0"/>
              <a:t>Calls/Emails/In Person</a:t>
            </a:r>
          </a:p>
          <a:p>
            <a:pPr lvl="1"/>
            <a:r>
              <a:rPr lang="en-US" dirty="0" smtClean="0"/>
              <a:t>At different points in time</a:t>
            </a:r>
          </a:p>
          <a:p>
            <a:pPr lvl="1"/>
            <a:r>
              <a:rPr lang="en-US" dirty="0" smtClean="0"/>
              <a:t>At different Stages of the 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6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Lots of History of Closed Deals </a:t>
            </a:r>
          </a:p>
          <a:p>
            <a:pPr lvl="1"/>
            <a:r>
              <a:rPr lang="en-US" dirty="0" smtClean="0"/>
              <a:t>Lost </a:t>
            </a:r>
          </a:p>
          <a:p>
            <a:pPr lvl="1"/>
            <a:r>
              <a:rPr lang="en-US" dirty="0" smtClean="0"/>
              <a:t>Won </a:t>
            </a:r>
          </a:p>
          <a:p>
            <a:pPr lvl="1"/>
            <a:r>
              <a:rPr lang="en-US" dirty="0" smtClean="0"/>
              <a:t>Deferred</a:t>
            </a:r>
          </a:p>
          <a:p>
            <a:r>
              <a:rPr lang="en-US" dirty="0" smtClean="0"/>
              <a:t>Might Include</a:t>
            </a:r>
          </a:p>
          <a:p>
            <a:pPr lvl="1"/>
            <a:r>
              <a:rPr lang="en-US" dirty="0" smtClean="0"/>
              <a:t>Size in Dollars</a:t>
            </a:r>
          </a:p>
          <a:p>
            <a:pPr lvl="1"/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Reseller</a:t>
            </a:r>
          </a:p>
          <a:p>
            <a:pPr lvl="1"/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Customer Profile</a:t>
            </a:r>
          </a:p>
          <a:p>
            <a:pPr lvl="1"/>
            <a:r>
              <a:rPr lang="en-US" dirty="0" smtClean="0"/>
              <a:t>Other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history of the deals as initial data set</a:t>
            </a:r>
          </a:p>
          <a:p>
            <a:r>
              <a:rPr lang="en-US" dirty="0" smtClean="0"/>
              <a:t>Assign Values to each of the interactions for closed deals</a:t>
            </a:r>
          </a:p>
          <a:p>
            <a:r>
              <a:rPr lang="en-US" dirty="0" smtClean="0"/>
              <a:t>Build a data model with each interaction as a separate “row”</a:t>
            </a:r>
          </a:p>
          <a:p>
            <a:r>
              <a:rPr lang="en-US" dirty="0" smtClean="0"/>
              <a:t>Create a regression based model to predict the value of future interactions</a:t>
            </a:r>
          </a:p>
          <a:p>
            <a:r>
              <a:rPr lang="en-US" dirty="0" smtClean="0"/>
              <a:t>Prioritize form the list of possible interactions</a:t>
            </a:r>
          </a:p>
          <a:p>
            <a:r>
              <a:rPr lang="en-US" dirty="0" smtClean="0"/>
              <a:t>Provide the information to the CAM so they can be more productive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Challenge #2 – What’s being said online and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online chatter </a:t>
            </a:r>
          </a:p>
          <a:p>
            <a:pPr lvl="1"/>
            <a:r>
              <a:rPr lang="en-US" dirty="0" smtClean="0"/>
              <a:t>From my partners</a:t>
            </a:r>
          </a:p>
          <a:p>
            <a:pPr lvl="1"/>
            <a:r>
              <a:rPr lang="en-US" dirty="0" smtClean="0"/>
              <a:t>About my partners</a:t>
            </a:r>
          </a:p>
          <a:p>
            <a:pPr lvl="1"/>
            <a:r>
              <a:rPr lang="en-US" dirty="0" smtClean="0"/>
              <a:t>About my products</a:t>
            </a:r>
          </a:p>
          <a:p>
            <a:r>
              <a:rPr lang="en-US" dirty="0" smtClean="0"/>
              <a:t>Two areas of analysis</a:t>
            </a:r>
          </a:p>
          <a:p>
            <a:pPr lvl="1"/>
            <a:r>
              <a:rPr lang="en-US" dirty="0" smtClean="0"/>
              <a:t>General Sentiment Analysis</a:t>
            </a:r>
          </a:p>
          <a:p>
            <a:pPr lvl="1"/>
            <a:r>
              <a:rPr lang="en-US" dirty="0" smtClean="0"/>
              <a:t>Importance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4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 it really critical I know this?</a:t>
            </a:r>
          </a:p>
          <a:p>
            <a:r>
              <a:rPr lang="en-US" dirty="0" smtClean="0"/>
              <a:t>10,000+ tweets, Facebook posts , press releases etc. per day</a:t>
            </a:r>
          </a:p>
          <a:p>
            <a:r>
              <a:rPr lang="en-US" dirty="0" smtClean="0"/>
              <a:t>Vast  majority are spam or unimportant</a:t>
            </a:r>
          </a:p>
          <a:p>
            <a:r>
              <a:rPr lang="en-US" dirty="0" smtClean="0"/>
              <a:t>Missing a critical item could be really bad</a:t>
            </a:r>
          </a:p>
          <a:p>
            <a:pPr lvl="1"/>
            <a:r>
              <a:rPr lang="en-US" dirty="0" smtClean="0"/>
              <a:t>My Best reseller is now selling my competitors product</a:t>
            </a:r>
          </a:p>
          <a:p>
            <a:pPr lvl="1"/>
            <a:r>
              <a:rPr lang="en-US" dirty="0" smtClean="0"/>
              <a:t>Everyone hates my new product</a:t>
            </a:r>
          </a:p>
          <a:p>
            <a:r>
              <a:rPr lang="en-US" dirty="0" smtClean="0"/>
              <a:t>Labeling Analysis</a:t>
            </a:r>
          </a:p>
          <a:p>
            <a:pPr lvl="1"/>
            <a:r>
              <a:rPr lang="en-US" dirty="0" smtClean="0"/>
              <a:t>Ham</a:t>
            </a:r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SuperHam </a:t>
            </a:r>
          </a:p>
          <a:p>
            <a:r>
              <a:rPr lang="en-US" dirty="0" smtClean="0"/>
              <a:t>Once identified we can take action on the SuperHam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“mood” of all these tweets etc.?</a:t>
            </a:r>
          </a:p>
          <a:p>
            <a:r>
              <a:rPr lang="en-US" dirty="0" smtClean="0"/>
              <a:t>Can I use a generic sentiment analysis package?</a:t>
            </a:r>
          </a:p>
          <a:p>
            <a:r>
              <a:rPr lang="en-US" dirty="0" smtClean="0"/>
              <a:t>Is there a difference between “business-related” tweets and generic tweets</a:t>
            </a:r>
          </a:p>
          <a:p>
            <a:r>
              <a:rPr lang="en-US" dirty="0" smtClean="0"/>
              <a:t>What are the key “sentiments” we’re interested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3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Sentiments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</a:p>
          <a:p>
            <a:r>
              <a:rPr lang="en-US" dirty="0" smtClean="0"/>
              <a:t>Positive</a:t>
            </a:r>
          </a:p>
          <a:p>
            <a:r>
              <a:rPr lang="en-US" dirty="0" smtClean="0"/>
              <a:t>Angry</a:t>
            </a:r>
          </a:p>
          <a:p>
            <a:r>
              <a:rPr lang="en-US" dirty="0" smtClean="0"/>
              <a:t>Excited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a tool for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internal employees to label tweets with values for key sentiments</a:t>
            </a:r>
          </a:p>
          <a:p>
            <a:r>
              <a:rPr lang="en-US" dirty="0" smtClean="0"/>
              <a:t>Not just binary but label “amount” of emotion the user felt when writing the tweet</a:t>
            </a:r>
          </a:p>
          <a:p>
            <a:r>
              <a:rPr lang="en-US" dirty="0" smtClean="0"/>
              <a:t>Focus on keywords/authors etc. with known relation to business </a:t>
            </a:r>
          </a:p>
          <a:p>
            <a:r>
              <a:rPr lang="en-US" dirty="0" smtClean="0"/>
              <a:t>Generate a data set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9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</a:t>
            </a:r>
          </a:p>
          <a:p>
            <a:r>
              <a:rPr lang="en-US" dirty="0" smtClean="0"/>
              <a:t>Emotion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Note that if there is any value greater than 0 then the rater felt that tweets author was expressing this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0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training set to create a predictive model to analyze the sentiment of new tweets</a:t>
            </a:r>
          </a:p>
          <a:p>
            <a:r>
              <a:rPr lang="en-US" dirty="0" smtClean="0"/>
              <a:t>Provide near real time analysis of the “mood” of the twittersphere</a:t>
            </a:r>
          </a:p>
          <a:p>
            <a:r>
              <a:rPr lang="en-US" dirty="0" smtClean="0"/>
              <a:t>Use this to inform the Vendor ( our customer ) about what’s happening out there</a:t>
            </a:r>
          </a:p>
          <a:p>
            <a:r>
              <a:rPr lang="en-US" dirty="0" smtClean="0"/>
              <a:t>We’ve used R based approaches as well as Python ( SCIKit)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Graduate of RPI – 1987</a:t>
            </a:r>
          </a:p>
          <a:p>
            <a:r>
              <a:rPr lang="en-US" dirty="0" smtClean="0"/>
              <a:t>Degree in CS and Management</a:t>
            </a:r>
          </a:p>
          <a:p>
            <a:r>
              <a:rPr lang="en-US" dirty="0" smtClean="0"/>
              <a:t>Numerical Computing was my favorite class</a:t>
            </a:r>
          </a:p>
          <a:p>
            <a:r>
              <a:rPr lang="en-US" dirty="0" smtClean="0"/>
              <a:t>Data Science not a “thing” at that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Matching Fingerprints from a database of scanned prints</a:t>
            </a:r>
          </a:p>
          <a:p>
            <a:r>
              <a:rPr lang="en-US" dirty="0" smtClean="0"/>
              <a:t>Matched on Bifurcations</a:t>
            </a:r>
          </a:p>
          <a:p>
            <a:r>
              <a:rPr lang="en-US" dirty="0" smtClean="0"/>
              <a:t>Neural Network doing comparisons</a:t>
            </a:r>
          </a:p>
          <a:p>
            <a:r>
              <a:rPr lang="en-US" dirty="0" smtClean="0"/>
              <a:t>Specialized Hardware from IBM – Transputers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Feature Extraction from Images</a:t>
            </a:r>
          </a:p>
          <a:p>
            <a:r>
              <a:rPr lang="en-US" dirty="0" smtClean="0"/>
              <a:t>Topographical Maps</a:t>
            </a:r>
          </a:p>
          <a:p>
            <a:r>
              <a:rPr lang="en-US" dirty="0" smtClean="0"/>
              <a:t>Extract and “vectorize” topo lines using </a:t>
            </a:r>
          </a:p>
          <a:p>
            <a:pPr lvl="1"/>
            <a:r>
              <a:rPr lang="en-US" dirty="0" smtClean="0"/>
              <a:t>Neighbor Based Analysis</a:t>
            </a:r>
          </a:p>
          <a:p>
            <a:pPr lvl="1"/>
            <a:r>
              <a:rPr lang="en-US" dirty="0" smtClean="0"/>
              <a:t>Data Thinning</a:t>
            </a:r>
          </a:p>
          <a:p>
            <a:r>
              <a:rPr lang="en-US" dirty="0" smtClean="0"/>
              <a:t>Image Systems</a:t>
            </a:r>
          </a:p>
          <a:p>
            <a:r>
              <a:rPr lang="en-US" dirty="0" smtClean="0"/>
              <a:t>Multiple Applications including</a:t>
            </a:r>
          </a:p>
          <a:p>
            <a:pPr lvl="1"/>
            <a:r>
              <a:rPr lang="en-US" dirty="0" smtClean="0"/>
              <a:t>US Forest Service</a:t>
            </a:r>
          </a:p>
          <a:p>
            <a:pPr lvl="1"/>
            <a:r>
              <a:rPr lang="en-US" dirty="0" smtClean="0"/>
              <a:t>Military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Chip Designs have millions of “features”</a:t>
            </a:r>
          </a:p>
          <a:p>
            <a:r>
              <a:rPr lang="en-US" dirty="0" smtClean="0"/>
              <a:t>Image Processing to allow for faster printing</a:t>
            </a:r>
          </a:p>
          <a:p>
            <a:r>
              <a:rPr lang="en-US" dirty="0" smtClean="0"/>
              <a:t>Data Smoothing – Proprietary Algorithms</a:t>
            </a:r>
          </a:p>
          <a:p>
            <a:r>
              <a:rPr lang="en-US" dirty="0" smtClean="0"/>
              <a:t>Took jobs which took 36 hours to plot down to 2-3 hours</a:t>
            </a:r>
          </a:p>
          <a:p>
            <a:r>
              <a:rPr lang="en-US" dirty="0" smtClean="0"/>
              <a:t>Preserve Critical features</a:t>
            </a:r>
          </a:p>
          <a:p>
            <a:r>
              <a:rPr lang="en-US" dirty="0" smtClean="0"/>
              <a:t>Algorithms now a base part of HP plotters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5 years ago</a:t>
            </a:r>
          </a:p>
          <a:p>
            <a:r>
              <a:rPr lang="en-US" dirty="0" smtClean="0"/>
              <a:t>Based in Troy</a:t>
            </a:r>
          </a:p>
          <a:p>
            <a:r>
              <a:rPr lang="en-US" dirty="0" smtClean="0"/>
              <a:t>Software tools for Indirect Sales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5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Optyx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 Account Managers</a:t>
            </a:r>
          </a:p>
          <a:p>
            <a:pPr lvl="1"/>
            <a:r>
              <a:rPr lang="en-US" dirty="0" smtClean="0"/>
              <a:t>Who Are they</a:t>
            </a:r>
          </a:p>
          <a:p>
            <a:pPr lvl="1"/>
            <a:r>
              <a:rPr lang="en-US" dirty="0" smtClean="0"/>
              <a:t>What do they do</a:t>
            </a:r>
          </a:p>
          <a:p>
            <a:r>
              <a:rPr lang="en-US" dirty="0" smtClean="0"/>
              <a:t>The Key Problems</a:t>
            </a:r>
          </a:p>
          <a:p>
            <a:pPr lvl="1"/>
            <a:r>
              <a:rPr lang="en-US" dirty="0" smtClean="0"/>
              <a:t>What’s my Next Best Action</a:t>
            </a:r>
          </a:p>
          <a:p>
            <a:pPr lvl="1"/>
            <a:r>
              <a:rPr lang="en-US" dirty="0" smtClean="0"/>
              <a:t>How do I prioritize my contacts</a:t>
            </a:r>
          </a:p>
          <a:p>
            <a:pPr lvl="1"/>
            <a:r>
              <a:rPr lang="en-US" dirty="0" smtClean="0"/>
              <a:t>What external signals are important enough for me to take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of Resellers</a:t>
            </a:r>
          </a:p>
          <a:p>
            <a:r>
              <a:rPr lang="en-US" dirty="0" smtClean="0"/>
              <a:t>Reseller finds a prospect</a:t>
            </a:r>
          </a:p>
          <a:p>
            <a:r>
              <a:rPr lang="en-US" dirty="0" smtClean="0"/>
              <a:t>CAM and Reseller work together for some period of time to close the deal</a:t>
            </a:r>
          </a:p>
          <a:p>
            <a:r>
              <a:rPr lang="en-US" dirty="0" smtClean="0"/>
              <a:t>Every interaction with the Reseller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8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Problem #1 – What do I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 has a limited time and resources</a:t>
            </a:r>
          </a:p>
          <a:p>
            <a:r>
              <a:rPr lang="en-US" dirty="0" smtClean="0"/>
              <a:t>Can’t contact all of their partners</a:t>
            </a:r>
          </a:p>
          <a:p>
            <a:r>
              <a:rPr lang="en-US" dirty="0" smtClean="0"/>
              <a:t>Just do the most important stuff</a:t>
            </a:r>
          </a:p>
          <a:p>
            <a:r>
              <a:rPr lang="en-US" dirty="0" smtClean="0"/>
              <a:t>Key Metric – What’s the value of a proposed interaction??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671</Words>
  <Application>Microsoft Macintosh PowerPoint</Application>
  <PresentationFormat>Custom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Organic</vt:lpstr>
      <vt:lpstr>Data Science in the Business World </vt:lpstr>
      <vt:lpstr>My Background</vt:lpstr>
      <vt:lpstr>AFIS</vt:lpstr>
      <vt:lpstr>LFX</vt:lpstr>
      <vt:lpstr>HyperPlot</vt:lpstr>
      <vt:lpstr>ChannelEyes</vt:lpstr>
      <vt:lpstr>Optyx</vt:lpstr>
      <vt:lpstr>Anatomy of a Deal</vt:lpstr>
      <vt:lpstr>Key Problem #1 – What do I do Next?</vt:lpstr>
      <vt:lpstr>What’s the Value of an Interaction</vt:lpstr>
      <vt:lpstr>Data Points</vt:lpstr>
      <vt:lpstr>Predictive Model</vt:lpstr>
      <vt:lpstr>Key Challenge #2 – What’s being said online and is it important?</vt:lpstr>
      <vt:lpstr>Importance Analysis</vt:lpstr>
      <vt:lpstr>Sentiment Analysis</vt:lpstr>
      <vt:lpstr>Key Sentiments</vt:lpstr>
      <vt:lpstr>Created a tool for labeling</vt:lpstr>
      <vt:lpstr>Anatomy of the Data Set</vt:lpstr>
      <vt:lpstr>Objective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Business World </dc:title>
  <dc:creator>Dave Geoghegan</dc:creator>
  <cp:lastModifiedBy>Jason Kuruzovich</cp:lastModifiedBy>
  <cp:revision>8</cp:revision>
  <dcterms:created xsi:type="dcterms:W3CDTF">2015-11-02T14:08:54Z</dcterms:created>
  <dcterms:modified xsi:type="dcterms:W3CDTF">2015-11-02T18:36:35Z</dcterms:modified>
</cp:coreProperties>
</file>