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8" r:id="rId2"/>
    <p:sldId id="415" r:id="rId3"/>
    <p:sldId id="475" r:id="rId4"/>
    <p:sldId id="467" r:id="rId5"/>
    <p:sldId id="473" r:id="rId6"/>
    <p:sldId id="470" r:id="rId7"/>
    <p:sldId id="471" r:id="rId8"/>
    <p:sldId id="472" r:id="rId9"/>
    <p:sldId id="474" r:id="rId10"/>
    <p:sldId id="462" r:id="rId11"/>
    <p:sldId id="469" r:id="rId12"/>
    <p:sldId id="468" r:id="rId13"/>
    <p:sldId id="463" r:id="rId14"/>
    <p:sldId id="464" r:id="rId15"/>
    <p:sldId id="465" r:id="rId16"/>
    <p:sldId id="457" r:id="rId17"/>
    <p:sldId id="447" r:id="rId18"/>
    <p:sldId id="461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99"/>
    <a:srgbClr val="0066CC"/>
    <a:srgbClr val="0066FF"/>
    <a:srgbClr val="F0F0F0"/>
    <a:srgbClr val="CCECFF"/>
    <a:srgbClr val="CCCCFF"/>
    <a:srgbClr val="CC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88610" autoAdjust="0"/>
  </p:normalViewPr>
  <p:slideViewPr>
    <p:cSldViewPr showGuides="1">
      <p:cViewPr varScale="1">
        <p:scale>
          <a:sx n="93" d="100"/>
          <a:sy n="93" d="100"/>
        </p:scale>
        <p:origin x="10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3:46:03.9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3:46:06.6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56910CF0-DD5D-4B28-B06B-D09704954D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3303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83F95AB-D02E-4CA9-9757-22AF414F26E9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AU" altLang="en-US" dirty="0">
                <a:latin typeface="Arial" charset="0"/>
                <a:ea typeface="ＭＳ Ｐゴシック" pitchFamily="34" charset="-128"/>
              </a:rPr>
              <a:t>Some content taken from https://www.colorado.edu/geography/class_homepages/geog_4203_s08/class6_TerrainAnSlopeAspect.pdf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2EE79-18D4-43DB-B39B-2C57B0EFE5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2116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7B71B-60A5-45B0-9624-69CC76E5C6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26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86F37-2498-4D47-B5F5-CC18F35DC3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802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AU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A536C-9985-4905-8B19-1FBB8ACB90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313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496944" cy="51125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6775" y="6605588"/>
            <a:ext cx="1905000" cy="252412"/>
          </a:xfrm>
        </p:spPr>
        <p:txBody>
          <a:bodyPr/>
          <a:lstStyle>
            <a:lvl1pPr>
              <a:defRPr sz="1200" smtClean="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D479ADBF-037C-46C5-959A-F06415F10D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33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172200"/>
            <a:ext cx="7772400" cy="457200"/>
          </a:xfrm>
        </p:spPr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444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2B605-6E3A-408A-AD71-A77FD75ED5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781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5F9BC-B893-47DE-B4A8-B25EC64CEB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295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A2693-F22E-4441-ADF6-155C124674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79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96383-B695-4A1E-B403-07283464F7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271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1C9A1-3C18-4BCC-B85D-ABB52842B3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905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F64FE-1F16-4E2A-BC15-02E3A065E6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160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90800" y="0"/>
            <a:ext cx="655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fld id="{5B407263-5003-402B-A047-C109106F7A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1296988"/>
          </a:xfrm>
          <a:prstGeom prst="rect">
            <a:avLst/>
          </a:prstGeom>
          <a:solidFill>
            <a:srgbClr val="CCCC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000">
                <a:cs typeface="Arial" pitchFamily="34" charset="0"/>
              </a:rPr>
              <a:t>         </a:t>
            </a:r>
            <a:endParaRPr lang="en-US" altLang="en-US" sz="1000">
              <a:solidFill>
                <a:srgbClr val="F0F0F0"/>
              </a:solidFill>
              <a:cs typeface="Arial" pitchFamily="34" charset="0"/>
            </a:endParaRPr>
          </a:p>
        </p:txBody>
      </p:sp>
      <p:pic>
        <p:nvPicPr>
          <p:cNvPr id="1032" name="Picture 2" descr="4C_Drk.Bckgrnd_Print.TWLOGO.100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115888"/>
            <a:ext cx="25812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3" name="Straight Connector 10"/>
          <p:cNvCxnSpPr>
            <a:cxnSpLocks noChangeShapeType="1"/>
          </p:cNvCxnSpPr>
          <p:nvPr userDrawn="1"/>
        </p:nvCxnSpPr>
        <p:spPr bwMode="auto">
          <a:xfrm>
            <a:off x="0" y="1268413"/>
            <a:ext cx="9144000" cy="0"/>
          </a:xfrm>
          <a:prstGeom prst="line">
            <a:avLst/>
          </a:prstGeom>
          <a:noFill/>
          <a:ln w="101600">
            <a:solidFill>
              <a:srgbClr val="00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2" r:id="rId1"/>
    <p:sldLayoutId id="2147484242" r:id="rId2"/>
    <p:sldLayoutId id="2147484243" r:id="rId3"/>
    <p:sldLayoutId id="2147484233" r:id="rId4"/>
    <p:sldLayoutId id="2147484234" r:id="rId5"/>
    <p:sldLayoutId id="2147484235" r:id="rId6"/>
    <p:sldLayoutId id="2147484236" r:id="rId7"/>
    <p:sldLayoutId id="2147484237" r:id="rId8"/>
    <p:sldLayoutId id="2147484238" r:id="rId9"/>
    <p:sldLayoutId id="2147484239" r:id="rId10"/>
    <p:sldLayoutId id="2147484240" r:id="rId11"/>
    <p:sldLayoutId id="214748424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A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7"/>
          <p:cNvSpPr>
            <a:spLocks noGrp="1"/>
          </p:cNvSpPr>
          <p:nvPr>
            <p:ph type="ctrTitle"/>
          </p:nvPr>
        </p:nvSpPr>
        <p:spPr>
          <a:xfrm>
            <a:off x="899592" y="1338753"/>
            <a:ext cx="7199784" cy="707886"/>
          </a:xfrm>
        </p:spPr>
        <p:txBody>
          <a:bodyPr/>
          <a:lstStyle/>
          <a:p>
            <a:r>
              <a:rPr lang="en-US" altLang="en-US" sz="3600" dirty="0" err="1">
                <a:latin typeface="Tahoma" pitchFamily="34" charset="0"/>
                <a:cs typeface="Tahoma" pitchFamily="34" charset="0"/>
              </a:rPr>
              <a:t>Rasters</a:t>
            </a:r>
            <a:r>
              <a:rPr lang="en-US" altLang="en-US" sz="3600" dirty="0">
                <a:latin typeface="Tahoma" pitchFamily="34" charset="0"/>
                <a:cs typeface="Tahoma" pitchFamily="34" charset="0"/>
              </a:rPr>
              <a:t> IV: Terrain Modeling</a:t>
            </a:r>
          </a:p>
        </p:txBody>
      </p:sp>
      <p:sp>
        <p:nvSpPr>
          <p:cNvPr id="15364" name="TextBox 3"/>
          <p:cNvSpPr txBox="1">
            <a:spLocks noChangeArrowheads="1"/>
          </p:cNvSpPr>
          <p:nvPr/>
        </p:nvSpPr>
        <p:spPr bwMode="auto">
          <a:xfrm>
            <a:off x="1463674" y="6033482"/>
            <a:ext cx="768342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AU" sz="2000" dirty="0">
                <a:solidFill>
                  <a:srgbClr val="2D2D8A"/>
                </a:solidFill>
                <a:latin typeface="+mn-lt"/>
                <a:ea typeface="+mn-ea"/>
              </a:rPr>
              <a:t>Steve Signell, Instructor </a:t>
            </a:r>
          </a:p>
          <a:p>
            <a:pPr>
              <a:defRPr/>
            </a:pPr>
            <a:r>
              <a:rPr lang="en-AU" sz="2000" dirty="0">
                <a:solidFill>
                  <a:srgbClr val="2D2D8A"/>
                </a:solidFill>
                <a:latin typeface="+mn-lt"/>
                <a:ea typeface="+mn-ea"/>
              </a:rPr>
              <a:t>Friday, February 16, 2018</a:t>
            </a:r>
          </a:p>
        </p:txBody>
      </p:sp>
      <p:pic>
        <p:nvPicPr>
          <p:cNvPr id="4100" name="Picture 5" descr="se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4325"/>
            <a:ext cx="1463675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Box 1"/>
          <p:cNvSpPr txBox="1">
            <a:spLocks noChangeArrowheads="1"/>
          </p:cNvSpPr>
          <p:nvPr/>
        </p:nvSpPr>
        <p:spPr bwMode="auto">
          <a:xfrm>
            <a:off x="4140200" y="476250"/>
            <a:ext cx="47529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GIS in the Sciences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ERTH 4750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F16E1F-1080-48FC-B97B-BE286B39F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725" y="2051596"/>
            <a:ext cx="6598056" cy="38652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Slope Modeling</a:t>
            </a:r>
          </a:p>
        </p:txBody>
      </p:sp>
      <p:sp>
        <p:nvSpPr>
          <p:cNvPr id="25603" name="Content Placeholder 3"/>
          <p:cNvSpPr>
            <a:spLocks noGrp="1"/>
          </p:cNvSpPr>
          <p:nvPr>
            <p:ph idx="1"/>
          </p:nvPr>
        </p:nvSpPr>
        <p:spPr>
          <a:xfrm>
            <a:off x="179512" y="1340769"/>
            <a:ext cx="8424936" cy="5517232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What is slope?</a:t>
            </a:r>
          </a:p>
          <a:p>
            <a:r>
              <a:rPr lang="en-US" sz="2000" dirty="0"/>
              <a:t>The incline, or steepness, of a surface (</a:t>
            </a:r>
            <a:r>
              <a:rPr lang="en-US" altLang="en-US" sz="2000" dirty="0"/>
              <a:t>‘rise over run’)</a:t>
            </a:r>
          </a:p>
          <a:p>
            <a:r>
              <a:rPr lang="en-US" altLang="en-US" sz="2000" dirty="0"/>
              <a:t>Usually expressed in percent or degrees.</a:t>
            </a:r>
          </a:p>
          <a:p>
            <a:r>
              <a:rPr lang="en-US" altLang="en-US" sz="2000" dirty="0"/>
              <a:t>Can be thought of as a </a:t>
            </a:r>
            <a:r>
              <a:rPr lang="en-US" altLang="en-US" sz="2000" b="1" dirty="0"/>
              <a:t>plane</a:t>
            </a:r>
            <a:r>
              <a:rPr lang="en-US" altLang="en-US" sz="2000" dirty="0"/>
              <a:t> at a tangent to a point on a surface, e.g. a raster cell centroid.</a:t>
            </a: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r>
              <a:rPr lang="en-US" altLang="en-US" sz="2400" dirty="0"/>
              <a:t>Slope has 2 components:</a:t>
            </a:r>
          </a:p>
          <a:p>
            <a:r>
              <a:rPr lang="en-US" altLang="en-US" sz="2000" b="1" dirty="0"/>
              <a:t>Gradient</a:t>
            </a:r>
            <a:r>
              <a:rPr lang="en-US" altLang="en-US" sz="2000" dirty="0"/>
              <a:t>: maximum rate of change of the elevation of the plane (the angle that the plane makes with a horizontal surface).  This is usually just called ‘slope’</a:t>
            </a:r>
          </a:p>
          <a:p>
            <a:r>
              <a:rPr lang="en-US" altLang="en-US" sz="2000" b="1" dirty="0"/>
              <a:t>Aspect</a:t>
            </a:r>
            <a:r>
              <a:rPr lang="en-US" altLang="en-US" sz="2000" dirty="0"/>
              <a:t>: the direction of the plane with respect an arbitrary direction, usually north. </a:t>
            </a:r>
          </a:p>
          <a:p>
            <a:pPr lvl="1"/>
            <a:r>
              <a:rPr lang="en-US" altLang="en-US" sz="1600" dirty="0"/>
              <a:t>Direction water will flow</a:t>
            </a:r>
          </a:p>
          <a:p>
            <a:pPr lvl="1"/>
            <a:r>
              <a:rPr lang="en-US" altLang="en-US" sz="1600" dirty="0"/>
              <a:t>Amount of sunlight</a:t>
            </a:r>
          </a:p>
          <a:p>
            <a:pPr lvl="1"/>
            <a:r>
              <a:rPr lang="en-US" altLang="en-US" sz="1600" dirty="0"/>
              <a:t>Viewshed (what is visible from a point)</a:t>
            </a:r>
          </a:p>
        </p:txBody>
      </p:sp>
    </p:spTree>
    <p:extLst>
      <p:ext uri="{BB962C8B-B14F-4D97-AF65-F5344CB8AC3E}">
        <p14:creationId xmlns:p14="http://schemas.microsoft.com/office/powerpoint/2010/main" val="241998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Slope Modeling</a:t>
            </a:r>
          </a:p>
        </p:txBody>
      </p:sp>
      <p:sp>
        <p:nvSpPr>
          <p:cNvPr id="25603" name="Content Placeholder 3"/>
          <p:cNvSpPr>
            <a:spLocks noGrp="1"/>
          </p:cNvSpPr>
          <p:nvPr>
            <p:ph idx="1"/>
          </p:nvPr>
        </p:nvSpPr>
        <p:spPr>
          <a:xfrm>
            <a:off x="179512" y="1340769"/>
            <a:ext cx="6120680" cy="5328591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Slope calculations are complex</a:t>
            </a:r>
          </a:p>
          <a:p>
            <a:r>
              <a:rPr lang="en-US" sz="2000" dirty="0"/>
              <a:t>Slope is calculated in the steepest direction of elevation change, but this isn’t necessarily parallel to the grid cell orientation</a:t>
            </a:r>
          </a:p>
          <a:p>
            <a:r>
              <a:rPr lang="en-US" altLang="en-US" sz="2000" dirty="0"/>
              <a:t>Relative changes in neighboring cells are important</a:t>
            </a:r>
            <a:r>
              <a:rPr lang="en-US" altLang="en-US" sz="2400" dirty="0"/>
              <a:t> </a:t>
            </a:r>
          </a:p>
          <a:p>
            <a:r>
              <a:rPr lang="en-US" altLang="en-US" sz="2000" dirty="0"/>
              <a:t>Lots of different techniques for calculating gradient and aspect.</a:t>
            </a:r>
          </a:p>
          <a:p>
            <a:r>
              <a:rPr lang="en-US" altLang="en-US" sz="2000" dirty="0"/>
              <a:t>Very important to get these right, especially aspect.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85621D-5F38-4B86-BD06-4DEAD6DDB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5" y="1556792"/>
            <a:ext cx="26193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3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F4A45A-8429-4182-A3CD-A5E0BEBAD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776" y="3618561"/>
            <a:ext cx="6785248" cy="3416404"/>
          </a:xfrm>
          <a:prstGeom prst="rect">
            <a:avLst/>
          </a:prstGeom>
        </p:spPr>
      </p:pic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Slope Modeling</a:t>
            </a:r>
          </a:p>
        </p:txBody>
      </p:sp>
      <p:sp>
        <p:nvSpPr>
          <p:cNvPr id="25603" name="Content Placeholder 3"/>
          <p:cNvSpPr>
            <a:spLocks noGrp="1"/>
          </p:cNvSpPr>
          <p:nvPr>
            <p:ph idx="1"/>
          </p:nvPr>
        </p:nvSpPr>
        <p:spPr>
          <a:xfrm>
            <a:off x="179512" y="1340769"/>
            <a:ext cx="8424936" cy="5517232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Degrees vs percent</a:t>
            </a:r>
          </a:p>
          <a:p>
            <a:r>
              <a:rPr lang="en-US" sz="2000" dirty="0"/>
              <a:t>The incline, or steepness, of a surface (</a:t>
            </a:r>
            <a:r>
              <a:rPr lang="en-US" altLang="en-US" sz="2000" dirty="0"/>
              <a:t>‘rise over run’)</a:t>
            </a:r>
          </a:p>
          <a:p>
            <a:r>
              <a:rPr lang="en-US" altLang="en-US" sz="2000" dirty="0"/>
              <a:t>Usually expressed in percent or degrees from horizontal.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94E6B4-6DB7-4FD9-8062-0AD4517E1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550624"/>
            <a:ext cx="7518270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3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Slope Modeling</a:t>
            </a:r>
          </a:p>
        </p:txBody>
      </p:sp>
      <p:sp>
        <p:nvSpPr>
          <p:cNvPr id="25603" name="Content Placeholder 3"/>
          <p:cNvSpPr>
            <a:spLocks noGrp="1"/>
          </p:cNvSpPr>
          <p:nvPr>
            <p:ph idx="1"/>
          </p:nvPr>
        </p:nvSpPr>
        <p:spPr>
          <a:xfrm>
            <a:off x="179512" y="1340769"/>
            <a:ext cx="8424936" cy="5517232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3 basic methods of calculating slope/aspect:</a:t>
            </a:r>
          </a:p>
          <a:p>
            <a:r>
              <a:rPr lang="en-US" sz="2400" dirty="0"/>
              <a:t>Max drop</a:t>
            </a:r>
          </a:p>
          <a:p>
            <a:r>
              <a:rPr lang="en-US" altLang="en-US" sz="2400" dirty="0"/>
              <a:t>4 and 8-neighbor</a:t>
            </a:r>
          </a:p>
          <a:p>
            <a:r>
              <a:rPr lang="en-US" altLang="en-US" sz="2400" dirty="0"/>
              <a:t>Planar</a:t>
            </a:r>
          </a:p>
        </p:txBody>
      </p:sp>
    </p:spTree>
    <p:extLst>
      <p:ext uri="{BB962C8B-B14F-4D97-AF65-F5344CB8AC3E}">
        <p14:creationId xmlns:p14="http://schemas.microsoft.com/office/powerpoint/2010/main" val="284221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Max Drop Slope Method</a:t>
            </a:r>
          </a:p>
        </p:txBody>
      </p:sp>
      <p:sp>
        <p:nvSpPr>
          <p:cNvPr id="25603" name="Content Placeholder 3"/>
          <p:cNvSpPr>
            <a:spLocks noGrp="1"/>
          </p:cNvSpPr>
          <p:nvPr>
            <p:ph idx="1"/>
          </p:nvPr>
        </p:nvSpPr>
        <p:spPr>
          <a:xfrm>
            <a:off x="179512" y="1340769"/>
            <a:ext cx="8856984" cy="5517232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Max Drop method</a:t>
            </a:r>
          </a:p>
          <a:p>
            <a:r>
              <a:rPr lang="en-US" sz="2400" dirty="0"/>
              <a:t>Finds the neighboring cell with largest elevation difference compared to focal point.</a:t>
            </a:r>
          </a:p>
          <a:p>
            <a:r>
              <a:rPr lang="en-US" sz="2400" dirty="0"/>
              <a:t>Uses these two cell values to determine slope at the focal point</a:t>
            </a:r>
            <a:endParaRPr lang="en-US" altLang="en-US" sz="2400" dirty="0"/>
          </a:p>
          <a:p>
            <a:r>
              <a:rPr lang="en-US" altLang="en-US" sz="2400" dirty="0"/>
              <a:t>Used a lot</a:t>
            </a:r>
          </a:p>
          <a:p>
            <a:r>
              <a:rPr lang="en-US" altLang="en-US" sz="2400" dirty="0"/>
              <a:t>Advantages:</a:t>
            </a:r>
          </a:p>
          <a:p>
            <a:pPr lvl="1"/>
            <a:r>
              <a:rPr lang="en-US" altLang="en-US" sz="2000" dirty="0"/>
              <a:t>Quick and easy</a:t>
            </a:r>
          </a:p>
          <a:p>
            <a:r>
              <a:rPr lang="en-US" altLang="en-US" sz="2400" dirty="0"/>
              <a:t>Drawbacks:</a:t>
            </a:r>
          </a:p>
          <a:p>
            <a:pPr lvl="1"/>
            <a:r>
              <a:rPr lang="en-US" altLang="en-US" sz="2000" dirty="0"/>
              <a:t>Slope derived from only 2 cells!</a:t>
            </a:r>
          </a:p>
          <a:p>
            <a:pPr lvl="1"/>
            <a:r>
              <a:rPr lang="en-US" altLang="en-US" sz="2000" dirty="0"/>
              <a:t>Aspect is in 45°increments only</a:t>
            </a:r>
          </a:p>
          <a:p>
            <a:pPr lvl="1"/>
            <a:r>
              <a:rPr lang="en-US" altLang="en-US" sz="2000" dirty="0"/>
              <a:t>Very sensitive to data errors (DEMS are </a:t>
            </a:r>
          </a:p>
          <a:p>
            <a:pPr marL="457200" lvl="1" indent="0">
              <a:buNone/>
            </a:pPr>
            <a:r>
              <a:rPr lang="en-US" altLang="en-US" sz="2000" dirty="0"/>
              <a:t>	notorious for having errors &amp; noise)</a:t>
            </a:r>
          </a:p>
          <a:p>
            <a:endParaRPr lang="en-US" altLang="en-US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4541AA-4ACC-4F87-BD14-028C5D529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249699"/>
              </p:ext>
            </p:extLst>
          </p:nvPr>
        </p:nvGraphicFramePr>
        <p:xfrm>
          <a:off x="5796136" y="3717031"/>
          <a:ext cx="2736284" cy="2660819"/>
        </p:xfrm>
        <a:graphic>
          <a:graphicData uri="http://schemas.openxmlformats.org/drawingml/2006/table">
            <a:tbl>
              <a:tblPr/>
              <a:tblGrid>
                <a:gridCol w="702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6447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1 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447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3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3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3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6447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6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4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6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4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1478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7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8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9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9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2324AB48-E96E-4B90-844C-3FBE9B4768EA}"/>
              </a:ext>
            </a:extLst>
          </p:cNvPr>
          <p:cNvGrpSpPr/>
          <p:nvPr/>
        </p:nvGrpSpPr>
        <p:grpSpPr>
          <a:xfrm>
            <a:off x="6763557" y="4568904"/>
            <a:ext cx="1527521" cy="1505495"/>
            <a:chOff x="6824189" y="6297247"/>
            <a:chExt cx="1527521" cy="150549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4032190-D051-4EB0-85CF-BACA221CFF4B}"/>
                </a:ext>
              </a:extLst>
            </p:cNvPr>
            <p:cNvGrpSpPr/>
            <p:nvPr/>
          </p:nvGrpSpPr>
          <p:grpSpPr>
            <a:xfrm>
              <a:off x="6879958" y="6436415"/>
              <a:ext cx="1426993" cy="1333451"/>
              <a:chOff x="4825759" y="3771968"/>
              <a:chExt cx="1426993" cy="1333451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0AA651D-D1C8-4A8D-BBF3-812F02A9235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825759" y="4399601"/>
                <a:ext cx="416970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84DC2737-EA65-4B57-A1D8-7B71B85C2FF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519210" y="3771968"/>
                <a:ext cx="0" cy="47300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F82FE78-F6FD-4EB1-AD57-86D0F5E2E76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508103" y="4536428"/>
                <a:ext cx="0" cy="568991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E450C5B-BAC6-40B3-9455-A5A41137296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754836" y="4399601"/>
                <a:ext cx="497916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35514E9-7F1C-496B-82B8-B663595DBD2C}"/>
                </a:ext>
              </a:extLst>
            </p:cNvPr>
            <p:cNvGrpSpPr/>
            <p:nvPr/>
          </p:nvGrpSpPr>
          <p:grpSpPr>
            <a:xfrm rot="2700000">
              <a:off x="6835202" y="6286234"/>
              <a:ext cx="1505495" cy="1527521"/>
              <a:chOff x="4747971" y="3600798"/>
              <a:chExt cx="1505495" cy="1527521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CD9212F-C2DD-47C8-8F7D-E7BD2322245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747971" y="4328937"/>
                <a:ext cx="510196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8B4BC26-97DE-4A35-9594-CE4C3F21A86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522620" y="3600798"/>
                <a:ext cx="0" cy="47300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C2F1C1A-DF9F-45C3-ABA6-B6620982528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480188" y="4559328"/>
                <a:ext cx="0" cy="568991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DB6CF580-DDCB-446D-B8CA-0D7D3765C3D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8900000">
                <a:off x="5810539" y="4159289"/>
                <a:ext cx="442927" cy="420561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E71E23C-C35A-4592-8AFB-8D3355EEAF09}"/>
              </a:ext>
            </a:extLst>
          </p:cNvPr>
          <p:cNvCxnSpPr>
            <a:cxnSpLocks/>
          </p:cNvCxnSpPr>
          <p:nvPr/>
        </p:nvCxnSpPr>
        <p:spPr bwMode="auto">
          <a:xfrm flipV="1">
            <a:off x="7514626" y="4708072"/>
            <a:ext cx="0" cy="4730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62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6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0AECB433-633E-44D6-A0B1-9DC557BFE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643669"/>
              </p:ext>
            </p:extLst>
          </p:nvPr>
        </p:nvGraphicFramePr>
        <p:xfrm>
          <a:off x="5796136" y="3717031"/>
          <a:ext cx="2736284" cy="2660819"/>
        </p:xfrm>
        <a:graphic>
          <a:graphicData uri="http://schemas.openxmlformats.org/drawingml/2006/table">
            <a:tbl>
              <a:tblPr/>
              <a:tblGrid>
                <a:gridCol w="702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6447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1 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447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3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3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3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6447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6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4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6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4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1478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7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8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9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9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Four/Eight Neighbor Slope Method</a:t>
            </a:r>
          </a:p>
        </p:txBody>
      </p:sp>
      <p:sp>
        <p:nvSpPr>
          <p:cNvPr id="25603" name="Content Placeholder 3"/>
          <p:cNvSpPr>
            <a:spLocks noGrp="1"/>
          </p:cNvSpPr>
          <p:nvPr>
            <p:ph idx="1"/>
          </p:nvPr>
        </p:nvSpPr>
        <p:spPr>
          <a:xfrm>
            <a:off x="179512" y="1340769"/>
            <a:ext cx="8856984" cy="5517232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Four/Eight Neighbor methods</a:t>
            </a:r>
          </a:p>
          <a:p>
            <a:r>
              <a:rPr lang="en-US" sz="2400" dirty="0"/>
              <a:t>Rooks case: calculates slope from nearest 4 cells</a:t>
            </a:r>
          </a:p>
          <a:p>
            <a:r>
              <a:rPr lang="en-US" sz="2400" dirty="0"/>
              <a:t>Bishop’s case: calculates slope from furthest 4 cells.</a:t>
            </a:r>
          </a:p>
          <a:p>
            <a:r>
              <a:rPr lang="en-US" sz="2400" dirty="0"/>
              <a:t>Queens case: calculates slope from 8 neighboring cells</a:t>
            </a:r>
          </a:p>
          <a:p>
            <a:r>
              <a:rPr lang="en-US" altLang="en-US" sz="2400" dirty="0"/>
              <a:t>Used a lot, e.g. ArcGIS uses an 8 neighbor by default</a:t>
            </a:r>
          </a:p>
          <a:p>
            <a:r>
              <a:rPr lang="en-US" altLang="en-US" sz="2400" dirty="0"/>
              <a:t>Advantages:</a:t>
            </a:r>
          </a:p>
          <a:p>
            <a:pPr lvl="1"/>
            <a:r>
              <a:rPr lang="en-US" altLang="en-US" sz="2000" dirty="0"/>
              <a:t>More accurate than max drop</a:t>
            </a:r>
          </a:p>
          <a:p>
            <a:pPr lvl="1"/>
            <a:r>
              <a:rPr lang="en-US" altLang="en-US" sz="2000" dirty="0"/>
              <a:t>Less sensitive to noise</a:t>
            </a:r>
          </a:p>
          <a:p>
            <a:r>
              <a:rPr lang="en-US" altLang="en-US" sz="2400" dirty="0"/>
              <a:t>Drawbacks:</a:t>
            </a:r>
          </a:p>
          <a:p>
            <a:pPr lvl="1"/>
            <a:r>
              <a:rPr lang="en-US" altLang="en-US" sz="2000" dirty="0"/>
              <a:t>Center cell not used </a:t>
            </a:r>
          </a:p>
          <a:p>
            <a:pPr marL="457200" lvl="1" indent="0">
              <a:buNone/>
            </a:pPr>
            <a:r>
              <a:rPr lang="en-US" altLang="en-US" sz="2000" dirty="0"/>
              <a:t>	in calculation</a:t>
            </a:r>
          </a:p>
          <a:p>
            <a:pPr lvl="1"/>
            <a:r>
              <a:rPr lang="en-US" altLang="en-US" sz="2000" dirty="0"/>
              <a:t>This can create problems!</a:t>
            </a:r>
          </a:p>
          <a:p>
            <a:endParaRPr lang="en-US" altLang="en-US" sz="24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56A83F3-9A11-483F-B3EC-45FF8121B66E}"/>
              </a:ext>
            </a:extLst>
          </p:cNvPr>
          <p:cNvGrpSpPr/>
          <p:nvPr/>
        </p:nvGrpSpPr>
        <p:grpSpPr>
          <a:xfrm>
            <a:off x="6916270" y="4725301"/>
            <a:ext cx="1224136" cy="1313142"/>
            <a:chOff x="5004048" y="3933056"/>
            <a:chExt cx="1008112" cy="1041990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0B66AF2-85E1-4457-8481-0662F99C637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004048" y="4407322"/>
              <a:ext cx="510196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37C414-6133-4554-B92B-A4F10C0B1C1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508104" y="3933056"/>
              <a:ext cx="0" cy="47300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7271671-B721-41F4-942D-7548E0C71EA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05945" y="4406055"/>
              <a:ext cx="0" cy="568991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15FB095-30FC-4617-9693-15A1E9C6810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14244" y="4406055"/>
              <a:ext cx="497916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DD548E-29F6-4116-9E46-F7B4895E9F39}"/>
              </a:ext>
            </a:extLst>
          </p:cNvPr>
          <p:cNvGrpSpPr/>
          <p:nvPr/>
        </p:nvGrpSpPr>
        <p:grpSpPr>
          <a:xfrm rot="2700000">
            <a:off x="6695745" y="4564168"/>
            <a:ext cx="1628913" cy="1589843"/>
            <a:chOff x="5004048" y="3933056"/>
            <a:chExt cx="1008112" cy="1041990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8BC4A0D-8D0A-43CA-8303-0DC458295BD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004048" y="4407322"/>
              <a:ext cx="510196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D8B244B-1BBF-453C-92D9-77554778112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508104" y="3933056"/>
              <a:ext cx="0" cy="47300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A3FD16E-4DFA-4ECA-BE3F-ADC13B7610F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05945" y="4406055"/>
              <a:ext cx="0" cy="568991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93FABE2-3DF3-4AB9-BCA0-9FEF66D175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14244" y="4406055"/>
              <a:ext cx="497916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D79047F2-ACAA-43B4-86B2-66F863E04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41984"/>
              </p:ext>
            </p:extLst>
          </p:nvPr>
        </p:nvGraphicFramePr>
        <p:xfrm>
          <a:off x="4110336" y="5106742"/>
          <a:ext cx="1592561" cy="1552947"/>
        </p:xfrm>
        <a:graphic>
          <a:graphicData uri="http://schemas.openxmlformats.org/drawingml/2006/table">
            <a:tbl>
              <a:tblPr/>
              <a:tblGrid>
                <a:gridCol w="543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649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1 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649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5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649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A1CFA668-DC16-4F4B-9090-D00215B3BC2E}"/>
              </a:ext>
            </a:extLst>
          </p:cNvPr>
          <p:cNvGrpSpPr/>
          <p:nvPr/>
        </p:nvGrpSpPr>
        <p:grpSpPr>
          <a:xfrm>
            <a:off x="6863928" y="4693772"/>
            <a:ext cx="1323576" cy="1349399"/>
            <a:chOff x="2843808" y="6406287"/>
            <a:chExt cx="1323576" cy="134939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2E01BA9-F5AC-437F-878C-A2CA9AFA6144}"/>
                </a:ext>
              </a:extLst>
            </p:cNvPr>
            <p:cNvGrpSpPr/>
            <p:nvPr/>
          </p:nvGrpSpPr>
          <p:grpSpPr>
            <a:xfrm>
              <a:off x="4164762" y="6406287"/>
              <a:ext cx="2622" cy="1313142"/>
              <a:chOff x="2680675" y="5801765"/>
              <a:chExt cx="2622" cy="1313142"/>
            </a:xfrm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79D85536-79C9-4F07-97ED-D8C84F98FED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683297" y="5801765"/>
                <a:ext cx="0" cy="596086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5EC7949B-B08B-4EA3-8E6D-9C6611B3847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80675" y="6397850"/>
                <a:ext cx="0" cy="717057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9583F28-DE5F-41BB-8935-74CBF6D5B1D0}"/>
                </a:ext>
              </a:extLst>
            </p:cNvPr>
            <p:cNvGrpSpPr/>
            <p:nvPr/>
          </p:nvGrpSpPr>
          <p:grpSpPr>
            <a:xfrm>
              <a:off x="2843808" y="6434058"/>
              <a:ext cx="2622" cy="1313142"/>
              <a:chOff x="2680675" y="5801765"/>
              <a:chExt cx="2622" cy="1313142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FB95947-FFF5-4973-BF28-E3922BD533C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683297" y="5801765"/>
                <a:ext cx="0" cy="596086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5FD7024-866F-4BF0-A771-6D64BBA4EF3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80675" y="6397850"/>
                <a:ext cx="0" cy="717057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67AD667-9AD3-4751-9276-66561858AF47}"/>
                </a:ext>
              </a:extLst>
            </p:cNvPr>
            <p:cNvGrpSpPr/>
            <p:nvPr/>
          </p:nvGrpSpPr>
          <p:grpSpPr>
            <a:xfrm>
              <a:off x="3504285" y="6442544"/>
              <a:ext cx="2622" cy="1313142"/>
              <a:chOff x="2680675" y="5801765"/>
              <a:chExt cx="2622" cy="1313142"/>
            </a:xfrm>
          </p:grpSpPr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8B2E5F4D-3FBE-45BD-938A-F1A516B89FC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683297" y="5801765"/>
                <a:ext cx="0" cy="596086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50E8048C-6B51-4024-B26E-214648DD718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80675" y="6397850"/>
                <a:ext cx="0" cy="717057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69E15BB-6710-4562-BDB6-0806F52824C2}"/>
              </a:ext>
            </a:extLst>
          </p:cNvPr>
          <p:cNvGrpSpPr/>
          <p:nvPr/>
        </p:nvGrpSpPr>
        <p:grpSpPr>
          <a:xfrm>
            <a:off x="6916270" y="4676618"/>
            <a:ext cx="1225544" cy="1294205"/>
            <a:chOff x="2881019" y="6434058"/>
            <a:chExt cx="1225544" cy="129420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2E92B8F-2466-41BC-B117-EFC738444F3F}"/>
                </a:ext>
              </a:extLst>
            </p:cNvPr>
            <p:cNvGrpSpPr/>
            <p:nvPr/>
          </p:nvGrpSpPr>
          <p:grpSpPr>
            <a:xfrm>
              <a:off x="2881019" y="6434058"/>
              <a:ext cx="1224136" cy="1597"/>
              <a:chOff x="2071229" y="6397850"/>
              <a:chExt cx="1224136" cy="1597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23090A12-FBCC-4C74-ACDC-CA8060FF231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071229" y="6399447"/>
                <a:ext cx="619524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31CE9ED6-E5E1-4020-B711-1E899D388A2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90753" y="6397850"/>
                <a:ext cx="604612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FE79862-5738-44E8-9A47-63E59B1616A7}"/>
                </a:ext>
              </a:extLst>
            </p:cNvPr>
            <p:cNvGrpSpPr/>
            <p:nvPr/>
          </p:nvGrpSpPr>
          <p:grpSpPr>
            <a:xfrm>
              <a:off x="2881019" y="7086429"/>
              <a:ext cx="1224136" cy="1597"/>
              <a:chOff x="2071229" y="6397850"/>
              <a:chExt cx="1224136" cy="1597"/>
            </a:xfrm>
          </p:grpSpPr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CDA53F9B-D4F5-4D26-A161-BC5C343AF0C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071229" y="6399447"/>
                <a:ext cx="619524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9096422D-7998-4D89-B7F4-45BE85554DD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90753" y="6397850"/>
                <a:ext cx="604612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732DE03-E97E-47D5-8222-16BBD01123DC}"/>
                </a:ext>
              </a:extLst>
            </p:cNvPr>
            <p:cNvGrpSpPr/>
            <p:nvPr/>
          </p:nvGrpSpPr>
          <p:grpSpPr>
            <a:xfrm>
              <a:off x="2882427" y="7726666"/>
              <a:ext cx="1224136" cy="1597"/>
              <a:chOff x="2071229" y="6397850"/>
              <a:chExt cx="1224136" cy="1597"/>
            </a:xfrm>
          </p:grpSpPr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A03178B9-1B13-4956-BC84-8653308777F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071229" y="6399447"/>
                <a:ext cx="619524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04960428-984C-4CE5-902D-06B46AB866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90753" y="6397850"/>
                <a:ext cx="604612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503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Map Algebra: Focal Functions</a:t>
            </a:r>
          </a:p>
        </p:txBody>
      </p:sp>
      <p:sp>
        <p:nvSpPr>
          <p:cNvPr id="25603" name="Content Placeholder 3"/>
          <p:cNvSpPr>
            <a:spLocks noGrp="1"/>
          </p:cNvSpPr>
          <p:nvPr>
            <p:ph idx="1"/>
          </p:nvPr>
        </p:nvSpPr>
        <p:spPr>
          <a:xfrm>
            <a:off x="179512" y="1340769"/>
            <a:ext cx="8964488" cy="5517232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Focal Functions</a:t>
            </a:r>
          </a:p>
          <a:p>
            <a:r>
              <a:rPr lang="en-US" altLang="en-US" sz="2400" dirty="0">
                <a:sym typeface="Wingdings" panose="05000000000000000000" pitchFamily="2" charset="2"/>
              </a:rPr>
              <a:t>Use surrounding cells to assign a value to center (focal) cell.</a:t>
            </a:r>
          </a:p>
          <a:p>
            <a:r>
              <a:rPr lang="en-US" altLang="en-US" sz="2400" dirty="0">
                <a:sym typeface="Wingdings" panose="05000000000000000000" pitchFamily="2" charset="2"/>
              </a:rPr>
              <a:t>Operation performed on </a:t>
            </a:r>
            <a:r>
              <a:rPr lang="en-US" altLang="en-US" sz="2400" b="1" dirty="0">
                <a:sym typeface="Wingdings" panose="05000000000000000000" pitchFamily="2" charset="2"/>
              </a:rPr>
              <a:t>neighboring</a:t>
            </a:r>
            <a:r>
              <a:rPr lang="en-US" altLang="en-US" sz="2400" dirty="0">
                <a:sym typeface="Wingdings" panose="05000000000000000000" pitchFamily="2" charset="2"/>
              </a:rPr>
              <a:t> cells, stored in output focal cell: </a:t>
            </a:r>
            <a:r>
              <a:rPr lang="en-US" altLang="en-US" sz="2400" b="1" dirty="0">
                <a:sym typeface="Wingdings" panose="05000000000000000000" pitchFamily="2" charset="2"/>
              </a:rPr>
              <a:t>mean</a:t>
            </a:r>
            <a:r>
              <a:rPr lang="en-US" altLang="en-US" sz="2400" dirty="0">
                <a:sym typeface="Wingdings" panose="05000000000000000000" pitchFamily="2" charset="2"/>
              </a:rPr>
              <a:t>, </a:t>
            </a:r>
            <a:r>
              <a:rPr lang="en-US" altLang="en-US" sz="2400" b="1" dirty="0">
                <a:sym typeface="Wingdings" panose="05000000000000000000" pitchFamily="2" charset="2"/>
              </a:rPr>
              <a:t>variance</a:t>
            </a:r>
            <a:r>
              <a:rPr lang="en-US" altLang="en-US" sz="2400" dirty="0">
                <a:sym typeface="Wingdings" panose="05000000000000000000" pitchFamily="2" charset="2"/>
              </a:rPr>
              <a:t>, </a:t>
            </a:r>
            <a:r>
              <a:rPr lang="en-US" altLang="en-US" sz="2400" b="1" dirty="0">
                <a:sym typeface="Wingdings" panose="05000000000000000000" pitchFamily="2" charset="2"/>
              </a:rPr>
              <a:t>sum</a:t>
            </a:r>
            <a:r>
              <a:rPr lang="en-US" altLang="en-US" sz="2400" dirty="0">
                <a:sym typeface="Wingdings" panose="05000000000000000000" pitchFamily="2" charset="2"/>
              </a:rPr>
              <a:t>, </a:t>
            </a:r>
            <a:r>
              <a:rPr lang="en-US" altLang="en-US" sz="2400" b="1" dirty="0">
                <a:sym typeface="Wingdings" panose="05000000000000000000" pitchFamily="2" charset="2"/>
              </a:rPr>
              <a:t>median</a:t>
            </a:r>
            <a:r>
              <a:rPr lang="en-US" altLang="en-US" sz="2400" dirty="0">
                <a:sym typeface="Wingdings" panose="05000000000000000000" pitchFamily="2" charset="2"/>
              </a:rPr>
              <a:t>, etc.</a:t>
            </a:r>
          </a:p>
          <a:p>
            <a:r>
              <a:rPr lang="en-US" altLang="en-US" sz="2400" dirty="0">
                <a:sym typeface="Wingdings" panose="05000000000000000000" pitchFamily="2" charset="2"/>
              </a:rPr>
              <a:t>Stats may or may not include focal cell</a:t>
            </a:r>
          </a:p>
          <a:p>
            <a:r>
              <a:rPr lang="en-US" altLang="en-US" sz="2400" dirty="0">
                <a:sym typeface="Wingdings" panose="05000000000000000000" pitchFamily="2" charset="2"/>
              </a:rPr>
              <a:t>Can include an IDW element (weigh 4 adjacent cells higher)</a:t>
            </a:r>
          </a:p>
          <a:p>
            <a:r>
              <a:rPr lang="en-US" altLang="en-US" sz="2400" dirty="0">
                <a:sym typeface="Wingdings" panose="05000000000000000000" pitchFamily="2" charset="2"/>
              </a:rPr>
              <a:t>Examples: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Using elevation to calculate slope.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Determining habitat diversity </a:t>
            </a:r>
          </a:p>
          <a:p>
            <a:pPr marL="457200" lvl="1" indent="0">
              <a:buNone/>
            </a:pPr>
            <a:r>
              <a:rPr lang="en-US" altLang="en-US" dirty="0">
                <a:sym typeface="Wingdings" panose="05000000000000000000" pitchFamily="2" charset="2"/>
              </a:rPr>
              <a:t>   based on surrounding cells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Smoothing </a:t>
            </a:r>
            <a:endParaRPr lang="en-US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8EE052-F331-4224-A023-35DE1AFD2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917757"/>
              </p:ext>
            </p:extLst>
          </p:nvPr>
        </p:nvGraphicFramePr>
        <p:xfrm>
          <a:off x="6229070" y="4678193"/>
          <a:ext cx="2272936" cy="2088232"/>
        </p:xfrm>
        <a:graphic>
          <a:graphicData uri="http://schemas.openxmlformats.org/drawingml/2006/table">
            <a:tbl>
              <a:tblPr/>
              <a:tblGrid>
                <a:gridCol w="583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2058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2 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058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3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3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058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3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3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3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4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058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4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4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4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CC99"/>
                          </a:highlight>
                          <a:latin typeface="Arial" charset="0"/>
                          <a:ea typeface="ＭＳ Ｐゴシック" pitchFamily="34" charset="-128"/>
                        </a:rPr>
                        <a:t>4</a:t>
                      </a: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82B880E-BC32-4064-A91A-DDD14BF28A1F}"/>
                  </a:ext>
                </a:extLst>
              </p14:cNvPr>
              <p14:cNvContentPartPr/>
              <p14:nvPr/>
            </p14:nvContentPartPr>
            <p14:xfrm>
              <a:off x="1335373" y="1951795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82B880E-BC32-4064-A91A-DDD14BF28A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6733" y="194315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8A0B7DF-0BE8-4311-8B4D-8EADEA836AB8}"/>
                  </a:ext>
                </a:extLst>
              </p14:cNvPr>
              <p14:cNvContentPartPr/>
              <p14:nvPr/>
            </p14:nvContentPartPr>
            <p14:xfrm>
              <a:off x="1376413" y="708715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8A0B7DF-0BE8-4311-8B4D-8EADEA836A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7773" y="700075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6F4DACD-6D40-4A0F-A208-6B9F88115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134713"/>
              </p:ext>
            </p:extLst>
          </p:nvPr>
        </p:nvGraphicFramePr>
        <p:xfrm>
          <a:off x="5654592" y="4156135"/>
          <a:ext cx="1710946" cy="1566174"/>
        </p:xfrm>
        <a:graphic>
          <a:graphicData uri="http://schemas.openxmlformats.org/drawingml/2006/table">
            <a:tbl>
              <a:tblPr/>
              <a:tblGrid>
                <a:gridCol w="583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058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3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058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3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058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3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CE525B9-4957-4548-9FF5-192B4BD2A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668620"/>
              </p:ext>
            </p:extLst>
          </p:nvPr>
        </p:nvGraphicFramePr>
        <p:xfrm>
          <a:off x="6222826" y="4149080"/>
          <a:ext cx="1710946" cy="1566174"/>
        </p:xfrm>
        <a:graphic>
          <a:graphicData uri="http://schemas.openxmlformats.org/drawingml/2006/table">
            <a:tbl>
              <a:tblPr/>
              <a:tblGrid>
                <a:gridCol w="583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058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3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058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3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058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3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B412E3C-9348-4EB5-856F-8D4606AC4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568390"/>
              </p:ext>
            </p:extLst>
          </p:nvPr>
        </p:nvGraphicFramePr>
        <p:xfrm>
          <a:off x="6790576" y="4156135"/>
          <a:ext cx="1710946" cy="1566174"/>
        </p:xfrm>
        <a:graphic>
          <a:graphicData uri="http://schemas.openxmlformats.org/drawingml/2006/table">
            <a:tbl>
              <a:tblPr/>
              <a:tblGrid>
                <a:gridCol w="583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058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3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058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3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058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3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4BB3034-895B-4256-BFFE-1800B3885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724985"/>
              </p:ext>
            </p:extLst>
          </p:nvPr>
        </p:nvGraphicFramePr>
        <p:xfrm>
          <a:off x="7352133" y="4156135"/>
          <a:ext cx="1710946" cy="1566174"/>
        </p:xfrm>
        <a:graphic>
          <a:graphicData uri="http://schemas.openxmlformats.org/drawingml/2006/table">
            <a:tbl>
              <a:tblPr/>
              <a:tblGrid>
                <a:gridCol w="583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058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3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058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3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058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3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FE937DE-A24B-40D3-8825-254FE246E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206171"/>
              </p:ext>
            </p:extLst>
          </p:nvPr>
        </p:nvGraphicFramePr>
        <p:xfrm>
          <a:off x="5652120" y="4678193"/>
          <a:ext cx="1710946" cy="1566174"/>
        </p:xfrm>
        <a:graphic>
          <a:graphicData uri="http://schemas.openxmlformats.org/drawingml/2006/table">
            <a:tbl>
              <a:tblPr/>
              <a:tblGrid>
                <a:gridCol w="583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058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3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058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3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058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3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F6728D1-84AC-45E8-AF48-E7C4F873C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424989"/>
              </p:ext>
            </p:extLst>
          </p:nvPr>
        </p:nvGraphicFramePr>
        <p:xfrm>
          <a:off x="6224145" y="4680673"/>
          <a:ext cx="1710946" cy="1566174"/>
        </p:xfrm>
        <a:graphic>
          <a:graphicData uri="http://schemas.openxmlformats.org/drawingml/2006/table">
            <a:tbl>
              <a:tblPr/>
              <a:tblGrid>
                <a:gridCol w="583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058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3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058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3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058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CC99"/>
                        </a:highligh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12" marR="9141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3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47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Homework for Friday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251521" y="1484313"/>
            <a:ext cx="8208912" cy="5113337"/>
          </a:xfrm>
        </p:spPr>
        <p:txBody>
          <a:bodyPr/>
          <a:lstStyle/>
          <a:p>
            <a:r>
              <a:rPr lang="en-US" altLang="en-US" sz="1800" dirty="0"/>
              <a:t>Finish Lab 8, turn in on Friday.</a:t>
            </a:r>
          </a:p>
          <a:p>
            <a:r>
              <a:rPr lang="en-US" altLang="en-US" sz="1800" dirty="0"/>
              <a:t>Complete lab 9, in preparation for Friday (don’t need to turn in).</a:t>
            </a:r>
          </a:p>
          <a:p>
            <a:endParaRPr lang="en-US" altLang="en-US" sz="1800" dirty="0"/>
          </a:p>
          <a:p>
            <a:r>
              <a:rPr lang="en-US" altLang="en-US" sz="1800" dirty="0"/>
              <a:t>Read these descriptions of how slope, </a:t>
            </a:r>
            <a:r>
              <a:rPr lang="en-US" altLang="en-US" sz="1800" dirty="0" err="1"/>
              <a:t>hillshade</a:t>
            </a:r>
            <a:r>
              <a:rPr lang="en-US" altLang="en-US" sz="1800" dirty="0"/>
              <a:t> and aspect are calculated:  </a:t>
            </a:r>
          </a:p>
          <a:p>
            <a:pPr lvl="1"/>
            <a:r>
              <a:rPr lang="en-US" altLang="en-US" sz="1400" b="1" dirty="0"/>
              <a:t>Slope</a:t>
            </a:r>
            <a:r>
              <a:rPr lang="en-US" altLang="en-US" sz="1400" dirty="0"/>
              <a:t>: http://desktop.arcgis.com/en/arcmap/10.3/tools/spatial-analyst-toolbox/how-slope-works.htm   </a:t>
            </a:r>
          </a:p>
          <a:p>
            <a:pPr lvl="1"/>
            <a:r>
              <a:rPr lang="en-US" altLang="en-US" sz="1400" b="1" dirty="0" err="1"/>
              <a:t>Hillshade</a:t>
            </a:r>
            <a:r>
              <a:rPr lang="en-US" altLang="en-US" sz="1400" dirty="0"/>
              <a:t>: http://desktop.arcgis.com/en/arcmap/10.3/tools/spatial-analyst-toolbox/how-hillshade-works.htm </a:t>
            </a:r>
          </a:p>
          <a:p>
            <a:pPr lvl="1"/>
            <a:r>
              <a:rPr lang="en-US" altLang="en-US" sz="1400" b="1" dirty="0"/>
              <a:t>Aspect</a:t>
            </a:r>
            <a:r>
              <a:rPr lang="en-US" altLang="en-US" sz="1400" dirty="0"/>
              <a:t>: http://desktop.arcgis.com/en/arcmap/10.3/tools/spatial-analyst-toolbox/how-aspect-works.htm</a:t>
            </a:r>
          </a:p>
          <a:p>
            <a:endParaRPr lang="en-US" altLang="en-US" sz="1800" dirty="0"/>
          </a:p>
          <a:p>
            <a:pPr>
              <a:buFontTx/>
              <a:buNone/>
            </a:pPr>
            <a:endParaRPr lang="en-US" altLang="en-US" sz="3200" dirty="0"/>
          </a:p>
        </p:txBody>
      </p:sp>
      <p:sp>
        <p:nvSpPr>
          <p:cNvPr id="4915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8F4357-0E75-42B1-A0CC-446E67845605}" type="slidenum">
              <a:rPr lang="en-US" altLang="en-US" sz="1200">
                <a:solidFill>
                  <a:srgbClr val="7F7F7F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63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Overview/Demo </a:t>
            </a:r>
            <a:r>
              <a:rPr lang="en-US" altLang="en-US" dirty="0"/>
              <a:t>of Today’s Lab</a:t>
            </a:r>
          </a:p>
        </p:txBody>
      </p:sp>
      <p:sp>
        <p:nvSpPr>
          <p:cNvPr id="4915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8F4357-0E75-42B1-A0CC-446E67845605}" type="slidenum">
              <a:rPr lang="en-US" altLang="en-US" sz="1200">
                <a:solidFill>
                  <a:srgbClr val="7F7F7F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rgbClr val="7F7F7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7AC32-8531-453D-95AA-9E2163598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0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Terrain Modeling</a:t>
            </a:r>
          </a:p>
        </p:txBody>
      </p:sp>
      <p:sp>
        <p:nvSpPr>
          <p:cNvPr id="25603" name="Content Placeholder 3"/>
          <p:cNvSpPr>
            <a:spLocks noGrp="1"/>
          </p:cNvSpPr>
          <p:nvPr>
            <p:ph idx="1"/>
          </p:nvPr>
        </p:nvSpPr>
        <p:spPr>
          <a:xfrm>
            <a:off x="251520" y="1340769"/>
            <a:ext cx="8640960" cy="5517232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Why Terrain Matters: </a:t>
            </a:r>
          </a:p>
          <a:p>
            <a:r>
              <a:rPr lang="en-US" altLang="en-US" dirty="0">
                <a:sym typeface="Wingdings" panose="05000000000000000000" pitchFamily="2" charset="2"/>
              </a:rPr>
              <a:t>Resource Availability</a:t>
            </a:r>
          </a:p>
          <a:p>
            <a:r>
              <a:rPr lang="en-US" altLang="en-US" dirty="0">
                <a:sym typeface="Wingdings" panose="05000000000000000000" pitchFamily="2" charset="2"/>
              </a:rPr>
              <a:t>Climate &amp; Weather</a:t>
            </a:r>
          </a:p>
          <a:p>
            <a:r>
              <a:rPr lang="en-US" altLang="en-US" dirty="0">
                <a:sym typeface="Wingdings" panose="05000000000000000000" pitchFamily="2" charset="2"/>
              </a:rPr>
              <a:t>Natural Hazards 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Flooding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Avalanche</a:t>
            </a:r>
          </a:p>
          <a:p>
            <a:r>
              <a:rPr lang="en-US" altLang="en-US" dirty="0">
                <a:sym typeface="Wingdings" panose="05000000000000000000" pitchFamily="2" charset="2"/>
              </a:rPr>
              <a:t>Transportation</a:t>
            </a:r>
          </a:p>
          <a:p>
            <a:r>
              <a:rPr lang="en-US" altLang="en-US" dirty="0">
                <a:sym typeface="Wingdings" panose="05000000000000000000" pitchFamily="2" charset="2"/>
              </a:rPr>
              <a:t>Hydrology</a:t>
            </a:r>
          </a:p>
          <a:p>
            <a:r>
              <a:rPr lang="en-US" altLang="en-US" dirty="0">
                <a:sym typeface="Wingdings" panose="05000000000000000000" pitchFamily="2" charset="2"/>
              </a:rPr>
              <a:t>Building &amp; Construction</a:t>
            </a:r>
          </a:p>
        </p:txBody>
      </p:sp>
    </p:spTree>
    <p:extLst>
      <p:ext uri="{BB962C8B-B14F-4D97-AF65-F5344CB8AC3E}">
        <p14:creationId xmlns:p14="http://schemas.microsoft.com/office/powerpoint/2010/main" val="365060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Terrain Modeling</a:t>
            </a:r>
          </a:p>
        </p:txBody>
      </p:sp>
      <p:sp>
        <p:nvSpPr>
          <p:cNvPr id="25603" name="Content Placeholder 3"/>
          <p:cNvSpPr>
            <a:spLocks noGrp="1"/>
          </p:cNvSpPr>
          <p:nvPr>
            <p:ph idx="1"/>
          </p:nvPr>
        </p:nvSpPr>
        <p:spPr>
          <a:xfrm>
            <a:off x="179512" y="1340769"/>
            <a:ext cx="8712968" cy="5517232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Some DEM-derived datasets:</a:t>
            </a:r>
          </a:p>
          <a:p>
            <a:r>
              <a:rPr lang="en-US" altLang="en-US" dirty="0">
                <a:sym typeface="Wingdings" panose="05000000000000000000" pitchFamily="2" charset="2"/>
              </a:rPr>
              <a:t>Slope</a:t>
            </a:r>
          </a:p>
          <a:p>
            <a:r>
              <a:rPr lang="en-US" altLang="en-US" dirty="0">
                <a:sym typeface="Wingdings" panose="05000000000000000000" pitchFamily="2" charset="2"/>
              </a:rPr>
              <a:t>Aspect</a:t>
            </a:r>
          </a:p>
          <a:p>
            <a:r>
              <a:rPr lang="en-US" altLang="en-US" dirty="0" err="1">
                <a:sym typeface="Wingdings" panose="05000000000000000000" pitchFamily="2" charset="2"/>
              </a:rPr>
              <a:t>Hillshade</a:t>
            </a:r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dirty="0">
                <a:sym typeface="Wingdings" panose="05000000000000000000" pitchFamily="2" charset="2"/>
              </a:rPr>
              <a:t>Curvature</a:t>
            </a:r>
          </a:p>
          <a:p>
            <a:r>
              <a:rPr lang="en-US" altLang="en-US" dirty="0">
                <a:sym typeface="Wingdings" panose="05000000000000000000" pitchFamily="2" charset="2"/>
              </a:rPr>
              <a:t>Visibility</a:t>
            </a:r>
          </a:p>
          <a:p>
            <a:r>
              <a:rPr lang="en-US" altLang="en-US" dirty="0">
                <a:sym typeface="Wingdings" panose="05000000000000000000" pitchFamily="2" charset="2"/>
              </a:rPr>
              <a:t>Profiles</a:t>
            </a:r>
          </a:p>
          <a:p>
            <a:r>
              <a:rPr lang="en-US" altLang="en-US" dirty="0">
                <a:sym typeface="Wingdings" panose="05000000000000000000" pitchFamily="2" charset="2"/>
              </a:rPr>
              <a:t>Contours</a:t>
            </a:r>
          </a:p>
          <a:p>
            <a:r>
              <a:rPr lang="en-US" altLang="en-US" dirty="0">
                <a:sym typeface="Wingdings" panose="05000000000000000000" pitchFamily="2" charset="2"/>
              </a:rPr>
              <a:t>Hydrologic flow modeling.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26DCD9D-779E-49DD-980B-D1A20A1AC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828" y="2348880"/>
            <a:ext cx="6532171" cy="2540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182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Terrain Modeling</a:t>
            </a:r>
          </a:p>
        </p:txBody>
      </p:sp>
      <p:sp>
        <p:nvSpPr>
          <p:cNvPr id="25603" name="Content Placeholder 3"/>
          <p:cNvSpPr>
            <a:spLocks noGrp="1"/>
          </p:cNvSpPr>
          <p:nvPr>
            <p:ph idx="1"/>
          </p:nvPr>
        </p:nvSpPr>
        <p:spPr>
          <a:xfrm>
            <a:off x="179512" y="1340769"/>
            <a:ext cx="8712968" cy="5517232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All derived from Digital Elevation Models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DC30D9-637A-4423-BE0A-A2AB29DD9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492896"/>
            <a:ext cx="8712968" cy="371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4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National Elevation Dataset</a:t>
            </a:r>
          </a:p>
        </p:txBody>
      </p:sp>
      <p:sp>
        <p:nvSpPr>
          <p:cNvPr id="2" name="Rectangle 1"/>
          <p:cNvSpPr/>
          <p:nvPr/>
        </p:nvSpPr>
        <p:spPr>
          <a:xfrm>
            <a:off x="395536" y="1340769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Updated regularly to reflect better data, changes in the landscape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79" y="2541098"/>
            <a:ext cx="8294289" cy="3812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75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Digital Elevation Models</a:t>
            </a:r>
          </a:p>
        </p:txBody>
      </p:sp>
      <p:sp>
        <p:nvSpPr>
          <p:cNvPr id="2" name="Rectangle 1"/>
          <p:cNvSpPr/>
          <p:nvPr/>
        </p:nvSpPr>
        <p:spPr>
          <a:xfrm>
            <a:off x="395536" y="1340769"/>
            <a:ext cx="40324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/>
              <a:t>National Elevation Dataset (NED)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Originally derived from USGS contour maps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Resolution: 10-30m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 empirical, quality varied by surveyor/map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6746" b="6104"/>
          <a:stretch/>
        </p:blipFill>
        <p:spPr bwMode="auto">
          <a:xfrm>
            <a:off x="4559141" y="1362756"/>
            <a:ext cx="4491867" cy="5328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582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Shuttle Radar Terrain Model (SRTM)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95536" y="1340769"/>
            <a:ext cx="74168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Attempt to make empirically-derived DEMs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Satellite-derived radar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Resolution: 30m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Lots of noise, artifacts in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Holes in high relief areas.</a:t>
            </a:r>
          </a:p>
        </p:txBody>
      </p:sp>
      <p:pic>
        <p:nvPicPr>
          <p:cNvPr id="7170" name="Picture 2" descr="http://dapa.ciat.cgiar.org/wp-content/uploads/2011/10/SRTM_00001-450-boe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249" y="2924944"/>
            <a:ext cx="4736299" cy="378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70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739" y="2537387"/>
            <a:ext cx="6577322" cy="432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LiDAR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504" y="1412776"/>
            <a:ext cx="561662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Now, USGS is slowly converting to LiDAR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(</a:t>
            </a:r>
            <a:r>
              <a:rPr lang="en-US" dirty="0" err="1"/>
              <a:t>Li</a:t>
            </a:r>
            <a:r>
              <a:rPr lang="en-US" dirty="0" err="1">
                <a:sym typeface="Wingdings" panose="05000000000000000000" pitchFamily="2" charset="2"/>
              </a:rPr>
              <a:t>light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DARradar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Flown in planes, not satellites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Sub-meter resolution: cm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Multiple returns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Vegetation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Understory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Ground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Water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Lakebed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So good, can replace surveying in some cases</a:t>
            </a:r>
          </a:p>
        </p:txBody>
      </p:sp>
    </p:spTree>
    <p:extLst>
      <p:ext uri="{BB962C8B-B14F-4D97-AF65-F5344CB8AC3E}">
        <p14:creationId xmlns:p14="http://schemas.microsoft.com/office/powerpoint/2010/main" val="153459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National Elevation Dataset</a:t>
            </a:r>
          </a:p>
        </p:txBody>
      </p:sp>
      <p:sp>
        <p:nvSpPr>
          <p:cNvPr id="2" name="Rectangle 1"/>
          <p:cNvSpPr/>
          <p:nvPr/>
        </p:nvSpPr>
        <p:spPr>
          <a:xfrm>
            <a:off x="395536" y="1340769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Terrain Modeling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2" y="2348880"/>
            <a:ext cx="8939296" cy="3476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296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23767</TotalTime>
  <Words>830</Words>
  <Application>Microsoft Office PowerPoint</Application>
  <PresentationFormat>On-screen Show (4:3)</PresentationFormat>
  <Paragraphs>188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ＭＳ Ｐゴシック</vt:lpstr>
      <vt:lpstr>Arial</vt:lpstr>
      <vt:lpstr>Tahoma</vt:lpstr>
      <vt:lpstr>Wingdings</vt:lpstr>
      <vt:lpstr>Blank Presentation</vt:lpstr>
      <vt:lpstr>Rasters IV: Terrain Modeling</vt:lpstr>
      <vt:lpstr>Terrain Modeling</vt:lpstr>
      <vt:lpstr>Terrain Modeling</vt:lpstr>
      <vt:lpstr>Terrain Modeling</vt:lpstr>
      <vt:lpstr>National Elevation Dataset</vt:lpstr>
      <vt:lpstr>Digital Elevation Models</vt:lpstr>
      <vt:lpstr>Shuttle Radar Terrain Model (SRTM)</vt:lpstr>
      <vt:lpstr>LiDAR</vt:lpstr>
      <vt:lpstr>National Elevation Dataset</vt:lpstr>
      <vt:lpstr>Slope Modeling</vt:lpstr>
      <vt:lpstr>Slope Modeling</vt:lpstr>
      <vt:lpstr>Slope Modeling</vt:lpstr>
      <vt:lpstr>Slope Modeling</vt:lpstr>
      <vt:lpstr>Max Drop Slope Method</vt:lpstr>
      <vt:lpstr>Four/Eight Neighbor Slope Method</vt:lpstr>
      <vt:lpstr>Map Algebra: Focal Functions</vt:lpstr>
      <vt:lpstr>Homework for Friday</vt:lpstr>
      <vt:lpstr>Overview/Demo of Today’s Lab</vt:lpstr>
    </vt:vector>
  </TitlesOfParts>
  <Company>Peter Darnell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Darnell</dc:creator>
  <cp:lastModifiedBy>Steve Signell</cp:lastModifiedBy>
  <cp:revision>465</cp:revision>
  <dcterms:created xsi:type="dcterms:W3CDTF">2010-02-03T12:43:14Z</dcterms:created>
  <dcterms:modified xsi:type="dcterms:W3CDTF">2018-02-15T16:27:18Z</dcterms:modified>
</cp:coreProperties>
</file>